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9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5/20/2024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C0F1D-58EC-36A0-B0AF-050011E08DEC}"/>
              </a:ext>
            </a:extLst>
          </p:cNvPr>
          <p:cNvSpPr>
            <a:spLocks noGrp="1"/>
          </p:cNvSpPr>
          <p:nvPr>
            <p:ph type="ctrTitle"/>
          </p:nvPr>
        </p:nvSpPr>
        <p:spPr/>
        <p:txBody>
          <a:bodyPr/>
          <a:lstStyle/>
          <a:p>
            <a:r>
              <a:rPr lang="en-IN" dirty="0"/>
              <a:t>CELEBRITY VOTING DAPP</a:t>
            </a:r>
          </a:p>
        </p:txBody>
      </p:sp>
      <p:sp>
        <p:nvSpPr>
          <p:cNvPr id="3" name="Subtitle 2">
            <a:extLst>
              <a:ext uri="{FF2B5EF4-FFF2-40B4-BE49-F238E27FC236}">
                <a16:creationId xmlns:a16="http://schemas.microsoft.com/office/drawing/2014/main" id="{9F2982FE-CFAC-011E-F44C-7E19CA8B0CE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5334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3FD21-C105-0C56-4E2B-4118C8D4F031}"/>
              </a:ext>
            </a:extLst>
          </p:cNvPr>
          <p:cNvSpPr>
            <a:spLocks noGrp="1"/>
          </p:cNvSpPr>
          <p:nvPr>
            <p:ph type="title"/>
          </p:nvPr>
        </p:nvSpPr>
        <p:spPr>
          <a:xfrm>
            <a:off x="1484310" y="292509"/>
            <a:ext cx="10018713" cy="774291"/>
          </a:xfrm>
        </p:spPr>
        <p:txBody>
          <a:bodyPr/>
          <a:lstStyle/>
          <a:p>
            <a:r>
              <a:rPr lang="en-IN" b="1" dirty="0"/>
              <a:t>JAVASCRIPT</a:t>
            </a:r>
          </a:p>
        </p:txBody>
      </p:sp>
      <p:sp>
        <p:nvSpPr>
          <p:cNvPr id="3" name="Content Placeholder 2">
            <a:extLst>
              <a:ext uri="{FF2B5EF4-FFF2-40B4-BE49-F238E27FC236}">
                <a16:creationId xmlns:a16="http://schemas.microsoft.com/office/drawing/2014/main" id="{B09DE4A4-D6BC-3CCC-7567-0173B0391F51}"/>
              </a:ext>
            </a:extLst>
          </p:cNvPr>
          <p:cNvSpPr>
            <a:spLocks noGrp="1"/>
          </p:cNvSpPr>
          <p:nvPr>
            <p:ph idx="1"/>
          </p:nvPr>
        </p:nvSpPr>
        <p:spPr>
          <a:xfrm>
            <a:off x="1484310" y="1066801"/>
            <a:ext cx="10018713" cy="47244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JavaScript is a high-level, interpreted programming language widely used for web development. It allows for the creation of dynamic and interactive web pages. JavaScript can be run on both the client side (in the browser) and the server side (using Node.js).</a:t>
            </a:r>
            <a:endParaRPr lang="en-IN" dirty="0"/>
          </a:p>
        </p:txBody>
      </p:sp>
      <p:pic>
        <p:nvPicPr>
          <p:cNvPr id="6" name="Picture 5">
            <a:extLst>
              <a:ext uri="{FF2B5EF4-FFF2-40B4-BE49-F238E27FC236}">
                <a16:creationId xmlns:a16="http://schemas.microsoft.com/office/drawing/2014/main" id="{70DA8909-EB5B-24B2-1BA9-F6C88C26D5AE}"/>
              </a:ext>
            </a:extLst>
          </p:cNvPr>
          <p:cNvPicPr>
            <a:picLocks noChangeAspect="1"/>
          </p:cNvPicPr>
          <p:nvPr/>
        </p:nvPicPr>
        <p:blipFill>
          <a:blip r:embed="rId2"/>
          <a:stretch>
            <a:fillRect/>
          </a:stretch>
        </p:blipFill>
        <p:spPr>
          <a:xfrm>
            <a:off x="5352688" y="1454302"/>
            <a:ext cx="2281956" cy="2281956"/>
          </a:xfrm>
          <a:prstGeom prst="rect">
            <a:avLst/>
          </a:prstGeom>
        </p:spPr>
      </p:pic>
    </p:spTree>
    <p:extLst>
      <p:ext uri="{BB962C8B-B14F-4D97-AF65-F5344CB8AC3E}">
        <p14:creationId xmlns:p14="http://schemas.microsoft.com/office/powerpoint/2010/main" val="3303084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7EF0-40D3-121F-327C-5184DBF40094}"/>
              </a:ext>
            </a:extLst>
          </p:cNvPr>
          <p:cNvSpPr>
            <a:spLocks noGrp="1"/>
          </p:cNvSpPr>
          <p:nvPr>
            <p:ph type="title"/>
          </p:nvPr>
        </p:nvSpPr>
        <p:spPr>
          <a:xfrm>
            <a:off x="1484310" y="402996"/>
            <a:ext cx="10018713" cy="963891"/>
          </a:xfrm>
        </p:spPr>
        <p:txBody>
          <a:bodyPr/>
          <a:lstStyle/>
          <a:p>
            <a:r>
              <a:rPr lang="en-IN" b="1" dirty="0"/>
              <a:t>JAVASCRIPT</a:t>
            </a:r>
          </a:p>
        </p:txBody>
      </p:sp>
      <p:sp>
        <p:nvSpPr>
          <p:cNvPr id="3" name="Content Placeholder 2">
            <a:extLst>
              <a:ext uri="{FF2B5EF4-FFF2-40B4-BE49-F238E27FC236}">
                <a16:creationId xmlns:a16="http://schemas.microsoft.com/office/drawing/2014/main" id="{CECA2D2B-E8C6-B18C-6E5B-C41A2737B394}"/>
              </a:ext>
            </a:extLst>
          </p:cNvPr>
          <p:cNvSpPr>
            <a:spLocks noGrp="1"/>
          </p:cNvSpPr>
          <p:nvPr>
            <p:ph idx="1"/>
          </p:nvPr>
        </p:nvSpPr>
        <p:spPr>
          <a:xfrm>
            <a:off x="1484310" y="1366887"/>
            <a:ext cx="10018713" cy="4424313"/>
          </a:xfrm>
        </p:spPr>
        <p:txBody>
          <a:bodyPr>
            <a:normAutofit/>
          </a:bodyPr>
          <a:lstStyle/>
          <a:p>
            <a:pPr marL="0" indent="0">
              <a:buNone/>
            </a:pPr>
            <a:r>
              <a:rPr lang="en-US" b="1" dirty="0"/>
              <a:t>Key Features:</a:t>
            </a:r>
          </a:p>
          <a:p>
            <a:pPr lvl="1"/>
            <a:r>
              <a:rPr lang="en-US" dirty="0"/>
              <a:t>Versatility: Can be used for both front-end and back-end development.</a:t>
            </a:r>
          </a:p>
          <a:p>
            <a:pPr lvl="1"/>
            <a:r>
              <a:rPr lang="en-US" dirty="0"/>
              <a:t>Event-Driven: Excellent for handling asynchronous operations, such as user interactions and API calls.</a:t>
            </a:r>
          </a:p>
          <a:p>
            <a:pPr lvl="1"/>
            <a:r>
              <a:rPr lang="en-US" dirty="0"/>
              <a:t>Large Ecosystem: A vast array of libraries and frameworks that accelerate development.</a:t>
            </a:r>
          </a:p>
          <a:p>
            <a:pPr marL="0" indent="0">
              <a:buNone/>
            </a:pPr>
            <a:r>
              <a:rPr lang="en-US" b="1" dirty="0"/>
              <a:t>Usage in </a:t>
            </a:r>
            <a:r>
              <a:rPr lang="en-US" b="1" dirty="0" err="1"/>
              <a:t>DApp</a:t>
            </a:r>
            <a:r>
              <a:rPr lang="en-US" b="1" dirty="0"/>
              <a:t>: </a:t>
            </a:r>
          </a:p>
          <a:p>
            <a:pPr marL="0" indent="0">
              <a:buNone/>
            </a:pPr>
            <a:r>
              <a:rPr lang="en-US" dirty="0">
                <a:sym typeface="Wingdings" panose="05000000000000000000" pitchFamily="2" charset="2"/>
              </a:rPr>
              <a:t> </a:t>
            </a:r>
            <a:r>
              <a:rPr lang="en-US" sz="2000" dirty="0"/>
              <a:t>JavaScript is employed in various parts of the application, including client-side scripting for dynamic content updates and server-side logic using Node.js to handle API requests and interact with the blockchain.</a:t>
            </a:r>
            <a:endParaRPr lang="en-IN" sz="2000" dirty="0"/>
          </a:p>
        </p:txBody>
      </p:sp>
    </p:spTree>
    <p:extLst>
      <p:ext uri="{BB962C8B-B14F-4D97-AF65-F5344CB8AC3E}">
        <p14:creationId xmlns:p14="http://schemas.microsoft.com/office/powerpoint/2010/main" val="2823700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B6DBB-8739-69F1-99EF-0E90A86CDFD8}"/>
              </a:ext>
            </a:extLst>
          </p:cNvPr>
          <p:cNvSpPr>
            <a:spLocks noGrp="1"/>
          </p:cNvSpPr>
          <p:nvPr>
            <p:ph type="title"/>
          </p:nvPr>
        </p:nvSpPr>
        <p:spPr>
          <a:xfrm>
            <a:off x="1484310" y="346436"/>
            <a:ext cx="10018713" cy="1048731"/>
          </a:xfrm>
        </p:spPr>
        <p:txBody>
          <a:bodyPr/>
          <a:lstStyle/>
          <a:p>
            <a:r>
              <a:rPr lang="en-IN" b="1" dirty="0"/>
              <a:t>NODE JS</a:t>
            </a:r>
          </a:p>
        </p:txBody>
      </p:sp>
      <p:sp>
        <p:nvSpPr>
          <p:cNvPr id="3" name="Content Placeholder 2">
            <a:extLst>
              <a:ext uri="{FF2B5EF4-FFF2-40B4-BE49-F238E27FC236}">
                <a16:creationId xmlns:a16="http://schemas.microsoft.com/office/drawing/2014/main" id="{FC880DD5-7BE1-ECA6-910A-345CDE5A3701}"/>
              </a:ext>
            </a:extLst>
          </p:cNvPr>
          <p:cNvSpPr>
            <a:spLocks noGrp="1"/>
          </p:cNvSpPr>
          <p:nvPr>
            <p:ph idx="1"/>
          </p:nvPr>
        </p:nvSpPr>
        <p:spPr>
          <a:xfrm>
            <a:off x="1484310" y="1395167"/>
            <a:ext cx="10018713" cy="4396033"/>
          </a:xfrm>
        </p:spPr>
        <p:txBody>
          <a:bodyPr>
            <a:normAutofit fontScale="92500" lnSpcReduction="10000"/>
          </a:bodyPr>
          <a:lstStyle/>
          <a:p>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a:p>
            <a:r>
              <a:rPr lang="en-US" dirty="0"/>
              <a:t>Node.js is a runtime environment that allows developers to execute JavaScript code on the server side. Built on Chrome's V8 JavaScript engine, Node.js is designed for building scalable network applications.</a:t>
            </a:r>
            <a:endParaRPr lang="en-IN" dirty="0"/>
          </a:p>
        </p:txBody>
      </p:sp>
      <p:pic>
        <p:nvPicPr>
          <p:cNvPr id="8" name="Picture 7">
            <a:extLst>
              <a:ext uri="{FF2B5EF4-FFF2-40B4-BE49-F238E27FC236}">
                <a16:creationId xmlns:a16="http://schemas.microsoft.com/office/drawing/2014/main" id="{5A85C9E8-2DDC-0953-E744-D7182CE4806F}"/>
              </a:ext>
            </a:extLst>
          </p:cNvPr>
          <p:cNvPicPr>
            <a:picLocks noChangeAspect="1"/>
          </p:cNvPicPr>
          <p:nvPr/>
        </p:nvPicPr>
        <p:blipFill>
          <a:blip r:embed="rId2"/>
          <a:stretch>
            <a:fillRect/>
          </a:stretch>
        </p:blipFill>
        <p:spPr>
          <a:xfrm>
            <a:off x="4710787" y="1690135"/>
            <a:ext cx="3565758" cy="2183775"/>
          </a:xfrm>
          <a:prstGeom prst="rect">
            <a:avLst/>
          </a:prstGeom>
        </p:spPr>
      </p:pic>
    </p:spTree>
    <p:extLst>
      <p:ext uri="{BB962C8B-B14F-4D97-AF65-F5344CB8AC3E}">
        <p14:creationId xmlns:p14="http://schemas.microsoft.com/office/powerpoint/2010/main" val="3056177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E158-D0F7-EC7F-1FC9-DF4E08448B5F}"/>
              </a:ext>
            </a:extLst>
          </p:cNvPr>
          <p:cNvSpPr>
            <a:spLocks noGrp="1"/>
          </p:cNvSpPr>
          <p:nvPr>
            <p:ph type="title"/>
          </p:nvPr>
        </p:nvSpPr>
        <p:spPr>
          <a:xfrm>
            <a:off x="1484309" y="355862"/>
            <a:ext cx="10018713" cy="850769"/>
          </a:xfrm>
        </p:spPr>
        <p:txBody>
          <a:bodyPr/>
          <a:lstStyle/>
          <a:p>
            <a:r>
              <a:rPr lang="en-IN" b="1" dirty="0"/>
              <a:t>NODE JS</a:t>
            </a:r>
          </a:p>
        </p:txBody>
      </p:sp>
      <p:sp>
        <p:nvSpPr>
          <p:cNvPr id="3" name="Content Placeholder 2">
            <a:extLst>
              <a:ext uri="{FF2B5EF4-FFF2-40B4-BE49-F238E27FC236}">
                <a16:creationId xmlns:a16="http://schemas.microsoft.com/office/drawing/2014/main" id="{21EC8376-D772-6771-ADB5-7D16E4F29EF9}"/>
              </a:ext>
            </a:extLst>
          </p:cNvPr>
          <p:cNvSpPr>
            <a:spLocks noGrp="1"/>
          </p:cNvSpPr>
          <p:nvPr>
            <p:ph idx="1"/>
          </p:nvPr>
        </p:nvSpPr>
        <p:spPr>
          <a:xfrm>
            <a:off x="1484310" y="1206631"/>
            <a:ext cx="10018713" cy="4584569"/>
          </a:xfrm>
        </p:spPr>
        <p:txBody>
          <a:bodyPr>
            <a:normAutofit/>
          </a:bodyPr>
          <a:lstStyle/>
          <a:p>
            <a:pPr marL="0" indent="0">
              <a:buNone/>
            </a:pPr>
            <a:r>
              <a:rPr lang="en-US" b="1" dirty="0"/>
              <a:t>Key Features:</a:t>
            </a:r>
          </a:p>
          <a:p>
            <a:pPr lvl="1"/>
            <a:r>
              <a:rPr lang="en-US" dirty="0"/>
              <a:t>Asynchronous and Event-Driven: Optimized for handling multiple I/O operations efficiently.</a:t>
            </a:r>
          </a:p>
          <a:p>
            <a:pPr lvl="1"/>
            <a:r>
              <a:rPr lang="en-US" dirty="0"/>
              <a:t>Non-Blocking I/O: Improves performance by allowing the server to process other requests while waiting for I/O operations to complete.</a:t>
            </a:r>
          </a:p>
          <a:p>
            <a:pPr lvl="1"/>
            <a:r>
              <a:rPr lang="en-US" dirty="0"/>
              <a:t>NPM (Node Package Manager): Provides access to thousands of libraries and tools, facilitating rapid development.</a:t>
            </a:r>
          </a:p>
          <a:p>
            <a:pPr marL="0" indent="0">
              <a:buNone/>
            </a:pPr>
            <a:r>
              <a:rPr lang="en-US" b="1" dirty="0"/>
              <a:t>Usage in </a:t>
            </a:r>
            <a:r>
              <a:rPr lang="en-US" b="1" dirty="0" err="1"/>
              <a:t>DApp</a:t>
            </a:r>
            <a:r>
              <a:rPr lang="en-US" b="1" dirty="0"/>
              <a:t>: </a:t>
            </a:r>
          </a:p>
          <a:p>
            <a:pPr marL="0" indent="0">
              <a:buNone/>
            </a:pPr>
            <a:r>
              <a:rPr lang="en-US" dirty="0">
                <a:sym typeface="Wingdings" panose="05000000000000000000" pitchFamily="2" charset="2"/>
              </a:rPr>
              <a:t> </a:t>
            </a:r>
            <a:r>
              <a:rPr lang="en-US" sz="2000" dirty="0"/>
              <a:t>Node.js is used to build the backend server that interacts with the blockchain. It handles API endpoints, processes user requests, manages the voting logic, and communicates with the Casper blockchain to fetch and submit data.</a:t>
            </a:r>
            <a:endParaRPr lang="en-IN" sz="2000" dirty="0"/>
          </a:p>
        </p:txBody>
      </p:sp>
    </p:spTree>
    <p:extLst>
      <p:ext uri="{BB962C8B-B14F-4D97-AF65-F5344CB8AC3E}">
        <p14:creationId xmlns:p14="http://schemas.microsoft.com/office/powerpoint/2010/main" val="1962699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E6027-3B93-AC07-FEB1-40E4B435A99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D4AF7E1-0BAB-2C62-633B-781426A02340}"/>
              </a:ext>
            </a:extLst>
          </p:cNvPr>
          <p:cNvSpPr>
            <a:spLocks noGrp="1"/>
          </p:cNvSpPr>
          <p:nvPr>
            <p:ph idx="1"/>
          </p:nvPr>
        </p:nvSpPr>
        <p:spPr/>
        <p:txBody>
          <a:bodyPr/>
          <a:lstStyle/>
          <a:p>
            <a:r>
              <a:rPr lang="en-US" dirty="0"/>
              <a:t>The entertainment industry thrives on fan engagement and the popularity of celebrities. Traditional voting systems used for celebrity awards, reality show outcomes, and fan-favorite selections often face issues such as lack of transparency, potential for vote manipulation, and limited accessibility. With the advent of blockchain technology, there is a potential to revolutionize this voting process by creating a decentralized application (</a:t>
            </a:r>
            <a:r>
              <a:rPr lang="en-US" dirty="0" err="1"/>
              <a:t>DApp</a:t>
            </a:r>
            <a:r>
              <a:rPr lang="en-US" dirty="0"/>
              <a:t>) that ensures transparency, security, and inclusivity.</a:t>
            </a:r>
            <a:endParaRPr lang="en-IN" dirty="0"/>
          </a:p>
        </p:txBody>
      </p:sp>
    </p:spTree>
    <p:extLst>
      <p:ext uri="{BB962C8B-B14F-4D97-AF65-F5344CB8AC3E}">
        <p14:creationId xmlns:p14="http://schemas.microsoft.com/office/powerpoint/2010/main" val="187145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7FC0-8E1A-B39E-6B3D-3906CCC6E9D6}"/>
              </a:ext>
            </a:extLst>
          </p:cNvPr>
          <p:cNvSpPr>
            <a:spLocks noGrp="1"/>
          </p:cNvSpPr>
          <p:nvPr>
            <p:ph type="title"/>
          </p:nvPr>
        </p:nvSpPr>
        <p:spPr/>
        <p:txBody>
          <a:bodyPr/>
          <a:lstStyle/>
          <a:p>
            <a:r>
              <a:rPr lang="en-IN" dirty="0"/>
              <a:t>TECHNOLOGIES USED </a:t>
            </a:r>
          </a:p>
        </p:txBody>
      </p:sp>
      <p:sp>
        <p:nvSpPr>
          <p:cNvPr id="3" name="Text Placeholder 2">
            <a:extLst>
              <a:ext uri="{FF2B5EF4-FFF2-40B4-BE49-F238E27FC236}">
                <a16:creationId xmlns:a16="http://schemas.microsoft.com/office/drawing/2014/main" id="{561E8E35-8CD7-B4E4-F1FB-9440D619E772}"/>
              </a:ext>
            </a:extLst>
          </p:cNvPr>
          <p:cNvSpPr>
            <a:spLocks noGrp="1"/>
          </p:cNvSpPr>
          <p:nvPr>
            <p:ph type="body" idx="1"/>
          </p:nvPr>
        </p:nvSpPr>
        <p:spPr/>
        <p:txBody>
          <a:bodyPr/>
          <a:lstStyle/>
          <a:p>
            <a:r>
              <a:rPr lang="en-IN" dirty="0"/>
              <a:t>CASPER WALLET, RUST, REACT, JAVASCRIPT, NODE.JS</a:t>
            </a:r>
          </a:p>
        </p:txBody>
      </p:sp>
    </p:spTree>
    <p:extLst>
      <p:ext uri="{BB962C8B-B14F-4D97-AF65-F5344CB8AC3E}">
        <p14:creationId xmlns:p14="http://schemas.microsoft.com/office/powerpoint/2010/main" val="1452378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E4D79-EDE8-28BB-CF17-4C6B1676FD9B}"/>
              </a:ext>
            </a:extLst>
          </p:cNvPr>
          <p:cNvSpPr>
            <a:spLocks noGrp="1"/>
          </p:cNvSpPr>
          <p:nvPr>
            <p:ph type="title"/>
          </p:nvPr>
        </p:nvSpPr>
        <p:spPr>
          <a:xfrm>
            <a:off x="1399469" y="355390"/>
            <a:ext cx="10018713" cy="1011025"/>
          </a:xfrm>
        </p:spPr>
        <p:txBody>
          <a:bodyPr/>
          <a:lstStyle/>
          <a:p>
            <a:r>
              <a:rPr lang="en-IN" b="1" dirty="0"/>
              <a:t>CASPER WALLET</a:t>
            </a:r>
          </a:p>
        </p:txBody>
      </p:sp>
      <p:sp>
        <p:nvSpPr>
          <p:cNvPr id="3" name="Content Placeholder 2">
            <a:extLst>
              <a:ext uri="{FF2B5EF4-FFF2-40B4-BE49-F238E27FC236}">
                <a16:creationId xmlns:a16="http://schemas.microsoft.com/office/drawing/2014/main" id="{66E8A2BB-2C3E-DA4B-9263-26972ADC0FED}"/>
              </a:ext>
            </a:extLst>
          </p:cNvPr>
          <p:cNvSpPr>
            <a:spLocks noGrp="1"/>
          </p:cNvSpPr>
          <p:nvPr>
            <p:ph idx="1"/>
          </p:nvPr>
        </p:nvSpPr>
        <p:spPr>
          <a:xfrm>
            <a:off x="1484311" y="1427218"/>
            <a:ext cx="10347161" cy="4851034"/>
          </a:xfrm>
        </p:spPr>
        <p:txBody>
          <a:bodyPr>
            <a:normAutofit/>
          </a:bodyPr>
          <a:lstStyle/>
          <a:p>
            <a:pPr marL="0" indent="0">
              <a:buNone/>
            </a:pPr>
            <a:endParaRPr lang="en-US" sz="1800" dirty="0">
              <a:solidFill>
                <a:schemeClr val="tx2"/>
              </a:solidFill>
            </a:endParaRPr>
          </a:p>
          <a:p>
            <a:pPr marL="0" indent="0">
              <a:buNone/>
            </a:pPr>
            <a:endParaRPr lang="en-US" sz="1800" dirty="0">
              <a:solidFill>
                <a:schemeClr val="tx2"/>
              </a:solidFill>
            </a:endParaRPr>
          </a:p>
          <a:p>
            <a:pPr marL="0" indent="0">
              <a:buNone/>
            </a:pPr>
            <a:endParaRPr lang="en-US" sz="1800" dirty="0">
              <a:solidFill>
                <a:schemeClr val="tx2"/>
              </a:solidFill>
            </a:endParaRPr>
          </a:p>
          <a:p>
            <a:pPr marL="0" indent="0">
              <a:buNone/>
            </a:pPr>
            <a:endParaRPr lang="en-US" sz="1800" dirty="0">
              <a:solidFill>
                <a:schemeClr val="tx2"/>
              </a:solidFill>
            </a:endParaRPr>
          </a:p>
          <a:p>
            <a:pPr marL="0" indent="0">
              <a:buNone/>
            </a:pPr>
            <a:endParaRPr lang="en-US" sz="1800" dirty="0">
              <a:solidFill>
                <a:schemeClr val="tx2"/>
              </a:solidFill>
            </a:endParaRPr>
          </a:p>
          <a:p>
            <a:pPr marL="0" indent="0">
              <a:buNone/>
            </a:pPr>
            <a:endParaRPr lang="en-US" sz="1800" dirty="0">
              <a:solidFill>
                <a:schemeClr val="tx2"/>
              </a:solidFill>
            </a:endParaRPr>
          </a:p>
          <a:p>
            <a:pPr marL="0" indent="0">
              <a:buNone/>
            </a:pPr>
            <a:r>
              <a:rPr lang="en-US" sz="1800" dirty="0">
                <a:solidFill>
                  <a:schemeClr val="tx2"/>
                </a:solidFill>
              </a:rPr>
              <a:t>Casper Wallet is a digital wallet designed to interact with the Casper blockchain, providing users with a secure and user-friendly way to manage their Casper (CSPR) tokens and other digital assets. It supports functionalities like sending and receiving tokens, viewing transaction history, and interacting with decentralized applications (</a:t>
            </a:r>
            <a:r>
              <a:rPr lang="en-US" sz="1800" dirty="0" err="1">
                <a:solidFill>
                  <a:schemeClr val="tx2"/>
                </a:solidFill>
              </a:rPr>
              <a:t>DApps</a:t>
            </a:r>
            <a:r>
              <a:rPr lang="en-US" sz="1800" dirty="0">
                <a:solidFill>
                  <a:schemeClr val="tx2"/>
                </a:solidFill>
              </a:rPr>
              <a:t>) built on the Casper network. The wallet ensures security through cryptographic keys and offers features such as multi-signature support and hardware wallet integration for enhanced protection</a:t>
            </a:r>
            <a:endParaRPr lang="en-IN" sz="1800" dirty="0">
              <a:solidFill>
                <a:schemeClr val="tx2"/>
              </a:solidFill>
            </a:endParaRPr>
          </a:p>
        </p:txBody>
      </p:sp>
      <p:pic>
        <p:nvPicPr>
          <p:cNvPr id="1026" name="Picture 2" descr="Casper (@Casper_Network) / X">
            <a:extLst>
              <a:ext uri="{FF2B5EF4-FFF2-40B4-BE49-F238E27FC236}">
                <a16:creationId xmlns:a16="http://schemas.microsoft.com/office/drawing/2014/main" id="{64C47324-6498-2621-57DA-E17C56C92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297" y="1653461"/>
            <a:ext cx="2001782" cy="2001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068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0694-656A-F309-C063-2E4334D6CF6F}"/>
              </a:ext>
            </a:extLst>
          </p:cNvPr>
          <p:cNvSpPr>
            <a:spLocks noGrp="1"/>
          </p:cNvSpPr>
          <p:nvPr>
            <p:ph type="title"/>
          </p:nvPr>
        </p:nvSpPr>
        <p:spPr>
          <a:xfrm>
            <a:off x="1484309" y="190501"/>
            <a:ext cx="10018713" cy="1119826"/>
          </a:xfrm>
        </p:spPr>
        <p:txBody>
          <a:bodyPr/>
          <a:lstStyle/>
          <a:p>
            <a:r>
              <a:rPr lang="en-IN" b="1" dirty="0"/>
              <a:t>CASPER WALLET </a:t>
            </a:r>
          </a:p>
        </p:txBody>
      </p:sp>
      <p:sp>
        <p:nvSpPr>
          <p:cNvPr id="3" name="Content Placeholder 2">
            <a:extLst>
              <a:ext uri="{FF2B5EF4-FFF2-40B4-BE49-F238E27FC236}">
                <a16:creationId xmlns:a16="http://schemas.microsoft.com/office/drawing/2014/main" id="{89D59474-BA3D-8A3F-49DB-B65496E20411}"/>
              </a:ext>
            </a:extLst>
          </p:cNvPr>
          <p:cNvSpPr>
            <a:spLocks noGrp="1"/>
          </p:cNvSpPr>
          <p:nvPr>
            <p:ph idx="1"/>
          </p:nvPr>
        </p:nvSpPr>
        <p:spPr>
          <a:xfrm>
            <a:off x="1484310" y="1310327"/>
            <a:ext cx="10018713" cy="4480873"/>
          </a:xfrm>
        </p:spPr>
        <p:txBody>
          <a:bodyPr/>
          <a:lstStyle/>
          <a:p>
            <a:pPr marL="0" indent="0">
              <a:buNone/>
            </a:pPr>
            <a:r>
              <a:rPr lang="en-US" b="1" dirty="0"/>
              <a:t>Key Features:</a:t>
            </a:r>
          </a:p>
          <a:p>
            <a:pPr lvl="1"/>
            <a:r>
              <a:rPr lang="en-US" dirty="0"/>
              <a:t>Security: Utilizes advanced encryption techniques to protect user funds and data.</a:t>
            </a:r>
          </a:p>
          <a:p>
            <a:pPr lvl="1"/>
            <a:r>
              <a:rPr lang="en-US" dirty="0"/>
              <a:t>User Interface: Designed for ease of use, ensuring that even non-technical users can navigate and manage their assets effectively.</a:t>
            </a:r>
          </a:p>
          <a:p>
            <a:pPr lvl="1"/>
            <a:r>
              <a:rPr lang="en-US" dirty="0"/>
              <a:t>Integration: Seamlessly integrates with Casper-based </a:t>
            </a:r>
            <a:r>
              <a:rPr lang="en-US" dirty="0" err="1"/>
              <a:t>DApps</a:t>
            </a:r>
            <a:r>
              <a:rPr lang="en-US" dirty="0"/>
              <a:t>, allowing users to participate in activities like voting directly from their wallet.</a:t>
            </a:r>
            <a:endParaRPr lang="en-IN" dirty="0"/>
          </a:p>
        </p:txBody>
      </p:sp>
    </p:spTree>
    <p:extLst>
      <p:ext uri="{BB962C8B-B14F-4D97-AF65-F5344CB8AC3E}">
        <p14:creationId xmlns:p14="http://schemas.microsoft.com/office/powerpoint/2010/main" val="578846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FA70-6A41-17EA-E176-8F59A74AC6E1}"/>
              </a:ext>
            </a:extLst>
          </p:cNvPr>
          <p:cNvSpPr>
            <a:spLocks noGrp="1"/>
          </p:cNvSpPr>
          <p:nvPr>
            <p:ph type="title"/>
          </p:nvPr>
        </p:nvSpPr>
        <p:spPr>
          <a:xfrm>
            <a:off x="1484309" y="190501"/>
            <a:ext cx="10018713" cy="876299"/>
          </a:xfrm>
        </p:spPr>
        <p:txBody>
          <a:bodyPr>
            <a:normAutofit/>
          </a:bodyPr>
          <a:lstStyle/>
          <a:p>
            <a:r>
              <a:rPr lang="en-IN" b="1" dirty="0"/>
              <a:t>RUST</a:t>
            </a:r>
          </a:p>
        </p:txBody>
      </p:sp>
      <p:sp>
        <p:nvSpPr>
          <p:cNvPr id="4" name="Content Placeholder 3">
            <a:extLst>
              <a:ext uri="{FF2B5EF4-FFF2-40B4-BE49-F238E27FC236}">
                <a16:creationId xmlns:a16="http://schemas.microsoft.com/office/drawing/2014/main" id="{BE5A8AE6-B0E5-555B-5601-80B8B47E685C}"/>
              </a:ext>
            </a:extLst>
          </p:cNvPr>
          <p:cNvSpPr>
            <a:spLocks noGrp="1"/>
          </p:cNvSpPr>
          <p:nvPr>
            <p:ph idx="1"/>
          </p:nvPr>
        </p:nvSpPr>
        <p:spPr>
          <a:xfrm>
            <a:off x="1484310" y="1066801"/>
            <a:ext cx="10018713" cy="472440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Rust is a systems programming language known for its performance, reliability, and safety. It is particularly well-suited for building the backend of blockchain applications due to its ability to handle concurrent tasks efficiently and its emphasis on memory safety without a garbage collector.</a:t>
            </a:r>
            <a:endParaRPr lang="en-IN" dirty="0"/>
          </a:p>
        </p:txBody>
      </p:sp>
      <p:pic>
        <p:nvPicPr>
          <p:cNvPr id="2052" name="Picture 4" descr="Officially provide the Rust logo · Issue #11562 · rust-lang ...">
            <a:extLst>
              <a:ext uri="{FF2B5EF4-FFF2-40B4-BE49-F238E27FC236}">
                <a16:creationId xmlns:a16="http://schemas.microsoft.com/office/drawing/2014/main" id="{F251DB99-7057-0D29-DEF7-D0DF122C3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8308" y="1207416"/>
            <a:ext cx="2290713" cy="2290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26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5564F-C4DA-3562-6F41-9A1547A7356F}"/>
              </a:ext>
            </a:extLst>
          </p:cNvPr>
          <p:cNvSpPr>
            <a:spLocks noGrp="1"/>
          </p:cNvSpPr>
          <p:nvPr>
            <p:ph type="title"/>
          </p:nvPr>
        </p:nvSpPr>
        <p:spPr>
          <a:xfrm>
            <a:off x="1484309" y="280448"/>
            <a:ext cx="10018713" cy="1303256"/>
          </a:xfrm>
        </p:spPr>
        <p:txBody>
          <a:bodyPr/>
          <a:lstStyle/>
          <a:p>
            <a:r>
              <a:rPr lang="en-IN" b="1" dirty="0"/>
              <a:t>RUST</a:t>
            </a:r>
          </a:p>
        </p:txBody>
      </p:sp>
      <p:sp>
        <p:nvSpPr>
          <p:cNvPr id="3" name="Content Placeholder 2">
            <a:extLst>
              <a:ext uri="{FF2B5EF4-FFF2-40B4-BE49-F238E27FC236}">
                <a16:creationId xmlns:a16="http://schemas.microsoft.com/office/drawing/2014/main" id="{76E7FA3A-6D9F-81C6-2920-D457BBBAFB62}"/>
              </a:ext>
            </a:extLst>
          </p:cNvPr>
          <p:cNvSpPr>
            <a:spLocks noGrp="1"/>
          </p:cNvSpPr>
          <p:nvPr>
            <p:ph idx="1"/>
          </p:nvPr>
        </p:nvSpPr>
        <p:spPr>
          <a:xfrm>
            <a:off x="1484310" y="1583704"/>
            <a:ext cx="10018713" cy="4207497"/>
          </a:xfrm>
        </p:spPr>
        <p:txBody>
          <a:bodyPr/>
          <a:lstStyle/>
          <a:p>
            <a:pPr marL="0" indent="0">
              <a:buNone/>
            </a:pPr>
            <a:r>
              <a:rPr lang="en-US" b="1" dirty="0"/>
              <a:t>Key Features:</a:t>
            </a:r>
          </a:p>
          <a:p>
            <a:pPr lvl="1"/>
            <a:r>
              <a:rPr lang="en-US" dirty="0"/>
              <a:t>Performance: Compiles to native code, offering performance comparable to C and C++.</a:t>
            </a:r>
          </a:p>
          <a:p>
            <a:pPr lvl="1"/>
            <a:r>
              <a:rPr lang="en-US" dirty="0"/>
              <a:t>Memory Safety: Prevents null pointer dereferencing and buffer overflows, common issues in other low-level languages.</a:t>
            </a:r>
          </a:p>
          <a:p>
            <a:pPr lvl="1"/>
            <a:r>
              <a:rPr lang="en-US" dirty="0"/>
              <a:t>Concurrency: Provides powerful concurrency primitives, enabling efficient parallel processing.</a:t>
            </a:r>
            <a:endParaRPr lang="en-IN" dirty="0"/>
          </a:p>
          <a:p>
            <a:pPr marL="0" indent="0">
              <a:buNone/>
            </a:pPr>
            <a:r>
              <a:rPr lang="en-US" sz="2000" b="1" dirty="0"/>
              <a:t>Usage in </a:t>
            </a:r>
            <a:r>
              <a:rPr lang="en-US" sz="2000" b="1" dirty="0" err="1"/>
              <a:t>DApp</a:t>
            </a:r>
            <a:r>
              <a:rPr lang="en-US" sz="2000" b="1" dirty="0"/>
              <a:t>:</a:t>
            </a:r>
          </a:p>
          <a:p>
            <a:pPr marL="457200" lvl="1" indent="0">
              <a:buNone/>
            </a:pPr>
            <a:r>
              <a:rPr lang="en-US" dirty="0"/>
              <a:t> Rust is used to develop smart contracts on the Casper blockchain, ensuring they are robust, secure, and efficient. It is also used for backend components that require high performance and low-level control.</a:t>
            </a:r>
          </a:p>
        </p:txBody>
      </p:sp>
    </p:spTree>
    <p:extLst>
      <p:ext uri="{BB962C8B-B14F-4D97-AF65-F5344CB8AC3E}">
        <p14:creationId xmlns:p14="http://schemas.microsoft.com/office/powerpoint/2010/main" val="374979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3F46-E6F8-C5D7-9764-521C71FF66B0}"/>
              </a:ext>
            </a:extLst>
          </p:cNvPr>
          <p:cNvSpPr>
            <a:spLocks noGrp="1"/>
          </p:cNvSpPr>
          <p:nvPr>
            <p:ph type="title"/>
          </p:nvPr>
        </p:nvSpPr>
        <p:spPr>
          <a:xfrm>
            <a:off x="1484310" y="190501"/>
            <a:ext cx="10018713" cy="876300"/>
          </a:xfrm>
        </p:spPr>
        <p:txBody>
          <a:bodyPr/>
          <a:lstStyle/>
          <a:p>
            <a:r>
              <a:rPr lang="en-IN" b="1" dirty="0"/>
              <a:t>REACT</a:t>
            </a:r>
          </a:p>
        </p:txBody>
      </p:sp>
      <p:sp>
        <p:nvSpPr>
          <p:cNvPr id="9" name="Content Placeholder 2">
            <a:extLst>
              <a:ext uri="{FF2B5EF4-FFF2-40B4-BE49-F238E27FC236}">
                <a16:creationId xmlns:a16="http://schemas.microsoft.com/office/drawing/2014/main" id="{34053B01-DF71-9BA5-34D6-4EADE2982DF0}"/>
              </a:ext>
            </a:extLst>
          </p:cNvPr>
          <p:cNvSpPr txBox="1">
            <a:spLocks/>
          </p:cNvSpPr>
          <p:nvPr/>
        </p:nvSpPr>
        <p:spPr>
          <a:xfrm>
            <a:off x="1484310" y="190501"/>
            <a:ext cx="10018713" cy="552698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endParaRPr lang="en-US" dirty="0"/>
          </a:p>
          <a:p>
            <a:pPr marL="0" indent="0">
              <a:buFont typeface="Arial"/>
              <a:buNone/>
            </a:pPr>
            <a:endParaRPr lang="en-US" dirty="0"/>
          </a:p>
          <a:p>
            <a:pPr marL="0" indent="0">
              <a:buFont typeface="Arial"/>
              <a:buNone/>
            </a:pPr>
            <a:endParaRPr lang="en-US" dirty="0"/>
          </a:p>
          <a:p>
            <a:pPr marL="0" indent="0">
              <a:buFont typeface="Arial"/>
              <a:buNone/>
            </a:pPr>
            <a:endParaRPr lang="en-US" dirty="0"/>
          </a:p>
          <a:p>
            <a:pPr marL="0" indent="0">
              <a:buFont typeface="Arial"/>
              <a:buNone/>
            </a:pPr>
            <a:endParaRPr lang="en-US" dirty="0"/>
          </a:p>
          <a:p>
            <a:pPr marL="0" indent="0">
              <a:buFont typeface="Arial"/>
              <a:buNone/>
            </a:pPr>
            <a:endParaRPr lang="en-US" dirty="0"/>
          </a:p>
          <a:p>
            <a:pPr marL="0" indent="0">
              <a:buFont typeface="Arial"/>
              <a:buNone/>
            </a:pPr>
            <a:r>
              <a:rPr lang="en-US" dirty="0"/>
              <a:t>React is a JavaScript library for building user interfaces, particularly single-page applications where dynamic data rendering is crucial. Developed and maintained by Facebook, React allows developers to create reusable UI components, enhancing code maintainability and development speed.</a:t>
            </a:r>
            <a:endParaRPr lang="en-IN" dirty="0"/>
          </a:p>
        </p:txBody>
      </p:sp>
      <p:pic>
        <p:nvPicPr>
          <p:cNvPr id="10" name="Picture 6" descr="React logo landscape transparent PNG - StickPNG">
            <a:extLst>
              <a:ext uri="{FF2B5EF4-FFF2-40B4-BE49-F238E27FC236}">
                <a16:creationId xmlns:a16="http://schemas.microsoft.com/office/drawing/2014/main" id="{71330887-B810-06D2-43E8-BF128D1CE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7824" y="1534385"/>
            <a:ext cx="3383240" cy="1894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944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93EC-79BF-A386-D226-D01A20A03869}"/>
              </a:ext>
            </a:extLst>
          </p:cNvPr>
          <p:cNvSpPr>
            <a:spLocks noGrp="1"/>
          </p:cNvSpPr>
          <p:nvPr>
            <p:ph type="title"/>
          </p:nvPr>
        </p:nvSpPr>
        <p:spPr>
          <a:xfrm>
            <a:off x="1484310" y="421851"/>
            <a:ext cx="10018713" cy="747074"/>
          </a:xfrm>
        </p:spPr>
        <p:txBody>
          <a:bodyPr/>
          <a:lstStyle/>
          <a:p>
            <a:r>
              <a:rPr lang="en-IN" b="1" dirty="0"/>
              <a:t>REACT</a:t>
            </a:r>
          </a:p>
        </p:txBody>
      </p:sp>
      <p:sp>
        <p:nvSpPr>
          <p:cNvPr id="3" name="Content Placeholder 2">
            <a:extLst>
              <a:ext uri="{FF2B5EF4-FFF2-40B4-BE49-F238E27FC236}">
                <a16:creationId xmlns:a16="http://schemas.microsoft.com/office/drawing/2014/main" id="{B4852AC4-568A-1424-3200-018D402D6064}"/>
              </a:ext>
            </a:extLst>
          </p:cNvPr>
          <p:cNvSpPr>
            <a:spLocks noGrp="1"/>
          </p:cNvSpPr>
          <p:nvPr>
            <p:ph idx="1"/>
          </p:nvPr>
        </p:nvSpPr>
        <p:spPr>
          <a:xfrm>
            <a:off x="1484310" y="1168925"/>
            <a:ext cx="10018713" cy="4622276"/>
          </a:xfrm>
        </p:spPr>
        <p:txBody>
          <a:bodyPr>
            <a:normAutofit/>
          </a:bodyPr>
          <a:lstStyle/>
          <a:p>
            <a:pPr marL="0" indent="0">
              <a:buNone/>
            </a:pPr>
            <a:r>
              <a:rPr lang="en-US" b="1" dirty="0"/>
              <a:t>Key Features:</a:t>
            </a:r>
          </a:p>
          <a:p>
            <a:pPr lvl="1"/>
            <a:r>
              <a:rPr lang="en-US" dirty="0"/>
              <a:t>Component-Based Architecture: Enables the development of encapsulated components that manage their own state, which can be composed to build complex UIs.</a:t>
            </a:r>
          </a:p>
          <a:p>
            <a:pPr lvl="1"/>
            <a:r>
              <a:rPr lang="en-US" dirty="0"/>
              <a:t>Virtual DOM: Optimizes rendering by diffing changes and updating the real DOM only when necessary, improving performance.</a:t>
            </a:r>
          </a:p>
          <a:p>
            <a:pPr lvl="1"/>
            <a:r>
              <a:rPr lang="en-US" dirty="0"/>
              <a:t>Declarative Syntax: Makes the code more predictable and easier to debug</a:t>
            </a:r>
            <a:endParaRPr lang="en-IN" dirty="0"/>
          </a:p>
          <a:p>
            <a:pPr marL="0" indent="0">
              <a:buNone/>
            </a:pPr>
            <a:r>
              <a:rPr lang="en-IN" b="1" dirty="0"/>
              <a:t>Usage in </a:t>
            </a:r>
            <a:r>
              <a:rPr lang="en-IN" b="1" dirty="0" err="1"/>
              <a:t>Dapp</a:t>
            </a:r>
            <a:r>
              <a:rPr lang="en-IN" b="1" dirty="0"/>
              <a:t>:</a:t>
            </a:r>
          </a:p>
          <a:p>
            <a:pPr marL="0" indent="0">
              <a:buNone/>
            </a:pPr>
            <a:r>
              <a:rPr lang="en-IN" b="1" dirty="0">
                <a:sym typeface="Wingdings" panose="05000000000000000000" pitchFamily="2" charset="2"/>
              </a:rPr>
              <a:t> </a:t>
            </a:r>
            <a:r>
              <a:rPr lang="en-US" b="1" dirty="0">
                <a:sym typeface="Wingdings" panose="05000000000000000000" pitchFamily="2" charset="2"/>
              </a:rPr>
              <a:t> </a:t>
            </a:r>
            <a:r>
              <a:rPr lang="en-US" sz="2000" dirty="0">
                <a:sym typeface="Wingdings" panose="05000000000000000000" pitchFamily="2" charset="2"/>
              </a:rPr>
              <a:t>React is used to build the front-end of the voting application, providing a responsive and interactive user interface for voters. It handles the display of voting options, real-time updates of voting results, and user interactions with the </a:t>
            </a:r>
            <a:r>
              <a:rPr lang="en-US" sz="2000" dirty="0" err="1">
                <a:sym typeface="Wingdings" panose="05000000000000000000" pitchFamily="2" charset="2"/>
              </a:rPr>
              <a:t>DApp</a:t>
            </a:r>
            <a:r>
              <a:rPr lang="en-US" sz="2000" dirty="0">
                <a:sym typeface="Wingdings" panose="05000000000000000000" pitchFamily="2" charset="2"/>
              </a:rPr>
              <a:t>.</a:t>
            </a:r>
            <a:r>
              <a:rPr lang="en-IN" sz="2000" dirty="0"/>
              <a:t> </a:t>
            </a:r>
            <a:endParaRPr lang="en-US" sz="2000" dirty="0"/>
          </a:p>
        </p:txBody>
      </p:sp>
    </p:spTree>
    <p:extLst>
      <p:ext uri="{BB962C8B-B14F-4D97-AF65-F5344CB8AC3E}">
        <p14:creationId xmlns:p14="http://schemas.microsoft.com/office/powerpoint/2010/main" val="6258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55</TotalTime>
  <Words>819</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Corbel</vt:lpstr>
      <vt:lpstr>Wingdings</vt:lpstr>
      <vt:lpstr>Parallax</vt:lpstr>
      <vt:lpstr>CELEBRITY VOTING DAPP</vt:lpstr>
      <vt:lpstr>PROBLEM STATEMENT</vt:lpstr>
      <vt:lpstr>TECHNOLOGIES USED </vt:lpstr>
      <vt:lpstr>CASPER WALLET</vt:lpstr>
      <vt:lpstr>CASPER WALLET </vt:lpstr>
      <vt:lpstr>RUST</vt:lpstr>
      <vt:lpstr>RUST</vt:lpstr>
      <vt:lpstr>REACT</vt:lpstr>
      <vt:lpstr>REACT</vt:lpstr>
      <vt:lpstr>JAVASCRIPT</vt:lpstr>
      <vt:lpstr>JAVASCRIPT</vt:lpstr>
      <vt:lpstr>NODE JS</vt:lpstr>
      <vt:lpstr>NODE JS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CELEBRITY VOTING DAPP</dc:title>
  <dc:creator>Patel Heet</dc:creator>
  <cp:lastModifiedBy>Patel Heet</cp:lastModifiedBy>
  <cp:revision>1</cp:revision>
  <dcterms:created xsi:type="dcterms:W3CDTF">2024-05-20T16:52:30Z</dcterms:created>
  <dcterms:modified xsi:type="dcterms:W3CDTF">2024-05-20T17:48:03Z</dcterms:modified>
</cp:coreProperties>
</file>