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MNYAtQcG2y4oEIJy+mP209OAj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Welcome to the Git and GitHub workshop developed by members of the Blueprints Engineering Workshops group. Blueprints Engineering Workshops is a group focused on the development of </a:t>
            </a:r>
            <a:endParaRPr/>
          </a:p>
          <a:p>
            <a:pPr indent="0" lvl="0" marL="0" rtl="0" algn="l">
              <a:lnSpc>
                <a:spcPct val="100000"/>
              </a:lnSpc>
              <a:spcBef>
                <a:spcPts val="0"/>
              </a:spcBef>
              <a:spcAft>
                <a:spcPts val="0"/>
              </a:spcAft>
              <a:buSzPts val="1100"/>
              <a:buNone/>
            </a:pPr>
            <a:r>
              <a:rPr lang="en-US"/>
              <a:t>skills for Sonoma State University students as well as interested community members. My name is Joseph Haun, I will your presenter for today.</a:t>
            </a:r>
            <a:endParaRPr/>
          </a:p>
        </p:txBody>
      </p:sp>
      <p:sp>
        <p:nvSpPr>
          <p:cNvPr id="88" name="Google Shape;8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30b3c8a08_0_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30b3c8a08_0_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on to the interactive portion of the workshop. We have covered the background and basics of Git as well as GitHub, so now we can actually start doing something with it. What we are going to do for today is create a custom repo and also clone the repository where the information for this workshop is stored. Not a huge repo in either case, but once you have done both of these you can create or clone anything on GitHub easily. So, first step, create a GitHub account if you do not have one and then download the GitHub Desktop client. There are other clients if you would like, but stick with this one for now.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&lt;FIVE MINUTE BREAK&gt;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Now that </a:t>
            </a:r>
            <a:r>
              <a:rPr lang="en-US"/>
              <a:t>you have it downloaded, go ahead and log-in by going to File-&gt;Options-&gt;Accounts. You should be greeted by the image on the right. If not, let me know and we can figure it together.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30b3c8a08_0_1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30b3c8a08_0_1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you have logged in, we can create a brand new repository on your computer. Head to File -&gt; New Repository which will pop up the window on the left. Once you have entered in the relevant information and clicked “Create repository” the screen on the right will be displayed. This informs you that this repository only exists on your local machine, GitHub has no idea it exists yet. Once you publish it, your user account on the website will reflect that this repository exists in a private or public state. Go ahead and create a test repository for now.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&lt;FIVE MINUTE BREAK FOR CREATION&gt;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Okay, let us move on to cloning a repo.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30b3c8a08_0_5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30b3c8a08_0_5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that you have created and published your own repo, </a:t>
            </a:r>
            <a:r>
              <a:rPr lang="en-US"/>
              <a:t>we can clone the repo for this workshop. To do so, go to File-&gt;Clone Repository. The window shown on the left will pop up, once it does switch over to the URL tab.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there, we are in a bit of a pickle. We need a URL to clone the repo from GitHub. The easiest way to find this, shocker, is to go to GitHub. For the purposes here, I have the link on the slides. Once you go there, you will several repositories. Click on the Git-and-GitHub repository. For other public repositories that you wish to clone, you can follow these same steps. Keep in mind that you will not likely be able to push any of your changes to the repository without approval from the managers of that repo.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&lt;ONE MINUTE BREAK&gt;</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30b3c8a08_0_3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30b3c8a08_0_3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Once you have clicked on the repo, look up in the top right for a green button labeled “Code.” Give that a click and the window shown will pop up. From there, you can copy the HTTPS URL which can then be used in the desktop client.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&lt;ONE MINUTE BREAK&gt;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30b3c8a08_0_4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30b3c8a08_0_4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simply paste the link into the Repository URL field and change your local path to whatever you desire. Generally the default will be a folder in your documents file named “GitHub.” Then, hit clone and the repo will be downloaded with Git version control onto your machine.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&lt;TWO MINUTE BREAK&gt;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Alright, now we can move into a slightly more advanced topic: branching.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30b3c8a08_0_5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30b3c8a08_0_5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Branching is something that is slightly strange, within the repository there is always one branch: master. You can create others, by going to Branch -&gt; New Branch in the top menu. Once you have entered a name, you are greeted with a similar “Publish branch” option. This is entirely the same process as creating a new repo, it just makes the branch edits available on GitHub. In your newly created branch, you can change anything you want and it will not be reflected in the main branch: master. That is, until you merge over the changes. This process is preceded by an add and a commit. So, why branch? Well, when you have multiple developers working on different aspects, they can get in the way of their each other by manipulating core files or creating something that overrides whatever another person is doing. Branching gets around this by giving each developer their own section of the sandbox to play with. Once they are done playing, they can merge their changes back together. Go ahead and create a branch on your test repo.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&lt;TWO MINUTE BREAK&gt;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Now, with a branch in hand, we can begin making changes.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30b3c8a08_0_9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30b3c8a08_0_9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change in this case: a new file. To find your repository on your computer, you can click on the “Show in explorer” button which will open up the file explorer in your repository. From there, just create a text file in the directory. “helloworld.txt” is always a Computer Science favorite, but it is up to you.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&lt;TWO MINUTE BREAK</a:t>
            </a:r>
            <a:r>
              <a:rPr lang="en-US"/>
              <a:t>&gt;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Once you have added your file, it will pop up on the left-hand sidebar. Once you see it there, at the bottom left-hand corner there is a “Commit” button. The top field on the right-hand image is the message for the commit. You can also add a description for the commit, but the message is the only thing required. The client populates with a basic message, but for large commits this will need to be customized. Add some message, then hit commit.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&lt;TWO MINUTE BREAK&gt;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everything should be hunky-dory in the branch. Now, how do we update the master branch with our very vital additions?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30b3c8a08_0_8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30b3c8a08_0_8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Merging. From the branch menu, hit Merge into Current Branch will will pop up the window below. Keep in mind that merging is always done from one branch to another, so the general rule is merge the new into the old. If you merge the old into the new, you could wipe out changes and then you have to embark upon the fun process of resetting the version control to a previous commit. That can be a pain and should be avoided. Merge your test branch into the master branch. This will update the master branch with your text file.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&lt;TWO MINUTE BREAK&gt;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if you switch between the branches, they should show no difference. However, if you make a change to the file in one branch it will not be updated in the other until you do another commit and merge.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d5acc49bc_0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8d5acc49bc_0_1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With that, we have gone through the basic steps for anyone to manage code and other files with Git and GitHub. There are, of course, more advanced ways to use GitHub. As mentioned before, there are security measures that can be put in place for public repositories. This prevents non-trusted developers from immediately polluting the repo with bad commits. What this means is that the manager of the repository is required to look over any changes that a non-trusted user wishes to add. This takes the form of a pull-request, but for repositories that you yourself create, you can avoid this by added other GitHub users as developers. Then, they are able to commit files at will. With that, this workshop has concluded. If you have any further questions, I will stay on the line for awhile.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47f38675c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6" name="Google Shape;96;g947f38675c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Today we are going to talk about a few separate topics. The first is a semi-generalized list of terminology that applies to Git, GitHub, and other version control softwares. Next, we will go into the details of Git and GitHub. Then we will move into an interactive portion where you will be encouraged to follow along with the steps that interface with GitHub.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47f38675c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47f38675c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 repository, or repo, is just a directory managed by the version control software. Local and remote are relative. Local is within the repository on your machine. Remote is everywhere else. This could be a different file, on a different disk, or somewhere on the internet. To clone, or cloning, is the act of copying a remote repository. Commit or committing is the act of saving your changes to the repository. To push or pull is to upload or download changes made to the repository. To branch is to create a version of the files within your local copy of the repository. Finally, to merge is to combine separate branches. We will go over this a bit more later, so do not feel as if you need to understand these terms right away.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47f38675c_0_4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47f38675c_0_4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that some base terminology is covered, what is git? Git is a software engineering tool that enables remote developers to safely interact and build systems. It was created by Linus Torvalds to enable Linux kernel developers, but has since ballooned into a technology that is used by many others on the common operating systems and on virtually any file. Git is notable as it was designed with speed, data integrity, and non-linear workflows in mind. This means that development can happen at different paces, sometimes backwards. Examples of other version control software include Rational Software from IBM and Mercurial from Matt Mackall. There are many more version control softwares out there, git is likely going to be the one you hear about the most due to the large hosting platform GitHub.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47f38675c_0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47f38675c_0_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that we have a slightly better idea of Git’s background, we can move on to why, and when, should you use it. The key thing, as previously mentioned, is that Git enables multiple developers to work together without taking copious amounts of time to manually check files for inconsistencies. While Git, or any version control software, is really intended to be used by multiple people, it can be used by one developer to keep track of changes across multiple machines. Most importantly, Git is free to download and use. So, how do I use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47f38675c_0_1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47f38675c_0_1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any remote repository, a clone is necessary to get a version-controlled copy. Once cloned, the repository can be changed at will. This could be removing, adding, or changing files. Once changes are made, the changes have to be added to the repository version control. This allows the Git commit functionality to save the particular changes in the version history. Often, all modified files will be added, but sometimes only a selection of files need to be added. This could be to exclude temporary files or just because a feature in another file is not quite complete. Now that files are added, the next step is to commit the changes. As previously stated, this just makes sure that the changes are saved in the version history. Git wants a user to supply a message during commits, this is to allow other developers to determine what was changed or why it was changed. Maybe this is a bug-fix or you just did not like the color choice that Tim in accounting made. Regardless, it is good practice to make it specific and descriptive. After a commit, the recommended thing to do is to pull or fetch. This grabs all remote changes and populates them inside the local repository which allows you to error check. Git spots major differences between your files and the remote files and will populate the file with anything where it wants the user to make a choice. Once you have error-checked, the final step is to push your changes to the remote repository. You are unable to skip some error checking. If Git is unclear about which piece of the file to use, it places a structure inside the file that it can detect before pushing. This must be removed before any push will be allowed. That pretty much covers Git, now we will move on to GitHub.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47f38675c_0_2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47f38675c_0_2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GitHub is an internet-based repository hosting service that was started in 2007. Per the name, the underlying operations are using the Git utility with some web-dev flair thrown in to allow easy communication to the internet. </a:t>
            </a:r>
            <a:r>
              <a:rPr lang="en-US">
                <a:solidFill>
                  <a:schemeClr val="dk1"/>
                </a:solidFill>
              </a:rPr>
              <a:t>Recently, it was purchased by Microsoft as it was doing a way better job that even Microsoft’s code hosting service. It has beaten out some competitors, Google Code being a notable example, but it still has some competitors in Bitbucket and SourceForge. There are many other code hosting services, some that use Git as well.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47f38675c_0_3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47f38675c_0_3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why use it over Git? Pretty much every reason you would use Git. In addition, you get a slick web-interface, free web-hosting of files, and a few other benefits. Organizations or people can pay for more perks on GitHub, but the free options are still currently very generous. Since GitHub is already configured, you as the user do not need to delve into the same difficult networking steps to have the same functionality. Git itself can copy files over a network, but this can require a bit of configuration. GitHub does this for you, gives you a tidy link, and has a funny octopus-cat mascot to boot.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47f38675c_0_3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47f38675c_0_3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how to use it? Same way you would use Git. Instead of throwing the text same slide at you, here is a flowchart that represents the same steps visually. First, the user needs a login. If you have a repo in mind, you can clone it, otherwise you can create your own. Then, make your changes. Add and commit the changes. Pull from the remote to update your local repository, error check, push your changes back up, then keep making edits. We are going to attempt to go through these basic steps today.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mplate Instructions">
  <p:cSld name="SECTION_HEADER_1">
    <p:spTree>
      <p:nvGrpSpPr>
        <p:cNvPr id="9" name="Shape 9"/>
        <p:cNvGrpSpPr/>
        <p:nvPr/>
      </p:nvGrpSpPr>
      <p:grpSpPr>
        <a:xfrm>
          <a:off x="0" y="0"/>
          <a:ext cx="0" cy="0"/>
          <a:chOff x="0" y="0"/>
          <a:chExt cx="0" cy="0"/>
        </a:xfrm>
      </p:grpSpPr>
      <p:sp>
        <p:nvSpPr>
          <p:cNvPr id="10" name="Google Shape;10;g8d5acc49bc_0_38"/>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g8d5acc49bc_0_38"/>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8d5acc49bc_0_38"/>
          <p:cNvSpPr txBox="1"/>
          <p:nvPr/>
        </p:nvSpPr>
        <p:spPr>
          <a:xfrm>
            <a:off x="571500" y="152125"/>
            <a:ext cx="7806000" cy="131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1" i="0" lang="en-US" sz="4400" u="none" cap="none" strike="noStrike">
                <a:solidFill>
                  <a:srgbClr val="333333"/>
                </a:solidFill>
                <a:latin typeface="Arial"/>
                <a:ea typeface="Arial"/>
                <a:cs typeface="Arial"/>
                <a:sym typeface="Arial"/>
              </a:rPr>
              <a:t>Template Instructions</a:t>
            </a:r>
            <a:br>
              <a:rPr b="0" i="0" lang="en-US" sz="1800" u="none" cap="none" strike="noStrike">
                <a:solidFill>
                  <a:srgbClr val="000000"/>
                </a:solidFill>
                <a:latin typeface="Arial"/>
                <a:ea typeface="Arial"/>
                <a:cs typeface="Arial"/>
                <a:sym typeface="Arial"/>
              </a:rPr>
            </a:br>
            <a:r>
              <a:rPr b="0" i="0" lang="en-US" sz="2200" u="none" cap="none" strike="noStrike">
                <a:solidFill>
                  <a:srgbClr val="000000"/>
                </a:solidFill>
                <a:latin typeface="Arial"/>
                <a:ea typeface="Arial"/>
                <a:cs typeface="Arial"/>
                <a:sym typeface="Arial"/>
              </a:rPr>
              <a:t>Delete this slide once finished</a:t>
            </a:r>
            <a:endParaRPr b="0" i="0" sz="1400" u="none" cap="none" strike="noStrike">
              <a:solidFill>
                <a:srgbClr val="000000"/>
              </a:solidFill>
              <a:latin typeface="Arial"/>
              <a:ea typeface="Arial"/>
              <a:cs typeface="Arial"/>
              <a:sym typeface="Arial"/>
            </a:endParaRPr>
          </a:p>
        </p:txBody>
      </p:sp>
      <p:sp>
        <p:nvSpPr>
          <p:cNvPr id="13" name="Google Shape;13;g8d5acc49bc_0_38"/>
          <p:cNvSpPr txBox="1"/>
          <p:nvPr/>
        </p:nvSpPr>
        <p:spPr>
          <a:xfrm>
            <a:off x="571500" y="1600200"/>
            <a:ext cx="9165300" cy="5257800"/>
          </a:xfrm>
          <a:prstGeom prst="rect">
            <a:avLst/>
          </a:prstGeom>
          <a:noFill/>
          <a:ln>
            <a:noFill/>
          </a:ln>
        </p:spPr>
        <p:txBody>
          <a:bodyPr anchorCtr="0" anchor="t" bIns="91425" lIns="91425" spcFirstLastPara="1" rIns="91425" wrap="square" tIns="91425">
            <a:noAutofit/>
          </a:bodyPr>
          <a:lstStyle/>
          <a:p>
            <a:pPr indent="-260499" lvl="0" marL="431999" marR="0" rtl="0" algn="l">
              <a:lnSpc>
                <a:spcPct val="150000"/>
              </a:lnSpc>
              <a:spcBef>
                <a:spcPts val="0"/>
              </a:spcBef>
              <a:spcAft>
                <a:spcPts val="0"/>
              </a:spcAft>
              <a:buClr>
                <a:srgbClr val="0B5394"/>
              </a:buClr>
              <a:buSzPts val="260"/>
              <a:buFont typeface="Noto Sans Symbols"/>
              <a:buChar char="●"/>
            </a:pPr>
            <a:r>
              <a:rPr b="0" i="0" lang="en-US" sz="1800" u="none" cap="none" strike="noStrike">
                <a:solidFill>
                  <a:srgbClr val="333333"/>
                </a:solidFill>
                <a:latin typeface="Arial"/>
                <a:ea typeface="Arial"/>
                <a:cs typeface="Arial"/>
                <a:sym typeface="Arial"/>
              </a:rPr>
              <a:t>If you are an SSU Student</a:t>
            </a:r>
            <a:endParaRPr b="0" i="0" sz="1800" u="none" cap="none" strike="noStrike">
              <a:solidFill>
                <a:srgbClr val="333333"/>
              </a:solidFill>
              <a:latin typeface="Arial"/>
              <a:ea typeface="Arial"/>
              <a:cs typeface="Arial"/>
              <a:sym typeface="Arial"/>
            </a:endParaRPr>
          </a:p>
          <a:p>
            <a:pPr indent="-260498" lvl="1" marL="864000" marR="0" rtl="0" algn="l">
              <a:lnSpc>
                <a:spcPct val="150000"/>
              </a:lnSpc>
              <a:spcBef>
                <a:spcPts val="0"/>
              </a:spcBef>
              <a:spcAft>
                <a:spcPts val="0"/>
              </a:spcAft>
              <a:buClr>
                <a:srgbClr val="3D85C6"/>
              </a:buClr>
              <a:buSzPts val="1100"/>
              <a:buFont typeface="Arial"/>
              <a:buChar char="┄"/>
            </a:pPr>
            <a:r>
              <a:rPr b="0" i="0" lang="en-US" sz="1800" u="none" cap="none" strike="noStrike">
                <a:solidFill>
                  <a:srgbClr val="333333"/>
                </a:solidFill>
                <a:latin typeface="Arial"/>
                <a:ea typeface="Arial"/>
                <a:cs typeface="Arial"/>
                <a:sym typeface="Arial"/>
              </a:rPr>
              <a:t>Keep the general formatting of the titles. All coloring is to remain constant.</a:t>
            </a:r>
            <a:endParaRPr b="0" i="0" sz="1800" u="none" cap="none" strike="noStrike">
              <a:solidFill>
                <a:srgbClr val="333333"/>
              </a:solidFill>
              <a:latin typeface="Arial"/>
              <a:ea typeface="Arial"/>
              <a:cs typeface="Arial"/>
              <a:sym typeface="Arial"/>
            </a:endParaRPr>
          </a:p>
          <a:p>
            <a:pPr indent="-260498" lvl="1" marL="864000" marR="0" rtl="0" algn="l">
              <a:lnSpc>
                <a:spcPct val="150000"/>
              </a:lnSpc>
              <a:spcBef>
                <a:spcPts val="0"/>
              </a:spcBef>
              <a:spcAft>
                <a:spcPts val="0"/>
              </a:spcAft>
              <a:buClr>
                <a:srgbClr val="3D85C6"/>
              </a:buClr>
              <a:buSzPts val="1100"/>
              <a:buFont typeface="Arial"/>
              <a:buChar char="┄"/>
            </a:pPr>
            <a:r>
              <a:rPr b="0" i="0" lang="en-US" sz="1800" u="none" cap="none" strike="noStrike">
                <a:solidFill>
                  <a:srgbClr val="333333"/>
                </a:solidFill>
                <a:latin typeface="Arial"/>
                <a:ea typeface="Arial"/>
                <a:cs typeface="Arial"/>
                <a:sym typeface="Arial"/>
              </a:rPr>
              <a:t>Leave the title slide subtitle, change “Workshop Title” to whatever represents your talk, replace Author with your name. Questions slide is also unchanged. </a:t>
            </a:r>
            <a:endParaRPr b="0" i="0" sz="1800" u="none" cap="none" strike="noStrike">
              <a:solidFill>
                <a:srgbClr val="333333"/>
              </a:solidFill>
              <a:latin typeface="Arial"/>
              <a:ea typeface="Arial"/>
              <a:cs typeface="Arial"/>
              <a:sym typeface="Arial"/>
            </a:endParaRPr>
          </a:p>
          <a:p>
            <a:pPr indent="-260498" lvl="1" marL="864000" marR="0" rtl="0" algn="l">
              <a:lnSpc>
                <a:spcPct val="150000"/>
              </a:lnSpc>
              <a:spcBef>
                <a:spcPts val="0"/>
              </a:spcBef>
              <a:spcAft>
                <a:spcPts val="0"/>
              </a:spcAft>
              <a:buClr>
                <a:srgbClr val="3D85C6"/>
              </a:buClr>
              <a:buSzPts val="1100"/>
              <a:buFont typeface="Arial"/>
              <a:buChar char="┄"/>
            </a:pPr>
            <a:r>
              <a:rPr b="0" i="0" lang="en-US" sz="1800" u="none" cap="none" strike="noStrike">
                <a:solidFill>
                  <a:srgbClr val="333333"/>
                </a:solidFill>
                <a:latin typeface="Arial"/>
                <a:ea typeface="Arial"/>
                <a:cs typeface="Arial"/>
                <a:sym typeface="Arial"/>
              </a:rPr>
              <a:t>Otherwise, change as desired to fit your talk. </a:t>
            </a:r>
            <a:endParaRPr b="0" i="0" sz="1800" u="none" cap="none" strike="noStrike">
              <a:solidFill>
                <a:srgbClr val="333333"/>
              </a:solidFill>
              <a:latin typeface="Arial"/>
              <a:ea typeface="Arial"/>
              <a:cs typeface="Arial"/>
              <a:sym typeface="Arial"/>
            </a:endParaRPr>
          </a:p>
          <a:p>
            <a:pPr indent="-260499" lvl="0" marL="431999" marR="0" rtl="0" algn="l">
              <a:lnSpc>
                <a:spcPct val="150000"/>
              </a:lnSpc>
              <a:spcBef>
                <a:spcPts val="0"/>
              </a:spcBef>
              <a:spcAft>
                <a:spcPts val="0"/>
              </a:spcAft>
              <a:buClr>
                <a:srgbClr val="0B5394"/>
              </a:buClr>
              <a:buSzPts val="260"/>
              <a:buFont typeface="Noto Sans Symbols"/>
              <a:buChar char="●"/>
            </a:pPr>
            <a:r>
              <a:rPr b="0" i="0" lang="en-US" sz="1800" u="none" cap="none" strike="noStrike">
                <a:solidFill>
                  <a:srgbClr val="333333"/>
                </a:solidFill>
                <a:latin typeface="Arial"/>
                <a:ea typeface="Arial"/>
                <a:cs typeface="Arial"/>
                <a:sym typeface="Arial"/>
              </a:rPr>
              <a:t>If you are not an SSU Student</a:t>
            </a:r>
            <a:endParaRPr b="0" i="0" sz="1800" u="none" cap="none" strike="noStrike">
              <a:solidFill>
                <a:srgbClr val="333333"/>
              </a:solidFill>
              <a:latin typeface="Arial"/>
              <a:ea typeface="Arial"/>
              <a:cs typeface="Arial"/>
              <a:sym typeface="Arial"/>
            </a:endParaRPr>
          </a:p>
          <a:p>
            <a:pPr indent="-260498" lvl="1" marL="864000" marR="0" rtl="0" algn="l">
              <a:lnSpc>
                <a:spcPct val="150000"/>
              </a:lnSpc>
              <a:spcBef>
                <a:spcPts val="0"/>
              </a:spcBef>
              <a:spcAft>
                <a:spcPts val="0"/>
              </a:spcAft>
              <a:buClr>
                <a:srgbClr val="3D85C6"/>
              </a:buClr>
              <a:buSzPts val="1100"/>
              <a:buFont typeface="Noto Sans Symbols"/>
              <a:buChar char="┄"/>
            </a:pPr>
            <a:r>
              <a:rPr b="0" i="0" lang="en-US" sz="1800" u="none" cap="none" strike="noStrike">
                <a:solidFill>
                  <a:srgbClr val="333333"/>
                </a:solidFill>
                <a:latin typeface="Arial"/>
                <a:ea typeface="Arial"/>
                <a:cs typeface="Arial"/>
                <a:sym typeface="Arial"/>
              </a:rPr>
              <a:t> Use this as a guide to a generalized slideshow if you do not have a specific theme already. Edit as necessary/desired. </a:t>
            </a:r>
            <a:endParaRPr b="0" i="0" sz="18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 name="Google Shape;14;g8d5acc49bc_0_38"/>
          <p:cNvPicPr preferRelativeResize="0"/>
          <p:nvPr/>
        </p:nvPicPr>
        <p:blipFill rotWithShape="1">
          <a:blip r:embed="rId2">
            <a:alphaModFix/>
          </a:blip>
          <a:srcRect b="0" l="0" r="0" t="0"/>
          <a:stretch/>
        </p:blipFill>
        <p:spPr>
          <a:xfrm>
            <a:off x="8317450" y="143950"/>
            <a:ext cx="1419351" cy="141935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g8252e6e6a8_0_151"/>
          <p:cNvSpPr txBox="1"/>
          <p:nvPr>
            <p:ph hasCustomPrompt="1" type="title"/>
          </p:nvPr>
        </p:nvSpPr>
        <p:spPr>
          <a:xfrm>
            <a:off x="571500" y="1600200"/>
            <a:ext cx="9165300" cy="5253600"/>
          </a:xfrm>
          <a:prstGeom prst="rect">
            <a:avLst/>
          </a:prstGeom>
          <a:noFill/>
          <a:ln>
            <a:noFill/>
          </a:ln>
        </p:spPr>
        <p:txBody>
          <a:bodyPr anchorCtr="0" anchor="ctr" bIns="111975" lIns="111975" spcFirstLastPara="1" rIns="111975" wrap="square" tIns="111975">
            <a:noAutofit/>
          </a:bodyPr>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a:r>
              <a:t>xx%</a:t>
            </a:r>
          </a:p>
        </p:txBody>
      </p:sp>
      <p:sp>
        <p:nvSpPr>
          <p:cNvPr id="65" name="Google Shape;65;g8252e6e6a8_0_151"/>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6" name="Google Shape;66;g8252e6e6a8_0_151"/>
          <p:cNvPicPr preferRelativeResize="0"/>
          <p:nvPr/>
        </p:nvPicPr>
        <p:blipFill rotWithShape="1">
          <a:blip r:embed="rId2">
            <a:alphaModFix/>
          </a:blip>
          <a:srcRect b="0" l="0" r="0" t="0"/>
          <a:stretch/>
        </p:blipFill>
        <p:spPr>
          <a:xfrm>
            <a:off x="8301175" y="144000"/>
            <a:ext cx="1419351" cy="1419351"/>
          </a:xfrm>
          <a:prstGeom prst="rect">
            <a:avLst/>
          </a:prstGeom>
          <a:noFill/>
          <a:ln>
            <a:noFill/>
          </a:ln>
        </p:spPr>
      </p:pic>
      <p:sp>
        <p:nvSpPr>
          <p:cNvPr id="67" name="Google Shape;67;g8252e6e6a8_0_151"/>
          <p:cNvSpPr txBox="1"/>
          <p:nvPr>
            <p:ph idx="2" type="title"/>
          </p:nvPr>
        </p:nvSpPr>
        <p:spPr>
          <a:xfrm>
            <a:off x="571500" y="143975"/>
            <a:ext cx="7806000" cy="14193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68" name="Google Shape;68;g8252e6e6a8_0_151"/>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g8252e6e6a8_0_155"/>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g8252e6e6a8_0_155"/>
          <p:cNvPicPr preferRelativeResize="0"/>
          <p:nvPr/>
        </p:nvPicPr>
        <p:blipFill rotWithShape="1">
          <a:blip r:embed="rId2">
            <a:alphaModFix/>
          </a:blip>
          <a:srcRect b="0" l="0" r="0" t="0"/>
          <a:stretch/>
        </p:blipFill>
        <p:spPr>
          <a:xfrm>
            <a:off x="8301175" y="144000"/>
            <a:ext cx="1419351" cy="1419351"/>
          </a:xfrm>
          <a:prstGeom prst="rect">
            <a:avLst/>
          </a:prstGeom>
          <a:noFill/>
          <a:ln>
            <a:noFill/>
          </a:ln>
        </p:spPr>
      </p:pic>
      <p:sp>
        <p:nvSpPr>
          <p:cNvPr id="72" name="Google Shape;72;g8252e6e6a8_0_155"/>
          <p:cNvSpPr txBox="1"/>
          <p:nvPr>
            <p:ph type="title"/>
          </p:nvPr>
        </p:nvSpPr>
        <p:spPr>
          <a:xfrm>
            <a:off x="571500" y="143975"/>
            <a:ext cx="7806000" cy="14193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73" name="Google Shape;73;g8252e6e6a8_0_155"/>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4" name="Shape 74"/>
        <p:cNvGrpSpPr/>
        <p:nvPr/>
      </p:nvGrpSpPr>
      <p:grpSpPr>
        <a:xfrm>
          <a:off x="0" y="0"/>
          <a:ext cx="0" cy="0"/>
          <a:chOff x="0" y="0"/>
          <a:chExt cx="0" cy="0"/>
        </a:xfrm>
      </p:grpSpPr>
      <p:sp>
        <p:nvSpPr>
          <p:cNvPr id="75" name="Google Shape;75;g8252e6e6a8_0_157"/>
          <p:cNvSpPr txBox="1"/>
          <p:nvPr>
            <p:ph idx="1" type="body"/>
          </p:nvPr>
        </p:nvSpPr>
        <p:spPr>
          <a:xfrm>
            <a:off x="571500" y="1600200"/>
            <a:ext cx="9165300" cy="5257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6" name="Google Shape;76;g8252e6e6a8_0_157"/>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77" name="Google Shape;77;g8252e6e6a8_0_157"/>
          <p:cNvPicPr preferRelativeResize="0"/>
          <p:nvPr/>
        </p:nvPicPr>
        <p:blipFill rotWithShape="1">
          <a:blip r:embed="rId2">
            <a:alphaModFix/>
          </a:blip>
          <a:srcRect b="0" l="0" r="0" t="0"/>
          <a:stretch/>
        </p:blipFill>
        <p:spPr>
          <a:xfrm>
            <a:off x="8301175" y="144000"/>
            <a:ext cx="1419351" cy="1419351"/>
          </a:xfrm>
          <a:prstGeom prst="rect">
            <a:avLst/>
          </a:prstGeom>
          <a:noFill/>
          <a:ln>
            <a:noFill/>
          </a:ln>
        </p:spPr>
      </p:pic>
      <p:sp>
        <p:nvSpPr>
          <p:cNvPr id="78" name="Google Shape;78;g8252e6e6a8_0_157"/>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8252e6e6a8_0_157"/>
          <p:cNvSpPr txBox="1"/>
          <p:nvPr>
            <p:ph type="title"/>
          </p:nvPr>
        </p:nvSpPr>
        <p:spPr>
          <a:xfrm>
            <a:off x="571500" y="144000"/>
            <a:ext cx="7806000" cy="14193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80" name="Shape 80"/>
        <p:cNvGrpSpPr/>
        <p:nvPr/>
      </p:nvGrpSpPr>
      <p:grpSpPr>
        <a:xfrm>
          <a:off x="0" y="0"/>
          <a:ext cx="0" cy="0"/>
          <a:chOff x="0" y="0"/>
          <a:chExt cx="0" cy="0"/>
        </a:xfrm>
      </p:grpSpPr>
      <p:sp>
        <p:nvSpPr>
          <p:cNvPr id="81" name="Google Shape;81;g8252e6e6a8_0_161"/>
          <p:cNvSpPr txBox="1"/>
          <p:nvPr>
            <p:ph idx="1" type="subTitle"/>
          </p:nvPr>
        </p:nvSpPr>
        <p:spPr>
          <a:xfrm>
            <a:off x="571500" y="1600200"/>
            <a:ext cx="9165300" cy="5257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g8252e6e6a8_0_161"/>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3" name="Google Shape;83;g8252e6e6a8_0_161"/>
          <p:cNvPicPr preferRelativeResize="0"/>
          <p:nvPr/>
        </p:nvPicPr>
        <p:blipFill rotWithShape="1">
          <a:blip r:embed="rId2">
            <a:alphaModFix/>
          </a:blip>
          <a:srcRect b="0" l="0" r="0" t="0"/>
          <a:stretch/>
        </p:blipFill>
        <p:spPr>
          <a:xfrm>
            <a:off x="8301175" y="144000"/>
            <a:ext cx="1419351" cy="1419351"/>
          </a:xfrm>
          <a:prstGeom prst="rect">
            <a:avLst/>
          </a:prstGeom>
          <a:noFill/>
          <a:ln>
            <a:noFill/>
          </a:ln>
        </p:spPr>
      </p:pic>
      <p:sp>
        <p:nvSpPr>
          <p:cNvPr id="84" name="Google Shape;84;g8252e6e6a8_0_161"/>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8252e6e6a8_0_161"/>
          <p:cNvSpPr txBox="1"/>
          <p:nvPr>
            <p:ph type="title"/>
          </p:nvPr>
        </p:nvSpPr>
        <p:spPr>
          <a:xfrm>
            <a:off x="571500" y="144000"/>
            <a:ext cx="7806000" cy="14193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Slide" type="title">
  <p:cSld name="TITLE">
    <p:spTree>
      <p:nvGrpSpPr>
        <p:cNvPr id="15" name="Shape 15"/>
        <p:cNvGrpSpPr/>
        <p:nvPr/>
      </p:nvGrpSpPr>
      <p:grpSpPr>
        <a:xfrm>
          <a:off x="0" y="0"/>
          <a:ext cx="0" cy="0"/>
          <a:chOff x="0" y="0"/>
          <a:chExt cx="0" cy="0"/>
        </a:xfrm>
      </p:grpSpPr>
      <p:sp>
        <p:nvSpPr>
          <p:cNvPr id="16" name="Google Shape;16;g8252e6e6a8_0_116"/>
          <p:cNvSpPr txBox="1"/>
          <p:nvPr>
            <p:ph type="ctrTitle"/>
          </p:nvPr>
        </p:nvSpPr>
        <p:spPr>
          <a:xfrm>
            <a:off x="526500" y="4475775"/>
            <a:ext cx="7831800" cy="837900"/>
          </a:xfrm>
          <a:prstGeom prst="rect">
            <a:avLst/>
          </a:prstGeom>
          <a:noFill/>
          <a:ln>
            <a:noFill/>
          </a:ln>
        </p:spPr>
        <p:txBody>
          <a:bodyPr anchorCtr="0" anchor="b" bIns="111975" lIns="111975" spcFirstLastPara="1" rIns="111975" wrap="square" tIns="111975">
            <a:no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17" name="Google Shape;17;g8252e6e6a8_0_116"/>
          <p:cNvSpPr txBox="1"/>
          <p:nvPr>
            <p:ph idx="1" type="subTitle"/>
          </p:nvPr>
        </p:nvSpPr>
        <p:spPr>
          <a:xfrm>
            <a:off x="571500" y="5895100"/>
            <a:ext cx="7831800" cy="4407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Clr>
                <a:srgbClr val="000000"/>
              </a:buClr>
              <a:buSzPts val="2000"/>
              <a:buNone/>
              <a:defRPr sz="2000">
                <a:solidFill>
                  <a:srgbClr val="000000"/>
                </a:solidFill>
              </a:defRPr>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18" name="Google Shape;18;g8252e6e6a8_0_116"/>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g8252e6e6a8_0_116"/>
          <p:cNvPicPr preferRelativeResize="0"/>
          <p:nvPr/>
        </p:nvPicPr>
        <p:blipFill rotWithShape="1">
          <a:blip r:embed="rId2">
            <a:alphaModFix/>
          </a:blip>
          <a:srcRect b="0" l="0" r="0" t="0"/>
          <a:stretch/>
        </p:blipFill>
        <p:spPr>
          <a:xfrm>
            <a:off x="8358300" y="4475750"/>
            <a:ext cx="1419351" cy="1419351"/>
          </a:xfrm>
          <a:prstGeom prst="rect">
            <a:avLst/>
          </a:prstGeom>
          <a:noFill/>
          <a:ln>
            <a:noFill/>
          </a:ln>
        </p:spPr>
      </p:pic>
      <p:sp>
        <p:nvSpPr>
          <p:cNvPr id="20" name="Google Shape;20;g8252e6e6a8_0_116"/>
          <p:cNvSpPr txBox="1"/>
          <p:nvPr/>
        </p:nvSpPr>
        <p:spPr>
          <a:xfrm>
            <a:off x="571500" y="5313675"/>
            <a:ext cx="7786800" cy="47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434343"/>
                </a:solidFill>
                <a:latin typeface="Arial"/>
                <a:ea typeface="Arial"/>
                <a:cs typeface="Arial"/>
                <a:sym typeface="Arial"/>
              </a:rPr>
              <a:t>Engineering Enrichment Workshop</a:t>
            </a:r>
            <a:endParaRPr b="0" i="1" sz="2000" u="none" cap="none" strike="noStrike">
              <a:solidFill>
                <a:srgbClr val="434343"/>
              </a:solidFill>
              <a:latin typeface="Arial"/>
              <a:ea typeface="Arial"/>
              <a:cs typeface="Arial"/>
              <a:sym typeface="Arial"/>
            </a:endParaRPr>
          </a:p>
        </p:txBody>
      </p:sp>
      <p:sp>
        <p:nvSpPr>
          <p:cNvPr id="21" name="Google Shape;21;g8252e6e6a8_0_116"/>
          <p:cNvSpPr/>
          <p:nvPr/>
        </p:nvSpPr>
        <p:spPr>
          <a:xfrm>
            <a:off x="0" y="44757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Feedback">
  <p:cSld name="BLANK_1">
    <p:spTree>
      <p:nvGrpSpPr>
        <p:cNvPr id="22" name="Shape 22"/>
        <p:cNvGrpSpPr/>
        <p:nvPr/>
      </p:nvGrpSpPr>
      <p:grpSpPr>
        <a:xfrm>
          <a:off x="0" y="0"/>
          <a:ext cx="0" cy="0"/>
          <a:chOff x="0" y="0"/>
          <a:chExt cx="0" cy="0"/>
        </a:xfrm>
      </p:grpSpPr>
      <p:sp>
        <p:nvSpPr>
          <p:cNvPr id="23" name="Google Shape;23;g8d5acc49bc_0_8"/>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4" name="Google Shape;24;g8d5acc49bc_0_8"/>
          <p:cNvPicPr preferRelativeResize="0"/>
          <p:nvPr/>
        </p:nvPicPr>
        <p:blipFill rotWithShape="1">
          <a:blip r:embed="rId2">
            <a:alphaModFix/>
          </a:blip>
          <a:srcRect b="0" l="0" r="0" t="0"/>
          <a:stretch/>
        </p:blipFill>
        <p:spPr>
          <a:xfrm>
            <a:off x="8301175" y="144000"/>
            <a:ext cx="1419351" cy="1419351"/>
          </a:xfrm>
          <a:prstGeom prst="rect">
            <a:avLst/>
          </a:prstGeom>
          <a:noFill/>
          <a:ln>
            <a:noFill/>
          </a:ln>
        </p:spPr>
      </p:pic>
      <p:sp>
        <p:nvSpPr>
          <p:cNvPr id="25" name="Google Shape;25;g8d5acc49bc_0_8"/>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8d5acc49bc_0_8"/>
          <p:cNvSpPr txBox="1"/>
          <p:nvPr/>
        </p:nvSpPr>
        <p:spPr>
          <a:xfrm>
            <a:off x="571500" y="162000"/>
            <a:ext cx="7806000" cy="141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1" i="0" lang="en-US" sz="4400" u="none" cap="none" strike="noStrike">
                <a:solidFill>
                  <a:srgbClr val="333333"/>
                </a:solidFill>
                <a:latin typeface="Arial"/>
                <a:ea typeface="Arial"/>
                <a:cs typeface="Arial"/>
                <a:sym typeface="Arial"/>
              </a:rPr>
              <a:t>Questions/Comments</a:t>
            </a:r>
            <a:br>
              <a:rPr b="0" i="0" lang="en-US" sz="1800" u="none" cap="none" strike="noStrike">
                <a:solidFill>
                  <a:schemeClr val="dk1"/>
                </a:solidFill>
                <a:latin typeface="Arial"/>
                <a:ea typeface="Arial"/>
                <a:cs typeface="Arial"/>
                <a:sym typeface="Arial"/>
              </a:rPr>
            </a:br>
            <a:r>
              <a:rPr b="0" i="0" lang="en-US" sz="2200" u="none" cap="none" strike="noStrike">
                <a:solidFill>
                  <a:srgbClr val="333333"/>
                </a:solidFill>
                <a:latin typeface="Arial"/>
                <a:ea typeface="Arial"/>
                <a:cs typeface="Arial"/>
                <a:sym typeface="Arial"/>
              </a:rPr>
              <a:t>Feedback Welcome!</a:t>
            </a:r>
            <a:endParaRPr b="0" i="0" sz="1400" u="none" cap="none" strike="noStrike">
              <a:solidFill>
                <a:srgbClr val="000000"/>
              </a:solidFill>
              <a:latin typeface="Arial"/>
              <a:ea typeface="Arial"/>
              <a:cs typeface="Arial"/>
              <a:sym typeface="Arial"/>
            </a:endParaRPr>
          </a:p>
        </p:txBody>
      </p:sp>
      <p:sp>
        <p:nvSpPr>
          <p:cNvPr id="27" name="Google Shape;27;g8d5acc49bc_0_8"/>
          <p:cNvSpPr txBox="1"/>
          <p:nvPr/>
        </p:nvSpPr>
        <p:spPr>
          <a:xfrm>
            <a:off x="571500" y="1600200"/>
            <a:ext cx="9165300" cy="525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rgbClr val="333333"/>
                </a:solidFill>
                <a:latin typeface="Arial"/>
                <a:ea typeface="Arial"/>
                <a:cs typeface="Arial"/>
                <a:sym typeface="Arial"/>
              </a:rPr>
              <a:t>Please feel free to give us feedback on any aspect of the workshop</a:t>
            </a:r>
            <a:endParaRPr b="0" i="0" sz="2800" u="none" cap="none" strike="noStrike">
              <a:solidFill>
                <a:srgbClr val="3333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g8252e6e6a8_0_120"/>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g8252e6e6a8_0_120"/>
          <p:cNvPicPr preferRelativeResize="0"/>
          <p:nvPr/>
        </p:nvPicPr>
        <p:blipFill rotWithShape="1">
          <a:blip r:embed="rId2">
            <a:alphaModFix/>
          </a:blip>
          <a:srcRect b="0" l="0" r="0" t="0"/>
          <a:stretch/>
        </p:blipFill>
        <p:spPr>
          <a:xfrm>
            <a:off x="8317450" y="143950"/>
            <a:ext cx="1419351" cy="1419351"/>
          </a:xfrm>
          <a:prstGeom prst="rect">
            <a:avLst/>
          </a:prstGeom>
          <a:noFill/>
          <a:ln>
            <a:noFill/>
          </a:ln>
        </p:spPr>
      </p:pic>
      <p:sp>
        <p:nvSpPr>
          <p:cNvPr id="31" name="Google Shape;31;g8252e6e6a8_0_120"/>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8252e6e6a8_0_120"/>
          <p:cNvSpPr txBox="1"/>
          <p:nvPr>
            <p:ph type="title"/>
          </p:nvPr>
        </p:nvSpPr>
        <p:spPr>
          <a:xfrm>
            <a:off x="571500" y="144000"/>
            <a:ext cx="7806000" cy="14193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g8252e6e6a8_0_123"/>
          <p:cNvSpPr txBox="1"/>
          <p:nvPr>
            <p:ph idx="1" type="body"/>
          </p:nvPr>
        </p:nvSpPr>
        <p:spPr>
          <a:xfrm>
            <a:off x="571500" y="1600200"/>
            <a:ext cx="9165600" cy="5253600"/>
          </a:xfrm>
          <a:prstGeom prst="rect">
            <a:avLst/>
          </a:prstGeom>
          <a:noFill/>
          <a:ln>
            <a:noFill/>
          </a:ln>
        </p:spPr>
        <p:txBody>
          <a:bodyPr anchorCtr="0" anchor="t" bIns="111975" lIns="111975" spcFirstLastPara="1" rIns="111975" wrap="square" tIns="111975">
            <a:noAutofit/>
          </a:bodyPr>
          <a:lstStyle>
            <a:lvl1pPr indent="-368300" lvl="0" marL="457200" algn="l">
              <a:lnSpc>
                <a:spcPct val="115000"/>
              </a:lnSpc>
              <a:spcBef>
                <a:spcPts val="0"/>
              </a:spcBef>
              <a:spcAft>
                <a:spcPts val="0"/>
              </a:spcAft>
              <a:buSzPts val="2200"/>
              <a:buChar char="●"/>
              <a:defRPr/>
            </a:lvl1pPr>
            <a:lvl2pPr indent="-336550" lvl="1" marL="914400" algn="l">
              <a:lnSpc>
                <a:spcPct val="115000"/>
              </a:lnSpc>
              <a:spcBef>
                <a:spcPts val="2000"/>
              </a:spcBef>
              <a:spcAft>
                <a:spcPts val="0"/>
              </a:spcAft>
              <a:buSzPts val="1700"/>
              <a:buChar char="○"/>
              <a:defRPr/>
            </a:lvl2pPr>
            <a:lvl3pPr indent="-336550" lvl="2" marL="1371600" algn="l">
              <a:lnSpc>
                <a:spcPct val="115000"/>
              </a:lnSpc>
              <a:spcBef>
                <a:spcPts val="2000"/>
              </a:spcBef>
              <a:spcAft>
                <a:spcPts val="0"/>
              </a:spcAft>
              <a:buSzPts val="1700"/>
              <a:buChar char="■"/>
              <a:defRPr/>
            </a:lvl3pPr>
            <a:lvl4pPr indent="-336550" lvl="3" marL="1828800" algn="l">
              <a:lnSpc>
                <a:spcPct val="115000"/>
              </a:lnSpc>
              <a:spcBef>
                <a:spcPts val="2000"/>
              </a:spcBef>
              <a:spcAft>
                <a:spcPts val="0"/>
              </a:spcAft>
              <a:buSzPts val="1700"/>
              <a:buChar char="●"/>
              <a:defRPr/>
            </a:lvl4pPr>
            <a:lvl5pPr indent="-336550" lvl="4" marL="2286000" algn="l">
              <a:lnSpc>
                <a:spcPct val="115000"/>
              </a:lnSpc>
              <a:spcBef>
                <a:spcPts val="2000"/>
              </a:spcBef>
              <a:spcAft>
                <a:spcPts val="0"/>
              </a:spcAft>
              <a:buSzPts val="1700"/>
              <a:buChar char="○"/>
              <a:defRPr/>
            </a:lvl5pPr>
            <a:lvl6pPr indent="-336550" lvl="5" marL="2743200" algn="l">
              <a:lnSpc>
                <a:spcPct val="115000"/>
              </a:lnSpc>
              <a:spcBef>
                <a:spcPts val="2000"/>
              </a:spcBef>
              <a:spcAft>
                <a:spcPts val="0"/>
              </a:spcAft>
              <a:buSzPts val="1700"/>
              <a:buChar char="■"/>
              <a:defRPr/>
            </a:lvl6pPr>
            <a:lvl7pPr indent="-336550" lvl="6" marL="3200400" algn="l">
              <a:lnSpc>
                <a:spcPct val="115000"/>
              </a:lnSpc>
              <a:spcBef>
                <a:spcPts val="2000"/>
              </a:spcBef>
              <a:spcAft>
                <a:spcPts val="0"/>
              </a:spcAft>
              <a:buSzPts val="1700"/>
              <a:buChar char="●"/>
              <a:defRPr/>
            </a:lvl7pPr>
            <a:lvl8pPr indent="-336550" lvl="7" marL="3657600" algn="l">
              <a:lnSpc>
                <a:spcPct val="115000"/>
              </a:lnSpc>
              <a:spcBef>
                <a:spcPts val="2000"/>
              </a:spcBef>
              <a:spcAft>
                <a:spcPts val="0"/>
              </a:spcAft>
              <a:buSzPts val="1700"/>
              <a:buChar char="○"/>
              <a:defRPr/>
            </a:lvl8pPr>
            <a:lvl9pPr indent="-336550" lvl="8" marL="4114800" algn="l">
              <a:lnSpc>
                <a:spcPct val="115000"/>
              </a:lnSpc>
              <a:spcBef>
                <a:spcPts val="2000"/>
              </a:spcBef>
              <a:spcAft>
                <a:spcPts val="2000"/>
              </a:spcAft>
              <a:buSzPts val="1700"/>
              <a:buChar char="■"/>
              <a:defRPr/>
            </a:lvl9pPr>
          </a:lstStyle>
          <a:p/>
        </p:txBody>
      </p:sp>
      <p:sp>
        <p:nvSpPr>
          <p:cNvPr id="35" name="Google Shape;35;g8252e6e6a8_0_123"/>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6" name="Google Shape;36;g8252e6e6a8_0_123"/>
          <p:cNvPicPr preferRelativeResize="0"/>
          <p:nvPr/>
        </p:nvPicPr>
        <p:blipFill rotWithShape="1">
          <a:blip r:embed="rId2">
            <a:alphaModFix/>
          </a:blip>
          <a:srcRect b="0" l="0" r="0" t="0"/>
          <a:stretch/>
        </p:blipFill>
        <p:spPr>
          <a:xfrm>
            <a:off x="8301300" y="143950"/>
            <a:ext cx="1419351" cy="1419351"/>
          </a:xfrm>
          <a:prstGeom prst="rect">
            <a:avLst/>
          </a:prstGeom>
          <a:noFill/>
          <a:ln>
            <a:noFill/>
          </a:ln>
        </p:spPr>
      </p:pic>
      <p:sp>
        <p:nvSpPr>
          <p:cNvPr id="37" name="Google Shape;37;g8252e6e6a8_0_123"/>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8252e6e6a8_0_123"/>
          <p:cNvSpPr txBox="1"/>
          <p:nvPr>
            <p:ph type="title"/>
          </p:nvPr>
        </p:nvSpPr>
        <p:spPr>
          <a:xfrm>
            <a:off x="571500" y="144000"/>
            <a:ext cx="7806000" cy="14193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g8252e6e6a8_0_127"/>
          <p:cNvSpPr txBox="1"/>
          <p:nvPr>
            <p:ph idx="1" type="body"/>
          </p:nvPr>
        </p:nvSpPr>
        <p:spPr>
          <a:xfrm>
            <a:off x="571500" y="1600200"/>
            <a:ext cx="4409700" cy="5257800"/>
          </a:xfrm>
          <a:prstGeom prst="rect">
            <a:avLst/>
          </a:prstGeom>
          <a:noFill/>
          <a:ln>
            <a:noFill/>
          </a:ln>
        </p:spPr>
        <p:txBody>
          <a:bodyPr anchorCtr="0" anchor="t" bIns="111975" lIns="111975" spcFirstLastPara="1" rIns="111975" wrap="square" tIns="111975">
            <a:noAutofit/>
          </a:bodyPr>
          <a:lstStyle>
            <a:lvl1pPr indent="-336550" lvl="0" marL="457200" algn="l">
              <a:lnSpc>
                <a:spcPct val="115000"/>
              </a:lnSpc>
              <a:spcBef>
                <a:spcPts val="0"/>
              </a:spcBef>
              <a:spcAft>
                <a:spcPts val="0"/>
              </a:spcAft>
              <a:buSzPts val="1700"/>
              <a:buChar char="●"/>
              <a:defRPr sz="17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41" name="Google Shape;41;g8252e6e6a8_0_127"/>
          <p:cNvSpPr txBox="1"/>
          <p:nvPr>
            <p:ph idx="2" type="body"/>
          </p:nvPr>
        </p:nvSpPr>
        <p:spPr>
          <a:xfrm>
            <a:off x="5043375" y="1600200"/>
            <a:ext cx="4693800" cy="5257800"/>
          </a:xfrm>
          <a:prstGeom prst="rect">
            <a:avLst/>
          </a:prstGeom>
          <a:noFill/>
          <a:ln>
            <a:noFill/>
          </a:ln>
        </p:spPr>
        <p:txBody>
          <a:bodyPr anchorCtr="0" anchor="t" bIns="111975" lIns="111975" spcFirstLastPara="1" rIns="111975" wrap="square" tIns="111975">
            <a:noAutofit/>
          </a:bodyPr>
          <a:lstStyle>
            <a:lvl1pPr indent="-336550" lvl="0" marL="457200" algn="l">
              <a:lnSpc>
                <a:spcPct val="115000"/>
              </a:lnSpc>
              <a:spcBef>
                <a:spcPts val="0"/>
              </a:spcBef>
              <a:spcAft>
                <a:spcPts val="0"/>
              </a:spcAft>
              <a:buSzPts val="1700"/>
              <a:buChar char="●"/>
              <a:defRPr sz="17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42" name="Google Shape;42;g8252e6e6a8_0_127"/>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43" name="Google Shape;43;g8252e6e6a8_0_127"/>
          <p:cNvPicPr preferRelativeResize="0"/>
          <p:nvPr/>
        </p:nvPicPr>
        <p:blipFill rotWithShape="1">
          <a:blip r:embed="rId2">
            <a:alphaModFix/>
          </a:blip>
          <a:srcRect b="0" l="0" r="0" t="0"/>
          <a:stretch/>
        </p:blipFill>
        <p:spPr>
          <a:xfrm>
            <a:off x="8301175" y="144000"/>
            <a:ext cx="1419351" cy="1419351"/>
          </a:xfrm>
          <a:prstGeom prst="rect">
            <a:avLst/>
          </a:prstGeom>
          <a:noFill/>
          <a:ln>
            <a:noFill/>
          </a:ln>
        </p:spPr>
      </p:pic>
      <p:sp>
        <p:nvSpPr>
          <p:cNvPr id="44" name="Google Shape;44;g8252e6e6a8_0_127"/>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8252e6e6a8_0_127"/>
          <p:cNvSpPr txBox="1"/>
          <p:nvPr>
            <p:ph type="title"/>
          </p:nvPr>
        </p:nvSpPr>
        <p:spPr>
          <a:xfrm>
            <a:off x="571500" y="144000"/>
            <a:ext cx="7806000" cy="14193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g8252e6e6a8_0_132"/>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48" name="Google Shape;48;g8252e6e6a8_0_132"/>
          <p:cNvPicPr preferRelativeResize="0"/>
          <p:nvPr/>
        </p:nvPicPr>
        <p:blipFill rotWithShape="1">
          <a:blip r:embed="rId2">
            <a:alphaModFix/>
          </a:blip>
          <a:srcRect b="0" l="0" r="0" t="0"/>
          <a:stretch/>
        </p:blipFill>
        <p:spPr>
          <a:xfrm>
            <a:off x="8301175" y="144000"/>
            <a:ext cx="1419351" cy="1419351"/>
          </a:xfrm>
          <a:prstGeom prst="rect">
            <a:avLst/>
          </a:prstGeom>
          <a:noFill/>
          <a:ln>
            <a:noFill/>
          </a:ln>
        </p:spPr>
      </p:pic>
      <p:sp>
        <p:nvSpPr>
          <p:cNvPr id="49" name="Google Shape;49;g8252e6e6a8_0_132"/>
          <p:cNvSpPr txBox="1"/>
          <p:nvPr>
            <p:ph type="title"/>
          </p:nvPr>
        </p:nvSpPr>
        <p:spPr>
          <a:xfrm>
            <a:off x="571500" y="144000"/>
            <a:ext cx="7806000" cy="14193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50" name="Google Shape;50;g8252e6e6a8_0_132"/>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g8252e6e6a8_0_135"/>
          <p:cNvSpPr txBox="1"/>
          <p:nvPr>
            <p:ph idx="1" type="body"/>
          </p:nvPr>
        </p:nvSpPr>
        <p:spPr>
          <a:xfrm>
            <a:off x="571500" y="1600200"/>
            <a:ext cx="9446100" cy="5257800"/>
          </a:xfrm>
          <a:prstGeom prst="rect">
            <a:avLst/>
          </a:prstGeom>
          <a:noFill/>
          <a:ln>
            <a:noFill/>
          </a:ln>
        </p:spPr>
        <p:txBody>
          <a:bodyPr anchorCtr="0" anchor="t" bIns="111975" lIns="111975" spcFirstLastPara="1" rIns="111975" wrap="square" tIns="111975">
            <a:noAutofit/>
          </a:bodyPr>
          <a:lstStyle>
            <a:lvl1pPr indent="-323850" lvl="0" marL="457200" algn="l">
              <a:lnSpc>
                <a:spcPct val="115000"/>
              </a:lnSpc>
              <a:spcBef>
                <a:spcPts val="0"/>
              </a:spcBef>
              <a:spcAft>
                <a:spcPts val="0"/>
              </a:spcAft>
              <a:buSzPts val="1500"/>
              <a:buChar char="●"/>
              <a:defRPr sz="15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53" name="Google Shape;53;g8252e6e6a8_0_135"/>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g8252e6e6a8_0_135"/>
          <p:cNvPicPr preferRelativeResize="0"/>
          <p:nvPr/>
        </p:nvPicPr>
        <p:blipFill rotWithShape="1">
          <a:blip r:embed="rId2">
            <a:alphaModFix/>
          </a:blip>
          <a:srcRect b="0" l="0" r="0" t="0"/>
          <a:stretch/>
        </p:blipFill>
        <p:spPr>
          <a:xfrm>
            <a:off x="8301175" y="144000"/>
            <a:ext cx="1419351" cy="1419351"/>
          </a:xfrm>
          <a:prstGeom prst="rect">
            <a:avLst/>
          </a:prstGeom>
          <a:noFill/>
          <a:ln>
            <a:noFill/>
          </a:ln>
        </p:spPr>
      </p:pic>
      <p:sp>
        <p:nvSpPr>
          <p:cNvPr id="55" name="Google Shape;55;g8252e6e6a8_0_135"/>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8252e6e6a8_0_135"/>
          <p:cNvSpPr txBox="1"/>
          <p:nvPr>
            <p:ph type="title"/>
          </p:nvPr>
        </p:nvSpPr>
        <p:spPr>
          <a:xfrm>
            <a:off x="571500" y="144000"/>
            <a:ext cx="7806000" cy="14193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g8252e6e6a8_0_148"/>
          <p:cNvSpPr txBox="1"/>
          <p:nvPr>
            <p:ph idx="1" type="body"/>
          </p:nvPr>
        </p:nvSpPr>
        <p:spPr>
          <a:xfrm>
            <a:off x="571500" y="6228700"/>
            <a:ext cx="6613200" cy="629400"/>
          </a:xfrm>
          <a:prstGeom prst="rect">
            <a:avLst/>
          </a:prstGeom>
          <a:noFill/>
          <a:ln>
            <a:noFill/>
          </a:ln>
        </p:spPr>
        <p:txBody>
          <a:bodyPr anchorCtr="0" anchor="ctr" bIns="111975" lIns="111975" spcFirstLastPara="1" rIns="111975" wrap="square" tIns="111975">
            <a:noAutofit/>
          </a:bodyPr>
          <a:lstStyle>
            <a:lvl1pPr indent="-228600" lvl="0" marL="457200" algn="l">
              <a:lnSpc>
                <a:spcPct val="100000"/>
              </a:lnSpc>
              <a:spcBef>
                <a:spcPts val="0"/>
              </a:spcBef>
              <a:spcAft>
                <a:spcPts val="0"/>
              </a:spcAft>
              <a:buSzPts val="2200"/>
              <a:buNone/>
              <a:defRPr/>
            </a:lvl1pPr>
          </a:lstStyle>
          <a:p/>
        </p:txBody>
      </p:sp>
      <p:sp>
        <p:nvSpPr>
          <p:cNvPr id="59" name="Google Shape;59;g8252e6e6a8_0_148"/>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g8252e6e6a8_0_148"/>
          <p:cNvPicPr preferRelativeResize="0"/>
          <p:nvPr/>
        </p:nvPicPr>
        <p:blipFill rotWithShape="1">
          <a:blip r:embed="rId2">
            <a:alphaModFix/>
          </a:blip>
          <a:srcRect b="0" l="0" r="0" t="0"/>
          <a:stretch/>
        </p:blipFill>
        <p:spPr>
          <a:xfrm>
            <a:off x="8301175" y="144000"/>
            <a:ext cx="1419351" cy="1419351"/>
          </a:xfrm>
          <a:prstGeom prst="rect">
            <a:avLst/>
          </a:prstGeom>
          <a:noFill/>
          <a:ln>
            <a:noFill/>
          </a:ln>
        </p:spPr>
      </p:pic>
      <p:sp>
        <p:nvSpPr>
          <p:cNvPr id="61" name="Google Shape;61;g8252e6e6a8_0_148"/>
          <p:cNvSpPr txBox="1"/>
          <p:nvPr>
            <p:ph type="title"/>
          </p:nvPr>
        </p:nvSpPr>
        <p:spPr>
          <a:xfrm>
            <a:off x="526500" y="478825"/>
            <a:ext cx="7851000" cy="7497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62" name="Google Shape;62;g8252e6e6a8_0_148"/>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8252e6e6a8_0_112"/>
          <p:cNvSpPr txBox="1"/>
          <p:nvPr>
            <p:ph type="title"/>
          </p:nvPr>
        </p:nvSpPr>
        <p:spPr>
          <a:xfrm>
            <a:off x="571500" y="388775"/>
            <a:ext cx="7315200" cy="1211400"/>
          </a:xfrm>
          <a:prstGeom prst="rect">
            <a:avLst/>
          </a:prstGeom>
          <a:noFill/>
          <a:ln>
            <a:noFill/>
          </a:ln>
        </p:spPr>
        <p:txBody>
          <a:bodyPr anchorCtr="0" anchor="t" bIns="111975" lIns="111975" spcFirstLastPara="1" rIns="111975" wrap="square" tIns="111975">
            <a:noAutofit/>
          </a:bodyPr>
          <a:lstStyle>
            <a:lvl1pPr lvl="0" marR="0"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9pPr>
          </a:lstStyle>
          <a:p/>
        </p:txBody>
      </p:sp>
      <p:sp>
        <p:nvSpPr>
          <p:cNvPr id="7" name="Google Shape;7;g8252e6e6a8_0_112"/>
          <p:cNvSpPr txBox="1"/>
          <p:nvPr>
            <p:ph idx="1" type="body"/>
          </p:nvPr>
        </p:nvSpPr>
        <p:spPr>
          <a:xfrm>
            <a:off x="571500" y="1600200"/>
            <a:ext cx="9165300" cy="5253600"/>
          </a:xfrm>
          <a:prstGeom prst="rect">
            <a:avLst/>
          </a:prstGeom>
          <a:noFill/>
          <a:ln>
            <a:noFill/>
          </a:ln>
        </p:spPr>
        <p:txBody>
          <a:bodyPr anchorCtr="0" anchor="t" bIns="111975" lIns="111975" spcFirstLastPara="1" rIns="111975" wrap="square" tIns="111975">
            <a:noAutofit/>
          </a:bodyPr>
          <a:lstStyle>
            <a:lvl1pPr indent="-368300" lvl="0" marL="457200" marR="0" rtl="0" algn="l">
              <a:lnSpc>
                <a:spcPct val="115000"/>
              </a:lnSpc>
              <a:spcBef>
                <a:spcPts val="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1pPr>
            <a:lvl2pPr indent="-336550" lvl="1" marL="9144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2pPr>
            <a:lvl3pPr indent="-336550" lvl="2" marL="13716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3pPr>
            <a:lvl4pPr indent="-336550" lvl="3" marL="18288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4pPr>
            <a:lvl5pPr indent="-336550" lvl="4" marL="22860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5pPr>
            <a:lvl6pPr indent="-336550" lvl="5" marL="27432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6pPr>
            <a:lvl7pPr indent="-336550" lvl="6" marL="32004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7pPr>
            <a:lvl8pPr indent="-336550" lvl="7" marL="36576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8pPr>
            <a:lvl9pPr indent="-336550" lvl="8" marL="4114800" marR="0" rtl="0" algn="l">
              <a:lnSpc>
                <a:spcPct val="115000"/>
              </a:lnSpc>
              <a:spcBef>
                <a:spcPts val="2000"/>
              </a:spcBef>
              <a:spcAft>
                <a:spcPts val="2000"/>
              </a:spcAft>
              <a:buClr>
                <a:schemeClr val="dk2"/>
              </a:buClr>
              <a:buSzPts val="1700"/>
              <a:buFont typeface="Arial"/>
              <a:buChar char="■"/>
              <a:defRPr b="0" i="0" sz="1700" u="none" cap="none" strike="noStrike">
                <a:solidFill>
                  <a:schemeClr val="dk2"/>
                </a:solidFill>
                <a:latin typeface="Arial"/>
                <a:ea typeface="Arial"/>
                <a:cs typeface="Arial"/>
                <a:sym typeface="Arial"/>
              </a:defRPr>
            </a:lvl9pPr>
          </a:lstStyle>
          <a:p/>
        </p:txBody>
      </p:sp>
      <p:sp>
        <p:nvSpPr>
          <p:cNvPr id="8" name="Google Shape;8;g8252e6e6a8_0_112"/>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133">
          <p15:clr>
            <a:srgbClr val="EA4335"/>
          </p15:clr>
        </p15:guide>
        <p15:guide id="2" pos="360">
          <p15:clr>
            <a:srgbClr val="EA4335"/>
          </p15:clr>
        </p15:guide>
        <p15:guide id="3" orient="horz" pos="1008">
          <p15:clr>
            <a:srgbClr val="EA4335"/>
          </p15:clr>
        </p15:guide>
        <p15:guide id="4" orient="horz" pos="43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3.jpg"/><Relationship Id="rId6" Type="http://schemas.openxmlformats.org/officeDocument/2006/relationships/image" Target="../media/image12.png"/><Relationship Id="rId7"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874300" y="1874705"/>
            <a:ext cx="8568000" cy="1661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1" sz="2400" u="none" cap="none" strike="noStrike">
              <a:solidFill>
                <a:srgbClr val="333333"/>
              </a:solidFill>
              <a:latin typeface="Arial"/>
              <a:ea typeface="Arial"/>
              <a:cs typeface="Arial"/>
              <a:sym typeface="Arial"/>
            </a:endParaRPr>
          </a:p>
        </p:txBody>
      </p:sp>
      <p:sp>
        <p:nvSpPr>
          <p:cNvPr id="91" name="Google Shape;91;p1"/>
          <p:cNvSpPr txBox="1"/>
          <p:nvPr>
            <p:ph idx="12" type="sldNum"/>
          </p:nvPr>
        </p:nvSpPr>
        <p:spPr>
          <a:xfrm>
            <a:off x="9340296" y="6853777"/>
            <a:ext cx="604800" cy="5784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2" name="Google Shape;92;p1"/>
          <p:cNvSpPr txBox="1"/>
          <p:nvPr>
            <p:ph type="ctrTitle"/>
          </p:nvPr>
        </p:nvSpPr>
        <p:spPr>
          <a:xfrm>
            <a:off x="526500" y="4475775"/>
            <a:ext cx="7831800" cy="837900"/>
          </a:xfrm>
          <a:prstGeom prst="rect">
            <a:avLst/>
          </a:prstGeom>
          <a:noFill/>
          <a:ln>
            <a:noFill/>
          </a:ln>
        </p:spPr>
        <p:txBody>
          <a:bodyPr anchorCtr="0" anchor="b" bIns="111975" lIns="111975" spcFirstLastPara="1" rIns="111975" wrap="square" tIns="111975">
            <a:noAutofit/>
          </a:bodyPr>
          <a:lstStyle/>
          <a:p>
            <a:pPr indent="0" lvl="0" marL="0" rtl="0" algn="l">
              <a:lnSpc>
                <a:spcPct val="100000"/>
              </a:lnSpc>
              <a:spcBef>
                <a:spcPts val="0"/>
              </a:spcBef>
              <a:spcAft>
                <a:spcPts val="0"/>
              </a:spcAft>
              <a:buSzPts val="4200"/>
              <a:buNone/>
            </a:pPr>
            <a:r>
              <a:rPr b="1" lang="en-US" sz="4800">
                <a:solidFill>
                  <a:srgbClr val="333333"/>
                </a:solidFill>
              </a:rPr>
              <a:t>Git Workshop</a:t>
            </a:r>
            <a:endParaRPr/>
          </a:p>
        </p:txBody>
      </p:sp>
      <p:sp>
        <p:nvSpPr>
          <p:cNvPr id="93" name="Google Shape;93;p1"/>
          <p:cNvSpPr txBox="1"/>
          <p:nvPr>
            <p:ph idx="1" type="subTitle"/>
          </p:nvPr>
        </p:nvSpPr>
        <p:spPr>
          <a:xfrm>
            <a:off x="571500" y="5895100"/>
            <a:ext cx="7831800" cy="440700"/>
          </a:xfrm>
          <a:prstGeom prst="rect">
            <a:avLst/>
          </a:prstGeom>
          <a:noFill/>
          <a:ln>
            <a:noFill/>
          </a:ln>
        </p:spPr>
        <p:txBody>
          <a:bodyPr anchorCtr="0" anchor="t" bIns="111975" lIns="111975" spcFirstLastPara="1" rIns="111975" wrap="square" tIns="111975">
            <a:noAutofit/>
          </a:bodyPr>
          <a:lstStyle/>
          <a:p>
            <a:pPr indent="0" lvl="0" marL="0" rtl="0" algn="l">
              <a:lnSpc>
                <a:spcPct val="100000"/>
              </a:lnSpc>
              <a:spcBef>
                <a:spcPts val="0"/>
              </a:spcBef>
              <a:spcAft>
                <a:spcPts val="0"/>
              </a:spcAft>
              <a:buClr>
                <a:schemeClr val="dk1"/>
              </a:buClr>
              <a:buSzPts val="1100"/>
              <a:buFont typeface="Arial"/>
              <a:buNone/>
            </a:pPr>
            <a:r>
              <a:rPr i="1" lang="en-US" sz="2400">
                <a:solidFill>
                  <a:srgbClr val="333333"/>
                </a:solidFill>
              </a:rPr>
              <a:t>Joseph Haun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930b3c8a08_0_9"/>
          <p:cNvSpPr txBox="1"/>
          <p:nvPr>
            <p:ph idx="1" type="body"/>
          </p:nvPr>
        </p:nvSpPr>
        <p:spPr>
          <a:xfrm>
            <a:off x="571500" y="1669650"/>
            <a:ext cx="3986100" cy="10296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GitHub Account</a:t>
            </a:r>
            <a:endParaRPr/>
          </a:p>
          <a:p>
            <a:pPr indent="-336550" lvl="1" marL="914400" rtl="0" algn="l">
              <a:spcBef>
                <a:spcPts val="0"/>
              </a:spcBef>
              <a:spcAft>
                <a:spcPts val="0"/>
              </a:spcAft>
              <a:buSzPts val="1700"/>
              <a:buChar char="○"/>
            </a:pPr>
            <a:r>
              <a:rPr lang="en-US"/>
              <a:t>Create at </a:t>
            </a:r>
            <a:r>
              <a:rPr i="1" lang="en-US"/>
              <a:t>github.com</a:t>
            </a:r>
            <a:endParaRPr i="1"/>
          </a:p>
        </p:txBody>
      </p:sp>
      <p:sp>
        <p:nvSpPr>
          <p:cNvPr id="169" name="Google Shape;169;g930b3c8a08_0_9"/>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0" name="Google Shape;170;g930b3c8a08_0_9"/>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GitHub</a:t>
            </a:r>
            <a:endParaRPr/>
          </a:p>
          <a:p>
            <a:pPr indent="0" lvl="0" marL="0" rtl="0" algn="l">
              <a:spcBef>
                <a:spcPts val="0"/>
              </a:spcBef>
              <a:spcAft>
                <a:spcPts val="0"/>
              </a:spcAft>
              <a:buNone/>
            </a:pPr>
            <a:r>
              <a:rPr i="1" lang="en-US" sz="3600"/>
              <a:t>Setup</a:t>
            </a:r>
            <a:endParaRPr i="1" sz="3600"/>
          </a:p>
        </p:txBody>
      </p:sp>
      <p:pic>
        <p:nvPicPr>
          <p:cNvPr id="171" name="Google Shape;171;g930b3c8a08_0_9"/>
          <p:cNvPicPr preferRelativeResize="0"/>
          <p:nvPr/>
        </p:nvPicPr>
        <p:blipFill>
          <a:blip r:embed="rId3">
            <a:alphaModFix/>
          </a:blip>
          <a:stretch>
            <a:fillRect/>
          </a:stretch>
        </p:blipFill>
        <p:spPr>
          <a:xfrm>
            <a:off x="4358725" y="3386573"/>
            <a:ext cx="5267526" cy="2779875"/>
          </a:xfrm>
          <a:prstGeom prst="rect">
            <a:avLst/>
          </a:prstGeom>
          <a:noFill/>
          <a:ln>
            <a:noFill/>
          </a:ln>
        </p:spPr>
      </p:pic>
      <p:pic>
        <p:nvPicPr>
          <p:cNvPr id="172" name="Google Shape;172;g930b3c8a08_0_9"/>
          <p:cNvPicPr preferRelativeResize="0"/>
          <p:nvPr/>
        </p:nvPicPr>
        <p:blipFill rotWithShape="1">
          <a:blip r:embed="rId4">
            <a:alphaModFix/>
          </a:blip>
          <a:srcRect b="0" l="0" r="39602" t="0"/>
          <a:stretch/>
        </p:blipFill>
        <p:spPr>
          <a:xfrm>
            <a:off x="714700" y="3993900"/>
            <a:ext cx="3405125" cy="1419300"/>
          </a:xfrm>
          <a:prstGeom prst="rect">
            <a:avLst/>
          </a:prstGeom>
          <a:noFill/>
          <a:ln>
            <a:noFill/>
          </a:ln>
        </p:spPr>
      </p:pic>
      <p:sp>
        <p:nvSpPr>
          <p:cNvPr id="173" name="Google Shape;173;g930b3c8a08_0_9"/>
          <p:cNvSpPr txBox="1"/>
          <p:nvPr>
            <p:ph idx="1" type="body"/>
          </p:nvPr>
        </p:nvSpPr>
        <p:spPr>
          <a:xfrm>
            <a:off x="4557725" y="1669650"/>
            <a:ext cx="4442100" cy="10296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Download GitHub Desktop</a:t>
            </a:r>
            <a:endParaRPr/>
          </a:p>
          <a:p>
            <a:pPr indent="-336550" lvl="1" marL="914400" rtl="0" algn="l">
              <a:spcBef>
                <a:spcPts val="0"/>
              </a:spcBef>
              <a:spcAft>
                <a:spcPts val="0"/>
              </a:spcAft>
              <a:buSzPts val="1700"/>
              <a:buChar char="○"/>
            </a:pPr>
            <a:r>
              <a:rPr i="1" lang="en-US"/>
              <a:t>desktop.github.com</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930b3c8a08_0_18"/>
          <p:cNvSpPr txBox="1"/>
          <p:nvPr>
            <p:ph idx="1" type="body"/>
          </p:nvPr>
        </p:nvSpPr>
        <p:spPr>
          <a:xfrm>
            <a:off x="571500" y="1600200"/>
            <a:ext cx="9165600" cy="10620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Create a new repo</a:t>
            </a:r>
            <a:endParaRPr/>
          </a:p>
          <a:p>
            <a:pPr indent="-336550" lvl="1" marL="914400" rtl="0" algn="l">
              <a:spcBef>
                <a:spcPts val="0"/>
              </a:spcBef>
              <a:spcAft>
                <a:spcPts val="0"/>
              </a:spcAft>
              <a:buSzPts val="1700"/>
              <a:buChar char="○"/>
            </a:pPr>
            <a:r>
              <a:rPr lang="en-US"/>
              <a:t>File -&gt; New Repository</a:t>
            </a:r>
            <a:endParaRPr i="1"/>
          </a:p>
        </p:txBody>
      </p:sp>
      <p:sp>
        <p:nvSpPr>
          <p:cNvPr id="179" name="Google Shape;179;g930b3c8a08_0_18"/>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g930b3c8a08_0_18"/>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GitHub</a:t>
            </a:r>
            <a:endParaRPr/>
          </a:p>
          <a:p>
            <a:pPr indent="0" lvl="0" marL="0" rtl="0" algn="l">
              <a:spcBef>
                <a:spcPts val="0"/>
              </a:spcBef>
              <a:spcAft>
                <a:spcPts val="0"/>
              </a:spcAft>
              <a:buNone/>
            </a:pPr>
            <a:r>
              <a:rPr i="1" lang="en-US" sz="3600"/>
              <a:t>Create</a:t>
            </a:r>
            <a:endParaRPr i="1" sz="3600"/>
          </a:p>
        </p:txBody>
      </p:sp>
      <p:pic>
        <p:nvPicPr>
          <p:cNvPr id="181" name="Google Shape;181;g930b3c8a08_0_18"/>
          <p:cNvPicPr preferRelativeResize="0"/>
          <p:nvPr/>
        </p:nvPicPr>
        <p:blipFill>
          <a:blip r:embed="rId3">
            <a:alphaModFix/>
          </a:blip>
          <a:stretch>
            <a:fillRect/>
          </a:stretch>
        </p:blipFill>
        <p:spPr>
          <a:xfrm>
            <a:off x="638175" y="2662200"/>
            <a:ext cx="3620654" cy="4124024"/>
          </a:xfrm>
          <a:prstGeom prst="rect">
            <a:avLst/>
          </a:prstGeom>
          <a:noFill/>
          <a:ln>
            <a:noFill/>
          </a:ln>
        </p:spPr>
      </p:pic>
      <p:pic>
        <p:nvPicPr>
          <p:cNvPr id="182" name="Google Shape;182;g930b3c8a08_0_18"/>
          <p:cNvPicPr preferRelativeResize="0"/>
          <p:nvPr/>
        </p:nvPicPr>
        <p:blipFill>
          <a:blip r:embed="rId4">
            <a:alphaModFix/>
          </a:blip>
          <a:stretch>
            <a:fillRect/>
          </a:stretch>
        </p:blipFill>
        <p:spPr>
          <a:xfrm>
            <a:off x="4520451" y="2976600"/>
            <a:ext cx="4726524" cy="349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930b3c8a08_0_59"/>
          <p:cNvSpPr txBox="1"/>
          <p:nvPr>
            <p:ph idx="1" type="body"/>
          </p:nvPr>
        </p:nvSpPr>
        <p:spPr>
          <a:xfrm>
            <a:off x="571500" y="1600200"/>
            <a:ext cx="9165600" cy="12240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Clone a repo</a:t>
            </a:r>
            <a:endParaRPr/>
          </a:p>
          <a:p>
            <a:pPr indent="-336550" lvl="1" marL="914400" rtl="0" algn="l">
              <a:spcBef>
                <a:spcPts val="0"/>
              </a:spcBef>
              <a:spcAft>
                <a:spcPts val="0"/>
              </a:spcAft>
              <a:buSzPts val="1700"/>
              <a:buChar char="○"/>
            </a:pPr>
            <a:r>
              <a:rPr lang="en-US"/>
              <a:t>File -&gt; Clone Repository</a:t>
            </a:r>
            <a:endParaRPr/>
          </a:p>
          <a:p>
            <a:pPr indent="-336550" lvl="1" marL="914400" rtl="0" algn="l">
              <a:spcBef>
                <a:spcPts val="0"/>
              </a:spcBef>
              <a:spcAft>
                <a:spcPts val="0"/>
              </a:spcAft>
              <a:buSzPts val="1700"/>
              <a:buChar char="○"/>
            </a:pPr>
            <a:r>
              <a:rPr i="1" lang="en-US"/>
              <a:t>github.com/The-Blueprints-Engineering-Workshops</a:t>
            </a:r>
            <a:endParaRPr i="1"/>
          </a:p>
        </p:txBody>
      </p:sp>
      <p:sp>
        <p:nvSpPr>
          <p:cNvPr id="188" name="Google Shape;188;g930b3c8a08_0_59"/>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g930b3c8a08_0_59"/>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GitHub</a:t>
            </a:r>
            <a:endParaRPr/>
          </a:p>
          <a:p>
            <a:pPr indent="0" lvl="0" marL="0" rtl="0" algn="l">
              <a:spcBef>
                <a:spcPts val="0"/>
              </a:spcBef>
              <a:spcAft>
                <a:spcPts val="0"/>
              </a:spcAft>
              <a:buNone/>
            </a:pPr>
            <a:r>
              <a:rPr i="1" lang="en-US" sz="3600"/>
              <a:t>Clone</a:t>
            </a:r>
            <a:endParaRPr i="1" sz="3600"/>
          </a:p>
        </p:txBody>
      </p:sp>
      <p:pic>
        <p:nvPicPr>
          <p:cNvPr id="190" name="Google Shape;190;g930b3c8a08_0_59"/>
          <p:cNvPicPr preferRelativeResize="0"/>
          <p:nvPr/>
        </p:nvPicPr>
        <p:blipFill rotWithShape="1">
          <a:blip r:embed="rId3">
            <a:alphaModFix/>
          </a:blip>
          <a:srcRect b="0" l="0" r="0" t="0"/>
          <a:stretch/>
        </p:blipFill>
        <p:spPr>
          <a:xfrm>
            <a:off x="251524" y="3185400"/>
            <a:ext cx="5085975" cy="3173825"/>
          </a:xfrm>
          <a:prstGeom prst="rect">
            <a:avLst/>
          </a:prstGeom>
          <a:noFill/>
          <a:ln>
            <a:noFill/>
          </a:ln>
        </p:spPr>
      </p:pic>
      <p:pic>
        <p:nvPicPr>
          <p:cNvPr id="191" name="Google Shape;191;g930b3c8a08_0_59"/>
          <p:cNvPicPr preferRelativeResize="0"/>
          <p:nvPr/>
        </p:nvPicPr>
        <p:blipFill>
          <a:blip r:embed="rId4">
            <a:alphaModFix/>
          </a:blip>
          <a:stretch>
            <a:fillRect/>
          </a:stretch>
        </p:blipFill>
        <p:spPr>
          <a:xfrm>
            <a:off x="5520098" y="3325550"/>
            <a:ext cx="4118351" cy="28935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930b3c8a08_0_31"/>
          <p:cNvSpPr txBox="1"/>
          <p:nvPr>
            <p:ph idx="1" type="body"/>
          </p:nvPr>
        </p:nvSpPr>
        <p:spPr>
          <a:xfrm>
            <a:off x="571500" y="1600200"/>
            <a:ext cx="9165600" cy="12240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Clone a repo</a:t>
            </a:r>
            <a:endParaRPr/>
          </a:p>
          <a:p>
            <a:pPr indent="-336550" lvl="1" marL="914400" rtl="0" algn="l">
              <a:spcBef>
                <a:spcPts val="0"/>
              </a:spcBef>
              <a:spcAft>
                <a:spcPts val="0"/>
              </a:spcAft>
              <a:buSzPts val="1700"/>
              <a:buChar char="○"/>
            </a:pPr>
            <a:r>
              <a:rPr lang="en-US"/>
              <a:t>Hit the green Code button</a:t>
            </a:r>
            <a:endParaRPr/>
          </a:p>
          <a:p>
            <a:pPr indent="-336550" lvl="1" marL="914400" rtl="0" algn="l">
              <a:spcBef>
                <a:spcPts val="0"/>
              </a:spcBef>
              <a:spcAft>
                <a:spcPts val="0"/>
              </a:spcAft>
              <a:buSzPts val="1700"/>
              <a:buChar char="○"/>
            </a:pPr>
            <a:r>
              <a:rPr lang="en-US"/>
              <a:t>Copy the link shown</a:t>
            </a:r>
            <a:endParaRPr/>
          </a:p>
        </p:txBody>
      </p:sp>
      <p:sp>
        <p:nvSpPr>
          <p:cNvPr id="197" name="Google Shape;197;g930b3c8a08_0_31"/>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198" name="Google Shape;198;g930b3c8a08_0_31"/>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GitHub</a:t>
            </a:r>
            <a:endParaRPr/>
          </a:p>
          <a:p>
            <a:pPr indent="0" lvl="0" marL="0" rtl="0" algn="l">
              <a:spcBef>
                <a:spcPts val="0"/>
              </a:spcBef>
              <a:spcAft>
                <a:spcPts val="0"/>
              </a:spcAft>
              <a:buNone/>
            </a:pPr>
            <a:r>
              <a:rPr i="1" lang="en-US" sz="3600"/>
              <a:t>Clone</a:t>
            </a:r>
            <a:endParaRPr i="1" sz="3600"/>
          </a:p>
        </p:txBody>
      </p:sp>
      <p:pic>
        <p:nvPicPr>
          <p:cNvPr id="199" name="Google Shape;199;g930b3c8a08_0_31"/>
          <p:cNvPicPr preferRelativeResize="0"/>
          <p:nvPr/>
        </p:nvPicPr>
        <p:blipFill>
          <a:blip r:embed="rId3">
            <a:alphaModFix/>
          </a:blip>
          <a:stretch>
            <a:fillRect/>
          </a:stretch>
        </p:blipFill>
        <p:spPr>
          <a:xfrm>
            <a:off x="899274" y="3243800"/>
            <a:ext cx="3924771" cy="3213125"/>
          </a:xfrm>
          <a:prstGeom prst="rect">
            <a:avLst/>
          </a:prstGeom>
          <a:noFill/>
          <a:ln>
            <a:noFill/>
          </a:ln>
        </p:spPr>
      </p:pic>
      <p:pic>
        <p:nvPicPr>
          <p:cNvPr id="200" name="Google Shape;200;g930b3c8a08_0_31"/>
          <p:cNvPicPr preferRelativeResize="0"/>
          <p:nvPr/>
        </p:nvPicPr>
        <p:blipFill>
          <a:blip r:embed="rId4">
            <a:alphaModFix/>
          </a:blip>
          <a:stretch>
            <a:fillRect/>
          </a:stretch>
        </p:blipFill>
        <p:spPr>
          <a:xfrm>
            <a:off x="5256577" y="3243800"/>
            <a:ext cx="3924771" cy="321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930b3c8a08_0_41"/>
          <p:cNvSpPr txBox="1"/>
          <p:nvPr>
            <p:ph idx="1" type="body"/>
          </p:nvPr>
        </p:nvSpPr>
        <p:spPr>
          <a:xfrm>
            <a:off x="571500" y="1600200"/>
            <a:ext cx="9165600" cy="12240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Clone a repo</a:t>
            </a:r>
            <a:endParaRPr/>
          </a:p>
          <a:p>
            <a:pPr indent="-336550" lvl="1" marL="914400" rtl="0" algn="l">
              <a:spcBef>
                <a:spcPts val="0"/>
              </a:spcBef>
              <a:spcAft>
                <a:spcPts val="0"/>
              </a:spcAft>
              <a:buSzPts val="1700"/>
              <a:buChar char="○"/>
            </a:pPr>
            <a:r>
              <a:rPr lang="en-US"/>
              <a:t>Paste the link into the Repository URL field</a:t>
            </a:r>
            <a:endParaRPr/>
          </a:p>
          <a:p>
            <a:pPr indent="-336550" lvl="1" marL="914400" rtl="0" algn="l">
              <a:spcBef>
                <a:spcPts val="0"/>
              </a:spcBef>
              <a:spcAft>
                <a:spcPts val="0"/>
              </a:spcAft>
              <a:buSzPts val="1700"/>
              <a:buChar char="○"/>
            </a:pPr>
            <a:r>
              <a:rPr lang="en-US"/>
              <a:t>Change local path as desired</a:t>
            </a:r>
            <a:endParaRPr/>
          </a:p>
        </p:txBody>
      </p:sp>
      <p:sp>
        <p:nvSpPr>
          <p:cNvPr id="206" name="Google Shape;206;g930b3c8a08_0_41"/>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g930b3c8a08_0_41"/>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GitHub</a:t>
            </a:r>
            <a:endParaRPr/>
          </a:p>
          <a:p>
            <a:pPr indent="0" lvl="0" marL="0" rtl="0" algn="l">
              <a:spcBef>
                <a:spcPts val="0"/>
              </a:spcBef>
              <a:spcAft>
                <a:spcPts val="0"/>
              </a:spcAft>
              <a:buNone/>
            </a:pPr>
            <a:r>
              <a:rPr i="1" lang="en-US" sz="3600"/>
              <a:t>Clone</a:t>
            </a:r>
            <a:endParaRPr i="1" sz="3600"/>
          </a:p>
        </p:txBody>
      </p:sp>
      <p:pic>
        <p:nvPicPr>
          <p:cNvPr id="208" name="Google Shape;208;g930b3c8a08_0_41"/>
          <p:cNvPicPr preferRelativeResize="0"/>
          <p:nvPr/>
        </p:nvPicPr>
        <p:blipFill rotWithShape="1">
          <a:blip r:embed="rId3">
            <a:alphaModFix/>
          </a:blip>
          <a:srcRect b="0" l="0" r="0" t="0"/>
          <a:stretch/>
        </p:blipFill>
        <p:spPr>
          <a:xfrm>
            <a:off x="251525" y="3589556"/>
            <a:ext cx="4438325" cy="2769669"/>
          </a:xfrm>
          <a:prstGeom prst="rect">
            <a:avLst/>
          </a:prstGeom>
          <a:noFill/>
          <a:ln>
            <a:noFill/>
          </a:ln>
        </p:spPr>
      </p:pic>
      <p:pic>
        <p:nvPicPr>
          <p:cNvPr id="209" name="Google Shape;209;g930b3c8a08_0_41"/>
          <p:cNvPicPr preferRelativeResize="0"/>
          <p:nvPr/>
        </p:nvPicPr>
        <p:blipFill rotWithShape="1">
          <a:blip r:embed="rId4">
            <a:alphaModFix/>
          </a:blip>
          <a:srcRect b="0" l="268" r="268" t="0"/>
          <a:stretch/>
        </p:blipFill>
        <p:spPr>
          <a:xfrm>
            <a:off x="5063248" y="3582050"/>
            <a:ext cx="4438326" cy="27846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930b3c8a08_0_51"/>
          <p:cNvSpPr txBox="1"/>
          <p:nvPr>
            <p:ph idx="1" type="body"/>
          </p:nvPr>
        </p:nvSpPr>
        <p:spPr>
          <a:xfrm>
            <a:off x="571500" y="1600200"/>
            <a:ext cx="9165600" cy="12240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Branch a repo</a:t>
            </a:r>
            <a:endParaRPr/>
          </a:p>
          <a:p>
            <a:pPr indent="-336550" lvl="1" marL="914400" rtl="0" algn="l">
              <a:spcBef>
                <a:spcPts val="0"/>
              </a:spcBef>
              <a:spcAft>
                <a:spcPts val="0"/>
              </a:spcAft>
              <a:buSzPts val="1700"/>
              <a:buChar char="○"/>
            </a:pPr>
            <a:r>
              <a:rPr lang="en-US"/>
              <a:t>Branch -&gt; New Branch</a:t>
            </a:r>
            <a:endParaRPr/>
          </a:p>
          <a:p>
            <a:pPr indent="-336550" lvl="1" marL="914400" rtl="0" algn="l">
              <a:spcBef>
                <a:spcPts val="0"/>
              </a:spcBef>
              <a:spcAft>
                <a:spcPts val="0"/>
              </a:spcAft>
              <a:buSzPts val="1700"/>
              <a:buChar char="○"/>
            </a:pPr>
            <a:r>
              <a:rPr lang="en-US"/>
              <a:t>Publish Branch to GitHub</a:t>
            </a:r>
            <a:endParaRPr/>
          </a:p>
        </p:txBody>
      </p:sp>
      <p:sp>
        <p:nvSpPr>
          <p:cNvPr id="215" name="Google Shape;215;g930b3c8a08_0_51"/>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g930b3c8a08_0_51"/>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GitHub</a:t>
            </a:r>
            <a:endParaRPr/>
          </a:p>
          <a:p>
            <a:pPr indent="0" lvl="0" marL="0" rtl="0" algn="l">
              <a:spcBef>
                <a:spcPts val="0"/>
              </a:spcBef>
              <a:spcAft>
                <a:spcPts val="0"/>
              </a:spcAft>
              <a:buNone/>
            </a:pPr>
            <a:r>
              <a:rPr i="1" lang="en-US" sz="3600"/>
              <a:t>Branch</a:t>
            </a:r>
            <a:endParaRPr i="1" sz="3600"/>
          </a:p>
        </p:txBody>
      </p:sp>
      <p:pic>
        <p:nvPicPr>
          <p:cNvPr id="217" name="Google Shape;217;g930b3c8a08_0_51"/>
          <p:cNvPicPr preferRelativeResize="0"/>
          <p:nvPr/>
        </p:nvPicPr>
        <p:blipFill>
          <a:blip r:embed="rId3">
            <a:alphaModFix/>
          </a:blip>
          <a:stretch>
            <a:fillRect/>
          </a:stretch>
        </p:blipFill>
        <p:spPr>
          <a:xfrm>
            <a:off x="632400" y="3137138"/>
            <a:ext cx="4140725" cy="2834725"/>
          </a:xfrm>
          <a:prstGeom prst="rect">
            <a:avLst/>
          </a:prstGeom>
          <a:noFill/>
          <a:ln>
            <a:noFill/>
          </a:ln>
        </p:spPr>
      </p:pic>
      <p:pic>
        <p:nvPicPr>
          <p:cNvPr id="218" name="Google Shape;218;g930b3c8a08_0_51"/>
          <p:cNvPicPr preferRelativeResize="0"/>
          <p:nvPr/>
        </p:nvPicPr>
        <p:blipFill>
          <a:blip r:embed="rId4">
            <a:alphaModFix/>
          </a:blip>
          <a:stretch>
            <a:fillRect/>
          </a:stretch>
        </p:blipFill>
        <p:spPr>
          <a:xfrm>
            <a:off x="4947175" y="2976600"/>
            <a:ext cx="4607750" cy="31557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930b3c8a08_0_98"/>
          <p:cNvSpPr txBox="1"/>
          <p:nvPr>
            <p:ph idx="1" type="body"/>
          </p:nvPr>
        </p:nvSpPr>
        <p:spPr>
          <a:xfrm>
            <a:off x="571500" y="1600200"/>
            <a:ext cx="9165600" cy="12240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Add &amp; Commit</a:t>
            </a:r>
            <a:endParaRPr/>
          </a:p>
          <a:p>
            <a:pPr indent="-336550" lvl="1" marL="914400" rtl="0" algn="l">
              <a:spcBef>
                <a:spcPts val="0"/>
              </a:spcBef>
              <a:spcAft>
                <a:spcPts val="0"/>
              </a:spcAft>
              <a:buSzPts val="1700"/>
              <a:buChar char="○"/>
            </a:pPr>
            <a:r>
              <a:rPr lang="en-US"/>
              <a:t>Add some text file to your repository (helloworld.txt)</a:t>
            </a:r>
            <a:endParaRPr/>
          </a:p>
          <a:p>
            <a:pPr indent="-336550" lvl="1" marL="914400" rtl="0" algn="l">
              <a:spcBef>
                <a:spcPts val="0"/>
              </a:spcBef>
              <a:spcAft>
                <a:spcPts val="0"/>
              </a:spcAft>
              <a:buSzPts val="1700"/>
              <a:buChar char="○"/>
            </a:pPr>
            <a:r>
              <a:rPr lang="en-US"/>
              <a:t>Add description in file and hit commit</a:t>
            </a:r>
            <a:endParaRPr/>
          </a:p>
        </p:txBody>
      </p:sp>
      <p:sp>
        <p:nvSpPr>
          <p:cNvPr id="224" name="Google Shape;224;g930b3c8a08_0_98"/>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g930b3c8a08_0_98"/>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GitHub</a:t>
            </a:r>
            <a:endParaRPr/>
          </a:p>
          <a:p>
            <a:pPr indent="0" lvl="0" marL="0" rtl="0" algn="l">
              <a:spcBef>
                <a:spcPts val="0"/>
              </a:spcBef>
              <a:spcAft>
                <a:spcPts val="0"/>
              </a:spcAft>
              <a:buNone/>
            </a:pPr>
            <a:r>
              <a:rPr i="1" lang="en-US" sz="3600"/>
              <a:t>Add &amp; Commit</a:t>
            </a:r>
            <a:endParaRPr i="1" sz="3600"/>
          </a:p>
        </p:txBody>
      </p:sp>
      <p:pic>
        <p:nvPicPr>
          <p:cNvPr id="226" name="Google Shape;226;g930b3c8a08_0_98"/>
          <p:cNvPicPr preferRelativeResize="0"/>
          <p:nvPr/>
        </p:nvPicPr>
        <p:blipFill>
          <a:blip r:embed="rId3">
            <a:alphaModFix/>
          </a:blip>
          <a:stretch>
            <a:fillRect/>
          </a:stretch>
        </p:blipFill>
        <p:spPr>
          <a:xfrm>
            <a:off x="819025" y="3605442"/>
            <a:ext cx="4434978" cy="1946270"/>
          </a:xfrm>
          <a:prstGeom prst="rect">
            <a:avLst/>
          </a:prstGeom>
          <a:noFill/>
          <a:ln>
            <a:noFill/>
          </a:ln>
        </p:spPr>
      </p:pic>
      <p:pic>
        <p:nvPicPr>
          <p:cNvPr id="227" name="Google Shape;227;g930b3c8a08_0_98"/>
          <p:cNvPicPr preferRelativeResize="0"/>
          <p:nvPr/>
        </p:nvPicPr>
        <p:blipFill>
          <a:blip r:embed="rId4">
            <a:alphaModFix/>
          </a:blip>
          <a:stretch>
            <a:fillRect/>
          </a:stretch>
        </p:blipFill>
        <p:spPr>
          <a:xfrm>
            <a:off x="5352686" y="3373200"/>
            <a:ext cx="3574289" cy="231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930b3c8a08_0_89"/>
          <p:cNvSpPr txBox="1"/>
          <p:nvPr>
            <p:ph idx="1" type="body"/>
          </p:nvPr>
        </p:nvSpPr>
        <p:spPr>
          <a:xfrm>
            <a:off x="571500" y="1600200"/>
            <a:ext cx="9165600" cy="12240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Merge a branch</a:t>
            </a:r>
            <a:endParaRPr/>
          </a:p>
          <a:p>
            <a:pPr indent="-336550" lvl="1" marL="914400" rtl="0" algn="l">
              <a:spcBef>
                <a:spcPts val="0"/>
              </a:spcBef>
              <a:spcAft>
                <a:spcPts val="0"/>
              </a:spcAft>
              <a:buSzPts val="1700"/>
              <a:buChar char="○"/>
            </a:pPr>
            <a:r>
              <a:rPr lang="en-US"/>
              <a:t>Change to the desired branch</a:t>
            </a:r>
            <a:endParaRPr/>
          </a:p>
          <a:p>
            <a:pPr indent="-336550" lvl="1" marL="914400" rtl="0" algn="l">
              <a:spcBef>
                <a:spcPts val="0"/>
              </a:spcBef>
              <a:spcAft>
                <a:spcPts val="0"/>
              </a:spcAft>
              <a:buSzPts val="1700"/>
              <a:buChar char="○"/>
            </a:pPr>
            <a:r>
              <a:rPr lang="en-US"/>
              <a:t>Branch -&gt; Merge Into Current Branch </a:t>
            </a:r>
            <a:endParaRPr/>
          </a:p>
        </p:txBody>
      </p:sp>
      <p:sp>
        <p:nvSpPr>
          <p:cNvPr id="233" name="Google Shape;233;g930b3c8a08_0_89"/>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g930b3c8a08_0_89"/>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GitHub</a:t>
            </a:r>
            <a:endParaRPr/>
          </a:p>
          <a:p>
            <a:pPr indent="0" lvl="0" marL="0" rtl="0" algn="l">
              <a:spcBef>
                <a:spcPts val="0"/>
              </a:spcBef>
              <a:spcAft>
                <a:spcPts val="0"/>
              </a:spcAft>
              <a:buNone/>
            </a:pPr>
            <a:r>
              <a:rPr i="1" lang="en-US" sz="3600"/>
              <a:t>Merge</a:t>
            </a:r>
            <a:endParaRPr i="1" sz="3600"/>
          </a:p>
        </p:txBody>
      </p:sp>
      <p:pic>
        <p:nvPicPr>
          <p:cNvPr id="235" name="Google Shape;235;g930b3c8a08_0_89"/>
          <p:cNvPicPr preferRelativeResize="0"/>
          <p:nvPr/>
        </p:nvPicPr>
        <p:blipFill>
          <a:blip r:embed="rId3">
            <a:alphaModFix/>
          </a:blip>
          <a:stretch>
            <a:fillRect/>
          </a:stretch>
        </p:blipFill>
        <p:spPr>
          <a:xfrm>
            <a:off x="2844800" y="2746813"/>
            <a:ext cx="4391025" cy="453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8d5acc49bc_0_15"/>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2"/>
                </a:solidFill>
              </a:rPr>
              <a:t>‹#›</a:t>
            </a:fld>
            <a:endParaRPr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947f38675c_0_0"/>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Overview</a:t>
            </a:r>
            <a:endParaRPr/>
          </a:p>
        </p:txBody>
      </p:sp>
      <p:sp>
        <p:nvSpPr>
          <p:cNvPr id="99" name="Google Shape;99;g947f38675c_0_0"/>
          <p:cNvSpPr txBox="1"/>
          <p:nvPr>
            <p:ph idx="1" type="body"/>
          </p:nvPr>
        </p:nvSpPr>
        <p:spPr>
          <a:xfrm>
            <a:off x="571500" y="1600200"/>
            <a:ext cx="9165600" cy="52536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Terminology</a:t>
            </a:r>
            <a:endParaRPr/>
          </a:p>
          <a:p>
            <a:pPr indent="-368300" lvl="0" marL="457200" rtl="0" algn="l">
              <a:spcBef>
                <a:spcPts val="0"/>
              </a:spcBef>
              <a:spcAft>
                <a:spcPts val="0"/>
              </a:spcAft>
              <a:buSzPts val="2200"/>
              <a:buChar char="●"/>
            </a:pPr>
            <a:r>
              <a:rPr lang="en-US"/>
              <a:t>Git</a:t>
            </a:r>
            <a:endParaRPr/>
          </a:p>
          <a:p>
            <a:pPr indent="-336550" lvl="1" marL="914400" rtl="0" algn="l">
              <a:spcBef>
                <a:spcPts val="0"/>
              </a:spcBef>
              <a:spcAft>
                <a:spcPts val="0"/>
              </a:spcAft>
              <a:buSzPts val="1700"/>
              <a:buChar char="○"/>
            </a:pPr>
            <a:r>
              <a:rPr lang="en-US"/>
              <a:t>What is it?</a:t>
            </a:r>
            <a:endParaRPr/>
          </a:p>
          <a:p>
            <a:pPr indent="-336550" lvl="1" marL="914400" rtl="0" algn="l">
              <a:spcBef>
                <a:spcPts val="0"/>
              </a:spcBef>
              <a:spcAft>
                <a:spcPts val="0"/>
              </a:spcAft>
              <a:buSzPts val="1700"/>
              <a:buChar char="○"/>
            </a:pPr>
            <a:r>
              <a:rPr lang="en-US"/>
              <a:t>Why use it?</a:t>
            </a:r>
            <a:endParaRPr/>
          </a:p>
          <a:p>
            <a:pPr indent="-336550" lvl="1" marL="914400" rtl="0" algn="l">
              <a:spcBef>
                <a:spcPts val="0"/>
              </a:spcBef>
              <a:spcAft>
                <a:spcPts val="0"/>
              </a:spcAft>
              <a:buSzPts val="1700"/>
              <a:buChar char="○"/>
            </a:pPr>
            <a:r>
              <a:rPr lang="en-US"/>
              <a:t>How to use it?</a:t>
            </a:r>
            <a:endParaRPr/>
          </a:p>
          <a:p>
            <a:pPr indent="-368300" lvl="0" marL="457200" rtl="0" algn="l">
              <a:spcBef>
                <a:spcPts val="0"/>
              </a:spcBef>
              <a:spcAft>
                <a:spcPts val="0"/>
              </a:spcAft>
              <a:buSzPts val="2200"/>
              <a:buChar char="●"/>
            </a:pPr>
            <a:r>
              <a:rPr lang="en-US"/>
              <a:t>GitHub</a:t>
            </a:r>
            <a:endParaRPr/>
          </a:p>
          <a:p>
            <a:pPr indent="-336550" lvl="1" marL="914400" rtl="0" algn="l">
              <a:spcBef>
                <a:spcPts val="0"/>
              </a:spcBef>
              <a:spcAft>
                <a:spcPts val="0"/>
              </a:spcAft>
              <a:buSzPts val="1700"/>
              <a:buChar char="○"/>
            </a:pPr>
            <a:r>
              <a:rPr lang="en-US"/>
              <a:t>What is it?</a:t>
            </a:r>
            <a:endParaRPr/>
          </a:p>
          <a:p>
            <a:pPr indent="-336550" lvl="1" marL="914400" rtl="0" algn="l">
              <a:spcBef>
                <a:spcPts val="0"/>
              </a:spcBef>
              <a:spcAft>
                <a:spcPts val="0"/>
              </a:spcAft>
              <a:buSzPts val="1700"/>
              <a:buChar char="○"/>
            </a:pPr>
            <a:r>
              <a:rPr lang="en-US"/>
              <a:t>Why use it?</a:t>
            </a:r>
            <a:endParaRPr/>
          </a:p>
          <a:p>
            <a:pPr indent="-336550" lvl="1" marL="914400" rtl="0" algn="l">
              <a:spcBef>
                <a:spcPts val="0"/>
              </a:spcBef>
              <a:spcAft>
                <a:spcPts val="0"/>
              </a:spcAft>
              <a:buSzPts val="1700"/>
              <a:buChar char="○"/>
            </a:pPr>
            <a:r>
              <a:rPr lang="en-US"/>
              <a:t>How to use it?</a:t>
            </a:r>
            <a:endParaRPr/>
          </a:p>
          <a:p>
            <a:pPr indent="-368300" lvl="0" marL="457200" rtl="0" algn="l">
              <a:spcBef>
                <a:spcPts val="0"/>
              </a:spcBef>
              <a:spcAft>
                <a:spcPts val="0"/>
              </a:spcAft>
              <a:buSzPts val="2200"/>
              <a:buChar char="●"/>
            </a:pPr>
            <a:r>
              <a:rPr lang="en-US"/>
              <a:t>Examples</a:t>
            </a:r>
            <a:endParaRPr/>
          </a:p>
          <a:p>
            <a:pPr indent="-336550" lvl="1" marL="914400" rtl="0" algn="l">
              <a:spcBef>
                <a:spcPts val="0"/>
              </a:spcBef>
              <a:spcAft>
                <a:spcPts val="0"/>
              </a:spcAft>
              <a:buSzPts val="1700"/>
              <a:buChar char="○"/>
            </a:pPr>
            <a:r>
              <a:rPr lang="en-US"/>
              <a:t>Basic</a:t>
            </a:r>
            <a:endParaRPr/>
          </a:p>
          <a:p>
            <a:pPr indent="-336550" lvl="1" marL="914400" rtl="0" algn="l">
              <a:spcBef>
                <a:spcPts val="0"/>
              </a:spcBef>
              <a:spcAft>
                <a:spcPts val="0"/>
              </a:spcAft>
              <a:buSzPts val="1700"/>
              <a:buChar char="○"/>
            </a:pPr>
            <a:r>
              <a:rPr lang="en-US"/>
              <a:t>Advanced</a:t>
            </a:r>
            <a:endParaRPr/>
          </a:p>
        </p:txBody>
      </p:sp>
      <p:sp>
        <p:nvSpPr>
          <p:cNvPr id="100" name="Google Shape;100;g947f38675c_0_0"/>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947f38675c_0_6"/>
          <p:cNvSpPr txBox="1"/>
          <p:nvPr>
            <p:ph idx="1" type="body"/>
          </p:nvPr>
        </p:nvSpPr>
        <p:spPr>
          <a:xfrm>
            <a:off x="571500" y="1600200"/>
            <a:ext cx="9165600" cy="52536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Local/Remote</a:t>
            </a:r>
            <a:endParaRPr/>
          </a:p>
          <a:p>
            <a:pPr indent="-336550" lvl="1" marL="914400" rtl="0" algn="l">
              <a:spcBef>
                <a:spcPts val="0"/>
              </a:spcBef>
              <a:spcAft>
                <a:spcPts val="0"/>
              </a:spcAft>
              <a:buSzPts val="1700"/>
              <a:buChar char="○"/>
            </a:pPr>
            <a:r>
              <a:rPr lang="en-US"/>
              <a:t>Where the files are located</a:t>
            </a:r>
            <a:endParaRPr/>
          </a:p>
          <a:p>
            <a:pPr indent="-368300" lvl="0" marL="457200" rtl="0" algn="l">
              <a:spcBef>
                <a:spcPts val="0"/>
              </a:spcBef>
              <a:spcAft>
                <a:spcPts val="0"/>
              </a:spcAft>
              <a:buSzPts val="2200"/>
              <a:buChar char="●"/>
            </a:pPr>
            <a:r>
              <a:rPr lang="en-US"/>
              <a:t>Repository (Repo)</a:t>
            </a:r>
            <a:endParaRPr/>
          </a:p>
          <a:p>
            <a:pPr indent="-336550" lvl="1" marL="914400" rtl="0" algn="l">
              <a:spcBef>
                <a:spcPts val="0"/>
              </a:spcBef>
              <a:spcAft>
                <a:spcPts val="0"/>
              </a:spcAft>
              <a:buSzPts val="1700"/>
              <a:buChar char="○"/>
            </a:pPr>
            <a:r>
              <a:rPr lang="en-US"/>
              <a:t>A directory where files are stored</a:t>
            </a:r>
            <a:endParaRPr/>
          </a:p>
          <a:p>
            <a:pPr indent="-368300" lvl="0" marL="457200" rtl="0" algn="l">
              <a:spcBef>
                <a:spcPts val="0"/>
              </a:spcBef>
              <a:spcAft>
                <a:spcPts val="0"/>
              </a:spcAft>
              <a:buSzPts val="2200"/>
              <a:buChar char="●"/>
            </a:pPr>
            <a:r>
              <a:rPr lang="en-US"/>
              <a:t>Clone/Cloning</a:t>
            </a:r>
            <a:endParaRPr/>
          </a:p>
          <a:p>
            <a:pPr indent="-336550" lvl="1" marL="914400" rtl="0" algn="l">
              <a:spcBef>
                <a:spcPts val="0"/>
              </a:spcBef>
              <a:spcAft>
                <a:spcPts val="0"/>
              </a:spcAft>
              <a:buSzPts val="1700"/>
              <a:buChar char="○"/>
            </a:pPr>
            <a:r>
              <a:rPr lang="en-US"/>
              <a:t>Copy a remote repository</a:t>
            </a:r>
            <a:endParaRPr/>
          </a:p>
          <a:p>
            <a:pPr indent="-368300" lvl="0" marL="457200" rtl="0" algn="l">
              <a:spcBef>
                <a:spcPts val="0"/>
              </a:spcBef>
              <a:spcAft>
                <a:spcPts val="0"/>
              </a:spcAft>
              <a:buSzPts val="2200"/>
              <a:buChar char="●"/>
            </a:pPr>
            <a:r>
              <a:rPr lang="en-US"/>
              <a:t>Commit/Committing</a:t>
            </a:r>
            <a:endParaRPr/>
          </a:p>
          <a:p>
            <a:pPr indent="-336550" lvl="1" marL="914400" rtl="0" algn="l">
              <a:spcBef>
                <a:spcPts val="0"/>
              </a:spcBef>
              <a:spcAft>
                <a:spcPts val="0"/>
              </a:spcAft>
              <a:buSzPts val="1700"/>
              <a:buChar char="○"/>
            </a:pPr>
            <a:r>
              <a:rPr lang="en-US"/>
              <a:t>Save changes in the repository</a:t>
            </a:r>
            <a:endParaRPr/>
          </a:p>
          <a:p>
            <a:pPr indent="-336550" lvl="1" marL="914400" rtl="0" algn="l">
              <a:spcBef>
                <a:spcPts val="0"/>
              </a:spcBef>
              <a:spcAft>
                <a:spcPts val="0"/>
              </a:spcAft>
              <a:buSzPts val="1700"/>
              <a:buChar char="○"/>
            </a:pPr>
            <a:r>
              <a:rPr lang="en-US"/>
              <a:t>This is sometimes called “checking-in”</a:t>
            </a:r>
            <a:endParaRPr/>
          </a:p>
          <a:p>
            <a:pPr indent="-368300" lvl="0" marL="457200" rtl="0" algn="l">
              <a:spcBef>
                <a:spcPts val="0"/>
              </a:spcBef>
              <a:spcAft>
                <a:spcPts val="0"/>
              </a:spcAft>
              <a:buSzPts val="2200"/>
              <a:buChar char="●"/>
            </a:pPr>
            <a:r>
              <a:rPr lang="en-US"/>
              <a:t>Push/Pull</a:t>
            </a:r>
            <a:endParaRPr/>
          </a:p>
          <a:p>
            <a:pPr indent="-336550" lvl="1" marL="914400" rtl="0" algn="l">
              <a:spcBef>
                <a:spcPts val="0"/>
              </a:spcBef>
              <a:spcAft>
                <a:spcPts val="0"/>
              </a:spcAft>
              <a:buSzPts val="1700"/>
              <a:buChar char="○"/>
            </a:pPr>
            <a:r>
              <a:rPr lang="en-US"/>
              <a:t>Upload/download changes made to the repo</a:t>
            </a:r>
            <a:endParaRPr/>
          </a:p>
          <a:p>
            <a:pPr indent="-368300" lvl="0" marL="457200" rtl="0" algn="l">
              <a:spcBef>
                <a:spcPts val="0"/>
              </a:spcBef>
              <a:spcAft>
                <a:spcPts val="0"/>
              </a:spcAft>
              <a:buSzPts val="2200"/>
              <a:buChar char="●"/>
            </a:pPr>
            <a:r>
              <a:rPr lang="en-US"/>
              <a:t>Branch</a:t>
            </a:r>
            <a:endParaRPr/>
          </a:p>
          <a:p>
            <a:pPr indent="-336550" lvl="1" marL="914400" rtl="0" algn="l">
              <a:spcBef>
                <a:spcPts val="0"/>
              </a:spcBef>
              <a:spcAft>
                <a:spcPts val="0"/>
              </a:spcAft>
              <a:buSzPts val="1700"/>
              <a:buChar char="○"/>
            </a:pPr>
            <a:r>
              <a:rPr lang="en-US"/>
              <a:t>Create a version of files in the repository</a:t>
            </a:r>
            <a:endParaRPr/>
          </a:p>
          <a:p>
            <a:pPr indent="-368300" lvl="0" marL="457200" rtl="0" algn="l">
              <a:spcBef>
                <a:spcPts val="0"/>
              </a:spcBef>
              <a:spcAft>
                <a:spcPts val="0"/>
              </a:spcAft>
              <a:buSzPts val="2200"/>
              <a:buChar char="●"/>
            </a:pPr>
            <a:r>
              <a:rPr lang="en-US"/>
              <a:t>Merge</a:t>
            </a:r>
            <a:endParaRPr/>
          </a:p>
          <a:p>
            <a:pPr indent="-336550" lvl="1" marL="914400" rtl="0" algn="l">
              <a:spcBef>
                <a:spcPts val="0"/>
              </a:spcBef>
              <a:spcAft>
                <a:spcPts val="0"/>
              </a:spcAft>
              <a:buSzPts val="1700"/>
              <a:buChar char="○"/>
            </a:pPr>
            <a:r>
              <a:rPr lang="en-US"/>
              <a:t>Combine branches</a:t>
            </a:r>
            <a:endParaRPr/>
          </a:p>
        </p:txBody>
      </p:sp>
      <p:sp>
        <p:nvSpPr>
          <p:cNvPr id="106" name="Google Shape;106;g947f38675c_0_6"/>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g947f38675c_0_6"/>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Terminology</a:t>
            </a:r>
            <a:endParaRPr/>
          </a:p>
          <a:p>
            <a:pPr indent="0" lvl="0" marL="0" rtl="0" algn="l">
              <a:spcBef>
                <a:spcPts val="0"/>
              </a:spcBef>
              <a:spcAft>
                <a:spcPts val="0"/>
              </a:spcAft>
              <a:buNone/>
            </a:pPr>
            <a:r>
              <a:t/>
            </a:r>
            <a:endParaRPr i="1" sz="36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947f38675c_0_42"/>
          <p:cNvSpPr txBox="1"/>
          <p:nvPr>
            <p:ph idx="1" type="body"/>
          </p:nvPr>
        </p:nvSpPr>
        <p:spPr>
          <a:xfrm>
            <a:off x="571500" y="1600200"/>
            <a:ext cx="9165600" cy="52536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Version control software</a:t>
            </a:r>
            <a:endParaRPr/>
          </a:p>
          <a:p>
            <a:pPr indent="-336550" lvl="1" marL="914400" rtl="0" algn="l">
              <a:spcBef>
                <a:spcPts val="0"/>
              </a:spcBef>
              <a:spcAft>
                <a:spcPts val="0"/>
              </a:spcAft>
              <a:buSzPts val="1700"/>
              <a:buChar char="○"/>
            </a:pPr>
            <a:r>
              <a:rPr lang="en-US"/>
              <a:t>Software engineering tool</a:t>
            </a:r>
            <a:endParaRPr/>
          </a:p>
          <a:p>
            <a:pPr indent="-336550" lvl="1" marL="914400" rtl="0" algn="l">
              <a:spcBef>
                <a:spcPts val="0"/>
              </a:spcBef>
              <a:spcAft>
                <a:spcPts val="0"/>
              </a:spcAft>
              <a:buSzPts val="1700"/>
              <a:buChar char="○"/>
            </a:pPr>
            <a:r>
              <a:rPr lang="en-US"/>
              <a:t>Created by Linus Torvalds in 2005 </a:t>
            </a:r>
            <a:endParaRPr/>
          </a:p>
          <a:p>
            <a:pPr indent="-368300" lvl="0" marL="457200" rtl="0" algn="l">
              <a:spcBef>
                <a:spcPts val="0"/>
              </a:spcBef>
              <a:spcAft>
                <a:spcPts val="0"/>
              </a:spcAft>
              <a:buSzPts val="2200"/>
              <a:buChar char="●"/>
            </a:pPr>
            <a:r>
              <a:rPr lang="en-US"/>
              <a:t>Initially created to enable Linux kernel developers</a:t>
            </a:r>
            <a:endParaRPr/>
          </a:p>
          <a:p>
            <a:pPr indent="-336550" lvl="1" marL="914400" rtl="0" algn="l">
              <a:spcBef>
                <a:spcPts val="0"/>
              </a:spcBef>
              <a:spcAft>
                <a:spcPts val="0"/>
              </a:spcAft>
              <a:buSzPts val="1700"/>
              <a:buChar char="○"/>
            </a:pPr>
            <a:r>
              <a:rPr lang="en-US"/>
              <a:t>Focused on speed, data integrity, non-linear workflows</a:t>
            </a:r>
            <a:endParaRPr/>
          </a:p>
          <a:p>
            <a:pPr indent="-336550" lvl="1" marL="914400" rtl="0" algn="l">
              <a:spcBef>
                <a:spcPts val="0"/>
              </a:spcBef>
              <a:spcAft>
                <a:spcPts val="0"/>
              </a:spcAft>
              <a:buSzPts val="1700"/>
              <a:buChar char="○"/>
            </a:pPr>
            <a:r>
              <a:rPr lang="en-US"/>
              <a:t>Distributed clients, no centralized repository</a:t>
            </a:r>
            <a:endParaRPr/>
          </a:p>
          <a:p>
            <a:pPr indent="-336550" lvl="1" marL="914400" rtl="0" algn="l">
              <a:spcBef>
                <a:spcPts val="0"/>
              </a:spcBef>
              <a:spcAft>
                <a:spcPts val="0"/>
              </a:spcAft>
              <a:buSzPts val="1700"/>
              <a:buChar char="○"/>
            </a:pPr>
            <a:r>
              <a:rPr lang="en-US"/>
              <a:t>Operates on any file type, any operating system</a:t>
            </a:r>
            <a:endParaRPr/>
          </a:p>
        </p:txBody>
      </p:sp>
      <p:sp>
        <p:nvSpPr>
          <p:cNvPr id="113" name="Google Shape;113;g947f38675c_0_42"/>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g947f38675c_0_42"/>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a:t>
            </a:r>
            <a:endParaRPr/>
          </a:p>
          <a:p>
            <a:pPr indent="0" lvl="0" marL="0" rtl="0" algn="l">
              <a:spcBef>
                <a:spcPts val="0"/>
              </a:spcBef>
              <a:spcAft>
                <a:spcPts val="0"/>
              </a:spcAft>
              <a:buNone/>
            </a:pPr>
            <a:r>
              <a:rPr i="1" lang="en-US" sz="3600">
                <a:solidFill>
                  <a:srgbClr val="434343"/>
                </a:solidFill>
              </a:rPr>
              <a:t>What is it?</a:t>
            </a:r>
            <a:endParaRPr i="1" sz="3600">
              <a:solidFill>
                <a:srgbClr val="434343"/>
              </a:solidFill>
            </a:endParaRPr>
          </a:p>
        </p:txBody>
      </p:sp>
      <p:pic>
        <p:nvPicPr>
          <p:cNvPr id="115" name="Google Shape;115;g947f38675c_0_42"/>
          <p:cNvPicPr preferRelativeResize="0"/>
          <p:nvPr/>
        </p:nvPicPr>
        <p:blipFill>
          <a:blip r:embed="rId3">
            <a:alphaModFix/>
          </a:blip>
          <a:stretch>
            <a:fillRect/>
          </a:stretch>
        </p:blipFill>
        <p:spPr>
          <a:xfrm>
            <a:off x="2064850" y="5633750"/>
            <a:ext cx="3902019" cy="904550"/>
          </a:xfrm>
          <a:prstGeom prst="rect">
            <a:avLst/>
          </a:prstGeom>
          <a:noFill/>
          <a:ln>
            <a:noFill/>
          </a:ln>
        </p:spPr>
      </p:pic>
      <p:pic>
        <p:nvPicPr>
          <p:cNvPr id="116" name="Google Shape;116;g947f38675c_0_42"/>
          <p:cNvPicPr preferRelativeResize="0"/>
          <p:nvPr/>
        </p:nvPicPr>
        <p:blipFill>
          <a:blip r:embed="rId4">
            <a:alphaModFix/>
          </a:blip>
          <a:stretch>
            <a:fillRect/>
          </a:stretch>
        </p:blipFill>
        <p:spPr>
          <a:xfrm>
            <a:off x="6624488" y="4461838"/>
            <a:ext cx="1619250" cy="2076450"/>
          </a:xfrm>
          <a:prstGeom prst="rect">
            <a:avLst/>
          </a:prstGeom>
          <a:noFill/>
          <a:ln>
            <a:noFill/>
          </a:ln>
        </p:spPr>
      </p:pic>
      <p:pic>
        <p:nvPicPr>
          <p:cNvPr id="117" name="Google Shape;117;g947f38675c_0_42"/>
          <p:cNvPicPr preferRelativeResize="0"/>
          <p:nvPr/>
        </p:nvPicPr>
        <p:blipFill>
          <a:blip r:embed="rId5">
            <a:alphaModFix/>
          </a:blip>
          <a:stretch>
            <a:fillRect/>
          </a:stretch>
        </p:blipFill>
        <p:spPr>
          <a:xfrm>
            <a:off x="2064847" y="4461850"/>
            <a:ext cx="2153700" cy="904550"/>
          </a:xfrm>
          <a:prstGeom prst="rect">
            <a:avLst/>
          </a:prstGeom>
          <a:noFill/>
          <a:ln>
            <a:noFill/>
          </a:ln>
        </p:spPr>
      </p:pic>
      <p:sp>
        <p:nvSpPr>
          <p:cNvPr id="118" name="Google Shape;118;g947f38675c_0_42"/>
          <p:cNvSpPr txBox="1"/>
          <p:nvPr/>
        </p:nvSpPr>
        <p:spPr>
          <a:xfrm>
            <a:off x="3725713" y="6712025"/>
            <a:ext cx="2629200" cy="4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900"/>
              <a:t>Images taken from Wikipedia</a:t>
            </a:r>
            <a:endParaRPr i="1"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947f38675c_0_12"/>
          <p:cNvSpPr txBox="1"/>
          <p:nvPr>
            <p:ph idx="1" type="body"/>
          </p:nvPr>
        </p:nvSpPr>
        <p:spPr>
          <a:xfrm>
            <a:off x="571500" y="1600200"/>
            <a:ext cx="4407000" cy="52536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Developers</a:t>
            </a:r>
            <a:endParaRPr/>
          </a:p>
          <a:p>
            <a:pPr indent="-336550" lvl="1" marL="914400" rtl="0" algn="l">
              <a:spcBef>
                <a:spcPts val="0"/>
              </a:spcBef>
              <a:spcAft>
                <a:spcPts val="0"/>
              </a:spcAft>
              <a:buSzPts val="1700"/>
              <a:buChar char="○"/>
            </a:pPr>
            <a:r>
              <a:rPr lang="en-US"/>
              <a:t>One</a:t>
            </a:r>
            <a:endParaRPr/>
          </a:p>
          <a:p>
            <a:pPr indent="-336550" lvl="1" marL="914400" rtl="0" algn="l">
              <a:spcBef>
                <a:spcPts val="0"/>
              </a:spcBef>
              <a:spcAft>
                <a:spcPts val="0"/>
              </a:spcAft>
              <a:buSzPts val="1700"/>
              <a:buChar char="○"/>
            </a:pPr>
            <a:r>
              <a:rPr lang="en-US"/>
              <a:t>Two</a:t>
            </a:r>
            <a:endParaRPr/>
          </a:p>
          <a:p>
            <a:pPr indent="-336550" lvl="1" marL="914400" rtl="0" algn="l">
              <a:spcBef>
                <a:spcPts val="0"/>
              </a:spcBef>
              <a:spcAft>
                <a:spcPts val="0"/>
              </a:spcAft>
              <a:buSzPts val="1700"/>
              <a:buChar char="○"/>
            </a:pPr>
            <a:r>
              <a:rPr lang="en-US"/>
              <a:t>The planet</a:t>
            </a:r>
            <a:endParaRPr/>
          </a:p>
          <a:p>
            <a:pPr indent="-368300" lvl="0" marL="457200" rtl="0" algn="l">
              <a:spcBef>
                <a:spcPts val="0"/>
              </a:spcBef>
              <a:spcAft>
                <a:spcPts val="0"/>
              </a:spcAft>
              <a:buSzPts val="2200"/>
              <a:buChar char="●"/>
            </a:pPr>
            <a:r>
              <a:rPr lang="en-US"/>
              <a:t>Maintain software versions</a:t>
            </a:r>
            <a:endParaRPr/>
          </a:p>
          <a:p>
            <a:pPr indent="-336550" lvl="1" marL="914400" rtl="0" algn="l">
              <a:spcBef>
                <a:spcPts val="0"/>
              </a:spcBef>
              <a:spcAft>
                <a:spcPts val="0"/>
              </a:spcAft>
              <a:buSzPts val="1700"/>
              <a:buChar char="○"/>
            </a:pPr>
            <a:r>
              <a:rPr lang="en-US"/>
              <a:t>Production-level product</a:t>
            </a:r>
            <a:endParaRPr/>
          </a:p>
          <a:p>
            <a:pPr indent="-336550" lvl="2" marL="1371600" rtl="0" algn="l">
              <a:spcBef>
                <a:spcPts val="0"/>
              </a:spcBef>
              <a:spcAft>
                <a:spcPts val="0"/>
              </a:spcAft>
              <a:buSzPts val="1700"/>
              <a:buChar char="■"/>
            </a:pPr>
            <a:r>
              <a:rPr lang="en-US"/>
              <a:t>Customers</a:t>
            </a:r>
            <a:endParaRPr/>
          </a:p>
          <a:p>
            <a:pPr indent="-336550" lvl="1" marL="914400" rtl="0" algn="l">
              <a:spcBef>
                <a:spcPts val="0"/>
              </a:spcBef>
              <a:spcAft>
                <a:spcPts val="0"/>
              </a:spcAft>
              <a:buSzPts val="1700"/>
              <a:buChar char="○"/>
            </a:pPr>
            <a:r>
              <a:rPr lang="en-US"/>
              <a:t>Developmental product</a:t>
            </a:r>
            <a:endParaRPr/>
          </a:p>
          <a:p>
            <a:pPr indent="-336550" lvl="2" marL="1371600" rtl="0" algn="l">
              <a:spcBef>
                <a:spcPts val="0"/>
              </a:spcBef>
              <a:spcAft>
                <a:spcPts val="0"/>
              </a:spcAft>
              <a:buSzPts val="1700"/>
              <a:buChar char="■"/>
            </a:pPr>
            <a:r>
              <a:rPr lang="en-US"/>
              <a:t>Overhauls</a:t>
            </a:r>
            <a:endParaRPr/>
          </a:p>
          <a:p>
            <a:pPr indent="-336550" lvl="2" marL="1371600" rtl="0" algn="l">
              <a:spcBef>
                <a:spcPts val="0"/>
              </a:spcBef>
              <a:spcAft>
                <a:spcPts val="0"/>
              </a:spcAft>
              <a:buSzPts val="1700"/>
              <a:buChar char="■"/>
            </a:pPr>
            <a:r>
              <a:rPr lang="en-US"/>
              <a:t>Features</a:t>
            </a:r>
            <a:endParaRPr/>
          </a:p>
          <a:p>
            <a:pPr indent="-336550" lvl="2" marL="1371600" rtl="0" algn="l">
              <a:spcBef>
                <a:spcPts val="0"/>
              </a:spcBef>
              <a:spcAft>
                <a:spcPts val="0"/>
              </a:spcAft>
              <a:buSzPts val="1700"/>
              <a:buChar char="■"/>
            </a:pPr>
            <a:r>
              <a:rPr lang="en-US"/>
              <a:t>Testing</a:t>
            </a:r>
            <a:endParaRPr/>
          </a:p>
          <a:p>
            <a:pPr indent="-336550" lvl="2" marL="1371600" rtl="0" algn="l">
              <a:spcBef>
                <a:spcPts val="0"/>
              </a:spcBef>
              <a:spcAft>
                <a:spcPts val="0"/>
              </a:spcAft>
              <a:buSzPts val="1700"/>
              <a:buChar char="■"/>
            </a:pPr>
            <a:r>
              <a:rPr lang="en-US"/>
              <a:t>Bug-fixes </a:t>
            </a:r>
            <a:endParaRPr/>
          </a:p>
          <a:p>
            <a:pPr indent="-336550" lvl="1" marL="914400" rtl="0" algn="l">
              <a:spcBef>
                <a:spcPts val="0"/>
              </a:spcBef>
              <a:spcAft>
                <a:spcPts val="0"/>
              </a:spcAft>
              <a:buSzPts val="1700"/>
              <a:buChar char="○"/>
            </a:pPr>
            <a:r>
              <a:rPr lang="en-US"/>
              <a:t>Legacy product</a:t>
            </a:r>
            <a:endParaRPr/>
          </a:p>
          <a:p>
            <a:pPr indent="-336550" lvl="2" marL="1371600" rtl="0" algn="l">
              <a:spcBef>
                <a:spcPts val="0"/>
              </a:spcBef>
              <a:spcAft>
                <a:spcPts val="0"/>
              </a:spcAft>
              <a:buSzPts val="1700"/>
              <a:buChar char="■"/>
            </a:pPr>
            <a:r>
              <a:rPr lang="en-US"/>
              <a:t>Previous solutions</a:t>
            </a:r>
            <a:endParaRPr/>
          </a:p>
          <a:p>
            <a:pPr indent="-336550" lvl="2" marL="1371600" rtl="0" algn="l">
              <a:spcBef>
                <a:spcPts val="0"/>
              </a:spcBef>
              <a:spcAft>
                <a:spcPts val="0"/>
              </a:spcAft>
              <a:buSzPts val="1700"/>
              <a:buChar char="■"/>
            </a:pPr>
            <a:r>
              <a:rPr lang="en-US"/>
              <a:t>Sentimentality</a:t>
            </a:r>
            <a:endParaRPr/>
          </a:p>
        </p:txBody>
      </p:sp>
      <p:sp>
        <p:nvSpPr>
          <p:cNvPr id="124" name="Google Shape;124;g947f38675c_0_12"/>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125" name="Google Shape;125;g947f38675c_0_12"/>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a:t>
            </a:r>
            <a:endParaRPr/>
          </a:p>
          <a:p>
            <a:pPr indent="0" lvl="0" marL="0" rtl="0" algn="l">
              <a:spcBef>
                <a:spcPts val="0"/>
              </a:spcBef>
              <a:spcAft>
                <a:spcPts val="0"/>
              </a:spcAft>
              <a:buNone/>
            </a:pPr>
            <a:r>
              <a:rPr i="1" lang="en-US" sz="3600">
                <a:solidFill>
                  <a:srgbClr val="434343"/>
                </a:solidFill>
              </a:rPr>
              <a:t>Why use it</a:t>
            </a:r>
            <a:r>
              <a:rPr i="1" lang="en-US" sz="3600">
                <a:solidFill>
                  <a:srgbClr val="434343"/>
                </a:solidFill>
              </a:rPr>
              <a:t>?</a:t>
            </a:r>
            <a:endParaRPr i="1" sz="3600">
              <a:solidFill>
                <a:srgbClr val="434343"/>
              </a:solidFill>
            </a:endParaRPr>
          </a:p>
        </p:txBody>
      </p:sp>
      <p:sp>
        <p:nvSpPr>
          <p:cNvPr id="126" name="Google Shape;126;g947f38675c_0_12"/>
          <p:cNvSpPr txBox="1"/>
          <p:nvPr/>
        </p:nvSpPr>
        <p:spPr>
          <a:xfrm>
            <a:off x="6085763" y="5446600"/>
            <a:ext cx="2621400" cy="38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a:t>Multiple Remote Developers</a:t>
            </a:r>
            <a:endParaRPr i="1"/>
          </a:p>
        </p:txBody>
      </p:sp>
      <p:pic>
        <p:nvPicPr>
          <p:cNvPr id="127" name="Google Shape;127;g947f38675c_0_12"/>
          <p:cNvPicPr preferRelativeResize="0"/>
          <p:nvPr/>
        </p:nvPicPr>
        <p:blipFill>
          <a:blip r:embed="rId3">
            <a:alphaModFix/>
          </a:blip>
          <a:stretch>
            <a:fillRect/>
          </a:stretch>
        </p:blipFill>
        <p:spPr>
          <a:xfrm>
            <a:off x="5192975" y="1704825"/>
            <a:ext cx="4407000" cy="36913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947f38675c_0_18"/>
          <p:cNvSpPr txBox="1"/>
          <p:nvPr>
            <p:ph idx="1" type="body"/>
          </p:nvPr>
        </p:nvSpPr>
        <p:spPr>
          <a:xfrm>
            <a:off x="571500" y="1600200"/>
            <a:ext cx="9165600" cy="52536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Clone</a:t>
            </a:r>
            <a:endParaRPr/>
          </a:p>
          <a:p>
            <a:pPr indent="-336550" lvl="1" marL="914400" rtl="0" algn="l">
              <a:spcBef>
                <a:spcPts val="0"/>
              </a:spcBef>
              <a:spcAft>
                <a:spcPts val="0"/>
              </a:spcAft>
              <a:buSzPts val="1700"/>
              <a:buChar char="○"/>
            </a:pPr>
            <a:r>
              <a:rPr lang="en-US"/>
              <a:t>Get a version-controlled copy of the remote repository</a:t>
            </a:r>
            <a:endParaRPr/>
          </a:p>
          <a:p>
            <a:pPr indent="-368300" lvl="0" marL="457200" rtl="0" algn="l">
              <a:spcBef>
                <a:spcPts val="0"/>
              </a:spcBef>
              <a:spcAft>
                <a:spcPts val="0"/>
              </a:spcAft>
              <a:buSzPts val="2200"/>
              <a:buChar char="●"/>
            </a:pPr>
            <a:r>
              <a:rPr lang="en-US"/>
              <a:t>Add Changes</a:t>
            </a:r>
            <a:endParaRPr/>
          </a:p>
          <a:p>
            <a:pPr indent="-336550" lvl="1" marL="914400" rtl="0" algn="l">
              <a:spcBef>
                <a:spcPts val="0"/>
              </a:spcBef>
              <a:spcAft>
                <a:spcPts val="0"/>
              </a:spcAft>
              <a:buSzPts val="1700"/>
              <a:buChar char="○"/>
            </a:pPr>
            <a:r>
              <a:rPr lang="en-US"/>
              <a:t>Prime Git to store the selected files</a:t>
            </a:r>
            <a:endParaRPr/>
          </a:p>
          <a:p>
            <a:pPr indent="-368300" lvl="0" marL="457200" rtl="0" algn="l">
              <a:spcBef>
                <a:spcPts val="0"/>
              </a:spcBef>
              <a:spcAft>
                <a:spcPts val="0"/>
              </a:spcAft>
              <a:buSzPts val="2200"/>
              <a:buChar char="●"/>
            </a:pPr>
            <a:r>
              <a:rPr lang="en-US"/>
              <a:t>Commit</a:t>
            </a:r>
            <a:endParaRPr/>
          </a:p>
          <a:p>
            <a:pPr indent="-336550" lvl="1" marL="914400" rtl="0" algn="l">
              <a:spcBef>
                <a:spcPts val="0"/>
              </a:spcBef>
              <a:spcAft>
                <a:spcPts val="0"/>
              </a:spcAft>
              <a:buSzPts val="1700"/>
              <a:buChar char="○"/>
            </a:pPr>
            <a:r>
              <a:rPr lang="en-US"/>
              <a:t>Store the file changes in the local repository</a:t>
            </a:r>
            <a:endParaRPr/>
          </a:p>
          <a:p>
            <a:pPr indent="-368300" lvl="0" marL="457200" rtl="0" algn="l">
              <a:spcBef>
                <a:spcPts val="0"/>
              </a:spcBef>
              <a:spcAft>
                <a:spcPts val="0"/>
              </a:spcAft>
              <a:buSzPts val="2200"/>
              <a:buChar char="●"/>
            </a:pPr>
            <a:r>
              <a:rPr lang="en-US"/>
              <a:t>Pull/Fetch</a:t>
            </a:r>
            <a:endParaRPr/>
          </a:p>
          <a:p>
            <a:pPr indent="-336550" lvl="1" marL="914400" rtl="0" algn="l">
              <a:spcBef>
                <a:spcPts val="0"/>
              </a:spcBef>
              <a:spcAft>
                <a:spcPts val="0"/>
              </a:spcAft>
              <a:buSzPts val="1700"/>
              <a:buChar char="○"/>
            </a:pPr>
            <a:r>
              <a:rPr lang="en-US"/>
              <a:t>Get any new changes from the remote repository</a:t>
            </a:r>
            <a:endParaRPr/>
          </a:p>
          <a:p>
            <a:pPr indent="-368300" lvl="0" marL="457200" rtl="0" algn="l">
              <a:spcBef>
                <a:spcPts val="0"/>
              </a:spcBef>
              <a:spcAft>
                <a:spcPts val="0"/>
              </a:spcAft>
              <a:buSzPts val="2200"/>
              <a:buChar char="●"/>
            </a:pPr>
            <a:r>
              <a:rPr lang="en-US"/>
              <a:t>Error Check</a:t>
            </a:r>
            <a:endParaRPr/>
          </a:p>
          <a:p>
            <a:pPr indent="-336550" lvl="1" marL="914400" rtl="0" algn="l">
              <a:spcBef>
                <a:spcPts val="0"/>
              </a:spcBef>
              <a:spcAft>
                <a:spcPts val="0"/>
              </a:spcAft>
              <a:buSzPts val="1700"/>
              <a:buChar char="○"/>
            </a:pPr>
            <a:r>
              <a:rPr lang="en-US"/>
              <a:t>Make sure Git does not spot any major conflicts that need to be fixed</a:t>
            </a:r>
            <a:endParaRPr/>
          </a:p>
          <a:p>
            <a:pPr indent="-368300" lvl="0" marL="457200" rtl="0" algn="l">
              <a:spcBef>
                <a:spcPts val="0"/>
              </a:spcBef>
              <a:spcAft>
                <a:spcPts val="0"/>
              </a:spcAft>
              <a:buSzPts val="2200"/>
              <a:buChar char="●"/>
            </a:pPr>
            <a:r>
              <a:rPr lang="en-US"/>
              <a:t>Push</a:t>
            </a:r>
            <a:endParaRPr/>
          </a:p>
          <a:p>
            <a:pPr indent="-336550" lvl="1" marL="914400" rtl="0" algn="l">
              <a:spcBef>
                <a:spcPts val="0"/>
              </a:spcBef>
              <a:spcAft>
                <a:spcPts val="0"/>
              </a:spcAft>
              <a:buSzPts val="1700"/>
              <a:buChar char="○"/>
            </a:pPr>
            <a:r>
              <a:rPr lang="en-US"/>
              <a:t>Put error checked code into the remote repository</a:t>
            </a:r>
            <a:endParaRPr/>
          </a:p>
          <a:p>
            <a:pPr indent="0" lvl="0" marL="0" rtl="0" algn="l">
              <a:spcBef>
                <a:spcPts val="0"/>
              </a:spcBef>
              <a:spcAft>
                <a:spcPts val="0"/>
              </a:spcAft>
              <a:buNone/>
            </a:pPr>
            <a:r>
              <a:t/>
            </a:r>
            <a:endParaRPr/>
          </a:p>
        </p:txBody>
      </p:sp>
      <p:sp>
        <p:nvSpPr>
          <p:cNvPr id="133" name="Google Shape;133;g947f38675c_0_18"/>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g947f38675c_0_18"/>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a:t>
            </a:r>
            <a:endParaRPr/>
          </a:p>
          <a:p>
            <a:pPr indent="0" lvl="0" marL="0" rtl="0" algn="l">
              <a:spcBef>
                <a:spcPts val="0"/>
              </a:spcBef>
              <a:spcAft>
                <a:spcPts val="0"/>
              </a:spcAft>
              <a:buNone/>
            </a:pPr>
            <a:r>
              <a:rPr i="1" lang="en-US" sz="3600">
                <a:solidFill>
                  <a:srgbClr val="434343"/>
                </a:solidFill>
              </a:rPr>
              <a:t>How to use it?</a:t>
            </a:r>
            <a:endParaRPr i="1" sz="36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947f38675c_0_24"/>
          <p:cNvSpPr txBox="1"/>
          <p:nvPr>
            <p:ph idx="1" type="body"/>
          </p:nvPr>
        </p:nvSpPr>
        <p:spPr>
          <a:xfrm>
            <a:off x="571500" y="3312825"/>
            <a:ext cx="9165600" cy="35409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lang="en-US"/>
              <a:t>Repository hosting service</a:t>
            </a:r>
            <a:endParaRPr/>
          </a:p>
          <a:p>
            <a:pPr indent="-336550" lvl="1" marL="914400" rtl="0" algn="l">
              <a:spcBef>
                <a:spcPts val="0"/>
              </a:spcBef>
              <a:spcAft>
                <a:spcPts val="0"/>
              </a:spcAft>
              <a:buSzPts val="1700"/>
              <a:buChar char="○"/>
            </a:pPr>
            <a:r>
              <a:rPr lang="en-US"/>
              <a:t>Cloud-based</a:t>
            </a:r>
            <a:endParaRPr/>
          </a:p>
          <a:p>
            <a:pPr indent="-336550" lvl="1" marL="914400" rtl="0" algn="l">
              <a:spcBef>
                <a:spcPts val="0"/>
              </a:spcBef>
              <a:spcAft>
                <a:spcPts val="0"/>
              </a:spcAft>
              <a:buSzPts val="1700"/>
              <a:buChar char="○"/>
            </a:pPr>
            <a:r>
              <a:rPr lang="en-US"/>
              <a:t>Started in 2007</a:t>
            </a:r>
            <a:endParaRPr/>
          </a:p>
          <a:p>
            <a:pPr indent="-336550" lvl="1" marL="914400" rtl="0" algn="l">
              <a:spcBef>
                <a:spcPts val="0"/>
              </a:spcBef>
              <a:spcAft>
                <a:spcPts val="0"/>
              </a:spcAft>
              <a:buSzPts val="1700"/>
              <a:buChar char="○"/>
            </a:pPr>
            <a:r>
              <a:rPr lang="en-US"/>
              <a:t>Now owned by Microsoft</a:t>
            </a:r>
            <a:endParaRPr/>
          </a:p>
          <a:p>
            <a:pPr indent="-368300" lvl="0" marL="457200" rtl="0" algn="l">
              <a:spcBef>
                <a:spcPts val="0"/>
              </a:spcBef>
              <a:spcAft>
                <a:spcPts val="0"/>
              </a:spcAft>
              <a:buSzPts val="2200"/>
              <a:buChar char="●"/>
            </a:pPr>
            <a:r>
              <a:rPr lang="en-US"/>
              <a:t>Large amount of repositories</a:t>
            </a:r>
            <a:endParaRPr/>
          </a:p>
          <a:p>
            <a:pPr indent="-336550" lvl="1" marL="914400" rtl="0" algn="l">
              <a:spcBef>
                <a:spcPts val="0"/>
              </a:spcBef>
              <a:spcAft>
                <a:spcPts val="0"/>
              </a:spcAft>
              <a:buSzPts val="1700"/>
              <a:buChar char="○"/>
            </a:pPr>
            <a:r>
              <a:rPr lang="en-US"/>
              <a:t>Public, open-source</a:t>
            </a:r>
            <a:endParaRPr/>
          </a:p>
          <a:p>
            <a:pPr indent="-336550" lvl="1" marL="914400" rtl="0" algn="l">
              <a:spcBef>
                <a:spcPts val="0"/>
              </a:spcBef>
              <a:spcAft>
                <a:spcPts val="0"/>
              </a:spcAft>
              <a:buSzPts val="1700"/>
              <a:buChar char="○"/>
            </a:pPr>
            <a:r>
              <a:rPr lang="en-US"/>
              <a:t>Private, proprietary</a:t>
            </a:r>
            <a:endParaRPr/>
          </a:p>
          <a:p>
            <a:pPr indent="-368300" lvl="0" marL="457200" rtl="0" algn="l">
              <a:spcBef>
                <a:spcPts val="0"/>
              </a:spcBef>
              <a:spcAft>
                <a:spcPts val="0"/>
              </a:spcAft>
              <a:buSzPts val="2200"/>
              <a:buChar char="●"/>
            </a:pPr>
            <a:r>
              <a:rPr lang="en-US"/>
              <a:t>Competitors</a:t>
            </a:r>
            <a:endParaRPr/>
          </a:p>
          <a:p>
            <a:pPr indent="-336550" lvl="1" marL="914400" rtl="0" algn="l">
              <a:spcBef>
                <a:spcPts val="0"/>
              </a:spcBef>
              <a:spcAft>
                <a:spcPts val="0"/>
              </a:spcAft>
              <a:buSzPts val="1700"/>
              <a:buChar char="○"/>
            </a:pPr>
            <a:r>
              <a:rPr lang="en-US"/>
              <a:t>SourceForce</a:t>
            </a:r>
            <a:endParaRPr/>
          </a:p>
          <a:p>
            <a:pPr indent="-336550" lvl="1" marL="914400" rtl="0" algn="l">
              <a:spcBef>
                <a:spcPts val="0"/>
              </a:spcBef>
              <a:spcAft>
                <a:spcPts val="0"/>
              </a:spcAft>
              <a:buSzPts val="1700"/>
              <a:buChar char="○"/>
            </a:pPr>
            <a:r>
              <a:rPr lang="en-US"/>
              <a:t>BitBucket</a:t>
            </a:r>
            <a:endParaRPr/>
          </a:p>
        </p:txBody>
      </p:sp>
      <p:sp>
        <p:nvSpPr>
          <p:cNvPr id="140" name="Google Shape;140;g947f38675c_0_24"/>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g947f38675c_0_24"/>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GitHub</a:t>
            </a:r>
            <a:endParaRPr/>
          </a:p>
          <a:p>
            <a:pPr indent="0" lvl="0" marL="0" rtl="0" algn="l">
              <a:spcBef>
                <a:spcPts val="0"/>
              </a:spcBef>
              <a:spcAft>
                <a:spcPts val="0"/>
              </a:spcAft>
              <a:buNone/>
            </a:pPr>
            <a:r>
              <a:rPr i="1" lang="en-US" sz="3600">
                <a:solidFill>
                  <a:srgbClr val="434343"/>
                </a:solidFill>
              </a:rPr>
              <a:t>What is it?</a:t>
            </a:r>
            <a:endParaRPr i="1" sz="3600">
              <a:solidFill>
                <a:srgbClr val="434343"/>
              </a:solidFill>
            </a:endParaRPr>
          </a:p>
        </p:txBody>
      </p:sp>
      <p:pic>
        <p:nvPicPr>
          <p:cNvPr id="142" name="Google Shape;142;g947f38675c_0_24"/>
          <p:cNvPicPr preferRelativeResize="0"/>
          <p:nvPr/>
        </p:nvPicPr>
        <p:blipFill>
          <a:blip r:embed="rId3">
            <a:alphaModFix/>
          </a:blip>
          <a:stretch>
            <a:fillRect/>
          </a:stretch>
        </p:blipFill>
        <p:spPr>
          <a:xfrm>
            <a:off x="4101729" y="1995687"/>
            <a:ext cx="2801221" cy="884752"/>
          </a:xfrm>
          <a:prstGeom prst="rect">
            <a:avLst/>
          </a:prstGeom>
          <a:noFill/>
          <a:ln>
            <a:noFill/>
          </a:ln>
        </p:spPr>
      </p:pic>
      <p:pic>
        <p:nvPicPr>
          <p:cNvPr id="143" name="Google Shape;143;g947f38675c_0_24"/>
          <p:cNvPicPr preferRelativeResize="0"/>
          <p:nvPr/>
        </p:nvPicPr>
        <p:blipFill>
          <a:blip r:embed="rId4">
            <a:alphaModFix/>
          </a:blip>
          <a:stretch>
            <a:fillRect/>
          </a:stretch>
        </p:blipFill>
        <p:spPr>
          <a:xfrm>
            <a:off x="2793650" y="1878825"/>
            <a:ext cx="1219756" cy="1118475"/>
          </a:xfrm>
          <a:prstGeom prst="rect">
            <a:avLst/>
          </a:prstGeom>
          <a:noFill/>
          <a:ln>
            <a:noFill/>
          </a:ln>
        </p:spPr>
      </p:pic>
      <p:pic>
        <p:nvPicPr>
          <p:cNvPr id="144" name="Google Shape;144;g947f38675c_0_24"/>
          <p:cNvPicPr preferRelativeResize="0"/>
          <p:nvPr/>
        </p:nvPicPr>
        <p:blipFill>
          <a:blip r:embed="rId5">
            <a:alphaModFix/>
          </a:blip>
          <a:stretch>
            <a:fillRect/>
          </a:stretch>
        </p:blipFill>
        <p:spPr>
          <a:xfrm>
            <a:off x="5616551" y="2997301"/>
            <a:ext cx="3591250" cy="2074575"/>
          </a:xfrm>
          <a:prstGeom prst="rect">
            <a:avLst/>
          </a:prstGeom>
          <a:noFill/>
          <a:ln>
            <a:noFill/>
          </a:ln>
        </p:spPr>
      </p:pic>
      <p:sp>
        <p:nvSpPr>
          <p:cNvPr id="145" name="Google Shape;145;g947f38675c_0_24"/>
          <p:cNvSpPr txBox="1"/>
          <p:nvPr/>
        </p:nvSpPr>
        <p:spPr>
          <a:xfrm>
            <a:off x="3652738" y="2997300"/>
            <a:ext cx="2629200" cy="4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900"/>
              <a:t>Images taken from Wikipedia</a:t>
            </a:r>
            <a:endParaRPr i="1" sz="900"/>
          </a:p>
        </p:txBody>
      </p:sp>
      <p:sp>
        <p:nvSpPr>
          <p:cNvPr id="146" name="Google Shape;146;g947f38675c_0_24"/>
          <p:cNvSpPr txBox="1"/>
          <p:nvPr/>
        </p:nvSpPr>
        <p:spPr>
          <a:xfrm>
            <a:off x="6097575" y="4258850"/>
            <a:ext cx="2629200" cy="4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900"/>
              <a:t>Image taken from Microsoft.com</a:t>
            </a:r>
            <a:endParaRPr i="1" sz="900"/>
          </a:p>
        </p:txBody>
      </p:sp>
      <p:pic>
        <p:nvPicPr>
          <p:cNvPr id="147" name="Google Shape;147;g947f38675c_0_24"/>
          <p:cNvPicPr preferRelativeResize="0"/>
          <p:nvPr/>
        </p:nvPicPr>
        <p:blipFill>
          <a:blip r:embed="rId6">
            <a:alphaModFix/>
          </a:blip>
          <a:stretch>
            <a:fillRect/>
          </a:stretch>
        </p:blipFill>
        <p:spPr>
          <a:xfrm>
            <a:off x="5033250" y="5138175"/>
            <a:ext cx="4571326" cy="884775"/>
          </a:xfrm>
          <a:prstGeom prst="rect">
            <a:avLst/>
          </a:prstGeom>
          <a:noFill/>
          <a:ln>
            <a:noFill/>
          </a:ln>
        </p:spPr>
      </p:pic>
      <p:pic>
        <p:nvPicPr>
          <p:cNvPr id="148" name="Google Shape;148;g947f38675c_0_24"/>
          <p:cNvPicPr preferRelativeResize="0"/>
          <p:nvPr/>
        </p:nvPicPr>
        <p:blipFill>
          <a:blip r:embed="rId7">
            <a:alphaModFix/>
          </a:blip>
          <a:stretch>
            <a:fillRect/>
          </a:stretch>
        </p:blipFill>
        <p:spPr>
          <a:xfrm>
            <a:off x="5350378" y="6115750"/>
            <a:ext cx="4123600" cy="742250"/>
          </a:xfrm>
          <a:prstGeom prst="rect">
            <a:avLst/>
          </a:prstGeom>
          <a:noFill/>
          <a:ln>
            <a:noFill/>
          </a:ln>
        </p:spPr>
      </p:pic>
      <p:sp>
        <p:nvSpPr>
          <p:cNvPr id="149" name="Google Shape;149;g947f38675c_0_24"/>
          <p:cNvSpPr txBox="1"/>
          <p:nvPr/>
        </p:nvSpPr>
        <p:spPr>
          <a:xfrm>
            <a:off x="6004300" y="6950800"/>
            <a:ext cx="2629200" cy="4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900"/>
              <a:t>Images taken from Wikipedia</a:t>
            </a:r>
            <a:endParaRPr i="1"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947f38675c_0_30"/>
          <p:cNvSpPr txBox="1"/>
          <p:nvPr>
            <p:ph idx="1" type="body"/>
          </p:nvPr>
        </p:nvSpPr>
        <p:spPr>
          <a:xfrm>
            <a:off x="571500" y="1600200"/>
            <a:ext cx="9165600" cy="5253600"/>
          </a:xfrm>
          <a:prstGeom prst="rect">
            <a:avLst/>
          </a:prstGeom>
        </p:spPr>
        <p:txBody>
          <a:bodyPr anchorCtr="0" anchor="t" bIns="111975" lIns="111975" spcFirstLastPara="1" rIns="111975" wrap="square" tIns="111975">
            <a:noAutofit/>
          </a:bodyPr>
          <a:lstStyle/>
          <a:p>
            <a:pPr indent="-368300" lvl="0" marL="457200" rtl="0" algn="l">
              <a:spcBef>
                <a:spcPts val="0"/>
              </a:spcBef>
              <a:spcAft>
                <a:spcPts val="0"/>
              </a:spcAft>
              <a:buSzPts val="2200"/>
              <a:buChar char="●"/>
            </a:pPr>
            <a:r>
              <a:rPr i="1" lang="en-US"/>
              <a:t>Every reason you would use Git</a:t>
            </a:r>
            <a:endParaRPr i="1"/>
          </a:p>
          <a:p>
            <a:pPr indent="-368300" lvl="0" marL="457200" rtl="0" algn="l">
              <a:spcBef>
                <a:spcPts val="0"/>
              </a:spcBef>
              <a:spcAft>
                <a:spcPts val="0"/>
              </a:spcAft>
              <a:buSzPts val="2200"/>
              <a:buChar char="●"/>
            </a:pPr>
            <a:r>
              <a:rPr lang="en-US"/>
              <a:t>Free code hosting (with limits)</a:t>
            </a:r>
            <a:endParaRPr/>
          </a:p>
          <a:p>
            <a:pPr indent="-336550" lvl="1" marL="914400" rtl="0" algn="l">
              <a:spcBef>
                <a:spcPts val="0"/>
              </a:spcBef>
              <a:spcAft>
                <a:spcPts val="0"/>
              </a:spcAft>
              <a:buSzPts val="1700"/>
              <a:buChar char="○"/>
            </a:pPr>
            <a:r>
              <a:rPr lang="en-US"/>
              <a:t>Paid plans available, but mainly geared towards commercial entities</a:t>
            </a:r>
            <a:endParaRPr/>
          </a:p>
          <a:p>
            <a:pPr indent="-368300" lvl="0" marL="457200" rtl="0" algn="l">
              <a:spcBef>
                <a:spcPts val="0"/>
              </a:spcBef>
              <a:spcAft>
                <a:spcPts val="0"/>
              </a:spcAft>
              <a:buSzPts val="2200"/>
              <a:buChar char="●"/>
            </a:pPr>
            <a:r>
              <a:rPr lang="en-US"/>
              <a:t>Allows multiple remote developers to collaborate easily</a:t>
            </a:r>
            <a:endParaRPr/>
          </a:p>
          <a:p>
            <a:pPr indent="-336550" lvl="1" marL="914400" rtl="0" algn="l">
              <a:spcBef>
                <a:spcPts val="0"/>
              </a:spcBef>
              <a:spcAft>
                <a:spcPts val="0"/>
              </a:spcAft>
              <a:buSzPts val="1700"/>
              <a:buChar char="○"/>
            </a:pPr>
            <a:r>
              <a:rPr lang="en-US"/>
              <a:t>Easily add new developers</a:t>
            </a:r>
            <a:endParaRPr/>
          </a:p>
          <a:p>
            <a:pPr indent="-336550" lvl="1" marL="914400" rtl="0" algn="l">
              <a:spcBef>
                <a:spcPts val="0"/>
              </a:spcBef>
              <a:spcAft>
                <a:spcPts val="0"/>
              </a:spcAft>
              <a:buSzPts val="1700"/>
              <a:buChar char="○"/>
            </a:pPr>
            <a:r>
              <a:rPr lang="en-US"/>
              <a:t>Pass off projects to others</a:t>
            </a:r>
            <a:endParaRPr/>
          </a:p>
          <a:p>
            <a:pPr indent="-368300" lvl="0" marL="457200" rtl="0" algn="l">
              <a:spcBef>
                <a:spcPts val="0"/>
              </a:spcBef>
              <a:spcAft>
                <a:spcPts val="0"/>
              </a:spcAft>
              <a:buSzPts val="2200"/>
              <a:buChar char="●"/>
            </a:pPr>
            <a:r>
              <a:rPr lang="en-US"/>
              <a:t>Web interface</a:t>
            </a:r>
            <a:endParaRPr/>
          </a:p>
          <a:p>
            <a:pPr indent="-336550" lvl="1" marL="914400" rtl="0" algn="l">
              <a:spcBef>
                <a:spcPts val="0"/>
              </a:spcBef>
              <a:spcAft>
                <a:spcPts val="0"/>
              </a:spcAft>
              <a:buSzPts val="1700"/>
              <a:buChar char="○"/>
            </a:pPr>
            <a:r>
              <a:rPr lang="en-US"/>
              <a:t>More appealing than pure text interface for beginners</a:t>
            </a:r>
            <a:endParaRPr/>
          </a:p>
          <a:p>
            <a:pPr indent="-368300" lvl="0" marL="457200" rtl="0" algn="l">
              <a:spcBef>
                <a:spcPts val="0"/>
              </a:spcBef>
              <a:spcAft>
                <a:spcPts val="0"/>
              </a:spcAft>
              <a:buSzPts val="2200"/>
              <a:buChar char="●"/>
            </a:pPr>
            <a:r>
              <a:rPr lang="en-US"/>
              <a:t>Free static website hosting through GitHub Pages</a:t>
            </a:r>
            <a:endParaRPr/>
          </a:p>
          <a:p>
            <a:pPr indent="-336550" lvl="1" marL="914400" rtl="0" algn="l">
              <a:spcBef>
                <a:spcPts val="0"/>
              </a:spcBef>
              <a:spcAft>
                <a:spcPts val="0"/>
              </a:spcAft>
              <a:buSzPts val="1700"/>
              <a:buChar char="○"/>
            </a:pPr>
            <a:r>
              <a:rPr lang="en-US"/>
              <a:t>Show off your projects</a:t>
            </a:r>
            <a:endParaRPr/>
          </a:p>
          <a:p>
            <a:pPr indent="-336550" lvl="1" marL="914400" rtl="0" algn="l">
              <a:spcBef>
                <a:spcPts val="0"/>
              </a:spcBef>
              <a:spcAft>
                <a:spcPts val="0"/>
              </a:spcAft>
              <a:buSzPts val="1700"/>
              <a:buChar char="○"/>
            </a:pPr>
            <a:r>
              <a:rPr lang="en-US"/>
              <a:t>Create a web-resume to attach to LinkedIn</a:t>
            </a:r>
            <a:endParaRPr/>
          </a:p>
        </p:txBody>
      </p:sp>
      <p:sp>
        <p:nvSpPr>
          <p:cNvPr id="155" name="Google Shape;155;g947f38675c_0_30"/>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g947f38675c_0_30"/>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GitHub</a:t>
            </a:r>
            <a:endParaRPr/>
          </a:p>
          <a:p>
            <a:pPr indent="0" lvl="0" marL="0" rtl="0" algn="l">
              <a:spcBef>
                <a:spcPts val="0"/>
              </a:spcBef>
              <a:spcAft>
                <a:spcPts val="0"/>
              </a:spcAft>
              <a:buNone/>
            </a:pPr>
            <a:r>
              <a:rPr i="1" lang="en-US" sz="3600">
                <a:solidFill>
                  <a:srgbClr val="434343"/>
                </a:solidFill>
              </a:rPr>
              <a:t>Why use it?</a:t>
            </a:r>
            <a:endParaRPr i="1" sz="36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947f38675c_0_36"/>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g947f38675c_0_36"/>
          <p:cNvSpPr txBox="1"/>
          <p:nvPr>
            <p:ph type="title"/>
          </p:nvPr>
        </p:nvSpPr>
        <p:spPr>
          <a:xfrm>
            <a:off x="571500" y="144000"/>
            <a:ext cx="7806000" cy="1419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GitHub</a:t>
            </a:r>
            <a:endParaRPr/>
          </a:p>
          <a:p>
            <a:pPr indent="0" lvl="0" marL="0" rtl="0" algn="l">
              <a:spcBef>
                <a:spcPts val="0"/>
              </a:spcBef>
              <a:spcAft>
                <a:spcPts val="0"/>
              </a:spcAft>
              <a:buNone/>
            </a:pPr>
            <a:r>
              <a:rPr i="1" lang="en-US" sz="3600">
                <a:solidFill>
                  <a:srgbClr val="434343"/>
                </a:solidFill>
              </a:rPr>
              <a:t>How to use it?</a:t>
            </a:r>
            <a:endParaRPr i="1" sz="3600">
              <a:solidFill>
                <a:srgbClr val="434343"/>
              </a:solidFill>
            </a:endParaRPr>
          </a:p>
        </p:txBody>
      </p:sp>
      <p:pic>
        <p:nvPicPr>
          <p:cNvPr id="163" name="Google Shape;163;g947f38675c_0_36"/>
          <p:cNvPicPr preferRelativeResize="0"/>
          <p:nvPr/>
        </p:nvPicPr>
        <p:blipFill>
          <a:blip r:embed="rId3">
            <a:alphaModFix/>
          </a:blip>
          <a:stretch>
            <a:fillRect/>
          </a:stretch>
        </p:blipFill>
        <p:spPr>
          <a:xfrm>
            <a:off x="1061104" y="1676404"/>
            <a:ext cx="7806000" cy="546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