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XgLeMuRg2pG84cDQmZp+B6kmo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chrepublic.com/article/tracking-down-usb-devices-in-windows-10-with-microsofts-usb-device-viewer/" TargetMode="External"/><Relationship Id="rId3" Type="http://schemas.openxmlformats.org/officeDocument/2006/relationships/hyperlink" Target="https://developer.microsoft.com/en-us/windows/downloads/windows-10-sd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Welcome, my name is Joseph Haun and today I will be discussing a few applications of Python in this Engineering Enrichment Workshop. </a:t>
            </a:r>
            <a:endParaRPr/>
          </a:p>
        </p:txBody>
      </p:sp>
      <p:sp>
        <p:nvSpPr>
          <p:cNvPr id="76" name="Google Shape;7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ee2159f26_0_5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Step 1: Create the blank object with a variable name of your choice, here I chose “OpenPort”</a:t>
            </a:r>
            <a:endParaRPr/>
          </a:p>
          <a:p>
            <a:pPr indent="0" lvl="0" marL="0" rtl="0" algn="l">
              <a:lnSpc>
                <a:spcPct val="100000"/>
              </a:lnSpc>
              <a:spcBef>
                <a:spcPts val="0"/>
              </a:spcBef>
              <a:spcAft>
                <a:spcPts val="0"/>
              </a:spcAft>
              <a:buSzPts val="1100"/>
              <a:buNone/>
            </a:pPr>
            <a:r>
              <a:rPr lang="en-US"/>
              <a:t>Step 2: Assign a port name. Here I chose the Linux/MacOS variant as my machine is running a Linux Operating System.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You can see here that the first step is using a general function which has parentheses after the serial.Serial. This normally indicates that a </a:t>
            </a:r>
            <a:r>
              <a:rPr i="1" lang="en-US"/>
              <a:t>def</a:t>
            </a:r>
            <a:r>
              <a:rPr lang="en-US"/>
              <a:t> statement was used to create that function. On the second step, the left side of the equality does not have parentheses which means that the user is directly changing the class object associated with that variable, OpenPort. So, what this means is that the user has access to the </a:t>
            </a:r>
            <a:r>
              <a:rPr i="1" lang="en-US"/>
              <a:t>port</a:t>
            </a:r>
            <a:r>
              <a:rPr lang="en-US"/>
              <a:t> variable that is contained within this specific serial class object, </a:t>
            </a:r>
            <a:r>
              <a:rPr i="1" lang="en-US"/>
              <a:t>OpenPort</a:t>
            </a:r>
            <a:r>
              <a:rPr lang="en-US"/>
              <a:t>. However, this is not something you need to worry directly about right now, I am simply providing more information in case you encounter these terms within documentation or hear another programmer talk about objects or classes. </a:t>
            </a:r>
            <a:endParaRPr/>
          </a:p>
        </p:txBody>
      </p:sp>
      <p:sp>
        <p:nvSpPr>
          <p:cNvPr id="144" name="Google Shape;144;g8ee2159f26_0_5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ee2159f26_0_6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Step 3: Set the baudrate, in this example it is set to 9600 which is a low baudrate. </a:t>
            </a:r>
            <a:endParaRPr/>
          </a:p>
          <a:p>
            <a:pPr indent="0" lvl="0" marL="0" rtl="0" algn="l">
              <a:lnSpc>
                <a:spcPct val="100000"/>
              </a:lnSpc>
              <a:spcBef>
                <a:spcPts val="0"/>
              </a:spcBef>
              <a:spcAft>
                <a:spcPts val="0"/>
              </a:spcAft>
              <a:buSzPts val="1100"/>
              <a:buNone/>
            </a:pPr>
            <a:r>
              <a:rPr lang="en-US"/>
              <a:t>Step 4: Set the timeout value for reads. This is measured in seconds.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 only thing to note here is that your device will likely have a specific baudrate that it is programmed to use. It might be higher than this value. The timeout value is however long you are willing to delay your program to receive data. For some applications, it might be better to have a really short timeout. For others, a very long timeout.  </a:t>
            </a:r>
            <a:endParaRPr/>
          </a:p>
          <a:p>
            <a:pPr indent="0" lvl="0" marL="0" rtl="0" algn="l">
              <a:lnSpc>
                <a:spcPct val="100000"/>
              </a:lnSpc>
              <a:spcBef>
                <a:spcPts val="0"/>
              </a:spcBef>
              <a:spcAft>
                <a:spcPts val="0"/>
              </a:spcAft>
              <a:buSzPts val="1100"/>
              <a:buNone/>
            </a:pPr>
            <a:r>
              <a:t/>
            </a:r>
            <a:endParaRPr/>
          </a:p>
        </p:txBody>
      </p:sp>
      <p:sp>
        <p:nvSpPr>
          <p:cNvPr id="153" name="Google Shape;153;g8ee2159f26_0_6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ee2159f26_0_7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solidFill>
                  <a:schemeClr val="dk1"/>
                </a:solidFill>
              </a:rPr>
              <a:t>Step 5: Set the byte size. This controls how many bytes the serial port will send and how data received is interpreted. Note this is using an enumeration, meaning that a keyword translates to a number. </a:t>
            </a:r>
            <a:endParaRPr>
              <a:solidFill>
                <a:schemeClr val="dk1"/>
              </a:solidFill>
            </a:endParaRPr>
          </a:p>
          <a:p>
            <a:pPr indent="0" lvl="0" marL="0" rtl="0" algn="l">
              <a:lnSpc>
                <a:spcPct val="100000"/>
              </a:lnSpc>
              <a:spcBef>
                <a:spcPts val="0"/>
              </a:spcBef>
              <a:spcAft>
                <a:spcPts val="0"/>
              </a:spcAft>
              <a:buSzPts val="1100"/>
              <a:buNone/>
            </a:pPr>
            <a:r>
              <a:rPr lang="en-US">
                <a:solidFill>
                  <a:schemeClr val="dk1"/>
                </a:solidFill>
              </a:rPr>
              <a:t>Step 6: Set the parity. This is largely a data integrity tool which allows the detection of corrupted data sent.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The size of the expected bytes, whether it is eight, seven, or some other size, will determine how the devices communicate. If your device expects 8 bits and your program sends six, you will encounter errors of operation as the data sent did not reflect your intended message. The parity bits are a tools used to also help limit errors in communication. They do this by adding one more bit the end of your data communication that can be used to conform the data to an </a:t>
            </a:r>
            <a:r>
              <a:rPr i="1" lang="en-US">
                <a:solidFill>
                  <a:schemeClr val="dk1"/>
                </a:solidFill>
              </a:rPr>
              <a:t>even</a:t>
            </a:r>
            <a:r>
              <a:rPr lang="en-US">
                <a:solidFill>
                  <a:schemeClr val="dk1"/>
                </a:solidFill>
              </a:rPr>
              <a:t> or </a:t>
            </a:r>
            <a:r>
              <a:rPr i="1" lang="en-US">
                <a:solidFill>
                  <a:schemeClr val="dk1"/>
                </a:solidFill>
              </a:rPr>
              <a:t>odd</a:t>
            </a:r>
            <a:r>
              <a:rPr lang="en-US">
                <a:solidFill>
                  <a:schemeClr val="dk1"/>
                </a:solidFill>
              </a:rPr>
              <a:t> parity. These refer to the number of 1 bits within the data. So, an odd parity will be verified if and only if there are an odd number of 1-bits received. Usually, this is only one bit so the protection is limited to only single-bit error detection which will require the sender to resend the corrupted message. Parity needs to be agreed upon by both devices, if one device expects even parity the other device needs to send even parity. </a:t>
            </a:r>
            <a:endParaRPr>
              <a:solidFill>
                <a:schemeClr val="dk1"/>
              </a:solidFill>
            </a:endParaRPr>
          </a:p>
        </p:txBody>
      </p:sp>
      <p:sp>
        <p:nvSpPr>
          <p:cNvPr id="162" name="Google Shape;162;g8ee2159f26_0_7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ee2159f26_0_7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solidFill>
                  <a:schemeClr val="dk1"/>
                </a:solidFill>
              </a:rPr>
              <a:t>Step 7: Set the number of stop bits to be sent. </a:t>
            </a:r>
            <a:endParaRPr>
              <a:solidFill>
                <a:schemeClr val="dk1"/>
              </a:solidFill>
            </a:endParaRPr>
          </a:p>
          <a:p>
            <a:pPr indent="0" lvl="0" marL="0" rtl="0" algn="l">
              <a:lnSpc>
                <a:spcPct val="100000"/>
              </a:lnSpc>
              <a:spcBef>
                <a:spcPts val="0"/>
              </a:spcBef>
              <a:spcAft>
                <a:spcPts val="0"/>
              </a:spcAft>
              <a:buSzPts val="1100"/>
              <a:buNone/>
            </a:pPr>
            <a:r>
              <a:rPr lang="en-US">
                <a:solidFill>
                  <a:schemeClr val="dk1"/>
                </a:solidFill>
              </a:rPr>
              <a:t>Step 8: Now, use the </a:t>
            </a:r>
            <a:r>
              <a:rPr i="1" lang="en-US">
                <a:solidFill>
                  <a:schemeClr val="dk1"/>
                </a:solidFill>
              </a:rPr>
              <a:t>open</a:t>
            </a:r>
            <a:r>
              <a:rPr lang="en-US">
                <a:solidFill>
                  <a:schemeClr val="dk1"/>
                </a:solidFill>
              </a:rPr>
              <a:t> function to allow the reading and writing of data.</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After step seven, the serial object is configured for the particular port. Once opened, the port will be able to read and write data until closed with the </a:t>
            </a:r>
            <a:r>
              <a:rPr i="1" lang="en-US">
                <a:solidFill>
                  <a:schemeClr val="dk1"/>
                </a:solidFill>
              </a:rPr>
              <a:t>close</a:t>
            </a:r>
            <a:r>
              <a:rPr lang="en-US">
                <a:solidFill>
                  <a:schemeClr val="dk1"/>
                </a:solidFill>
              </a:rPr>
              <a:t> function or your program exits. That is the end of method one. </a:t>
            </a:r>
            <a:endParaRPr>
              <a:solidFill>
                <a:schemeClr val="dk1"/>
              </a:solidFill>
            </a:endParaRPr>
          </a:p>
        </p:txBody>
      </p:sp>
      <p:sp>
        <p:nvSpPr>
          <p:cNvPr id="171" name="Google Shape;171;g8ee2159f26_0_7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ee2159f26_0_8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Method two has all the same details as method one, but it comes in a much more compact form. Instead of the blank constructor from method one, method two uses a constructor with parameters. In particular, the parameters we just listed. So, the port name is still /dev/ttyUSB0, the baudrate is still 9600, the byte size is eight bits, the parity is even, the stop bits are 1, and the timeout is 1 second. The beautiful thing about this method is that the user does not need to call the </a:t>
            </a:r>
            <a:r>
              <a:rPr i="1" lang="en-US"/>
              <a:t>open</a:t>
            </a:r>
            <a:r>
              <a:rPr lang="en-US"/>
              <a:t> function as PySerial automatically opens the port so long as you supply it with a valid port. If an invalid port is given, you’ll receive an error. This parameterized constructor can have less of these parameters, with the only required parameter being the port name. All other parameters will be assumed to be the defaults set by PySerial, but these may not be applicable to your particular device. This means that declaring them is a better idea as it also helps those who read your code later to understand what you were aiming at accomplishing. </a:t>
            </a:r>
            <a:endParaRPr/>
          </a:p>
        </p:txBody>
      </p:sp>
      <p:sp>
        <p:nvSpPr>
          <p:cNvPr id="179" name="Google Shape;179;g8ee2159f26_0_8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ee2159f26_0_9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Tech Republic Article: </a:t>
            </a:r>
            <a:r>
              <a:rPr lang="en-US" u="sng">
                <a:solidFill>
                  <a:schemeClr val="hlink"/>
                </a:solidFill>
                <a:hlinkClick r:id="rId2"/>
              </a:rPr>
              <a:t>https://www.techrepublic.com/article/tracking-down-usb-devices-in-windows-10-with-microsofts-usb-device-viewer/</a:t>
            </a:r>
            <a:endParaRPr/>
          </a:p>
          <a:p>
            <a:pPr indent="0" lvl="0" marL="0" rtl="0" algn="l">
              <a:lnSpc>
                <a:spcPct val="100000"/>
              </a:lnSpc>
              <a:spcBef>
                <a:spcPts val="0"/>
              </a:spcBef>
              <a:spcAft>
                <a:spcPts val="0"/>
              </a:spcAft>
              <a:buSzPts val="1100"/>
              <a:buNone/>
            </a:pPr>
            <a:r>
              <a:rPr lang="en-US"/>
              <a:t>Windows Debugging Tools: </a:t>
            </a:r>
            <a:r>
              <a:rPr lang="en-US" u="sng">
                <a:solidFill>
                  <a:schemeClr val="hlink"/>
                </a:solidFill>
                <a:hlinkClick r:id="rId3"/>
              </a:rPr>
              <a:t>https://developer.microsoft.com/en-us/windows/downloads/windows-10-sdk/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Once the Windows 10 USB Device Viewer window opens, make a note of the COM ports that have a red/blue icon and a name associated with them. Once noted, simply plugin/unplug your target device from the USB port and note which one appears/disappears. Once you have the specific COM port, you can use it in a program. </a:t>
            </a:r>
            <a:endParaRPr/>
          </a:p>
        </p:txBody>
      </p:sp>
      <p:sp>
        <p:nvSpPr>
          <p:cNvPr id="187" name="Google Shape;187;g8ee2159f26_0_9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ee2159f26_0_10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 similar procedure to the Windows USB Device Viewer: call ls /dev/ and note down what is present, unplug/plugin your device, call ls /dev/ once more and see what has changed.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(VAMP 10 SEC)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Now, on to PyUSB.</a:t>
            </a:r>
            <a:endParaRPr/>
          </a:p>
        </p:txBody>
      </p:sp>
      <p:sp>
        <p:nvSpPr>
          <p:cNvPr id="194" name="Google Shape;194;g8ee2159f26_0_10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ee2159f26_0_18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Similar to the serial class, y</a:t>
            </a:r>
            <a:r>
              <a:rPr lang="en-US"/>
              <a:t>ou will need a way to edit and run Python scripts. Once either of those are available, you will need to install the Python USB Library, which can be found at the link, installed. Your operating system will need to have libusb configured to work with PyUSB. For Linux users, this is out of the box. For Windows users, configuration is required. Finally, you need a wired USB device of your choosing. </a:t>
            </a:r>
            <a:r>
              <a:rPr lang="en-US">
                <a:solidFill>
                  <a:schemeClr val="dk1"/>
                </a:solidFill>
              </a:rPr>
              <a:t>If you are on Windows, the Windows 10 Debugging Tools are recommended. If you are on MacOS or any Linux distribution, you should have access to the terminal program and the </a:t>
            </a:r>
            <a:r>
              <a:rPr i="1" lang="en-US">
                <a:solidFill>
                  <a:schemeClr val="dk1"/>
                </a:solidFill>
              </a:rPr>
              <a:t>lsusb</a:t>
            </a:r>
            <a:r>
              <a:rPr lang="en-US">
                <a:solidFill>
                  <a:schemeClr val="dk1"/>
                </a:solidFill>
              </a:rPr>
              <a:t> (LIMA-SIERRA-UNIFORM-SIERRA-BRAVO) utility. </a:t>
            </a:r>
            <a:r>
              <a:rPr lang="en-US"/>
              <a:t> </a:t>
            </a:r>
            <a:endParaRPr/>
          </a:p>
        </p:txBody>
      </p:sp>
      <p:sp>
        <p:nvSpPr>
          <p:cNvPr id="201" name="Google Shape;201;g8ee2159f26_0_18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ee2159f26_0_18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ee2159f26_0_18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a disclaimer, the USB library is slightly magical in that it simply works. As USB is a widely used standard, much of the heavy lifting is handled for the user by the library. The first thing necessary to find a USB device is the Vendor and Product ID values. These can be found with utilities such as </a:t>
            </a:r>
            <a:r>
              <a:rPr i="1" lang="en-US"/>
              <a:t>lsusb</a:t>
            </a:r>
            <a:r>
              <a:rPr lang="en-US"/>
              <a:t> or the </a:t>
            </a:r>
            <a:r>
              <a:rPr i="1" lang="en-US"/>
              <a:t>Windows 10 Debugging Tools</a:t>
            </a:r>
            <a:r>
              <a:rPr lang="en-US"/>
              <a:t>. Once you have these values in hand, the find utility within the </a:t>
            </a:r>
            <a:r>
              <a:rPr i="1" lang="en-US"/>
              <a:t>usb.core </a:t>
            </a:r>
            <a:r>
              <a:rPr lang="en-US"/>
              <a:t>class is used to locate your device on the bus.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ee2159f26_0_2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ee2159f26_0_2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discovery is complete, the user needs to grab the first endpoint. This is similar to the virtual communication port created by the Serial class as it allows reading/writing of data. Once the endpoint is copied, the device will likely need to be detached from the operating system. This removes the operating system’s control over the device, but also allows any user program to claim the interface and access the data stream.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ee2159f26_0_19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5" name="Google Shape;85;g8ee2159f26_0_19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a brief overview, today I will be discussing some basic Python concepts and then move into the Python Serial and Python USB libraries.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ee2159f26_0_2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ee2159f26_0_23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the user program has control over the data. The penultimate step is to read something. This loop will run fifty times. If data is received, it will print the data, otherwise it will print an operation timeout. I have to stress again, this only currently works for WIRED devices. USB Wireless dongles require more setup, I encourage you to investigate on your own.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ee2159f26_0_24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ee2159f26_0_24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final step is to release the interface and reattach to the operating system. This will insure that your device continues to operate once the program is done.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Questions and Feedback Welcome!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FORM LINK: </a:t>
            </a:r>
            <a:r>
              <a:rPr lang="en-US"/>
              <a:t>https://forms.gle/wPMjKbuNS5bLXmqX9</a:t>
            </a:r>
            <a:endParaRPr/>
          </a:p>
        </p:txBody>
      </p:sp>
      <p:sp>
        <p:nvSpPr>
          <p:cNvPr id="243" name="Google Shape;243;p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e2159f26_0_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 are some basic Python concepts that you will need to know, hopefully this is a refresher for most people here as I am assuming that you are at least somewhat familiar with Python from classwork or tinkering. If not, this will give a foundation for what is discussed later. The keyword </a:t>
            </a:r>
            <a:r>
              <a:rPr i="1" lang="en-US"/>
              <a:t>import </a:t>
            </a:r>
            <a:r>
              <a:rPr lang="en-US"/>
              <a:t>allows a Python program to get installed libraries, Java uses this keyword as well or you can think of #include from C/C++. The keyword </a:t>
            </a:r>
            <a:r>
              <a:rPr i="1" lang="en-US"/>
              <a:t>def</a:t>
            </a:r>
            <a:r>
              <a:rPr lang="en-US"/>
              <a:t> allows a user to define a function within the Python program, similar to how C++ uses the return datatype as a signifier. The keyword </a:t>
            </a:r>
            <a:r>
              <a:rPr i="1" lang="en-US"/>
              <a:t>print</a:t>
            </a:r>
            <a:r>
              <a:rPr lang="en-US"/>
              <a:t> allows the user to print values to the standard output for their particular operating system, very similar in functionality to </a:t>
            </a:r>
            <a:r>
              <a:rPr i="1" lang="en-US"/>
              <a:t>printf </a:t>
            </a:r>
            <a:r>
              <a:rPr lang="en-US"/>
              <a:t>or </a:t>
            </a:r>
            <a:r>
              <a:rPr i="1" lang="en-US"/>
              <a:t>cout</a:t>
            </a:r>
            <a:r>
              <a:rPr lang="en-US"/>
              <a:t> in C++</a:t>
            </a:r>
            <a:r>
              <a:rPr lang="en-US"/>
              <a:t>. If using an IDE, this will be somewhere in the IDE. Otherwise, it will likely be a terminal window. </a:t>
            </a:r>
            <a:endParaRPr/>
          </a:p>
        </p:txBody>
      </p:sp>
      <p:sp>
        <p:nvSpPr>
          <p:cNvPr id="92" name="Google Shape;92;g8ee2159f26_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ee2159f26_0_1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 is a sample of the three concepts we discussed. The </a:t>
            </a:r>
            <a:r>
              <a:rPr i="1" lang="en-US"/>
              <a:t>sys</a:t>
            </a:r>
            <a:r>
              <a:rPr lang="en-US"/>
              <a:t> library is imported which allows the program to access specific functions and parameters. The </a:t>
            </a:r>
            <a:r>
              <a:rPr i="1" lang="en-US"/>
              <a:t>def</a:t>
            </a:r>
            <a:r>
              <a:rPr lang="en-US"/>
              <a:t> statement creates a function called main that is later called. Within the function there are two print statements: one that shows a simple string and the other that prints a string with a dynamic parameter, your operating system. </a:t>
            </a:r>
            <a:endParaRPr/>
          </a:p>
        </p:txBody>
      </p:sp>
      <p:sp>
        <p:nvSpPr>
          <p:cNvPr id="99" name="Google Shape;99;g8ee2159f26_0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ee2159f26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With the basics covered, let us move into PySerial. S</a:t>
            </a:r>
            <a:r>
              <a:rPr lang="en-US"/>
              <a:t>ome basic requirements first. You will need a way to edit and run Python scripts. This is where PyCharm or IDLE come into play, IDLE is the default editor when a user installs Python on a windows machine and PyCharm is an Integrated Development Environment (IDE) that allows a user to edit Python while providing more features. Once either of those are available, you will need the Python Serial Library, which can be found at the link, installed. This can also be installed through PyCharm without much hassle. Every instance of Python should come with the Binascii library installed, but just in case you are running a wacky version of Python you will need it. Finally, you will need an FTDI, or equivalent, chip with a USB cable to send/receive serial data. On either operating system you will need a way to discover the virtual port for your device. For Linux/MacOS this can be done in a terminal window. For Windows, this can be done fairly easily with the Windows 10 Debugging Tools. </a:t>
            </a:r>
            <a:endParaRPr/>
          </a:p>
        </p:txBody>
      </p:sp>
      <p:sp>
        <p:nvSpPr>
          <p:cNvPr id="107" name="Google Shape;107;g8ee2159f26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ee2159f26_0_2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As we will be using a specific library, some basic class parameters are necessary. For those of you who do not know, in essence, a class is an easy way to package and maintain relevant data. This can be anything desired, but in this case revolves around various serial parameters which can be used to initialize a virtual communication port variable within Python. This image taken directly from the PySerial documentation website. I would recommend that any programmer look at their documentation when they need to know something. Since you may be unfamiliar with this particular documentation, I will gladly help you work through anything that I do not directly explain because there are many functions within the PySerial library. Today is simply the basics, so many of this functionality will not be covered. </a:t>
            </a:r>
            <a:endParaRPr/>
          </a:p>
        </p:txBody>
      </p:sp>
      <p:sp>
        <p:nvSpPr>
          <p:cNvPr id="114" name="Google Shape;114;g8ee2159f26_0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ee2159f26_0_3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main functions we will be using today I have listed here with a brief description. Once again, this is all in the PySerial documentation so you can always reference it later. The </a:t>
            </a:r>
            <a:r>
              <a:rPr i="1" lang="en-US"/>
              <a:t>open</a:t>
            </a:r>
            <a:r>
              <a:rPr lang="en-US"/>
              <a:t> function is pretty self-explanatory, it opens a port once you have performed some configuration. Likewise, </a:t>
            </a:r>
            <a:r>
              <a:rPr i="1" lang="en-US"/>
              <a:t>close</a:t>
            </a:r>
            <a:r>
              <a:rPr lang="en-US"/>
              <a:t> does the opposite. The two main functions within PySerial are </a:t>
            </a:r>
            <a:r>
              <a:rPr i="1" lang="en-US"/>
              <a:t>read</a:t>
            </a:r>
            <a:r>
              <a:rPr lang="en-US"/>
              <a:t> and </a:t>
            </a:r>
            <a:r>
              <a:rPr i="1" lang="en-US"/>
              <a:t>write</a:t>
            </a:r>
            <a:r>
              <a:rPr lang="en-US"/>
              <a:t>. They are the main way that a user-program will be able to communicate with a device. </a:t>
            </a:r>
            <a:r>
              <a:rPr i="1" lang="en-US"/>
              <a:t>Read</a:t>
            </a:r>
            <a:r>
              <a:rPr lang="en-US"/>
              <a:t> allows a program to grab </a:t>
            </a:r>
            <a:r>
              <a:rPr i="1" lang="en-US"/>
              <a:t>n</a:t>
            </a:r>
            <a:r>
              <a:rPr lang="en-US"/>
              <a:t> bytes of data, where </a:t>
            </a:r>
            <a:r>
              <a:rPr i="1" lang="en-US"/>
              <a:t>n</a:t>
            </a:r>
            <a:r>
              <a:rPr lang="en-US"/>
              <a:t> is an integer and </a:t>
            </a:r>
            <a:r>
              <a:rPr i="1" lang="en-US"/>
              <a:t>write</a:t>
            </a:r>
            <a:r>
              <a:rPr lang="en-US"/>
              <a:t> allows you to send some </a:t>
            </a:r>
            <a:r>
              <a:rPr i="1" lang="en-US"/>
              <a:t>data</a:t>
            </a:r>
            <a:r>
              <a:rPr lang="en-US"/>
              <a:t> through the port connection you have established. The </a:t>
            </a:r>
            <a:r>
              <a:rPr i="1" lang="en-US"/>
              <a:t>write</a:t>
            </a:r>
            <a:r>
              <a:rPr lang="en-US"/>
              <a:t> function is where the Binascii library comes in as you need to encode data into binary so that the library is able to send it to a device. </a:t>
            </a:r>
            <a:endParaRPr/>
          </a:p>
        </p:txBody>
      </p:sp>
      <p:sp>
        <p:nvSpPr>
          <p:cNvPr id="122" name="Google Shape;122;g8ee2159f26_0_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ee2159f26_0_3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These four functions are known as setters/getters and in other languages. They are used by the class to assign or read values within the class </a:t>
            </a:r>
            <a:r>
              <a:rPr i="1" lang="en-US"/>
              <a:t>object</a:t>
            </a:r>
            <a:r>
              <a:rPr lang="en-US"/>
              <a:t>. I previously called this a </a:t>
            </a:r>
            <a:r>
              <a:rPr i="1" lang="en-US"/>
              <a:t>variable</a:t>
            </a:r>
            <a:r>
              <a:rPr lang="en-US"/>
              <a:t> because that is what a user declares, but the terminology here is actually </a:t>
            </a:r>
            <a:r>
              <a:rPr i="1" lang="en-US"/>
              <a:t>object</a:t>
            </a:r>
            <a:r>
              <a:rPr lang="en-US"/>
              <a:t>. The </a:t>
            </a:r>
            <a:r>
              <a:rPr i="1" lang="en-US"/>
              <a:t>port</a:t>
            </a:r>
            <a:r>
              <a:rPr lang="en-US"/>
              <a:t> setter/getter allows a user to set a new port value, either a COM (CHARLIE-OSCAR-MIKE) or /dev/ttyUSB (/DELTA-ECHO-VICTOR/TANGO-TANGO-YANKEE-UNIFORM-SIERRA-BRAVO) value depending on your operating system. </a:t>
            </a:r>
            <a:r>
              <a:rPr i="1" lang="en-US"/>
              <a:t>Baudrate</a:t>
            </a:r>
            <a:r>
              <a:rPr lang="en-US"/>
              <a:t> controls, obviously, the baudrate value for the port. This is important as the serial standard allows for a variety of baudrates (9600, 115200, etc) that will impact how your devices communicate. With two different baudrates, your devices will have errors communicating because one is attempting to interpret data faster than the other. The </a:t>
            </a:r>
            <a:r>
              <a:rPr i="1" lang="en-US"/>
              <a:t>bytesize</a:t>
            </a:r>
            <a:r>
              <a:rPr lang="en-US"/>
              <a:t> getter/setter allows the user to determine the number of bits that will be sent for each packet, usually this is set to eight bits but it can be changed. Finally, one of the most important, the </a:t>
            </a:r>
            <a:r>
              <a:rPr i="1" lang="en-US"/>
              <a:t>timeout</a:t>
            </a:r>
            <a:r>
              <a:rPr lang="en-US"/>
              <a:t> and </a:t>
            </a:r>
            <a:r>
              <a:rPr i="1" lang="en-US"/>
              <a:t>write_timeout</a:t>
            </a:r>
            <a:r>
              <a:rPr lang="en-US"/>
              <a:t>, not shown here, setters/getters allow the control of how long the </a:t>
            </a:r>
            <a:r>
              <a:rPr i="1" lang="en-US"/>
              <a:t>read</a:t>
            </a:r>
            <a:r>
              <a:rPr lang="en-US"/>
              <a:t> or </a:t>
            </a:r>
            <a:r>
              <a:rPr i="1" lang="en-US"/>
              <a:t>write</a:t>
            </a:r>
            <a:r>
              <a:rPr lang="en-US"/>
              <a:t> functions wait when attempting their respective operations. If not set, PySerial defaults to indefinitely which will cause your program to stall, otherwise known as hang, and prevent further operations. This could be bad if the program needed to perform other functions. However, stalling is usually an issue for reads as the write function generally does not need to wait for remote hardware. </a:t>
            </a:r>
            <a:endParaRPr/>
          </a:p>
        </p:txBody>
      </p:sp>
      <p:sp>
        <p:nvSpPr>
          <p:cNvPr id="129" name="Google Shape;129;g8ee2159f26_0_3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ee2159f26_0_4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Alright, let’s move on to actually initializing a port. There are two methodologies within the PySerial library: initializing a constructor with all relevant values or initializing an empty port object and using the setters to initialize various values. The image here is an example of a blank object being created and we will go into that one first as it is slightly more involved, but provides a better step-by-step description of what you are doing. </a:t>
            </a:r>
            <a:endParaRPr/>
          </a:p>
        </p:txBody>
      </p:sp>
      <p:sp>
        <p:nvSpPr>
          <p:cNvPr id="136" name="Google Shape;136;g8ee2159f26_0_4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 name="Shape 9"/>
        <p:cNvGrpSpPr/>
        <p:nvPr/>
      </p:nvGrpSpPr>
      <p:grpSpPr>
        <a:xfrm>
          <a:off x="0" y="0"/>
          <a:ext cx="0" cy="0"/>
          <a:chOff x="0" y="0"/>
          <a:chExt cx="0" cy="0"/>
        </a:xfrm>
      </p:grpSpPr>
      <p:sp>
        <p:nvSpPr>
          <p:cNvPr id="10" name="Google Shape;10;g8252e6e6a8_0_157"/>
          <p:cNvSpPr txBox="1"/>
          <p:nvPr>
            <p:ph idx="1" type="body"/>
          </p:nvPr>
        </p:nvSpPr>
        <p:spPr>
          <a:xfrm>
            <a:off x="720000" y="2160000"/>
            <a:ext cx="864000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 name="Google Shape;11;g8252e6e6a8_0_157"/>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2" name="Google Shape;12;g8252e6e6a8_0_157"/>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13" name="Google Shape;13;g8252e6e6a8_0_157"/>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8252e6e6a8_0_157"/>
          <p:cNvSpPr txBox="1"/>
          <p:nvPr>
            <p:ph type="title"/>
          </p:nvPr>
        </p:nvSpPr>
        <p:spPr>
          <a:xfrm>
            <a:off x="571500" y="143975"/>
            <a:ext cx="7851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g8252e6e6a8_0_15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5" name="Google Shape;65;g8252e6e6a8_0_155"/>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66" name="Google Shape;66;g8252e6e6a8_0_155"/>
          <p:cNvSpPr txBox="1"/>
          <p:nvPr>
            <p:ph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67" name="Google Shape;67;g8252e6e6a8_0_155"/>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68" name="Shape 68"/>
        <p:cNvGrpSpPr/>
        <p:nvPr/>
      </p:nvGrpSpPr>
      <p:grpSpPr>
        <a:xfrm>
          <a:off x="0" y="0"/>
          <a:ext cx="0" cy="0"/>
          <a:chOff x="0" y="0"/>
          <a:chExt cx="0" cy="0"/>
        </a:xfrm>
      </p:grpSpPr>
      <p:sp>
        <p:nvSpPr>
          <p:cNvPr id="69" name="Google Shape;69;g8252e6e6a8_0_161"/>
          <p:cNvSpPr txBox="1"/>
          <p:nvPr>
            <p:ph idx="1" type="subTitle"/>
          </p:nvPr>
        </p:nvSpPr>
        <p:spPr>
          <a:xfrm>
            <a:off x="720000" y="2160000"/>
            <a:ext cx="8640000" cy="438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8252e6e6a8_0_161"/>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g8252e6e6a8_0_161"/>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72" name="Google Shape;72;g8252e6e6a8_0_161"/>
          <p:cNvSpPr txBox="1"/>
          <p:nvPr>
            <p:ph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73" name="Google Shape;73;g8252e6e6a8_0_161"/>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g8252e6e6a8_0_116"/>
          <p:cNvSpPr txBox="1"/>
          <p:nvPr>
            <p:ph type="ctrTitle"/>
          </p:nvPr>
        </p:nvSpPr>
        <p:spPr>
          <a:xfrm>
            <a:off x="526500" y="4475775"/>
            <a:ext cx="7831800" cy="8379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17" name="Google Shape;17;g8252e6e6a8_0_116"/>
          <p:cNvSpPr txBox="1"/>
          <p:nvPr>
            <p:ph idx="1" type="subTitle"/>
          </p:nvPr>
        </p:nvSpPr>
        <p:spPr>
          <a:xfrm>
            <a:off x="526500" y="5313675"/>
            <a:ext cx="7831800" cy="440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Clr>
                <a:srgbClr val="000000"/>
              </a:buClr>
              <a:buSzPts val="2000"/>
              <a:buNone/>
              <a:defRPr sz="2000">
                <a:solidFill>
                  <a:srgbClr val="000000"/>
                </a:solidFill>
              </a:defRPr>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18" name="Google Shape;18;g8252e6e6a8_0_116"/>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g8252e6e6a8_0_116"/>
          <p:cNvPicPr preferRelativeResize="0"/>
          <p:nvPr/>
        </p:nvPicPr>
        <p:blipFill rotWithShape="1">
          <a:blip r:embed="rId2">
            <a:alphaModFix/>
          </a:blip>
          <a:srcRect b="0" l="0" r="0" t="0"/>
          <a:stretch/>
        </p:blipFill>
        <p:spPr>
          <a:xfrm>
            <a:off x="8358300" y="4475750"/>
            <a:ext cx="1419351" cy="1419351"/>
          </a:xfrm>
          <a:prstGeom prst="rect">
            <a:avLst/>
          </a:prstGeom>
          <a:noFill/>
          <a:ln>
            <a:noFill/>
          </a:ln>
        </p:spPr>
      </p:pic>
      <p:sp>
        <p:nvSpPr>
          <p:cNvPr id="20" name="Google Shape;20;g8252e6e6a8_0_116"/>
          <p:cNvSpPr/>
          <p:nvPr/>
        </p:nvSpPr>
        <p:spPr>
          <a:xfrm>
            <a:off x="0" y="44757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8252e6e6a8_0_116"/>
          <p:cNvSpPr txBox="1"/>
          <p:nvPr>
            <p:ph idx="2" type="subTitle"/>
          </p:nvPr>
        </p:nvSpPr>
        <p:spPr>
          <a:xfrm>
            <a:off x="526500" y="5895075"/>
            <a:ext cx="7831800" cy="440700"/>
          </a:xfrm>
          <a:prstGeom prst="rect">
            <a:avLst/>
          </a:prstGeom>
          <a:noFill/>
          <a:ln>
            <a:noFill/>
          </a:ln>
        </p:spPr>
        <p:txBody>
          <a:bodyPr anchorCtr="0" anchor="t" bIns="111975" lIns="111975" spcFirstLastPara="1" rIns="111975" wrap="square" tIns="111975">
            <a:noAutofit/>
          </a:bodyPr>
          <a:lstStyle>
            <a:lvl1pPr lvl="0" rtl="0" algn="l">
              <a:lnSpc>
                <a:spcPct val="100000"/>
              </a:lnSpc>
              <a:spcBef>
                <a:spcPts val="0"/>
              </a:spcBef>
              <a:spcAft>
                <a:spcPts val="0"/>
              </a:spcAft>
              <a:buClr>
                <a:srgbClr val="000000"/>
              </a:buClr>
              <a:buSzPts val="2000"/>
              <a:buNone/>
              <a:defRPr sz="2000">
                <a:solidFill>
                  <a:srgbClr val="000000"/>
                </a:solidFill>
              </a:defRPr>
            </a:lvl1pPr>
            <a:lvl2pPr lvl="1" rtl="0" algn="ctr">
              <a:lnSpc>
                <a:spcPct val="100000"/>
              </a:lnSpc>
              <a:spcBef>
                <a:spcPts val="0"/>
              </a:spcBef>
              <a:spcAft>
                <a:spcPts val="0"/>
              </a:spcAft>
              <a:buSzPts val="3400"/>
              <a:buNone/>
              <a:defRPr sz="3400"/>
            </a:lvl2pPr>
            <a:lvl3pPr lvl="2" rtl="0" algn="ctr">
              <a:lnSpc>
                <a:spcPct val="100000"/>
              </a:lnSpc>
              <a:spcBef>
                <a:spcPts val="0"/>
              </a:spcBef>
              <a:spcAft>
                <a:spcPts val="0"/>
              </a:spcAft>
              <a:buSzPts val="3400"/>
              <a:buNone/>
              <a:defRPr sz="3400"/>
            </a:lvl3pPr>
            <a:lvl4pPr lvl="3" rtl="0" algn="ctr">
              <a:lnSpc>
                <a:spcPct val="100000"/>
              </a:lnSpc>
              <a:spcBef>
                <a:spcPts val="0"/>
              </a:spcBef>
              <a:spcAft>
                <a:spcPts val="0"/>
              </a:spcAft>
              <a:buSzPts val="3400"/>
              <a:buNone/>
              <a:defRPr sz="3400"/>
            </a:lvl4pPr>
            <a:lvl5pPr lvl="4" rtl="0" algn="ctr">
              <a:lnSpc>
                <a:spcPct val="100000"/>
              </a:lnSpc>
              <a:spcBef>
                <a:spcPts val="0"/>
              </a:spcBef>
              <a:spcAft>
                <a:spcPts val="0"/>
              </a:spcAft>
              <a:buSzPts val="3400"/>
              <a:buNone/>
              <a:defRPr sz="3400"/>
            </a:lvl5pPr>
            <a:lvl6pPr lvl="5" rtl="0" algn="ctr">
              <a:lnSpc>
                <a:spcPct val="100000"/>
              </a:lnSpc>
              <a:spcBef>
                <a:spcPts val="0"/>
              </a:spcBef>
              <a:spcAft>
                <a:spcPts val="0"/>
              </a:spcAft>
              <a:buSzPts val="3400"/>
              <a:buNone/>
              <a:defRPr sz="3400"/>
            </a:lvl6pPr>
            <a:lvl7pPr lvl="6" rtl="0" algn="ctr">
              <a:lnSpc>
                <a:spcPct val="100000"/>
              </a:lnSpc>
              <a:spcBef>
                <a:spcPts val="0"/>
              </a:spcBef>
              <a:spcAft>
                <a:spcPts val="0"/>
              </a:spcAft>
              <a:buSzPts val="3400"/>
              <a:buNone/>
              <a:defRPr sz="3400"/>
            </a:lvl7pPr>
            <a:lvl8pPr lvl="7" rtl="0" algn="ctr">
              <a:lnSpc>
                <a:spcPct val="100000"/>
              </a:lnSpc>
              <a:spcBef>
                <a:spcPts val="0"/>
              </a:spcBef>
              <a:spcAft>
                <a:spcPts val="0"/>
              </a:spcAft>
              <a:buSzPts val="3400"/>
              <a:buNone/>
              <a:defRPr sz="3400"/>
            </a:lvl8pPr>
            <a:lvl9pPr lvl="8" rtl="0" algn="ctr">
              <a:lnSpc>
                <a:spcPct val="100000"/>
              </a:lnSpc>
              <a:spcBef>
                <a:spcPts val="0"/>
              </a:spcBef>
              <a:spcAft>
                <a:spcPts val="0"/>
              </a:spcAft>
              <a:buSzPts val="3400"/>
              <a:buNone/>
              <a:defRPr sz="3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8252e6e6a8_0_120"/>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4" name="Google Shape;24;g8252e6e6a8_0_120"/>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25" name="Google Shape;25;g8252e6e6a8_0_120"/>
          <p:cNvSpPr txBox="1"/>
          <p:nvPr>
            <p:ph type="title"/>
          </p:nvPr>
        </p:nvSpPr>
        <p:spPr>
          <a:xfrm>
            <a:off x="571500" y="143975"/>
            <a:ext cx="7851000" cy="14193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26" name="Google Shape;26;g8252e6e6a8_0_120"/>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8252e6e6a8_0_123"/>
          <p:cNvSpPr txBox="1"/>
          <p:nvPr>
            <p:ph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29" name="Google Shape;29;g8252e6e6a8_0_123"/>
          <p:cNvSpPr txBox="1"/>
          <p:nvPr>
            <p:ph idx="1" type="body"/>
          </p:nvPr>
        </p:nvSpPr>
        <p:spPr>
          <a:xfrm>
            <a:off x="343675" y="1600200"/>
            <a:ext cx="9393300" cy="5253600"/>
          </a:xfrm>
          <a:prstGeom prst="rect">
            <a:avLst/>
          </a:prstGeom>
          <a:noFill/>
          <a:ln>
            <a:noFill/>
          </a:ln>
        </p:spPr>
        <p:txBody>
          <a:bodyPr anchorCtr="0" anchor="t" bIns="111975" lIns="111975" spcFirstLastPara="1" rIns="111975" wrap="square" tIns="111975">
            <a:noAutofit/>
          </a:bodyPr>
          <a:lstStyle>
            <a:lvl1pPr indent="-368300" lvl="0" marL="457200" algn="l">
              <a:lnSpc>
                <a:spcPct val="115000"/>
              </a:lnSpc>
              <a:spcBef>
                <a:spcPts val="0"/>
              </a:spcBef>
              <a:spcAft>
                <a:spcPts val="0"/>
              </a:spcAft>
              <a:buSzPts val="2200"/>
              <a:buChar char="●"/>
              <a:defRPr/>
            </a:lvl1pPr>
            <a:lvl2pPr indent="-336550" lvl="1" marL="914400" algn="l">
              <a:lnSpc>
                <a:spcPct val="115000"/>
              </a:lnSpc>
              <a:spcBef>
                <a:spcPts val="2000"/>
              </a:spcBef>
              <a:spcAft>
                <a:spcPts val="0"/>
              </a:spcAft>
              <a:buSzPts val="1700"/>
              <a:buChar char="○"/>
              <a:defRPr/>
            </a:lvl2pPr>
            <a:lvl3pPr indent="-336550" lvl="2" marL="1371600" algn="l">
              <a:lnSpc>
                <a:spcPct val="115000"/>
              </a:lnSpc>
              <a:spcBef>
                <a:spcPts val="2000"/>
              </a:spcBef>
              <a:spcAft>
                <a:spcPts val="0"/>
              </a:spcAft>
              <a:buSzPts val="1700"/>
              <a:buChar char="■"/>
              <a:defRPr/>
            </a:lvl3pPr>
            <a:lvl4pPr indent="-336550" lvl="3" marL="1828800" algn="l">
              <a:lnSpc>
                <a:spcPct val="115000"/>
              </a:lnSpc>
              <a:spcBef>
                <a:spcPts val="2000"/>
              </a:spcBef>
              <a:spcAft>
                <a:spcPts val="0"/>
              </a:spcAft>
              <a:buSzPts val="1700"/>
              <a:buChar char="●"/>
              <a:defRPr/>
            </a:lvl4pPr>
            <a:lvl5pPr indent="-336550" lvl="4" marL="2286000" algn="l">
              <a:lnSpc>
                <a:spcPct val="115000"/>
              </a:lnSpc>
              <a:spcBef>
                <a:spcPts val="2000"/>
              </a:spcBef>
              <a:spcAft>
                <a:spcPts val="0"/>
              </a:spcAft>
              <a:buSzPts val="1700"/>
              <a:buChar char="○"/>
              <a:defRPr/>
            </a:lvl5pPr>
            <a:lvl6pPr indent="-336550" lvl="5" marL="2743200" algn="l">
              <a:lnSpc>
                <a:spcPct val="115000"/>
              </a:lnSpc>
              <a:spcBef>
                <a:spcPts val="2000"/>
              </a:spcBef>
              <a:spcAft>
                <a:spcPts val="0"/>
              </a:spcAft>
              <a:buSzPts val="1700"/>
              <a:buChar char="■"/>
              <a:defRPr/>
            </a:lvl6pPr>
            <a:lvl7pPr indent="-336550" lvl="6" marL="3200400" algn="l">
              <a:lnSpc>
                <a:spcPct val="115000"/>
              </a:lnSpc>
              <a:spcBef>
                <a:spcPts val="2000"/>
              </a:spcBef>
              <a:spcAft>
                <a:spcPts val="0"/>
              </a:spcAft>
              <a:buSzPts val="1700"/>
              <a:buChar char="●"/>
              <a:defRPr/>
            </a:lvl7pPr>
            <a:lvl8pPr indent="-336550" lvl="7" marL="3657600" algn="l">
              <a:lnSpc>
                <a:spcPct val="115000"/>
              </a:lnSpc>
              <a:spcBef>
                <a:spcPts val="2000"/>
              </a:spcBef>
              <a:spcAft>
                <a:spcPts val="0"/>
              </a:spcAft>
              <a:buSzPts val="1700"/>
              <a:buChar char="○"/>
              <a:defRPr/>
            </a:lvl8pPr>
            <a:lvl9pPr indent="-336550" lvl="8" marL="4114800" algn="l">
              <a:lnSpc>
                <a:spcPct val="115000"/>
              </a:lnSpc>
              <a:spcBef>
                <a:spcPts val="2000"/>
              </a:spcBef>
              <a:spcAft>
                <a:spcPts val="2000"/>
              </a:spcAft>
              <a:buSzPts val="1700"/>
              <a:buChar char="■"/>
              <a:defRPr/>
            </a:lvl9pPr>
          </a:lstStyle>
          <a:p/>
        </p:txBody>
      </p:sp>
      <p:sp>
        <p:nvSpPr>
          <p:cNvPr id="30" name="Google Shape;30;g8252e6e6a8_0_123"/>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1" name="Google Shape;31;g8252e6e6a8_0_123"/>
          <p:cNvPicPr preferRelativeResize="0"/>
          <p:nvPr/>
        </p:nvPicPr>
        <p:blipFill rotWithShape="1">
          <a:blip r:embed="rId2">
            <a:alphaModFix/>
          </a:blip>
          <a:srcRect b="0" l="0" r="0" t="0"/>
          <a:stretch/>
        </p:blipFill>
        <p:spPr>
          <a:xfrm>
            <a:off x="8377500" y="143950"/>
            <a:ext cx="1419351" cy="1419351"/>
          </a:xfrm>
          <a:prstGeom prst="rect">
            <a:avLst/>
          </a:prstGeom>
          <a:noFill/>
          <a:ln>
            <a:noFill/>
          </a:ln>
        </p:spPr>
      </p:pic>
      <p:sp>
        <p:nvSpPr>
          <p:cNvPr id="32" name="Google Shape;32;g8252e6e6a8_0_123"/>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g8252e6e6a8_0_127"/>
          <p:cNvSpPr txBox="1"/>
          <p:nvPr>
            <p:ph idx="1" type="body"/>
          </p:nvPr>
        </p:nvSpPr>
        <p:spPr>
          <a:xfrm>
            <a:off x="343625" y="1600200"/>
            <a:ext cx="4409700" cy="5257800"/>
          </a:xfrm>
          <a:prstGeom prst="rect">
            <a:avLst/>
          </a:prstGeom>
          <a:noFill/>
          <a:ln>
            <a:noFill/>
          </a:ln>
        </p:spPr>
        <p:txBody>
          <a:bodyPr anchorCtr="0" anchor="t" bIns="111975" lIns="111975" spcFirstLastPara="1" rIns="111975" wrap="square" tIns="111975">
            <a:noAutofit/>
          </a:bodyPr>
          <a:lstStyle>
            <a:lvl1pPr indent="-336550" lvl="0" marL="457200" algn="l">
              <a:lnSpc>
                <a:spcPct val="115000"/>
              </a:lnSpc>
              <a:spcBef>
                <a:spcPts val="0"/>
              </a:spcBef>
              <a:spcAft>
                <a:spcPts val="0"/>
              </a:spcAft>
              <a:buSzPts val="1700"/>
              <a:buChar char="●"/>
              <a:defRPr sz="17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5" name="Google Shape;35;g8252e6e6a8_0_127"/>
          <p:cNvSpPr txBox="1"/>
          <p:nvPr>
            <p:ph idx="2" type="body"/>
          </p:nvPr>
        </p:nvSpPr>
        <p:spPr>
          <a:xfrm>
            <a:off x="5327375" y="1600200"/>
            <a:ext cx="4409700" cy="5257800"/>
          </a:xfrm>
          <a:prstGeom prst="rect">
            <a:avLst/>
          </a:prstGeom>
          <a:noFill/>
          <a:ln>
            <a:noFill/>
          </a:ln>
        </p:spPr>
        <p:txBody>
          <a:bodyPr anchorCtr="0" anchor="t" bIns="111975" lIns="111975" spcFirstLastPara="1" rIns="111975" wrap="square" tIns="111975">
            <a:noAutofit/>
          </a:bodyPr>
          <a:lstStyle>
            <a:lvl1pPr indent="-336550" lvl="0" marL="457200" algn="l">
              <a:lnSpc>
                <a:spcPct val="115000"/>
              </a:lnSpc>
              <a:spcBef>
                <a:spcPts val="0"/>
              </a:spcBef>
              <a:spcAft>
                <a:spcPts val="0"/>
              </a:spcAft>
              <a:buSzPts val="1700"/>
              <a:buChar char="●"/>
              <a:defRPr sz="17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6" name="Google Shape;36;g8252e6e6a8_0_127"/>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7" name="Google Shape;37;g8252e6e6a8_0_127"/>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38" name="Google Shape;38;g8252e6e6a8_0_127"/>
          <p:cNvSpPr txBox="1"/>
          <p:nvPr>
            <p:ph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39" name="Google Shape;39;g8252e6e6a8_0_127"/>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8252e6e6a8_0_132"/>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g8252e6e6a8_0_132"/>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43" name="Google Shape;43;g8252e6e6a8_0_132"/>
          <p:cNvSpPr txBox="1"/>
          <p:nvPr>
            <p:ph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44" name="Google Shape;44;g8252e6e6a8_0_132"/>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g8252e6e6a8_0_135"/>
          <p:cNvSpPr txBox="1"/>
          <p:nvPr>
            <p:ph idx="1" type="body"/>
          </p:nvPr>
        </p:nvSpPr>
        <p:spPr>
          <a:xfrm>
            <a:off x="343625" y="1600200"/>
            <a:ext cx="9393300" cy="5257800"/>
          </a:xfrm>
          <a:prstGeom prst="rect">
            <a:avLst/>
          </a:prstGeom>
          <a:noFill/>
          <a:ln>
            <a:noFill/>
          </a:ln>
        </p:spPr>
        <p:txBody>
          <a:bodyPr anchorCtr="0" anchor="t" bIns="111975" lIns="111975" spcFirstLastPara="1" rIns="111975" wrap="square" tIns="111975">
            <a:noAutofit/>
          </a:bodyPr>
          <a:lstStyle>
            <a:lvl1pPr indent="-323850" lvl="0" marL="457200" algn="l">
              <a:lnSpc>
                <a:spcPct val="115000"/>
              </a:lnSpc>
              <a:spcBef>
                <a:spcPts val="0"/>
              </a:spcBef>
              <a:spcAft>
                <a:spcPts val="0"/>
              </a:spcAft>
              <a:buSzPts val="1500"/>
              <a:buChar char="●"/>
              <a:defRPr sz="15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47" name="Google Shape;47;g8252e6e6a8_0_13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g8252e6e6a8_0_135"/>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49" name="Google Shape;49;g8252e6e6a8_0_135"/>
          <p:cNvSpPr txBox="1"/>
          <p:nvPr>
            <p:ph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50" name="Google Shape;50;g8252e6e6a8_0_135"/>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g8252e6e6a8_0_148"/>
          <p:cNvSpPr txBox="1"/>
          <p:nvPr>
            <p:ph idx="1" type="body"/>
          </p:nvPr>
        </p:nvSpPr>
        <p:spPr>
          <a:xfrm>
            <a:off x="343628" y="6217901"/>
            <a:ext cx="6613200" cy="889200"/>
          </a:xfrm>
          <a:prstGeom prst="rect">
            <a:avLst/>
          </a:prstGeom>
          <a:noFill/>
          <a:ln>
            <a:noFill/>
          </a:ln>
        </p:spPr>
        <p:txBody>
          <a:bodyPr anchorCtr="0" anchor="ctr" bIns="111975" lIns="111975" spcFirstLastPara="1" rIns="111975" wrap="square" tIns="111975">
            <a:noAutofit/>
          </a:bodyPr>
          <a:lstStyle>
            <a:lvl1pPr indent="-228600" lvl="0" marL="457200" algn="l">
              <a:lnSpc>
                <a:spcPct val="100000"/>
              </a:lnSpc>
              <a:spcBef>
                <a:spcPts val="0"/>
              </a:spcBef>
              <a:spcAft>
                <a:spcPts val="0"/>
              </a:spcAft>
              <a:buSzPts val="2200"/>
              <a:buNone/>
              <a:defRPr/>
            </a:lvl1pPr>
          </a:lstStyle>
          <a:p/>
        </p:txBody>
      </p:sp>
      <p:sp>
        <p:nvSpPr>
          <p:cNvPr id="53" name="Google Shape;53;g8252e6e6a8_0_148"/>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g8252e6e6a8_0_148"/>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55" name="Google Shape;55;g8252e6e6a8_0_148"/>
          <p:cNvSpPr txBox="1"/>
          <p:nvPr>
            <p:ph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56" name="Google Shape;56;g8252e6e6a8_0_148"/>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g8252e6e6a8_0_151"/>
          <p:cNvSpPr txBox="1"/>
          <p:nvPr>
            <p:ph hasCustomPrompt="1" type="title"/>
          </p:nvPr>
        </p:nvSpPr>
        <p:spPr>
          <a:xfrm>
            <a:off x="343625" y="1625720"/>
            <a:ext cx="9393300" cy="5228100"/>
          </a:xfrm>
          <a:prstGeom prst="rect">
            <a:avLst/>
          </a:prstGeom>
          <a:noFill/>
          <a:ln>
            <a:noFill/>
          </a:ln>
        </p:spPr>
        <p:txBody>
          <a:bodyPr anchorCtr="0" anchor="ctr" bIns="111975" lIns="111975" spcFirstLastPara="1" rIns="111975" wrap="square" tIns="111975">
            <a:no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a:r>
              <a:t>xx%</a:t>
            </a:r>
          </a:p>
        </p:txBody>
      </p:sp>
      <p:sp>
        <p:nvSpPr>
          <p:cNvPr id="59" name="Google Shape;59;g8252e6e6a8_0_151"/>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g8252e6e6a8_0_151"/>
          <p:cNvPicPr preferRelativeResize="0"/>
          <p:nvPr/>
        </p:nvPicPr>
        <p:blipFill rotWithShape="1">
          <a:blip r:embed="rId2">
            <a:alphaModFix/>
          </a:blip>
          <a:srcRect b="0" l="0" r="0" t="0"/>
          <a:stretch/>
        </p:blipFill>
        <p:spPr>
          <a:xfrm>
            <a:off x="8377375" y="144000"/>
            <a:ext cx="1419351" cy="1419351"/>
          </a:xfrm>
          <a:prstGeom prst="rect">
            <a:avLst/>
          </a:prstGeom>
          <a:noFill/>
          <a:ln>
            <a:noFill/>
          </a:ln>
        </p:spPr>
      </p:pic>
      <p:sp>
        <p:nvSpPr>
          <p:cNvPr id="61" name="Google Shape;61;g8252e6e6a8_0_151"/>
          <p:cNvSpPr txBox="1"/>
          <p:nvPr>
            <p:ph idx="2" type="title"/>
          </p:nvPr>
        </p:nvSpPr>
        <p:spPr>
          <a:xfrm>
            <a:off x="526500" y="478825"/>
            <a:ext cx="7851000" cy="749700"/>
          </a:xfrm>
          <a:prstGeom prst="rect">
            <a:avLst/>
          </a:prstGeom>
          <a:noFill/>
          <a:ln>
            <a:noFill/>
          </a:ln>
        </p:spPr>
        <p:txBody>
          <a:bodyPr anchorCtr="0" anchor="t" bIns="111975" lIns="111975" spcFirstLastPara="1" rIns="111975" wrap="square" tIns="11197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62" name="Google Shape;62;g8252e6e6a8_0_151"/>
          <p:cNvSpPr/>
          <p:nvPr/>
        </p:nvSpPr>
        <p:spPr>
          <a:xfrm>
            <a:off x="0" y="143975"/>
            <a:ext cx="526500" cy="1419300"/>
          </a:xfrm>
          <a:prstGeom prst="rect">
            <a:avLst/>
          </a:prstGeom>
          <a:solidFill>
            <a:srgbClr val="001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8252e6e6a8_0_112"/>
          <p:cNvSpPr txBox="1"/>
          <p:nvPr>
            <p:ph type="title"/>
          </p:nvPr>
        </p:nvSpPr>
        <p:spPr>
          <a:xfrm>
            <a:off x="914400" y="285000"/>
            <a:ext cx="7315200" cy="749700"/>
          </a:xfrm>
          <a:prstGeom prst="rect">
            <a:avLst/>
          </a:prstGeom>
          <a:noFill/>
          <a:ln>
            <a:noFill/>
          </a:ln>
        </p:spPr>
        <p:txBody>
          <a:bodyPr anchorCtr="0" anchor="t" bIns="111975" lIns="111975" spcFirstLastPara="1" rIns="111975" wrap="square" tIns="111975">
            <a:noAutofit/>
          </a:bodyPr>
          <a:lstStyle>
            <a:lvl1pPr lvl="0"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9pPr>
          </a:lstStyle>
          <a:p/>
        </p:txBody>
      </p:sp>
      <p:sp>
        <p:nvSpPr>
          <p:cNvPr id="7" name="Google Shape;7;g8252e6e6a8_0_112"/>
          <p:cNvSpPr txBox="1"/>
          <p:nvPr>
            <p:ph idx="1" type="body"/>
          </p:nvPr>
        </p:nvSpPr>
        <p:spPr>
          <a:xfrm>
            <a:off x="343628" y="1693854"/>
            <a:ext cx="9393300" cy="5021400"/>
          </a:xfrm>
          <a:prstGeom prst="rect">
            <a:avLst/>
          </a:prstGeom>
          <a:noFill/>
          <a:ln>
            <a:noFill/>
          </a:ln>
        </p:spPr>
        <p:txBody>
          <a:bodyPr anchorCtr="0" anchor="t" bIns="111975" lIns="111975" spcFirstLastPara="1" rIns="111975" wrap="square" tIns="111975">
            <a:noAutofit/>
          </a:bodyPr>
          <a:lstStyle>
            <a:lvl1pPr indent="-368300" lvl="0" marL="457200" marR="0" rtl="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1pPr>
            <a:lvl2pPr indent="-336550" lvl="1" marL="9144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2pPr>
            <a:lvl3pPr indent="-336550" lvl="2" marL="13716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3pPr>
            <a:lvl4pPr indent="-336550" lvl="3" marL="18288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4pPr>
            <a:lvl5pPr indent="-336550" lvl="4" marL="22860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5pPr>
            <a:lvl6pPr indent="-336550" lvl="5" marL="27432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6pPr>
            <a:lvl7pPr indent="-336550" lvl="6" marL="32004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7pPr>
            <a:lvl8pPr indent="-336550" lvl="7" marL="3657600" marR="0" rtl="0" algn="l">
              <a:lnSpc>
                <a:spcPct val="115000"/>
              </a:lnSpc>
              <a:spcBef>
                <a:spcPts val="2000"/>
              </a:spcBef>
              <a:spcAft>
                <a:spcPts val="0"/>
              </a:spcAft>
              <a:buClr>
                <a:schemeClr val="dk2"/>
              </a:buClr>
              <a:buSzPts val="1700"/>
              <a:buFont typeface="Arial"/>
              <a:buChar char="○"/>
              <a:defRPr b="0" i="0" sz="1700" u="none" cap="none" strike="noStrike">
                <a:solidFill>
                  <a:schemeClr val="dk2"/>
                </a:solidFill>
                <a:latin typeface="Arial"/>
                <a:ea typeface="Arial"/>
                <a:cs typeface="Arial"/>
                <a:sym typeface="Arial"/>
              </a:defRPr>
            </a:lvl8pPr>
            <a:lvl9pPr indent="-336550" lvl="8" marL="4114800" marR="0" rtl="0" algn="l">
              <a:lnSpc>
                <a:spcPct val="115000"/>
              </a:lnSpc>
              <a:spcBef>
                <a:spcPts val="2000"/>
              </a:spcBef>
              <a:spcAft>
                <a:spcPts val="2000"/>
              </a:spcAft>
              <a:buClr>
                <a:schemeClr val="dk2"/>
              </a:buClr>
              <a:buSzPts val="1700"/>
              <a:buFont typeface="Arial"/>
              <a:buChar char="■"/>
              <a:defRPr b="0" i="0" sz="1700" u="none" cap="none" strike="noStrike">
                <a:solidFill>
                  <a:schemeClr val="dk2"/>
                </a:solidFill>
                <a:latin typeface="Arial"/>
                <a:ea typeface="Arial"/>
                <a:cs typeface="Arial"/>
                <a:sym typeface="Arial"/>
              </a:defRPr>
            </a:lvl9pPr>
          </a:lstStyle>
          <a:p/>
        </p:txBody>
      </p:sp>
      <p:sp>
        <p:nvSpPr>
          <p:cNvPr id="8" name="Google Shape;8;g8252e6e6a8_0_112"/>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133">
          <p15:clr>
            <a:srgbClr val="EA4335"/>
          </p15:clr>
        </p15:guide>
        <p15:guide id="2" pos="360">
          <p15:clr>
            <a:srgbClr val="EA4335"/>
          </p15:clr>
        </p15:guide>
        <p15:guide id="3" orient="horz" pos="1008">
          <p15:clr>
            <a:srgbClr val="EA4335"/>
          </p15:clr>
        </p15:guide>
        <p15:guide id="4" orient="horz" pos="43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jetbrains.com/pycharm/download/" TargetMode="External"/><Relationship Id="rId4" Type="http://schemas.openxmlformats.org/officeDocument/2006/relationships/hyperlink" Target="https://pypi.org/project/pyusb/" TargetMode="External"/><Relationship Id="rId5" Type="http://schemas.openxmlformats.org/officeDocument/2006/relationships/hyperlink" Target="https://developer.microsoft.com/en-us/windows/downloads/windows-10-sd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jetbrains.com/pycharm/download/" TargetMode="External"/><Relationship Id="rId4" Type="http://schemas.openxmlformats.org/officeDocument/2006/relationships/hyperlink" Target="https://pypi.org/project/pyserial/" TargetMode="External"/><Relationship Id="rId5" Type="http://schemas.openxmlformats.org/officeDocument/2006/relationships/hyperlink" Target="https://developer.microsoft.com/en-us/windows/downloads/windows-10-sd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nvSpPr>
        <p:spPr>
          <a:xfrm>
            <a:off x="874300" y="1874705"/>
            <a:ext cx="8568000" cy="1661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rgbClr val="333333"/>
              </a:solidFill>
              <a:latin typeface="Arial"/>
              <a:ea typeface="Arial"/>
              <a:cs typeface="Arial"/>
              <a:sym typeface="Arial"/>
            </a:endParaRPr>
          </a:p>
        </p:txBody>
      </p:sp>
      <p:sp>
        <p:nvSpPr>
          <p:cNvPr id="79" name="Google Shape;79;p1"/>
          <p:cNvSpPr txBox="1"/>
          <p:nvPr>
            <p:ph idx="12" type="sldNum"/>
          </p:nvPr>
        </p:nvSpPr>
        <p:spPr>
          <a:xfrm>
            <a:off x="9340296" y="6853777"/>
            <a:ext cx="604800" cy="5784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0" name="Google Shape;80;p1"/>
          <p:cNvSpPr txBox="1"/>
          <p:nvPr>
            <p:ph type="ctrTitle"/>
          </p:nvPr>
        </p:nvSpPr>
        <p:spPr>
          <a:xfrm>
            <a:off x="526500" y="4475775"/>
            <a:ext cx="7831800" cy="837900"/>
          </a:xfrm>
          <a:prstGeom prst="rect">
            <a:avLst/>
          </a:prstGeom>
          <a:noFill/>
          <a:ln>
            <a:noFill/>
          </a:ln>
        </p:spPr>
        <p:txBody>
          <a:bodyPr anchorCtr="0" anchor="b" bIns="111975" lIns="111975" spcFirstLastPara="1" rIns="111975" wrap="square" tIns="111975">
            <a:noAutofit/>
          </a:bodyPr>
          <a:lstStyle/>
          <a:p>
            <a:pPr indent="0" lvl="0" marL="0" rtl="0" algn="l">
              <a:spcBef>
                <a:spcPts val="0"/>
              </a:spcBef>
              <a:spcAft>
                <a:spcPts val="0"/>
              </a:spcAft>
              <a:buClr>
                <a:schemeClr val="dk1"/>
              </a:buClr>
              <a:buSzPts val="4800"/>
              <a:buFont typeface="Arial"/>
              <a:buNone/>
            </a:pPr>
            <a:r>
              <a:rPr b="1" lang="en-US" sz="4800">
                <a:solidFill>
                  <a:srgbClr val="333333"/>
                </a:solidFill>
              </a:rPr>
              <a:t>Python &amp; Hardware</a:t>
            </a:r>
            <a:endParaRPr/>
          </a:p>
        </p:txBody>
      </p:sp>
      <p:sp>
        <p:nvSpPr>
          <p:cNvPr id="81" name="Google Shape;81;p1"/>
          <p:cNvSpPr txBox="1"/>
          <p:nvPr>
            <p:ph idx="1" type="subTitle"/>
          </p:nvPr>
        </p:nvSpPr>
        <p:spPr>
          <a:xfrm>
            <a:off x="526500" y="5313675"/>
            <a:ext cx="7831800" cy="440700"/>
          </a:xfrm>
          <a:prstGeom prst="rect">
            <a:avLst/>
          </a:prstGeom>
          <a:noFill/>
          <a:ln>
            <a:noFill/>
          </a:ln>
        </p:spPr>
        <p:txBody>
          <a:bodyPr anchorCtr="0" anchor="t" bIns="111975" lIns="111975" spcFirstLastPara="1" rIns="111975" wrap="square" tIns="111975">
            <a:noAutofit/>
          </a:bodyPr>
          <a:lstStyle/>
          <a:p>
            <a:pPr indent="0" lvl="0" marL="0" rtl="0" algn="l">
              <a:lnSpc>
                <a:spcPct val="100000"/>
              </a:lnSpc>
              <a:spcBef>
                <a:spcPts val="0"/>
              </a:spcBef>
              <a:spcAft>
                <a:spcPts val="0"/>
              </a:spcAft>
              <a:buClr>
                <a:schemeClr val="dk1"/>
              </a:buClr>
              <a:buSzPts val="1100"/>
              <a:buFont typeface="Arial"/>
              <a:buNone/>
            </a:pPr>
            <a:r>
              <a:rPr i="1" lang="en-US" sz="2400">
                <a:solidFill>
                  <a:srgbClr val="333333"/>
                </a:solidFill>
              </a:rPr>
              <a:t>Engineering Enrichment Workshop</a:t>
            </a:r>
            <a:endParaRPr/>
          </a:p>
        </p:txBody>
      </p:sp>
      <p:sp>
        <p:nvSpPr>
          <p:cNvPr id="82" name="Google Shape;82;p1"/>
          <p:cNvSpPr txBox="1"/>
          <p:nvPr>
            <p:ph idx="2" type="subTitle"/>
          </p:nvPr>
        </p:nvSpPr>
        <p:spPr>
          <a:xfrm>
            <a:off x="526500" y="5895075"/>
            <a:ext cx="7831800" cy="4407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US"/>
              <a:t>Joseph Haun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8ee2159f26_0_52"/>
          <p:cNvSpPr txBox="1"/>
          <p:nvPr/>
        </p:nvSpPr>
        <p:spPr>
          <a:xfrm>
            <a:off x="571500" y="1488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Initializing Port</a:t>
            </a:r>
            <a:br>
              <a:rPr b="0" i="0" lang="en-US" sz="1800" u="none" cap="none" strike="noStrike">
                <a:solidFill>
                  <a:srgbClr val="000000"/>
                </a:solidFill>
                <a:latin typeface="Arial"/>
                <a:ea typeface="Arial"/>
                <a:cs typeface="Arial"/>
                <a:sym typeface="Arial"/>
              </a:rPr>
            </a:br>
            <a:r>
              <a:rPr b="0" i="0" lang="en-US" sz="2200" u="none" cap="none" strike="noStrike">
                <a:solidFill>
                  <a:srgbClr val="333333"/>
                </a:solidFill>
                <a:latin typeface="Arial"/>
                <a:ea typeface="Arial"/>
                <a:cs typeface="Arial"/>
                <a:sym typeface="Arial"/>
              </a:rPr>
              <a:t>Method 1</a:t>
            </a:r>
            <a:endParaRPr b="1" i="0" sz="2200" u="none" cap="none" strike="noStrike">
              <a:solidFill>
                <a:srgbClr val="333333"/>
              </a:solidFill>
              <a:latin typeface="Arial"/>
              <a:ea typeface="Arial"/>
              <a:cs typeface="Arial"/>
              <a:sym typeface="Arial"/>
            </a:endParaRPr>
          </a:p>
        </p:txBody>
      </p:sp>
      <p:sp>
        <p:nvSpPr>
          <p:cNvPr id="147" name="Google Shape;147;g8ee2159f26_0_52"/>
          <p:cNvSpPr txBox="1"/>
          <p:nvPr/>
        </p:nvSpPr>
        <p:spPr>
          <a:xfrm>
            <a:off x="571500" y="1587453"/>
            <a:ext cx="8640000" cy="52707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Using the setters provided</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Initialize blank serial object</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13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Assign port name</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287998" lvl="2" marL="1295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Note: This name is for Linux/MacOS. For Windows it will be in the format </a:t>
            </a:r>
            <a:r>
              <a:rPr b="0" i="1" lang="en-US" sz="2800" u="none" cap="none" strike="noStrike">
                <a:solidFill>
                  <a:srgbClr val="333333"/>
                </a:solidFill>
                <a:latin typeface="Arial"/>
                <a:ea typeface="Arial"/>
                <a:cs typeface="Arial"/>
                <a:sym typeface="Arial"/>
              </a:rPr>
              <a:t>COMx </a:t>
            </a:r>
            <a:r>
              <a:rPr b="0" i="0" lang="en-US" sz="2800" u="none" cap="none" strike="noStrike">
                <a:solidFill>
                  <a:srgbClr val="333333"/>
                </a:solidFill>
                <a:latin typeface="Arial"/>
                <a:ea typeface="Arial"/>
                <a:cs typeface="Arial"/>
                <a:sym typeface="Arial"/>
              </a:rPr>
              <a:t>instead.</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845"/>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13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p:txBody>
      </p:sp>
      <p:pic>
        <p:nvPicPr>
          <p:cNvPr id="148" name="Google Shape;148;g8ee2159f26_0_52"/>
          <p:cNvPicPr preferRelativeResize="0"/>
          <p:nvPr/>
        </p:nvPicPr>
        <p:blipFill rotWithShape="1">
          <a:blip r:embed="rId3">
            <a:alphaModFix/>
          </a:blip>
          <a:srcRect b="0" l="0" r="0" t="0"/>
          <a:stretch/>
        </p:blipFill>
        <p:spPr>
          <a:xfrm>
            <a:off x="1505495" y="2812040"/>
            <a:ext cx="4526640" cy="970920"/>
          </a:xfrm>
          <a:prstGeom prst="rect">
            <a:avLst/>
          </a:prstGeom>
          <a:noFill/>
          <a:ln>
            <a:noFill/>
          </a:ln>
        </p:spPr>
      </p:pic>
      <p:pic>
        <p:nvPicPr>
          <p:cNvPr id="149" name="Google Shape;149;g8ee2159f26_0_52"/>
          <p:cNvPicPr preferRelativeResize="0"/>
          <p:nvPr/>
        </p:nvPicPr>
        <p:blipFill rotWithShape="1">
          <a:blip r:embed="rId4">
            <a:alphaModFix/>
          </a:blip>
          <a:srcRect b="0" l="0" r="0" t="0"/>
          <a:stretch/>
        </p:blipFill>
        <p:spPr>
          <a:xfrm>
            <a:off x="1411015" y="4513400"/>
            <a:ext cx="6960960" cy="837720"/>
          </a:xfrm>
          <a:prstGeom prst="rect">
            <a:avLst/>
          </a:prstGeom>
          <a:noFill/>
          <a:ln>
            <a:noFill/>
          </a:ln>
        </p:spPr>
      </p:pic>
      <p:sp>
        <p:nvSpPr>
          <p:cNvPr id="150" name="Google Shape;150;g8ee2159f26_0_52"/>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8ee2159f26_0_61"/>
          <p:cNvSpPr txBox="1"/>
          <p:nvPr/>
        </p:nvSpPr>
        <p:spPr>
          <a:xfrm>
            <a:off x="571500" y="1488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Initializing Port</a:t>
            </a:r>
            <a:r>
              <a:rPr b="0" i="0" lang="en-US" sz="4400" u="none" cap="none" strike="noStrike">
                <a:solidFill>
                  <a:srgbClr val="333333"/>
                </a:solidFill>
                <a:latin typeface="Arial"/>
                <a:ea typeface="Arial"/>
                <a:cs typeface="Arial"/>
                <a:sym typeface="Arial"/>
              </a:rPr>
              <a:t> </a:t>
            </a:r>
            <a:br>
              <a:rPr b="0" i="0" lang="en-US" sz="1800" u="none" cap="none" strike="noStrike">
                <a:solidFill>
                  <a:srgbClr val="000000"/>
                </a:solidFill>
                <a:latin typeface="Arial"/>
                <a:ea typeface="Arial"/>
                <a:cs typeface="Arial"/>
                <a:sym typeface="Arial"/>
              </a:rPr>
            </a:br>
            <a:r>
              <a:rPr b="0" i="0" lang="en-US" sz="2200" u="none" cap="none" strike="noStrike">
                <a:solidFill>
                  <a:srgbClr val="333333"/>
                </a:solidFill>
                <a:latin typeface="Arial"/>
                <a:ea typeface="Arial"/>
                <a:cs typeface="Arial"/>
                <a:sym typeface="Arial"/>
              </a:rPr>
              <a:t>Method 1</a:t>
            </a:r>
            <a:endParaRPr b="1" i="0" sz="2200" u="none" cap="none" strike="noStrike">
              <a:solidFill>
                <a:srgbClr val="333333"/>
              </a:solidFill>
              <a:latin typeface="Arial"/>
              <a:ea typeface="Arial"/>
              <a:cs typeface="Arial"/>
              <a:sym typeface="Arial"/>
            </a:endParaRPr>
          </a:p>
        </p:txBody>
      </p:sp>
      <p:sp>
        <p:nvSpPr>
          <p:cNvPr id="156" name="Google Shape;156;g8ee2159f26_0_61"/>
          <p:cNvSpPr txBox="1"/>
          <p:nvPr/>
        </p:nvSpPr>
        <p:spPr>
          <a:xfrm>
            <a:off x="571500" y="1587438"/>
            <a:ext cx="8640000" cy="43848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Using the setters provided</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Set baudrate</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13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Set read timeout value (in seconds)</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13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p:txBody>
      </p:sp>
      <p:pic>
        <p:nvPicPr>
          <p:cNvPr id="157" name="Google Shape;157;g8ee2159f26_0_61"/>
          <p:cNvPicPr preferRelativeResize="0"/>
          <p:nvPr/>
        </p:nvPicPr>
        <p:blipFill rotWithShape="1">
          <a:blip r:embed="rId3">
            <a:alphaModFix/>
          </a:blip>
          <a:srcRect b="0" l="0" r="0" t="0"/>
          <a:stretch/>
        </p:blipFill>
        <p:spPr>
          <a:xfrm>
            <a:off x="1399090" y="2874860"/>
            <a:ext cx="6061680" cy="818640"/>
          </a:xfrm>
          <a:prstGeom prst="rect">
            <a:avLst/>
          </a:prstGeom>
          <a:noFill/>
          <a:ln>
            <a:noFill/>
          </a:ln>
        </p:spPr>
      </p:pic>
      <p:pic>
        <p:nvPicPr>
          <p:cNvPr id="158" name="Google Shape;158;g8ee2159f26_0_61"/>
          <p:cNvPicPr preferRelativeResize="0"/>
          <p:nvPr/>
        </p:nvPicPr>
        <p:blipFill rotWithShape="1">
          <a:blip r:embed="rId4">
            <a:alphaModFix/>
          </a:blip>
          <a:srcRect b="0" l="0" r="0" t="0"/>
          <a:stretch/>
        </p:blipFill>
        <p:spPr>
          <a:xfrm>
            <a:off x="1412420" y="4473645"/>
            <a:ext cx="6035040" cy="1077120"/>
          </a:xfrm>
          <a:prstGeom prst="rect">
            <a:avLst/>
          </a:prstGeom>
          <a:noFill/>
          <a:ln>
            <a:noFill/>
          </a:ln>
        </p:spPr>
      </p:pic>
      <p:sp>
        <p:nvSpPr>
          <p:cNvPr id="159" name="Google Shape;159;g8ee2159f26_0_61"/>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8ee2159f26_0_70"/>
          <p:cNvSpPr txBox="1"/>
          <p:nvPr/>
        </p:nvSpPr>
        <p:spPr>
          <a:xfrm>
            <a:off x="571500" y="1605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Initializing Port</a:t>
            </a:r>
            <a:br>
              <a:rPr b="0" i="0" lang="en-US" sz="1800" u="none" cap="none" strike="noStrike">
                <a:solidFill>
                  <a:srgbClr val="000000"/>
                </a:solidFill>
                <a:latin typeface="Arial"/>
                <a:ea typeface="Arial"/>
                <a:cs typeface="Arial"/>
                <a:sym typeface="Arial"/>
              </a:rPr>
            </a:br>
            <a:r>
              <a:rPr b="0" i="0" lang="en-US" sz="2200" u="none" cap="none" strike="noStrike">
                <a:solidFill>
                  <a:srgbClr val="333333"/>
                </a:solidFill>
                <a:latin typeface="Arial"/>
                <a:ea typeface="Arial"/>
                <a:cs typeface="Arial"/>
                <a:sym typeface="Arial"/>
              </a:rPr>
              <a:t>Method 1</a:t>
            </a:r>
            <a:endParaRPr b="1" i="0" sz="2200" u="none" cap="none" strike="noStrike">
              <a:solidFill>
                <a:srgbClr val="333333"/>
              </a:solidFill>
              <a:latin typeface="Arial"/>
              <a:ea typeface="Arial"/>
              <a:cs typeface="Arial"/>
              <a:sym typeface="Arial"/>
            </a:endParaRPr>
          </a:p>
        </p:txBody>
      </p:sp>
      <p:sp>
        <p:nvSpPr>
          <p:cNvPr id="165" name="Google Shape;165;g8ee2159f26_0_70"/>
          <p:cNvSpPr txBox="1"/>
          <p:nvPr/>
        </p:nvSpPr>
        <p:spPr>
          <a:xfrm>
            <a:off x="571500" y="1587438"/>
            <a:ext cx="8640000" cy="43848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Using the setters provided</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B5394"/>
              </a:buClr>
              <a:buSzPts val="2100"/>
              <a:buFont typeface="Noto Sans Symbols"/>
              <a:buChar char="−"/>
            </a:pPr>
            <a:r>
              <a:rPr b="0" i="0" lang="en-US" sz="2800" u="none" cap="none" strike="noStrike">
                <a:solidFill>
                  <a:srgbClr val="333333"/>
                </a:solidFill>
                <a:latin typeface="Arial"/>
                <a:ea typeface="Arial"/>
                <a:cs typeface="Arial"/>
                <a:sym typeface="Arial"/>
              </a:rPr>
              <a:t>Set the byte size to be sent/received</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134"/>
              </a:spcBef>
              <a:spcAft>
                <a:spcPts val="0"/>
              </a:spcAft>
              <a:buClr>
                <a:srgbClr val="0B5394"/>
              </a:buClr>
              <a:buSzPts val="2100"/>
              <a:buFont typeface="Noto Sans Symbols"/>
              <a:buChar char="−"/>
            </a:pPr>
            <a:r>
              <a:rPr b="0" i="0" lang="en-US" sz="2800" u="none" cap="none" strike="noStrike">
                <a:solidFill>
                  <a:srgbClr val="333333"/>
                </a:solidFill>
                <a:latin typeface="Arial"/>
                <a:ea typeface="Arial"/>
                <a:cs typeface="Arial"/>
                <a:sym typeface="Arial"/>
              </a:rPr>
              <a:t>Set the parity (if any) for transmission</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287998" lvl="2" marL="1295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Note: This will add extra bits sent for data integrity</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845"/>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13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p:txBody>
      </p:sp>
      <p:pic>
        <p:nvPicPr>
          <p:cNvPr id="166" name="Google Shape;166;g8ee2159f26_0_70"/>
          <p:cNvPicPr preferRelativeResize="0"/>
          <p:nvPr/>
        </p:nvPicPr>
        <p:blipFill rotWithShape="1">
          <a:blip r:embed="rId3">
            <a:alphaModFix/>
          </a:blip>
          <a:srcRect b="0" l="0" r="0" t="0"/>
          <a:stretch/>
        </p:blipFill>
        <p:spPr>
          <a:xfrm>
            <a:off x="1455095" y="2872750"/>
            <a:ext cx="7871400" cy="822960"/>
          </a:xfrm>
          <a:prstGeom prst="rect">
            <a:avLst/>
          </a:prstGeom>
          <a:noFill/>
          <a:ln>
            <a:noFill/>
          </a:ln>
        </p:spPr>
      </p:pic>
      <p:pic>
        <p:nvPicPr>
          <p:cNvPr id="167" name="Google Shape;167;g8ee2159f26_0_70"/>
          <p:cNvPicPr preferRelativeResize="0"/>
          <p:nvPr/>
        </p:nvPicPr>
        <p:blipFill rotWithShape="1">
          <a:blip r:embed="rId4">
            <a:alphaModFix/>
          </a:blip>
          <a:srcRect b="0" l="0" r="0" t="0"/>
          <a:stretch/>
        </p:blipFill>
        <p:spPr>
          <a:xfrm>
            <a:off x="1459053" y="4506945"/>
            <a:ext cx="7863480" cy="911880"/>
          </a:xfrm>
          <a:prstGeom prst="rect">
            <a:avLst/>
          </a:prstGeom>
          <a:noFill/>
          <a:ln>
            <a:noFill/>
          </a:ln>
        </p:spPr>
      </p:pic>
      <p:sp>
        <p:nvSpPr>
          <p:cNvPr id="168" name="Google Shape;168;g8ee2159f26_0_70"/>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8ee2159f26_0_79"/>
          <p:cNvSpPr txBox="1"/>
          <p:nvPr/>
        </p:nvSpPr>
        <p:spPr>
          <a:xfrm>
            <a:off x="571500" y="1488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Initializing Port</a:t>
            </a:r>
            <a:br>
              <a:rPr b="0" i="0" lang="en-US" sz="1800" u="none" cap="none" strike="noStrike">
                <a:solidFill>
                  <a:srgbClr val="000000"/>
                </a:solidFill>
                <a:latin typeface="Arial"/>
                <a:ea typeface="Arial"/>
                <a:cs typeface="Arial"/>
                <a:sym typeface="Arial"/>
              </a:rPr>
            </a:br>
            <a:r>
              <a:rPr b="0" i="0" lang="en-US" sz="2200" u="none" cap="none" strike="noStrike">
                <a:solidFill>
                  <a:srgbClr val="333333"/>
                </a:solidFill>
                <a:latin typeface="Arial"/>
                <a:ea typeface="Arial"/>
                <a:cs typeface="Arial"/>
                <a:sym typeface="Arial"/>
              </a:rPr>
              <a:t>Method 1</a:t>
            </a:r>
            <a:endParaRPr b="1" i="0" sz="2200" u="none" cap="none" strike="noStrike">
              <a:solidFill>
                <a:srgbClr val="333333"/>
              </a:solidFill>
              <a:latin typeface="Arial"/>
              <a:ea typeface="Arial"/>
              <a:cs typeface="Arial"/>
              <a:sym typeface="Arial"/>
            </a:endParaRPr>
          </a:p>
        </p:txBody>
      </p:sp>
      <p:sp>
        <p:nvSpPr>
          <p:cNvPr id="174" name="Google Shape;174;g8ee2159f26_0_79"/>
          <p:cNvSpPr txBox="1"/>
          <p:nvPr/>
        </p:nvSpPr>
        <p:spPr>
          <a:xfrm>
            <a:off x="571500" y="1587438"/>
            <a:ext cx="8640000" cy="43848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Using the setters provided</a:t>
            </a:r>
            <a:endParaRPr b="0" i="0" sz="2800" u="none" cap="none" strike="noStrike">
              <a:solidFill>
                <a:srgbClr val="333333"/>
              </a:solidFill>
              <a:latin typeface="Arial"/>
              <a:ea typeface="Arial"/>
              <a:cs typeface="Arial"/>
              <a:sym typeface="Arial"/>
            </a:endParaRPr>
          </a:p>
          <a:p>
            <a:pPr indent="-323998"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Set the number of stop bits to be sent</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13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The port is now configured for data transfer</a:t>
            </a:r>
            <a:endParaRPr b="0" i="0" sz="2800" u="none" cap="none" strike="noStrike">
              <a:solidFill>
                <a:srgbClr val="333333"/>
              </a:solidFill>
              <a:latin typeface="Arial"/>
              <a:ea typeface="Arial"/>
              <a:cs typeface="Arial"/>
              <a:sym typeface="Arial"/>
            </a:endParaRPr>
          </a:p>
          <a:p>
            <a:pPr indent="-323364" lvl="0" marL="431999" marR="0" rtl="0" algn="l">
              <a:lnSpc>
                <a:spcPct val="100000"/>
              </a:lnSpc>
              <a:spcBef>
                <a:spcPts val="1134"/>
              </a:spcBef>
              <a:spcAft>
                <a:spcPts val="0"/>
              </a:spcAft>
              <a:buClr>
                <a:srgbClr val="001282"/>
              </a:buClr>
              <a:buSzPts val="1250"/>
              <a:buFont typeface="Arial"/>
              <a:buChar char="●"/>
            </a:pPr>
            <a:r>
              <a:rPr b="0" i="0" lang="en-US" sz="2800" u="none" cap="none" strike="noStrike">
                <a:solidFill>
                  <a:srgbClr val="333333"/>
                </a:solidFill>
                <a:latin typeface="Arial"/>
                <a:ea typeface="Arial"/>
                <a:cs typeface="Arial"/>
                <a:sym typeface="Arial"/>
              </a:rPr>
              <a:t>Call the open function to begin operations</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41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13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p:txBody>
      </p:sp>
      <p:pic>
        <p:nvPicPr>
          <p:cNvPr id="175" name="Google Shape;175;g8ee2159f26_0_79"/>
          <p:cNvPicPr preferRelativeResize="0"/>
          <p:nvPr/>
        </p:nvPicPr>
        <p:blipFill rotWithShape="1">
          <a:blip r:embed="rId3">
            <a:alphaModFix/>
          </a:blip>
          <a:srcRect b="0" l="0" r="0" t="0"/>
          <a:stretch/>
        </p:blipFill>
        <p:spPr>
          <a:xfrm>
            <a:off x="1457435" y="2900470"/>
            <a:ext cx="7569000" cy="727200"/>
          </a:xfrm>
          <a:prstGeom prst="rect">
            <a:avLst/>
          </a:prstGeom>
          <a:noFill/>
          <a:ln>
            <a:noFill/>
          </a:ln>
        </p:spPr>
      </p:pic>
      <p:sp>
        <p:nvSpPr>
          <p:cNvPr id="176" name="Google Shape;176;g8ee2159f26_0_79"/>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8ee2159f26_0_87"/>
          <p:cNvSpPr txBox="1"/>
          <p:nvPr/>
        </p:nvSpPr>
        <p:spPr>
          <a:xfrm>
            <a:off x="571500" y="148810"/>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Initializing Port</a:t>
            </a:r>
            <a:br>
              <a:rPr b="0" i="0" lang="en-US" sz="1800" u="none" cap="none" strike="noStrike">
                <a:solidFill>
                  <a:srgbClr val="000000"/>
                </a:solidFill>
                <a:latin typeface="Arial"/>
                <a:ea typeface="Arial"/>
                <a:cs typeface="Arial"/>
                <a:sym typeface="Arial"/>
              </a:rPr>
            </a:br>
            <a:r>
              <a:rPr b="0" i="0" lang="en-US" sz="2200" u="none" cap="none" strike="noStrike">
                <a:solidFill>
                  <a:srgbClr val="333333"/>
                </a:solidFill>
                <a:latin typeface="Arial"/>
                <a:ea typeface="Arial"/>
                <a:cs typeface="Arial"/>
                <a:sym typeface="Arial"/>
              </a:rPr>
              <a:t>Method 2</a:t>
            </a:r>
            <a:endParaRPr b="1" i="0" sz="2200" u="none" cap="none" strike="noStrike">
              <a:solidFill>
                <a:srgbClr val="333333"/>
              </a:solidFill>
              <a:latin typeface="Arial"/>
              <a:ea typeface="Arial"/>
              <a:cs typeface="Arial"/>
              <a:sym typeface="Arial"/>
            </a:endParaRPr>
          </a:p>
        </p:txBody>
      </p:sp>
      <p:sp>
        <p:nvSpPr>
          <p:cNvPr id="182" name="Google Shape;182;g8ee2159f26_0_87"/>
          <p:cNvSpPr txBox="1"/>
          <p:nvPr/>
        </p:nvSpPr>
        <p:spPr>
          <a:xfrm>
            <a:off x="571500" y="1602350"/>
            <a:ext cx="8640000" cy="43848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Use the constructor and set all parameters desired at once</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41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41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41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41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The port is now setup for the transfer of data</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41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41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41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41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a:p>
            <a:pPr indent="-190648" lvl="1" marL="864000" marR="0" rtl="0" algn="l">
              <a:lnSpc>
                <a:spcPct val="100000"/>
              </a:lnSpc>
              <a:spcBef>
                <a:spcPts val="1414"/>
              </a:spcBef>
              <a:spcAft>
                <a:spcPts val="0"/>
              </a:spcAft>
              <a:buClr>
                <a:srgbClr val="EF2929"/>
              </a:buClr>
              <a:buSzPts val="2100"/>
              <a:buFont typeface="Noto Sans Symbols"/>
              <a:buNone/>
            </a:pPr>
            <a:r>
              <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13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p:txBody>
      </p:sp>
      <p:pic>
        <p:nvPicPr>
          <p:cNvPr id="183" name="Google Shape;183;g8ee2159f26_0_87"/>
          <p:cNvPicPr preferRelativeResize="0"/>
          <p:nvPr/>
        </p:nvPicPr>
        <p:blipFill rotWithShape="1">
          <a:blip r:embed="rId3">
            <a:alphaModFix/>
          </a:blip>
          <a:srcRect b="0" l="0" r="0" t="0"/>
          <a:stretch/>
        </p:blipFill>
        <p:spPr>
          <a:xfrm>
            <a:off x="1035210" y="2793010"/>
            <a:ext cx="7928280" cy="1371600"/>
          </a:xfrm>
          <a:prstGeom prst="rect">
            <a:avLst/>
          </a:prstGeom>
          <a:noFill/>
          <a:ln>
            <a:noFill/>
          </a:ln>
        </p:spPr>
      </p:pic>
      <p:sp>
        <p:nvSpPr>
          <p:cNvPr id="184" name="Google Shape;184;g8ee2159f26_0_87"/>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8ee2159f26_0_95"/>
          <p:cNvSpPr txBox="1"/>
          <p:nvPr/>
        </p:nvSpPr>
        <p:spPr>
          <a:xfrm>
            <a:off x="571500" y="1488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Port Discovery</a:t>
            </a:r>
            <a:br>
              <a:rPr b="0" i="0" lang="en-US" sz="1800" u="none" cap="none" strike="noStrike">
                <a:solidFill>
                  <a:srgbClr val="000000"/>
                </a:solidFill>
                <a:latin typeface="Arial"/>
                <a:ea typeface="Arial"/>
                <a:cs typeface="Arial"/>
                <a:sym typeface="Arial"/>
              </a:rPr>
            </a:br>
            <a:r>
              <a:rPr b="0" i="0" lang="en-US" sz="2200" u="none" cap="none" strike="noStrike">
                <a:solidFill>
                  <a:srgbClr val="333333"/>
                </a:solidFill>
                <a:latin typeface="Arial"/>
                <a:ea typeface="Arial"/>
                <a:cs typeface="Arial"/>
                <a:sym typeface="Arial"/>
              </a:rPr>
              <a:t> Using Windows USB Device Viewer</a:t>
            </a:r>
            <a:endParaRPr b="1" i="0" sz="2200" u="none" cap="none" strike="noStrike">
              <a:solidFill>
                <a:srgbClr val="333333"/>
              </a:solidFill>
              <a:latin typeface="Arial"/>
              <a:ea typeface="Arial"/>
              <a:cs typeface="Arial"/>
              <a:sym typeface="Arial"/>
            </a:endParaRPr>
          </a:p>
        </p:txBody>
      </p:sp>
      <p:sp>
        <p:nvSpPr>
          <p:cNvPr id="190" name="Google Shape;190;g8ee2159f26_0_95"/>
          <p:cNvSpPr txBox="1"/>
          <p:nvPr/>
        </p:nvSpPr>
        <p:spPr>
          <a:xfrm>
            <a:off x="571500" y="1587438"/>
            <a:ext cx="8640000" cy="4384800"/>
          </a:xfrm>
          <a:prstGeom prst="rect">
            <a:avLst/>
          </a:prstGeom>
          <a:noFill/>
          <a:ln>
            <a:noFill/>
          </a:ln>
        </p:spPr>
        <p:txBody>
          <a:bodyPr anchorCtr="0" anchor="t" bIns="0" lIns="0" spcFirstLastPara="1" rIns="0" wrap="square" tIns="0">
            <a:noAutofit/>
          </a:bodyPr>
          <a:lstStyle/>
          <a:p>
            <a:pPr indent="-323364" lvl="0" marL="431999" marR="0" rtl="0" algn="l">
              <a:lnSpc>
                <a:spcPct val="100000"/>
              </a:lnSpc>
              <a:spcBef>
                <a:spcPts val="0"/>
              </a:spcBef>
              <a:spcAft>
                <a:spcPts val="0"/>
              </a:spcAft>
              <a:buClr>
                <a:srgbClr val="001282"/>
              </a:buClr>
              <a:buSzPts val="1250"/>
              <a:buFont typeface="Noto Sans Symbols"/>
              <a:buChar char="●"/>
            </a:pPr>
            <a:r>
              <a:rPr b="0" i="0" lang="en-US" sz="2800" u="none" cap="none" strike="noStrike">
                <a:solidFill>
                  <a:srgbClr val="333333"/>
                </a:solidFill>
                <a:latin typeface="Arial"/>
                <a:ea typeface="Arial"/>
                <a:cs typeface="Arial"/>
                <a:sym typeface="Arial"/>
              </a:rPr>
              <a:t>Download and install the Windows 10 Debugging Tools</a:t>
            </a:r>
            <a:endParaRPr b="0" i="0" sz="2800" u="none" cap="none" strike="noStrike">
              <a:solidFill>
                <a:srgbClr val="333333"/>
              </a:solidFill>
              <a:latin typeface="Arial"/>
              <a:ea typeface="Arial"/>
              <a:cs typeface="Arial"/>
              <a:sym typeface="Arial"/>
            </a:endParaRPr>
          </a:p>
          <a:p>
            <a:pPr indent="-323364" lvl="0" marL="431999" marR="0" rtl="0" algn="l">
              <a:lnSpc>
                <a:spcPct val="100000"/>
              </a:lnSpc>
              <a:spcBef>
                <a:spcPts val="0"/>
              </a:spcBef>
              <a:spcAft>
                <a:spcPts val="0"/>
              </a:spcAft>
              <a:buClr>
                <a:srgbClr val="001282"/>
              </a:buClr>
              <a:buSzPts val="1250"/>
              <a:buFont typeface="Arial"/>
              <a:buChar char="●"/>
            </a:pPr>
            <a:r>
              <a:rPr b="0" i="0" lang="en-US" sz="2800" u="none" cap="none" strike="noStrike">
                <a:solidFill>
                  <a:srgbClr val="333333"/>
                </a:solidFill>
                <a:latin typeface="Arial"/>
                <a:ea typeface="Arial"/>
                <a:cs typeface="Arial"/>
                <a:sym typeface="Arial"/>
              </a:rPr>
              <a:t>Navigate to:</a:t>
            </a:r>
            <a:endParaRPr b="0" i="0" sz="2800" u="none" cap="none" strike="noStrike">
              <a:solidFill>
                <a:srgbClr val="333333"/>
              </a:solidFill>
              <a:latin typeface="Arial"/>
              <a:ea typeface="Arial"/>
              <a:cs typeface="Arial"/>
              <a:sym typeface="Arial"/>
            </a:endParaRPr>
          </a:p>
          <a:p>
            <a:pPr indent="-361950" lvl="1" marL="914400" marR="0" rtl="0" algn="l">
              <a:lnSpc>
                <a:spcPct val="100000"/>
              </a:lnSpc>
              <a:spcBef>
                <a:spcPts val="0"/>
              </a:spcBef>
              <a:spcAft>
                <a:spcPts val="0"/>
              </a:spcAft>
              <a:buClr>
                <a:srgbClr val="001282"/>
              </a:buClr>
              <a:buSzPts val="2100"/>
              <a:buFont typeface="Arial"/>
              <a:buChar char="−"/>
            </a:pPr>
            <a:r>
              <a:rPr b="0" i="0" lang="en-US" sz="2800" u="none" cap="none" strike="noStrike">
                <a:solidFill>
                  <a:srgbClr val="333333"/>
                </a:solidFill>
                <a:latin typeface="Arial"/>
                <a:ea typeface="Arial"/>
                <a:cs typeface="Arial"/>
                <a:sym typeface="Arial"/>
              </a:rPr>
              <a:t>32-Bit: C:\Program Files (x86)\Windows Kits\10\Debuggers\x86</a:t>
            </a:r>
            <a:endParaRPr b="0" i="0" sz="2800" u="none" cap="none" strike="noStrike">
              <a:solidFill>
                <a:srgbClr val="333333"/>
              </a:solidFill>
              <a:latin typeface="Arial"/>
              <a:ea typeface="Arial"/>
              <a:cs typeface="Arial"/>
              <a:sym typeface="Arial"/>
            </a:endParaRPr>
          </a:p>
          <a:p>
            <a:pPr indent="-361950" lvl="1" marL="914400" marR="0" rtl="0" algn="l">
              <a:lnSpc>
                <a:spcPct val="100000"/>
              </a:lnSpc>
              <a:spcBef>
                <a:spcPts val="0"/>
              </a:spcBef>
              <a:spcAft>
                <a:spcPts val="0"/>
              </a:spcAft>
              <a:buClr>
                <a:srgbClr val="001282"/>
              </a:buClr>
              <a:buSzPts val="2100"/>
              <a:buFont typeface="Arial"/>
              <a:buChar char="−"/>
            </a:pPr>
            <a:r>
              <a:rPr b="0" i="0" lang="en-US" sz="2800" u="none" cap="none" strike="noStrike">
                <a:solidFill>
                  <a:srgbClr val="333333"/>
                </a:solidFill>
                <a:latin typeface="Arial"/>
                <a:ea typeface="Arial"/>
                <a:cs typeface="Arial"/>
                <a:sym typeface="Arial"/>
              </a:rPr>
              <a:t>64-Bit: C:\Program Files (x86)\Windows Kits\10\Debuggers\x64</a:t>
            </a:r>
            <a:endParaRPr b="0" i="0" sz="2800" u="none" cap="none" strike="noStrike">
              <a:solidFill>
                <a:srgbClr val="333333"/>
              </a:solidFill>
              <a:latin typeface="Arial"/>
              <a:ea typeface="Arial"/>
              <a:cs typeface="Arial"/>
              <a:sym typeface="Arial"/>
            </a:endParaRPr>
          </a:p>
          <a:p>
            <a:pPr indent="-307975" lvl="0" marL="457200" marR="0" rtl="0" algn="l">
              <a:lnSpc>
                <a:spcPct val="100000"/>
              </a:lnSpc>
              <a:spcBef>
                <a:spcPts val="1134"/>
              </a:spcBef>
              <a:spcAft>
                <a:spcPts val="0"/>
              </a:spcAft>
              <a:buClr>
                <a:srgbClr val="001282"/>
              </a:buClr>
              <a:buSzPts val="1250"/>
              <a:buFont typeface="Arial"/>
              <a:buChar char="●"/>
            </a:pPr>
            <a:r>
              <a:rPr b="0" i="0" lang="en-US" sz="2800" u="none" cap="none" strike="noStrike">
                <a:solidFill>
                  <a:srgbClr val="333333"/>
                </a:solidFill>
                <a:latin typeface="Arial"/>
                <a:ea typeface="Arial"/>
                <a:cs typeface="Arial"/>
                <a:sym typeface="Arial"/>
              </a:rPr>
              <a:t>Launch the USB Device Viewer</a:t>
            </a:r>
            <a:endParaRPr b="0" i="0" sz="2800" u="none" cap="none" strike="noStrike">
              <a:solidFill>
                <a:srgbClr val="333333"/>
              </a:solidFill>
              <a:latin typeface="Arial"/>
              <a:ea typeface="Arial"/>
              <a:cs typeface="Arial"/>
              <a:sym typeface="Arial"/>
            </a:endParaRPr>
          </a:p>
          <a:p>
            <a:pPr indent="-361950" lvl="1" marL="914400" marR="0" rtl="0" algn="l">
              <a:lnSpc>
                <a:spcPct val="100000"/>
              </a:lnSpc>
              <a:spcBef>
                <a:spcPts val="1134"/>
              </a:spcBef>
              <a:spcAft>
                <a:spcPts val="0"/>
              </a:spcAft>
              <a:buClr>
                <a:srgbClr val="001282"/>
              </a:buClr>
              <a:buSzPts val="2100"/>
              <a:buFont typeface="Arial"/>
              <a:buChar char="−"/>
            </a:pPr>
            <a:r>
              <a:rPr b="0" i="0" lang="en-US" sz="2800" u="none" cap="none" strike="noStrike">
                <a:solidFill>
                  <a:srgbClr val="333333"/>
                </a:solidFill>
                <a:latin typeface="Arial"/>
                <a:ea typeface="Arial"/>
                <a:cs typeface="Arial"/>
                <a:sym typeface="Arial"/>
              </a:rPr>
              <a:t>Double click </a:t>
            </a:r>
            <a:r>
              <a:rPr b="0" i="1" lang="en-US" sz="2800" u="none" cap="none" strike="noStrike">
                <a:solidFill>
                  <a:srgbClr val="333333"/>
                </a:solidFill>
                <a:latin typeface="Arial"/>
                <a:ea typeface="Arial"/>
                <a:cs typeface="Arial"/>
                <a:sym typeface="Arial"/>
              </a:rPr>
              <a:t>usbview</a:t>
            </a:r>
            <a:endParaRPr b="0" i="0" sz="2800" u="none" cap="none" strike="noStrike">
              <a:solidFill>
                <a:srgbClr val="333333"/>
              </a:solidFill>
              <a:latin typeface="Arial"/>
              <a:ea typeface="Arial"/>
              <a:cs typeface="Arial"/>
              <a:sym typeface="Arial"/>
            </a:endParaRPr>
          </a:p>
        </p:txBody>
      </p:sp>
      <p:sp>
        <p:nvSpPr>
          <p:cNvPr id="191" name="Google Shape;191;g8ee2159f26_0_95"/>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8ee2159f26_0_102"/>
          <p:cNvSpPr txBox="1"/>
          <p:nvPr/>
        </p:nvSpPr>
        <p:spPr>
          <a:xfrm>
            <a:off x="571500" y="1488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Port Discovery</a:t>
            </a:r>
            <a:br>
              <a:rPr b="0" i="0" lang="en-US" sz="1800" u="none" cap="none" strike="noStrike">
                <a:solidFill>
                  <a:srgbClr val="000000"/>
                </a:solidFill>
                <a:latin typeface="Arial"/>
                <a:ea typeface="Arial"/>
                <a:cs typeface="Arial"/>
                <a:sym typeface="Arial"/>
              </a:rPr>
            </a:br>
            <a:r>
              <a:rPr b="0" i="0" lang="en-US" sz="2200" u="none" cap="none" strike="noStrike">
                <a:solidFill>
                  <a:srgbClr val="333333"/>
                </a:solidFill>
                <a:latin typeface="Arial"/>
                <a:ea typeface="Arial"/>
                <a:cs typeface="Arial"/>
                <a:sym typeface="Arial"/>
              </a:rPr>
              <a:t> Using MacOS/Linux Terminal</a:t>
            </a:r>
            <a:endParaRPr b="1" i="0" sz="2200" u="none" cap="none" strike="noStrike">
              <a:solidFill>
                <a:srgbClr val="333333"/>
              </a:solidFill>
              <a:latin typeface="Arial"/>
              <a:ea typeface="Arial"/>
              <a:cs typeface="Arial"/>
              <a:sym typeface="Arial"/>
            </a:endParaRPr>
          </a:p>
        </p:txBody>
      </p:sp>
      <p:sp>
        <p:nvSpPr>
          <p:cNvPr id="197" name="Google Shape;197;g8ee2159f26_0_102"/>
          <p:cNvSpPr txBox="1"/>
          <p:nvPr/>
        </p:nvSpPr>
        <p:spPr>
          <a:xfrm>
            <a:off x="571500" y="1587438"/>
            <a:ext cx="8640000" cy="4384800"/>
          </a:xfrm>
          <a:prstGeom prst="rect">
            <a:avLst/>
          </a:prstGeom>
          <a:noFill/>
          <a:ln>
            <a:noFill/>
          </a:ln>
        </p:spPr>
        <p:txBody>
          <a:bodyPr anchorCtr="0" anchor="t" bIns="0" lIns="0" spcFirstLastPara="1" rIns="0" wrap="square" tIns="0">
            <a:noAutofit/>
          </a:bodyPr>
          <a:lstStyle/>
          <a:p>
            <a:pPr indent="-323364" lvl="0" marL="431999" marR="0" rtl="0" algn="l">
              <a:lnSpc>
                <a:spcPct val="100000"/>
              </a:lnSpc>
              <a:spcBef>
                <a:spcPts val="0"/>
              </a:spcBef>
              <a:spcAft>
                <a:spcPts val="0"/>
              </a:spcAft>
              <a:buClr>
                <a:srgbClr val="001282"/>
              </a:buClr>
              <a:buSzPts val="1250"/>
              <a:buFont typeface="Noto Sans Symbols"/>
              <a:buChar char="●"/>
            </a:pPr>
            <a:r>
              <a:rPr b="0" i="0" lang="en-US" sz="2800" u="none" cap="none" strike="noStrike">
                <a:solidFill>
                  <a:srgbClr val="333333"/>
                </a:solidFill>
                <a:latin typeface="Arial"/>
                <a:ea typeface="Arial"/>
                <a:cs typeface="Arial"/>
                <a:sym typeface="Arial"/>
              </a:rPr>
              <a:t>Open a terminal instance</a:t>
            </a:r>
            <a:endParaRPr b="0" i="0" sz="2800" u="none" cap="none" strike="noStrike">
              <a:solidFill>
                <a:srgbClr val="333333"/>
              </a:solidFill>
              <a:latin typeface="Arial"/>
              <a:ea typeface="Arial"/>
              <a:cs typeface="Arial"/>
              <a:sym typeface="Arial"/>
            </a:endParaRPr>
          </a:p>
          <a:p>
            <a:pPr indent="-361950" lvl="1" marL="914400" marR="0" rtl="0" algn="l">
              <a:lnSpc>
                <a:spcPct val="100000"/>
              </a:lnSpc>
              <a:spcBef>
                <a:spcPts val="113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On MacOS use the program finder</a:t>
            </a:r>
            <a:endParaRPr b="0" i="0" sz="2800" u="none" cap="none" strike="noStrike">
              <a:solidFill>
                <a:srgbClr val="333333"/>
              </a:solidFill>
              <a:latin typeface="Arial"/>
              <a:ea typeface="Arial"/>
              <a:cs typeface="Arial"/>
              <a:sym typeface="Arial"/>
            </a:endParaRPr>
          </a:p>
          <a:p>
            <a:pPr indent="-323998" lvl="1" marL="864000" marR="0" rtl="0" algn="l">
              <a:lnSpc>
                <a:spcPct val="100000"/>
              </a:lnSpc>
              <a:spcBef>
                <a:spcPts val="113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On Linux distributions use the program finder or press Ctrl-Alt-T</a:t>
            </a:r>
            <a:endParaRPr b="0" i="0" sz="2800" u="none" cap="none" strike="noStrike">
              <a:solidFill>
                <a:srgbClr val="333333"/>
              </a:solidFill>
              <a:latin typeface="Arial"/>
              <a:ea typeface="Arial"/>
              <a:cs typeface="Arial"/>
              <a:sym typeface="Arial"/>
            </a:endParaRPr>
          </a:p>
          <a:p>
            <a:pPr indent="-307975" lvl="0" marL="457200" marR="0" rtl="0" algn="l">
              <a:lnSpc>
                <a:spcPct val="100000"/>
              </a:lnSpc>
              <a:spcBef>
                <a:spcPts val="1134"/>
              </a:spcBef>
              <a:spcAft>
                <a:spcPts val="0"/>
              </a:spcAft>
              <a:buClr>
                <a:srgbClr val="001282"/>
              </a:buClr>
              <a:buSzPts val="1250"/>
              <a:buFont typeface="Arial"/>
              <a:buChar char="●"/>
            </a:pPr>
            <a:r>
              <a:rPr b="0" i="0" lang="en-US" sz="2800" u="none" cap="none" strike="noStrike">
                <a:solidFill>
                  <a:srgbClr val="333333"/>
                </a:solidFill>
                <a:latin typeface="Arial"/>
                <a:ea typeface="Arial"/>
                <a:cs typeface="Arial"/>
                <a:sym typeface="Arial"/>
              </a:rPr>
              <a:t>Use the </a:t>
            </a:r>
            <a:r>
              <a:rPr b="0" i="1" lang="en-US" sz="2800" u="none" cap="none" strike="noStrike">
                <a:solidFill>
                  <a:srgbClr val="333333"/>
                </a:solidFill>
                <a:latin typeface="Arial"/>
                <a:ea typeface="Arial"/>
                <a:cs typeface="Arial"/>
                <a:sym typeface="Arial"/>
              </a:rPr>
              <a:t>ls</a:t>
            </a:r>
            <a:r>
              <a:rPr b="0" i="0" lang="en-US" sz="2800" u="none" cap="none" strike="noStrike">
                <a:solidFill>
                  <a:srgbClr val="333333"/>
                </a:solidFill>
                <a:latin typeface="Arial"/>
                <a:ea typeface="Arial"/>
                <a:cs typeface="Arial"/>
                <a:sym typeface="Arial"/>
              </a:rPr>
              <a:t> terminal function</a:t>
            </a:r>
            <a:endParaRPr b="0" i="0" sz="2800" u="none" cap="none" strike="noStrike">
              <a:solidFill>
                <a:srgbClr val="333333"/>
              </a:solidFill>
              <a:latin typeface="Arial"/>
              <a:ea typeface="Arial"/>
              <a:cs typeface="Arial"/>
              <a:sym typeface="Arial"/>
            </a:endParaRPr>
          </a:p>
          <a:p>
            <a:pPr indent="-361950" lvl="1" marL="914400" marR="0" rtl="0" algn="l">
              <a:lnSpc>
                <a:spcPct val="100000"/>
              </a:lnSpc>
              <a:spcBef>
                <a:spcPts val="1134"/>
              </a:spcBef>
              <a:spcAft>
                <a:spcPts val="0"/>
              </a:spcAft>
              <a:buClr>
                <a:srgbClr val="001282"/>
              </a:buClr>
              <a:buSzPts val="2100"/>
              <a:buFont typeface="Arial"/>
              <a:buChar char="−"/>
            </a:pPr>
            <a:r>
              <a:rPr b="0" i="0" lang="en-US" sz="2800" u="none" cap="none" strike="noStrike">
                <a:solidFill>
                  <a:srgbClr val="333333"/>
                </a:solidFill>
                <a:latin typeface="Arial"/>
                <a:ea typeface="Arial"/>
                <a:cs typeface="Arial"/>
                <a:sym typeface="Arial"/>
              </a:rPr>
              <a:t>Call </a:t>
            </a:r>
            <a:r>
              <a:rPr b="0" i="1" lang="en-US" sz="2800" u="none" cap="none" strike="noStrike">
                <a:solidFill>
                  <a:srgbClr val="333333"/>
                </a:solidFill>
                <a:latin typeface="Arial"/>
                <a:ea typeface="Arial"/>
                <a:cs typeface="Arial"/>
                <a:sym typeface="Arial"/>
              </a:rPr>
              <a:t>ls /dev/</a:t>
            </a:r>
            <a:endParaRPr b="0" i="1" sz="2800" u="none" cap="none" strike="noStrike">
              <a:solidFill>
                <a:srgbClr val="333333"/>
              </a:solidFill>
              <a:latin typeface="Arial"/>
              <a:ea typeface="Arial"/>
              <a:cs typeface="Arial"/>
              <a:sym typeface="Arial"/>
            </a:endParaRPr>
          </a:p>
          <a:p>
            <a:pPr indent="-361950" lvl="1" marL="914400" marR="0" rtl="0" algn="l">
              <a:lnSpc>
                <a:spcPct val="100000"/>
              </a:lnSpc>
              <a:spcBef>
                <a:spcPts val="1134"/>
              </a:spcBef>
              <a:spcAft>
                <a:spcPts val="0"/>
              </a:spcAft>
              <a:buClr>
                <a:srgbClr val="001282"/>
              </a:buClr>
              <a:buSzPts val="2100"/>
              <a:buFont typeface="Arial"/>
              <a:buChar char="−"/>
            </a:pPr>
            <a:r>
              <a:rPr b="0" i="0" lang="en-US" sz="2800" u="none" cap="none" strike="noStrike">
                <a:solidFill>
                  <a:srgbClr val="333333"/>
                </a:solidFill>
                <a:latin typeface="Arial"/>
                <a:ea typeface="Arial"/>
                <a:cs typeface="Arial"/>
                <a:sym typeface="Arial"/>
              </a:rPr>
              <a:t>Note what is different after removing/adding your device</a:t>
            </a:r>
            <a:endParaRPr b="0" i="0" sz="2800" u="none" cap="none" strike="noStrike">
              <a:solidFill>
                <a:srgbClr val="333333"/>
              </a:solidFill>
              <a:latin typeface="Arial"/>
              <a:ea typeface="Arial"/>
              <a:cs typeface="Arial"/>
              <a:sym typeface="Arial"/>
            </a:endParaRPr>
          </a:p>
        </p:txBody>
      </p:sp>
      <p:sp>
        <p:nvSpPr>
          <p:cNvPr id="198" name="Google Shape;198;g8ee2159f26_0_102"/>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8ee2159f26_0_189"/>
          <p:cNvSpPr txBox="1"/>
          <p:nvPr/>
        </p:nvSpPr>
        <p:spPr>
          <a:xfrm>
            <a:off x="571500" y="1605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Requirements</a:t>
            </a:r>
            <a:br>
              <a:rPr b="0" i="0" lang="en-US" sz="1800" u="none" cap="none" strike="noStrike">
                <a:solidFill>
                  <a:srgbClr val="000000"/>
                </a:solidFill>
                <a:latin typeface="Arial"/>
                <a:ea typeface="Arial"/>
                <a:cs typeface="Arial"/>
                <a:sym typeface="Arial"/>
              </a:rPr>
            </a:br>
            <a:r>
              <a:rPr b="1" i="0" lang="en-US" sz="2200" u="none" cap="none" strike="noStrike">
                <a:solidFill>
                  <a:srgbClr val="333333"/>
                </a:solidFill>
                <a:latin typeface="Arial"/>
                <a:ea typeface="Arial"/>
                <a:cs typeface="Arial"/>
                <a:sym typeface="Arial"/>
              </a:rPr>
              <a:t> </a:t>
            </a:r>
            <a:r>
              <a:rPr i="0" lang="en-US" sz="2200" u="none" cap="none" strike="noStrike">
                <a:solidFill>
                  <a:srgbClr val="333333"/>
                </a:solidFill>
              </a:rPr>
              <a:t>Python </a:t>
            </a:r>
            <a:r>
              <a:rPr lang="en-US" sz="2200">
                <a:solidFill>
                  <a:srgbClr val="333333"/>
                </a:solidFill>
              </a:rPr>
              <a:t>USB </a:t>
            </a:r>
            <a:r>
              <a:rPr i="0" lang="en-US" sz="2200" u="none" cap="none" strike="noStrike">
                <a:solidFill>
                  <a:srgbClr val="333333"/>
                </a:solidFill>
              </a:rPr>
              <a:t>Class</a:t>
            </a:r>
            <a:endParaRPr i="0" sz="2200" u="none" cap="none" strike="noStrike">
              <a:solidFill>
                <a:srgbClr val="333333"/>
              </a:solidFill>
            </a:endParaRPr>
          </a:p>
        </p:txBody>
      </p:sp>
      <p:sp>
        <p:nvSpPr>
          <p:cNvPr id="204" name="Google Shape;204;g8ee2159f26_0_189"/>
          <p:cNvSpPr txBox="1"/>
          <p:nvPr/>
        </p:nvSpPr>
        <p:spPr>
          <a:xfrm>
            <a:off x="571500" y="1683200"/>
            <a:ext cx="8640000" cy="4853100"/>
          </a:xfrm>
          <a:prstGeom prst="rect">
            <a:avLst/>
          </a:prstGeom>
          <a:noFill/>
          <a:ln>
            <a:noFill/>
          </a:ln>
        </p:spPr>
        <p:txBody>
          <a:bodyPr anchorCtr="0" anchor="t" bIns="0" lIns="0" spcFirstLastPara="1" rIns="0" wrap="square" tIns="0">
            <a:noAutofit/>
          </a:bodyPr>
          <a:lstStyle/>
          <a:p>
            <a:pPr indent="-320189" lvl="0" marL="431999" marR="0" rtl="0" algn="l">
              <a:lnSpc>
                <a:spcPct val="100000"/>
              </a:lnSpc>
              <a:spcBef>
                <a:spcPts val="0"/>
              </a:spcBef>
              <a:spcAft>
                <a:spcPts val="0"/>
              </a:spcAft>
              <a:buClr>
                <a:srgbClr val="001282"/>
              </a:buClr>
              <a:buSzPts val="1200"/>
              <a:buFont typeface="Noto Sans Symbols"/>
              <a:buChar char="●"/>
            </a:pPr>
            <a:r>
              <a:rPr b="0" i="0" lang="en-US" sz="2800" u="none" cap="none" strike="noStrike">
                <a:solidFill>
                  <a:srgbClr val="000000"/>
                </a:solidFill>
                <a:latin typeface="Arial"/>
                <a:ea typeface="Arial"/>
                <a:cs typeface="Arial"/>
                <a:sym typeface="Arial"/>
              </a:rPr>
              <a:t>PyCharm / IDLE installed</a:t>
            </a:r>
            <a:endParaRPr b="0" i="0" sz="2800" u="none" cap="none" strike="noStrike">
              <a:solidFill>
                <a:srgbClr val="000000"/>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000000"/>
                </a:solidFill>
                <a:latin typeface="Arial"/>
                <a:ea typeface="Arial"/>
                <a:cs typeface="Arial"/>
                <a:sym typeface="Arial"/>
              </a:rPr>
              <a:t> </a:t>
            </a:r>
            <a:r>
              <a:rPr b="0" i="0" lang="en-US" sz="1800" u="sng" cap="none" strike="noStrike">
                <a:solidFill>
                  <a:srgbClr val="000000"/>
                </a:solidFill>
                <a:latin typeface="Arial"/>
                <a:ea typeface="Arial"/>
                <a:cs typeface="Arial"/>
                <a:sym typeface="Arial"/>
                <a:hlinkClick r:id="rId3"/>
              </a:rPr>
              <a:t>https://www.jetbrains.com/pycharm/download/</a:t>
            </a:r>
            <a:endParaRPr sz="1800"/>
          </a:p>
          <a:p>
            <a:pPr indent="-304800" lvl="0" marL="457200" marR="0" rtl="0" algn="l">
              <a:lnSpc>
                <a:spcPct val="100000"/>
              </a:lnSpc>
              <a:spcBef>
                <a:spcPts val="1414"/>
              </a:spcBef>
              <a:spcAft>
                <a:spcPts val="0"/>
              </a:spcAft>
              <a:buClr>
                <a:srgbClr val="001282"/>
              </a:buClr>
              <a:buSzPts val="1200"/>
              <a:buChar char="●"/>
            </a:pPr>
            <a:r>
              <a:rPr lang="en-US" sz="2800"/>
              <a:t>OS with libusb Configured</a:t>
            </a:r>
            <a:endParaRPr sz="2800"/>
          </a:p>
          <a:p>
            <a:pPr indent="-320189" lvl="0" marL="431999" marR="0" rtl="0" algn="l">
              <a:lnSpc>
                <a:spcPct val="100000"/>
              </a:lnSpc>
              <a:spcBef>
                <a:spcPts val="1134"/>
              </a:spcBef>
              <a:spcAft>
                <a:spcPts val="0"/>
              </a:spcAft>
              <a:buClr>
                <a:srgbClr val="001282"/>
              </a:buClr>
              <a:buSzPts val="1200"/>
              <a:buFont typeface="Noto Sans Symbols"/>
              <a:buChar char="●"/>
            </a:pPr>
            <a:r>
              <a:rPr lang="en-US" sz="2800"/>
              <a:t>PyUSB</a:t>
            </a:r>
            <a:r>
              <a:rPr b="0" i="0" lang="en-US" sz="2800" u="none" cap="none" strike="noStrike">
                <a:solidFill>
                  <a:srgbClr val="000000"/>
                </a:solidFill>
                <a:latin typeface="Arial"/>
                <a:ea typeface="Arial"/>
                <a:cs typeface="Arial"/>
                <a:sym typeface="Arial"/>
              </a:rPr>
              <a:t> library installed</a:t>
            </a:r>
            <a:endParaRPr sz="2800"/>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000000"/>
                </a:solidFill>
                <a:latin typeface="Arial"/>
                <a:ea typeface="Arial"/>
                <a:cs typeface="Arial"/>
                <a:sym typeface="Arial"/>
              </a:rPr>
              <a:t> </a:t>
            </a:r>
            <a:r>
              <a:rPr lang="en-US" sz="1800" u="sng">
                <a:hlinkClick r:id="rId4"/>
              </a:rPr>
              <a:t>https://pypi.org/project/pyusb/</a:t>
            </a:r>
            <a:endParaRPr sz="2800"/>
          </a:p>
          <a:p>
            <a:pPr indent="-304800" lvl="0" marL="457200" rtl="0" algn="l">
              <a:spcBef>
                <a:spcPts val="1134"/>
              </a:spcBef>
              <a:spcAft>
                <a:spcPts val="0"/>
              </a:spcAft>
              <a:buClr>
                <a:srgbClr val="001282"/>
              </a:buClr>
              <a:buSzPts val="1200"/>
              <a:buChar char="●"/>
            </a:pPr>
            <a:r>
              <a:rPr i="1" lang="en-US" sz="2800">
                <a:solidFill>
                  <a:schemeClr val="dk1"/>
                </a:solidFill>
              </a:rPr>
              <a:t>Wired </a:t>
            </a:r>
            <a:r>
              <a:rPr lang="en-US" sz="2800">
                <a:solidFill>
                  <a:schemeClr val="dk1"/>
                </a:solidFill>
              </a:rPr>
              <a:t>USB device</a:t>
            </a:r>
            <a:endParaRPr sz="2800">
              <a:solidFill>
                <a:schemeClr val="dk1"/>
              </a:solidFill>
            </a:endParaRPr>
          </a:p>
          <a:p>
            <a:pPr indent="-342900" lvl="1" marL="914400" rtl="0" algn="l">
              <a:spcBef>
                <a:spcPts val="1134"/>
              </a:spcBef>
              <a:spcAft>
                <a:spcPts val="0"/>
              </a:spcAft>
              <a:buClr>
                <a:srgbClr val="001282"/>
              </a:buClr>
              <a:buSzPts val="1800"/>
              <a:buChar char="−"/>
            </a:pPr>
            <a:r>
              <a:rPr lang="en-US" sz="1800">
                <a:solidFill>
                  <a:schemeClr val="dk1"/>
                </a:solidFill>
              </a:rPr>
              <a:t>Mouse, Keyboard, etc.</a:t>
            </a:r>
            <a:endParaRPr sz="2800"/>
          </a:p>
          <a:p>
            <a:pPr indent="-320189" lvl="0" marL="431999" marR="0" rtl="0" algn="l">
              <a:lnSpc>
                <a:spcPct val="100000"/>
              </a:lnSpc>
              <a:spcBef>
                <a:spcPts val="1134"/>
              </a:spcBef>
              <a:spcAft>
                <a:spcPts val="0"/>
              </a:spcAft>
              <a:buClr>
                <a:srgbClr val="001282"/>
              </a:buClr>
              <a:buSzPts val="1200"/>
              <a:buFont typeface="Arial"/>
              <a:buChar char="●"/>
            </a:pPr>
            <a:r>
              <a:rPr b="0" i="0" lang="en-US" sz="2800" u="none" cap="none" strike="noStrike">
                <a:solidFill>
                  <a:srgbClr val="000000"/>
                </a:solidFill>
                <a:latin typeface="Arial"/>
                <a:ea typeface="Arial"/>
                <a:cs typeface="Arial"/>
                <a:sym typeface="Arial"/>
              </a:rPr>
              <a:t>Windows 10 Debugging Tools</a:t>
            </a:r>
            <a:r>
              <a:rPr lang="en-US" sz="2800"/>
              <a:t> (Windows Only)</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1134"/>
              </a:spcBef>
              <a:spcAft>
                <a:spcPts val="0"/>
              </a:spcAft>
              <a:buClr>
                <a:srgbClr val="001282"/>
              </a:buClr>
              <a:buSzPts val="1800"/>
              <a:buFont typeface="Arial"/>
              <a:buChar char="−"/>
            </a:pPr>
            <a:r>
              <a:rPr b="0" i="0" lang="en-US" sz="1800" u="sng" cap="none" strike="noStrike">
                <a:solidFill>
                  <a:srgbClr val="000000"/>
                </a:solidFill>
                <a:latin typeface="Arial"/>
                <a:ea typeface="Arial"/>
                <a:cs typeface="Arial"/>
                <a:sym typeface="Arial"/>
                <a:hlinkClick r:id="rId5"/>
              </a:rPr>
              <a:t>https://developer.microsoft.com/en-us/windows/downloads/windows-10-sdk/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34"/>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05" name="Google Shape;205;g8ee2159f26_0_189"/>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8ee2159f26_0_183"/>
          <p:cNvSpPr txBox="1"/>
          <p:nvPr>
            <p:ph idx="1" type="body"/>
          </p:nvPr>
        </p:nvSpPr>
        <p:spPr>
          <a:xfrm>
            <a:off x="571500" y="1587452"/>
            <a:ext cx="9164700" cy="52704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001282"/>
              </a:buClr>
              <a:buSzPts val="1400"/>
              <a:buChar char="●"/>
            </a:pPr>
            <a:r>
              <a:rPr lang="en-US"/>
              <a:t>Device ID Values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Clr>
                <a:srgbClr val="001282"/>
              </a:buClr>
              <a:buSzPts val="1400"/>
              <a:buChar char="●"/>
            </a:pPr>
            <a:r>
              <a:rPr lang="en-US"/>
              <a:t>Find device by ID Values</a:t>
            </a:r>
            <a:endParaRPr/>
          </a:p>
        </p:txBody>
      </p:sp>
      <p:sp>
        <p:nvSpPr>
          <p:cNvPr id="211" name="Google Shape;211;g8ee2159f26_0_183"/>
          <p:cNvSpPr txBox="1"/>
          <p:nvPr>
            <p:ph idx="12" type="sldNum"/>
          </p:nvPr>
        </p:nvSpPr>
        <p:spPr>
          <a:xfrm>
            <a:off x="9433260" y="6981108"/>
            <a:ext cx="604800" cy="5787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12" name="Google Shape;212;g8ee2159f26_0_183"/>
          <p:cNvSpPr txBox="1"/>
          <p:nvPr>
            <p:ph type="title"/>
          </p:nvPr>
        </p:nvSpPr>
        <p:spPr>
          <a:xfrm>
            <a:off x="526500" y="152125"/>
            <a:ext cx="7851000" cy="14352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b="1" lang="en-US" sz="4400">
                <a:solidFill>
                  <a:srgbClr val="333333"/>
                </a:solidFill>
              </a:rPr>
              <a:t>Python USB</a:t>
            </a:r>
            <a:endParaRPr b="1" sz="4400">
              <a:solidFill>
                <a:srgbClr val="333333"/>
              </a:solidFill>
            </a:endParaRPr>
          </a:p>
          <a:p>
            <a:pPr indent="0" lvl="0" marL="0" rtl="0" algn="l">
              <a:spcBef>
                <a:spcPts val="0"/>
              </a:spcBef>
              <a:spcAft>
                <a:spcPts val="0"/>
              </a:spcAft>
              <a:buClr>
                <a:schemeClr val="dk1"/>
              </a:buClr>
              <a:buSzPts val="4400"/>
              <a:buFont typeface="Arial"/>
              <a:buNone/>
            </a:pPr>
            <a:r>
              <a:rPr lang="en-US" sz="2200"/>
              <a:t>Finding Devices</a:t>
            </a:r>
            <a:endParaRPr sz="2200"/>
          </a:p>
        </p:txBody>
      </p:sp>
      <p:pic>
        <p:nvPicPr>
          <p:cNvPr id="213" name="Google Shape;213;g8ee2159f26_0_183"/>
          <p:cNvPicPr preferRelativeResize="0"/>
          <p:nvPr/>
        </p:nvPicPr>
        <p:blipFill>
          <a:blip r:embed="rId3">
            <a:alphaModFix/>
          </a:blip>
          <a:stretch>
            <a:fillRect/>
          </a:stretch>
        </p:blipFill>
        <p:spPr>
          <a:xfrm>
            <a:off x="1052050" y="4076150"/>
            <a:ext cx="7958525" cy="1095625"/>
          </a:xfrm>
          <a:prstGeom prst="rect">
            <a:avLst/>
          </a:prstGeom>
          <a:noFill/>
          <a:ln>
            <a:noFill/>
          </a:ln>
        </p:spPr>
      </p:pic>
      <p:pic>
        <p:nvPicPr>
          <p:cNvPr id="214" name="Google Shape;214;g8ee2159f26_0_183"/>
          <p:cNvPicPr preferRelativeResize="0"/>
          <p:nvPr/>
        </p:nvPicPr>
        <p:blipFill>
          <a:blip r:embed="rId4">
            <a:alphaModFix/>
          </a:blip>
          <a:stretch>
            <a:fillRect/>
          </a:stretch>
        </p:blipFill>
        <p:spPr>
          <a:xfrm>
            <a:off x="1052044" y="2021393"/>
            <a:ext cx="3897350" cy="151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8ee2159f26_0_222"/>
          <p:cNvSpPr txBox="1"/>
          <p:nvPr>
            <p:ph idx="1" type="body"/>
          </p:nvPr>
        </p:nvSpPr>
        <p:spPr>
          <a:xfrm>
            <a:off x="571500" y="1587452"/>
            <a:ext cx="9164700" cy="52704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001282"/>
              </a:buClr>
              <a:buSzPts val="1400"/>
              <a:buChar char="●"/>
            </a:pPr>
            <a:r>
              <a:rPr lang="en-US"/>
              <a:t>Get the first found endpoint</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Clr>
                <a:srgbClr val="001282"/>
              </a:buClr>
              <a:buSzPts val="1400"/>
              <a:buChar char="●"/>
            </a:pPr>
            <a:r>
              <a:rPr lang="en-US"/>
              <a:t>Detach device from Operating System and claim</a:t>
            </a:r>
            <a:endParaRPr/>
          </a:p>
        </p:txBody>
      </p:sp>
      <p:sp>
        <p:nvSpPr>
          <p:cNvPr id="220" name="Google Shape;220;g8ee2159f26_0_222"/>
          <p:cNvSpPr txBox="1"/>
          <p:nvPr>
            <p:ph idx="12" type="sldNum"/>
          </p:nvPr>
        </p:nvSpPr>
        <p:spPr>
          <a:xfrm>
            <a:off x="9433260" y="6981108"/>
            <a:ext cx="604800" cy="5787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g8ee2159f26_0_222"/>
          <p:cNvSpPr txBox="1"/>
          <p:nvPr>
            <p:ph type="title"/>
          </p:nvPr>
        </p:nvSpPr>
        <p:spPr>
          <a:xfrm>
            <a:off x="526500" y="152125"/>
            <a:ext cx="7851000" cy="14352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b="1" lang="en-US" sz="4400">
                <a:solidFill>
                  <a:srgbClr val="333333"/>
                </a:solidFill>
              </a:rPr>
              <a:t>Python USB</a:t>
            </a:r>
            <a:endParaRPr b="1" sz="4400">
              <a:solidFill>
                <a:srgbClr val="333333"/>
              </a:solidFill>
            </a:endParaRPr>
          </a:p>
          <a:p>
            <a:pPr indent="0" lvl="0" marL="0" rtl="0" algn="l">
              <a:spcBef>
                <a:spcPts val="0"/>
              </a:spcBef>
              <a:spcAft>
                <a:spcPts val="0"/>
              </a:spcAft>
              <a:buNone/>
            </a:pPr>
            <a:r>
              <a:rPr lang="en-US" sz="2200"/>
              <a:t>Claiming Device</a:t>
            </a:r>
            <a:endParaRPr sz="2200"/>
          </a:p>
        </p:txBody>
      </p:sp>
      <p:pic>
        <p:nvPicPr>
          <p:cNvPr id="222" name="Google Shape;222;g8ee2159f26_0_222"/>
          <p:cNvPicPr preferRelativeResize="0"/>
          <p:nvPr/>
        </p:nvPicPr>
        <p:blipFill>
          <a:blip r:embed="rId3">
            <a:alphaModFix/>
          </a:blip>
          <a:stretch>
            <a:fillRect/>
          </a:stretch>
        </p:blipFill>
        <p:spPr>
          <a:xfrm>
            <a:off x="1052375" y="2075500"/>
            <a:ext cx="5978150" cy="1080375"/>
          </a:xfrm>
          <a:prstGeom prst="rect">
            <a:avLst/>
          </a:prstGeom>
          <a:noFill/>
          <a:ln>
            <a:noFill/>
          </a:ln>
        </p:spPr>
      </p:pic>
      <p:pic>
        <p:nvPicPr>
          <p:cNvPr id="223" name="Google Shape;223;g8ee2159f26_0_222"/>
          <p:cNvPicPr preferRelativeResize="0"/>
          <p:nvPr/>
        </p:nvPicPr>
        <p:blipFill>
          <a:blip r:embed="rId4">
            <a:alphaModFix/>
          </a:blip>
          <a:stretch>
            <a:fillRect/>
          </a:stretch>
        </p:blipFill>
        <p:spPr>
          <a:xfrm>
            <a:off x="1052375" y="4076649"/>
            <a:ext cx="6999275" cy="263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8ee2159f26_0_196"/>
          <p:cNvSpPr txBox="1"/>
          <p:nvPr>
            <p:ph idx="1" type="body"/>
          </p:nvPr>
        </p:nvSpPr>
        <p:spPr>
          <a:xfrm>
            <a:off x="343675" y="1600200"/>
            <a:ext cx="9393300" cy="5253600"/>
          </a:xfrm>
          <a:prstGeom prst="rect">
            <a:avLst/>
          </a:prstGeom>
        </p:spPr>
        <p:txBody>
          <a:bodyPr anchorCtr="0" anchor="t" bIns="111975" lIns="111975" spcFirstLastPara="1" rIns="111975" wrap="square" tIns="111975">
            <a:noAutofit/>
          </a:bodyPr>
          <a:lstStyle/>
          <a:p>
            <a:pPr indent="-304800" lvl="0" marL="457200" rtl="0" algn="l">
              <a:spcBef>
                <a:spcPts val="0"/>
              </a:spcBef>
              <a:spcAft>
                <a:spcPts val="0"/>
              </a:spcAft>
              <a:buClr>
                <a:srgbClr val="001282"/>
              </a:buClr>
              <a:buSzPts val="1200"/>
              <a:buChar char="●"/>
            </a:pPr>
            <a:r>
              <a:rPr lang="en-US" sz="2800"/>
              <a:t>Concepts</a:t>
            </a:r>
            <a:endParaRPr sz="2800"/>
          </a:p>
          <a:p>
            <a:pPr indent="-342900" lvl="1" marL="914400" rtl="0" algn="l">
              <a:spcBef>
                <a:spcPts val="0"/>
              </a:spcBef>
              <a:spcAft>
                <a:spcPts val="0"/>
              </a:spcAft>
              <a:buClr>
                <a:srgbClr val="001282"/>
              </a:buClr>
              <a:buSzPts val="1800"/>
              <a:buChar char="‒"/>
            </a:pPr>
            <a:r>
              <a:rPr lang="en-US" sz="1800"/>
              <a:t>Imports</a:t>
            </a:r>
            <a:endParaRPr sz="1800"/>
          </a:p>
          <a:p>
            <a:pPr indent="-342900" lvl="1" marL="914400" rtl="0" algn="l">
              <a:spcBef>
                <a:spcPts val="0"/>
              </a:spcBef>
              <a:spcAft>
                <a:spcPts val="0"/>
              </a:spcAft>
              <a:buClr>
                <a:srgbClr val="001282"/>
              </a:buClr>
              <a:buSzPts val="1800"/>
              <a:buChar char="‒"/>
            </a:pPr>
            <a:r>
              <a:rPr lang="en-US" sz="1800"/>
              <a:t>Functions</a:t>
            </a:r>
            <a:endParaRPr sz="1800"/>
          </a:p>
          <a:p>
            <a:pPr indent="-342900" lvl="1" marL="914400" rtl="0" algn="l">
              <a:spcBef>
                <a:spcPts val="0"/>
              </a:spcBef>
              <a:spcAft>
                <a:spcPts val="0"/>
              </a:spcAft>
              <a:buClr>
                <a:srgbClr val="001282"/>
              </a:buClr>
              <a:buSzPts val="1800"/>
              <a:buChar char="‒"/>
            </a:pPr>
            <a:r>
              <a:rPr lang="en-US" sz="1800"/>
              <a:t>Libraries</a:t>
            </a:r>
            <a:endParaRPr sz="1800"/>
          </a:p>
          <a:p>
            <a:pPr indent="-304800" lvl="0" marL="457200" rtl="0" algn="l">
              <a:spcBef>
                <a:spcPts val="0"/>
              </a:spcBef>
              <a:spcAft>
                <a:spcPts val="0"/>
              </a:spcAft>
              <a:buClr>
                <a:srgbClr val="001282"/>
              </a:buClr>
              <a:buSzPts val="1200"/>
              <a:buChar char="●"/>
            </a:pPr>
            <a:r>
              <a:rPr lang="en-US" sz="2800"/>
              <a:t>Python Serial (PySerial)</a:t>
            </a:r>
            <a:endParaRPr sz="2800"/>
          </a:p>
          <a:p>
            <a:pPr indent="-342900" lvl="1" marL="914400" rtl="0" algn="l">
              <a:spcBef>
                <a:spcPts val="0"/>
              </a:spcBef>
              <a:spcAft>
                <a:spcPts val="0"/>
              </a:spcAft>
              <a:buClr>
                <a:srgbClr val="001282"/>
              </a:buClr>
              <a:buSzPts val="1800"/>
              <a:buChar char="‒"/>
            </a:pPr>
            <a:r>
              <a:rPr lang="en-US" sz="1800"/>
              <a:t>Requirements</a:t>
            </a:r>
            <a:endParaRPr sz="1800"/>
          </a:p>
          <a:p>
            <a:pPr indent="-342900" lvl="1" marL="914400" rtl="0" algn="l">
              <a:spcBef>
                <a:spcPts val="0"/>
              </a:spcBef>
              <a:spcAft>
                <a:spcPts val="0"/>
              </a:spcAft>
              <a:buClr>
                <a:srgbClr val="001282"/>
              </a:buClr>
              <a:buSzPts val="1800"/>
              <a:buChar char="‒"/>
            </a:pPr>
            <a:r>
              <a:rPr lang="en-US" sz="1800"/>
              <a:t>Parameters</a:t>
            </a:r>
            <a:endParaRPr sz="1800"/>
          </a:p>
          <a:p>
            <a:pPr indent="-342900" lvl="1" marL="914400" rtl="0" algn="l">
              <a:spcBef>
                <a:spcPts val="0"/>
              </a:spcBef>
              <a:spcAft>
                <a:spcPts val="0"/>
              </a:spcAft>
              <a:buClr>
                <a:srgbClr val="001282"/>
              </a:buClr>
              <a:buSzPts val="1800"/>
              <a:buChar char="‒"/>
            </a:pPr>
            <a:r>
              <a:rPr lang="en-US" sz="1800"/>
              <a:t>Constructors</a:t>
            </a:r>
            <a:endParaRPr sz="1800"/>
          </a:p>
          <a:p>
            <a:pPr indent="-304800" lvl="0" marL="457200" rtl="0" algn="l">
              <a:spcBef>
                <a:spcPts val="0"/>
              </a:spcBef>
              <a:spcAft>
                <a:spcPts val="0"/>
              </a:spcAft>
              <a:buClr>
                <a:srgbClr val="001282"/>
              </a:buClr>
              <a:buSzPts val="1200"/>
              <a:buChar char="●"/>
            </a:pPr>
            <a:r>
              <a:rPr lang="en-US" sz="2800"/>
              <a:t>Python USB (PyUSB)</a:t>
            </a:r>
            <a:endParaRPr sz="2800"/>
          </a:p>
          <a:p>
            <a:pPr indent="-342900" lvl="1" marL="914400" rtl="0" algn="l">
              <a:spcBef>
                <a:spcPts val="0"/>
              </a:spcBef>
              <a:spcAft>
                <a:spcPts val="0"/>
              </a:spcAft>
              <a:buClr>
                <a:srgbClr val="001282"/>
              </a:buClr>
              <a:buSzPts val="1800"/>
              <a:buChar char="‒"/>
            </a:pPr>
            <a:r>
              <a:rPr lang="en-US" sz="1800"/>
              <a:t>Requirements</a:t>
            </a:r>
            <a:endParaRPr sz="1800"/>
          </a:p>
          <a:p>
            <a:pPr indent="-342900" lvl="1" marL="914400" rtl="0" algn="l">
              <a:spcBef>
                <a:spcPts val="0"/>
              </a:spcBef>
              <a:spcAft>
                <a:spcPts val="0"/>
              </a:spcAft>
              <a:buClr>
                <a:srgbClr val="001282"/>
              </a:buClr>
              <a:buSzPts val="1800"/>
              <a:buChar char="‒"/>
            </a:pPr>
            <a:r>
              <a:rPr lang="en-US" sz="1800"/>
              <a:t>Interfacing Simple Devices</a:t>
            </a:r>
            <a:endParaRPr sz="1800"/>
          </a:p>
        </p:txBody>
      </p:sp>
      <p:sp>
        <p:nvSpPr>
          <p:cNvPr id="88" name="Google Shape;88;g8ee2159f26_0_196"/>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chemeClr val="dk2"/>
                </a:solidFill>
              </a:rPr>
              <a:t>‹#›</a:t>
            </a:fld>
            <a:endParaRPr sz="1200">
              <a:solidFill>
                <a:schemeClr val="dk2"/>
              </a:solidFill>
            </a:endParaRPr>
          </a:p>
        </p:txBody>
      </p:sp>
      <p:sp>
        <p:nvSpPr>
          <p:cNvPr id="89" name="Google Shape;89;g8ee2159f26_0_196"/>
          <p:cNvSpPr txBox="1"/>
          <p:nvPr>
            <p:ph type="title"/>
          </p:nvPr>
        </p:nvSpPr>
        <p:spPr>
          <a:xfrm>
            <a:off x="571500" y="137975"/>
            <a:ext cx="7851000" cy="13959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b="1" lang="en-US"/>
              <a:t>Overview</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8ee2159f26_0_230"/>
          <p:cNvSpPr txBox="1"/>
          <p:nvPr>
            <p:ph idx="1" type="body"/>
          </p:nvPr>
        </p:nvSpPr>
        <p:spPr>
          <a:xfrm>
            <a:off x="571500" y="1587452"/>
            <a:ext cx="9164700" cy="52704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001282"/>
              </a:buClr>
              <a:buSzPts val="1400"/>
              <a:buChar char="●"/>
            </a:pPr>
            <a:r>
              <a:rPr lang="en-US"/>
              <a:t>Get the first found endpoint</a:t>
            </a:r>
            <a:endParaRPr/>
          </a:p>
        </p:txBody>
      </p:sp>
      <p:sp>
        <p:nvSpPr>
          <p:cNvPr id="229" name="Google Shape;229;g8ee2159f26_0_230"/>
          <p:cNvSpPr txBox="1"/>
          <p:nvPr>
            <p:ph idx="12" type="sldNum"/>
          </p:nvPr>
        </p:nvSpPr>
        <p:spPr>
          <a:xfrm>
            <a:off x="9433260" y="6981108"/>
            <a:ext cx="604800" cy="5787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g8ee2159f26_0_230"/>
          <p:cNvSpPr txBox="1"/>
          <p:nvPr>
            <p:ph type="title"/>
          </p:nvPr>
        </p:nvSpPr>
        <p:spPr>
          <a:xfrm>
            <a:off x="526500" y="152125"/>
            <a:ext cx="7851000" cy="14352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b="1" lang="en-US" sz="4400">
                <a:solidFill>
                  <a:srgbClr val="333333"/>
                </a:solidFill>
              </a:rPr>
              <a:t>Python USB</a:t>
            </a:r>
            <a:endParaRPr b="1" sz="4400">
              <a:solidFill>
                <a:srgbClr val="333333"/>
              </a:solidFill>
            </a:endParaRPr>
          </a:p>
          <a:p>
            <a:pPr indent="0" lvl="0" marL="0" rtl="0" algn="l">
              <a:spcBef>
                <a:spcPts val="0"/>
              </a:spcBef>
              <a:spcAft>
                <a:spcPts val="0"/>
              </a:spcAft>
              <a:buNone/>
            </a:pPr>
            <a:r>
              <a:rPr lang="en-US" sz="2200"/>
              <a:t>Get Device Data</a:t>
            </a:r>
            <a:endParaRPr sz="2200"/>
          </a:p>
        </p:txBody>
      </p:sp>
      <p:pic>
        <p:nvPicPr>
          <p:cNvPr id="231" name="Google Shape;231;g8ee2159f26_0_230"/>
          <p:cNvPicPr preferRelativeResize="0"/>
          <p:nvPr/>
        </p:nvPicPr>
        <p:blipFill>
          <a:blip r:embed="rId3">
            <a:alphaModFix/>
          </a:blip>
          <a:stretch>
            <a:fillRect/>
          </a:stretch>
        </p:blipFill>
        <p:spPr>
          <a:xfrm>
            <a:off x="1011791" y="2283850"/>
            <a:ext cx="8284124" cy="363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8ee2159f26_0_247"/>
          <p:cNvSpPr txBox="1"/>
          <p:nvPr>
            <p:ph idx="1" type="body"/>
          </p:nvPr>
        </p:nvSpPr>
        <p:spPr>
          <a:xfrm>
            <a:off x="571500" y="1587452"/>
            <a:ext cx="9164700" cy="52704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001282"/>
              </a:buClr>
              <a:buSzPts val="1400"/>
              <a:buChar char="●"/>
            </a:pPr>
            <a:r>
              <a:rPr lang="en-US"/>
              <a:t>Release Device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Clr>
                <a:srgbClr val="001282"/>
              </a:buClr>
              <a:buSzPts val="1400"/>
              <a:buChar char="●"/>
            </a:pPr>
            <a:r>
              <a:rPr lang="en-US"/>
              <a:t>Attach device to the Operating System</a:t>
            </a:r>
            <a:endParaRPr/>
          </a:p>
        </p:txBody>
      </p:sp>
      <p:sp>
        <p:nvSpPr>
          <p:cNvPr id="237" name="Google Shape;237;g8ee2159f26_0_247"/>
          <p:cNvSpPr txBox="1"/>
          <p:nvPr>
            <p:ph idx="12" type="sldNum"/>
          </p:nvPr>
        </p:nvSpPr>
        <p:spPr>
          <a:xfrm>
            <a:off x="9433260" y="6981108"/>
            <a:ext cx="604800" cy="5787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g8ee2159f26_0_247"/>
          <p:cNvSpPr txBox="1"/>
          <p:nvPr>
            <p:ph type="title"/>
          </p:nvPr>
        </p:nvSpPr>
        <p:spPr>
          <a:xfrm>
            <a:off x="526500" y="152125"/>
            <a:ext cx="7851000" cy="14352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b="1" lang="en-US" sz="4400">
                <a:solidFill>
                  <a:srgbClr val="333333"/>
                </a:solidFill>
              </a:rPr>
              <a:t>Python USB</a:t>
            </a:r>
            <a:endParaRPr b="1" sz="4400">
              <a:solidFill>
                <a:srgbClr val="333333"/>
              </a:solidFill>
            </a:endParaRPr>
          </a:p>
          <a:p>
            <a:pPr indent="0" lvl="0" marL="0" rtl="0" algn="l">
              <a:spcBef>
                <a:spcPts val="0"/>
              </a:spcBef>
              <a:spcAft>
                <a:spcPts val="0"/>
              </a:spcAft>
              <a:buNone/>
            </a:pPr>
            <a:r>
              <a:rPr lang="en-US" sz="2200"/>
              <a:t>Release and Reattach Device</a:t>
            </a:r>
            <a:endParaRPr sz="2200"/>
          </a:p>
        </p:txBody>
      </p:sp>
      <p:pic>
        <p:nvPicPr>
          <p:cNvPr id="239" name="Google Shape;239;g8ee2159f26_0_247"/>
          <p:cNvPicPr preferRelativeResize="0"/>
          <p:nvPr/>
        </p:nvPicPr>
        <p:blipFill rotWithShape="1">
          <a:blip r:embed="rId3">
            <a:alphaModFix/>
          </a:blip>
          <a:srcRect b="50032" l="0" r="0" t="0"/>
          <a:stretch/>
        </p:blipFill>
        <p:spPr>
          <a:xfrm>
            <a:off x="815400" y="2081950"/>
            <a:ext cx="8449825" cy="665925"/>
          </a:xfrm>
          <a:prstGeom prst="rect">
            <a:avLst/>
          </a:prstGeom>
          <a:noFill/>
          <a:ln>
            <a:noFill/>
          </a:ln>
        </p:spPr>
      </p:pic>
      <p:pic>
        <p:nvPicPr>
          <p:cNvPr id="240" name="Google Shape;240;g8ee2159f26_0_247"/>
          <p:cNvPicPr preferRelativeResize="0"/>
          <p:nvPr/>
        </p:nvPicPr>
        <p:blipFill rotWithShape="1">
          <a:blip r:embed="rId3">
            <a:alphaModFix/>
          </a:blip>
          <a:srcRect b="0" l="0" r="0" t="50032"/>
          <a:stretch/>
        </p:blipFill>
        <p:spPr>
          <a:xfrm>
            <a:off x="815400" y="3780706"/>
            <a:ext cx="8449825" cy="665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nvSpPr>
        <p:spPr>
          <a:xfrm>
            <a:off x="720000" y="2160000"/>
            <a:ext cx="8640000" cy="438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3333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333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333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3333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333333"/>
                </a:solidFill>
                <a:latin typeface="Arial"/>
                <a:ea typeface="Arial"/>
                <a:cs typeface="Arial"/>
                <a:sym typeface="Arial"/>
              </a:rPr>
              <a:t>Please feel free to give us feedback on any aspect of the workshop</a:t>
            </a:r>
            <a:endParaRPr b="0" i="0" sz="2800" u="none" cap="none" strike="noStrike">
              <a:solidFill>
                <a:srgbClr val="333333"/>
              </a:solidFill>
              <a:latin typeface="Arial"/>
              <a:ea typeface="Arial"/>
              <a:cs typeface="Arial"/>
              <a:sym typeface="Arial"/>
            </a:endParaRPr>
          </a:p>
        </p:txBody>
      </p:sp>
      <p:sp>
        <p:nvSpPr>
          <p:cNvPr id="246" name="Google Shape;246;p17"/>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247" name="Google Shape;247;p17"/>
          <p:cNvPicPr preferRelativeResize="0"/>
          <p:nvPr/>
        </p:nvPicPr>
        <p:blipFill rotWithShape="1">
          <a:blip r:embed="rId3">
            <a:alphaModFix/>
          </a:blip>
          <a:srcRect b="0" l="0" r="0" t="0"/>
          <a:stretch/>
        </p:blipFill>
        <p:spPr>
          <a:xfrm>
            <a:off x="8377375" y="144000"/>
            <a:ext cx="1419351" cy="1419351"/>
          </a:xfrm>
          <a:prstGeom prst="rect">
            <a:avLst/>
          </a:prstGeom>
          <a:noFill/>
          <a:ln>
            <a:noFill/>
          </a:ln>
        </p:spPr>
      </p:pic>
      <p:sp>
        <p:nvSpPr>
          <p:cNvPr id="248" name="Google Shape;248;p17"/>
          <p:cNvSpPr txBox="1"/>
          <p:nvPr>
            <p:ph type="title"/>
          </p:nvPr>
        </p:nvSpPr>
        <p:spPr>
          <a:xfrm>
            <a:off x="571500" y="143975"/>
            <a:ext cx="7851000" cy="1419300"/>
          </a:xfrm>
          <a:prstGeom prst="rect">
            <a:avLst/>
          </a:prstGeom>
          <a:noFill/>
          <a:ln>
            <a:noFill/>
          </a:ln>
        </p:spPr>
        <p:txBody>
          <a:bodyPr anchorCtr="0" anchor="t" bIns="111975" lIns="111975" spcFirstLastPara="1" rIns="111975" wrap="square" tIns="111975">
            <a:noAutofit/>
          </a:bodyPr>
          <a:lstStyle/>
          <a:p>
            <a:pPr indent="0" lvl="0" marL="0" rtl="0" algn="l">
              <a:lnSpc>
                <a:spcPct val="100000"/>
              </a:lnSpc>
              <a:spcBef>
                <a:spcPts val="0"/>
              </a:spcBef>
              <a:spcAft>
                <a:spcPts val="0"/>
              </a:spcAft>
              <a:buClr>
                <a:schemeClr val="dk1"/>
              </a:buClr>
              <a:buSzPts val="4400"/>
              <a:buFont typeface="Arial"/>
              <a:buNone/>
            </a:pPr>
            <a:r>
              <a:rPr b="1" lang="en-US" sz="4400">
                <a:solidFill>
                  <a:srgbClr val="333333"/>
                </a:solidFill>
              </a:rPr>
              <a:t>Questions/Comments</a:t>
            </a:r>
            <a:br>
              <a:rPr lang="en-US" sz="1800"/>
            </a:br>
            <a:r>
              <a:rPr lang="en-US" sz="2200">
                <a:solidFill>
                  <a:srgbClr val="333333"/>
                </a:solidFill>
              </a:rPr>
              <a:t>Feedback Welcome!</a:t>
            </a:r>
            <a:endParaRPr b="1" sz="2200">
              <a:solidFill>
                <a:srgbClr val="333333"/>
              </a:solidFill>
            </a:endParaRPr>
          </a:p>
          <a:p>
            <a:pPr indent="0" lvl="0" marL="0" rtl="0" algn="l">
              <a:lnSpc>
                <a:spcPct val="100000"/>
              </a:lnSpc>
              <a:spcBef>
                <a:spcPts val="0"/>
              </a:spcBef>
              <a:spcAft>
                <a:spcPts val="0"/>
              </a:spcAft>
              <a:buSzPts val="4000"/>
              <a:buNone/>
            </a:pPr>
            <a:r>
              <a:t/>
            </a:r>
            <a:endParaRPr b="1" sz="4400">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8ee2159f26_0_7"/>
          <p:cNvSpPr txBox="1"/>
          <p:nvPr/>
        </p:nvSpPr>
        <p:spPr>
          <a:xfrm>
            <a:off x="571500" y="148810"/>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Python Concepts</a:t>
            </a:r>
            <a:br>
              <a:rPr b="0" i="0" lang="en-US" sz="1800" u="none" cap="none" strike="noStrike">
                <a:solidFill>
                  <a:srgbClr val="000000"/>
                </a:solidFill>
                <a:latin typeface="Arial"/>
                <a:ea typeface="Arial"/>
                <a:cs typeface="Arial"/>
                <a:sym typeface="Arial"/>
              </a:rPr>
            </a:br>
            <a:r>
              <a:rPr b="1" i="0" lang="en-US" sz="2200" u="none" cap="none" strike="noStrike">
                <a:solidFill>
                  <a:srgbClr val="333333"/>
                </a:solidFill>
                <a:latin typeface="Arial"/>
                <a:ea typeface="Arial"/>
                <a:cs typeface="Arial"/>
                <a:sym typeface="Arial"/>
              </a:rPr>
              <a:t> </a:t>
            </a:r>
            <a:endParaRPr b="1" i="0" sz="2200" u="none" cap="none" strike="noStrike">
              <a:solidFill>
                <a:srgbClr val="333333"/>
              </a:solidFill>
              <a:latin typeface="Arial"/>
              <a:ea typeface="Arial"/>
              <a:cs typeface="Arial"/>
              <a:sym typeface="Arial"/>
            </a:endParaRPr>
          </a:p>
        </p:txBody>
      </p:sp>
      <p:sp>
        <p:nvSpPr>
          <p:cNvPr id="95" name="Google Shape;95;g8ee2159f26_0_7"/>
          <p:cNvSpPr txBox="1"/>
          <p:nvPr/>
        </p:nvSpPr>
        <p:spPr>
          <a:xfrm>
            <a:off x="571500" y="1600200"/>
            <a:ext cx="8640000" cy="52578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import</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 Used to tell the Python interpreter to grab a specific library</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def</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 Used to tell the Python interpreter to create a function that can be called later</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print</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 Used to tell the Python interpreter to display values given to the console</a:t>
            </a:r>
            <a:endParaRPr b="0" i="0" sz="2800" u="none" cap="none" strike="noStrike">
              <a:solidFill>
                <a:srgbClr val="333333"/>
              </a:solidFill>
              <a:latin typeface="Arial"/>
              <a:ea typeface="Arial"/>
              <a:cs typeface="Arial"/>
              <a:sym typeface="Arial"/>
            </a:endParaRPr>
          </a:p>
        </p:txBody>
      </p:sp>
      <p:sp>
        <p:nvSpPr>
          <p:cNvPr id="96" name="Google Shape;96;g8ee2159f26_0_7"/>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8ee2159f26_0_14"/>
          <p:cNvSpPr txBox="1"/>
          <p:nvPr/>
        </p:nvSpPr>
        <p:spPr>
          <a:xfrm>
            <a:off x="571500" y="1488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Concept Sample</a:t>
            </a:r>
            <a:br>
              <a:rPr b="0" i="0" lang="en-US" sz="1800" u="none" cap="none" strike="noStrike">
                <a:solidFill>
                  <a:srgbClr val="000000"/>
                </a:solidFill>
                <a:latin typeface="Arial"/>
                <a:ea typeface="Arial"/>
                <a:cs typeface="Arial"/>
                <a:sym typeface="Arial"/>
              </a:rPr>
            </a:br>
            <a:r>
              <a:rPr b="1" i="0" lang="en-US" sz="2200" u="none" cap="none" strike="noStrike">
                <a:solidFill>
                  <a:srgbClr val="333333"/>
                </a:solidFill>
                <a:latin typeface="Arial"/>
                <a:ea typeface="Arial"/>
                <a:cs typeface="Arial"/>
                <a:sym typeface="Arial"/>
              </a:rPr>
              <a:t> Hello_World.py</a:t>
            </a:r>
            <a:endParaRPr b="1" i="0" sz="2200" u="none" cap="none" strike="noStrike">
              <a:solidFill>
                <a:srgbClr val="333333"/>
              </a:solidFill>
              <a:latin typeface="Arial"/>
              <a:ea typeface="Arial"/>
              <a:cs typeface="Arial"/>
              <a:sym typeface="Arial"/>
            </a:endParaRPr>
          </a:p>
        </p:txBody>
      </p:sp>
      <p:sp>
        <p:nvSpPr>
          <p:cNvPr id="102" name="Google Shape;102;g8ee2159f26_0_14"/>
          <p:cNvSpPr txBox="1"/>
          <p:nvPr/>
        </p:nvSpPr>
        <p:spPr>
          <a:xfrm>
            <a:off x="720000" y="2160000"/>
            <a:ext cx="8640000" cy="43848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rgbClr val="333333"/>
                </a:solidFill>
                <a:latin typeface="Arial"/>
                <a:ea typeface="Arial"/>
                <a:cs typeface="Arial"/>
                <a:sym typeface="Arial"/>
              </a:rPr>
              <a:t>s</a:t>
            </a:r>
            <a:endParaRPr b="0" i="0" sz="2800" u="none" cap="none" strike="noStrike">
              <a:solidFill>
                <a:srgbClr val="333333"/>
              </a:solidFill>
              <a:latin typeface="Arial"/>
              <a:ea typeface="Arial"/>
              <a:cs typeface="Arial"/>
              <a:sym typeface="Arial"/>
            </a:endParaRPr>
          </a:p>
        </p:txBody>
      </p:sp>
      <p:pic>
        <p:nvPicPr>
          <p:cNvPr id="103" name="Google Shape;103;g8ee2159f26_0_14"/>
          <p:cNvPicPr preferRelativeResize="0"/>
          <p:nvPr/>
        </p:nvPicPr>
        <p:blipFill rotWithShape="1">
          <a:blip r:embed="rId3">
            <a:alphaModFix/>
          </a:blip>
          <a:srcRect b="0" l="0" r="0" t="0"/>
          <a:stretch/>
        </p:blipFill>
        <p:spPr>
          <a:xfrm>
            <a:off x="720015" y="2160000"/>
            <a:ext cx="8855700" cy="3804209"/>
          </a:xfrm>
          <a:prstGeom prst="rect">
            <a:avLst/>
          </a:prstGeom>
          <a:noFill/>
          <a:ln>
            <a:noFill/>
          </a:ln>
        </p:spPr>
      </p:pic>
      <p:sp>
        <p:nvSpPr>
          <p:cNvPr id="104" name="Google Shape;104;g8ee2159f26_0_14"/>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8ee2159f26_0_0"/>
          <p:cNvSpPr txBox="1"/>
          <p:nvPr/>
        </p:nvSpPr>
        <p:spPr>
          <a:xfrm>
            <a:off x="571500" y="1605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Requirements</a:t>
            </a:r>
            <a:br>
              <a:rPr b="0" i="0" lang="en-US" sz="1800" u="none" cap="none" strike="noStrike">
                <a:solidFill>
                  <a:srgbClr val="000000"/>
                </a:solidFill>
                <a:latin typeface="Arial"/>
                <a:ea typeface="Arial"/>
                <a:cs typeface="Arial"/>
                <a:sym typeface="Arial"/>
              </a:rPr>
            </a:br>
            <a:r>
              <a:rPr b="1" i="0" lang="en-US" sz="2200" u="none" cap="none" strike="noStrike">
                <a:solidFill>
                  <a:srgbClr val="333333"/>
                </a:solidFill>
                <a:latin typeface="Arial"/>
                <a:ea typeface="Arial"/>
                <a:cs typeface="Arial"/>
                <a:sym typeface="Arial"/>
              </a:rPr>
              <a:t> </a:t>
            </a:r>
            <a:r>
              <a:rPr i="0" lang="en-US" sz="2200" u="none" cap="none" strike="noStrike">
                <a:solidFill>
                  <a:srgbClr val="333333"/>
                </a:solidFill>
              </a:rPr>
              <a:t>Python Serial Class</a:t>
            </a:r>
            <a:endParaRPr i="0" sz="2200" u="none" cap="none" strike="noStrike">
              <a:solidFill>
                <a:srgbClr val="333333"/>
              </a:solidFill>
            </a:endParaRPr>
          </a:p>
        </p:txBody>
      </p:sp>
      <p:sp>
        <p:nvSpPr>
          <p:cNvPr id="110" name="Google Shape;110;g8ee2159f26_0_0"/>
          <p:cNvSpPr txBox="1"/>
          <p:nvPr/>
        </p:nvSpPr>
        <p:spPr>
          <a:xfrm>
            <a:off x="571500" y="1683200"/>
            <a:ext cx="8640000" cy="4853100"/>
          </a:xfrm>
          <a:prstGeom prst="rect">
            <a:avLst/>
          </a:prstGeom>
          <a:noFill/>
          <a:ln>
            <a:noFill/>
          </a:ln>
        </p:spPr>
        <p:txBody>
          <a:bodyPr anchorCtr="0" anchor="t" bIns="0" lIns="0" spcFirstLastPara="1" rIns="0" wrap="square" tIns="0">
            <a:noAutofit/>
          </a:bodyPr>
          <a:lstStyle/>
          <a:p>
            <a:pPr indent="-320189" lvl="0" marL="431999" marR="0" rtl="0" algn="l">
              <a:lnSpc>
                <a:spcPct val="100000"/>
              </a:lnSpc>
              <a:spcBef>
                <a:spcPts val="0"/>
              </a:spcBef>
              <a:spcAft>
                <a:spcPts val="0"/>
              </a:spcAft>
              <a:buClr>
                <a:srgbClr val="001282"/>
              </a:buClr>
              <a:buSzPts val="1200"/>
              <a:buFont typeface="Noto Sans Symbols"/>
              <a:buChar char="●"/>
            </a:pPr>
            <a:r>
              <a:rPr b="0" i="0" lang="en-US" sz="2800" u="none" cap="none" strike="noStrike">
                <a:solidFill>
                  <a:srgbClr val="000000"/>
                </a:solidFill>
                <a:latin typeface="Arial"/>
                <a:ea typeface="Arial"/>
                <a:cs typeface="Arial"/>
                <a:sym typeface="Arial"/>
              </a:rPr>
              <a:t>PyCharm / IDLE installed</a:t>
            </a:r>
            <a:endParaRPr b="0" i="0" sz="2800" u="none" cap="none" strike="noStrike">
              <a:solidFill>
                <a:srgbClr val="000000"/>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000000"/>
                </a:solidFill>
                <a:latin typeface="Arial"/>
                <a:ea typeface="Arial"/>
                <a:cs typeface="Arial"/>
                <a:sym typeface="Arial"/>
              </a:rPr>
              <a:t> </a:t>
            </a:r>
            <a:r>
              <a:rPr b="0" i="0" lang="en-US" sz="1800" u="sng" cap="none" strike="noStrike">
                <a:solidFill>
                  <a:srgbClr val="000000"/>
                </a:solidFill>
                <a:latin typeface="Arial"/>
                <a:ea typeface="Arial"/>
                <a:cs typeface="Arial"/>
                <a:sym typeface="Arial"/>
                <a:hlinkClick r:id="rId3"/>
              </a:rPr>
              <a:t>https://www.jetbrains.com/pycharm/download/</a:t>
            </a:r>
            <a:endParaRPr b="0" i="0" sz="1800" u="none" cap="none" strike="noStrike">
              <a:solidFill>
                <a:srgbClr val="000000"/>
              </a:solidFill>
              <a:latin typeface="Arial"/>
              <a:ea typeface="Arial"/>
              <a:cs typeface="Arial"/>
              <a:sym typeface="Arial"/>
            </a:endParaRPr>
          </a:p>
          <a:p>
            <a:pPr indent="-320189" lvl="0" marL="431999" marR="0" rtl="0" algn="l">
              <a:lnSpc>
                <a:spcPct val="100000"/>
              </a:lnSpc>
              <a:spcBef>
                <a:spcPts val="1134"/>
              </a:spcBef>
              <a:spcAft>
                <a:spcPts val="0"/>
              </a:spcAft>
              <a:buClr>
                <a:srgbClr val="001282"/>
              </a:buClr>
              <a:buSzPts val="1200"/>
              <a:buFont typeface="Noto Sans Symbols"/>
              <a:buChar char="●"/>
            </a:pPr>
            <a:r>
              <a:rPr lang="en-US" sz="2800"/>
              <a:t>Py</a:t>
            </a:r>
            <a:r>
              <a:rPr b="0" i="0" lang="en-US" sz="2800" u="none" cap="none" strike="noStrike">
                <a:solidFill>
                  <a:srgbClr val="000000"/>
                </a:solidFill>
                <a:latin typeface="Arial"/>
                <a:ea typeface="Arial"/>
                <a:cs typeface="Arial"/>
                <a:sym typeface="Arial"/>
              </a:rPr>
              <a:t>Serial library installed</a:t>
            </a:r>
            <a:endParaRPr b="0" i="0" sz="2800" u="none" cap="none" strike="noStrike">
              <a:solidFill>
                <a:srgbClr val="000000"/>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000000"/>
                </a:solidFill>
                <a:latin typeface="Arial"/>
                <a:ea typeface="Arial"/>
                <a:cs typeface="Arial"/>
                <a:sym typeface="Arial"/>
              </a:rPr>
              <a:t> </a:t>
            </a:r>
            <a:r>
              <a:rPr b="0" i="0" lang="en-US" sz="1800" u="sng" cap="none" strike="noStrike">
                <a:solidFill>
                  <a:srgbClr val="000000"/>
                </a:solidFill>
                <a:latin typeface="Arial"/>
                <a:ea typeface="Arial"/>
                <a:cs typeface="Arial"/>
                <a:sym typeface="Arial"/>
                <a:hlinkClick r:id="rId4"/>
              </a:rPr>
              <a:t>https://pypi.org/project/pyserial/</a:t>
            </a:r>
            <a:endParaRPr b="0" i="0" sz="1800" u="none" cap="none" strike="noStrike">
              <a:solidFill>
                <a:srgbClr val="000000"/>
              </a:solidFill>
              <a:latin typeface="Arial"/>
              <a:ea typeface="Arial"/>
              <a:cs typeface="Arial"/>
              <a:sym typeface="Arial"/>
            </a:endParaRPr>
          </a:p>
          <a:p>
            <a:pPr indent="-320189" lvl="0" marL="431999" marR="0" rtl="0" algn="l">
              <a:lnSpc>
                <a:spcPct val="100000"/>
              </a:lnSpc>
              <a:spcBef>
                <a:spcPts val="1134"/>
              </a:spcBef>
              <a:spcAft>
                <a:spcPts val="0"/>
              </a:spcAft>
              <a:buClr>
                <a:srgbClr val="001282"/>
              </a:buClr>
              <a:buSzPts val="1200"/>
              <a:buFont typeface="Noto Sans Symbols"/>
              <a:buChar char="●"/>
            </a:pPr>
            <a:r>
              <a:rPr b="0" i="0" lang="en-US" sz="2800" u="none" cap="none" strike="noStrike">
                <a:solidFill>
                  <a:srgbClr val="000000"/>
                </a:solidFill>
                <a:latin typeface="Arial"/>
                <a:ea typeface="Arial"/>
                <a:cs typeface="Arial"/>
                <a:sym typeface="Arial"/>
              </a:rPr>
              <a:t>Binascii library installed</a:t>
            </a:r>
            <a:endParaRPr b="0" i="0" sz="2800" u="none" cap="none" strike="noStrike">
              <a:solidFill>
                <a:srgbClr val="000000"/>
              </a:solidFill>
              <a:latin typeface="Arial"/>
              <a:ea typeface="Arial"/>
              <a:cs typeface="Arial"/>
              <a:sym typeface="Arial"/>
            </a:endParaRPr>
          </a:p>
          <a:p>
            <a:pPr indent="-320189" lvl="0" marL="431999" marR="0" rtl="0" algn="l">
              <a:lnSpc>
                <a:spcPct val="100000"/>
              </a:lnSpc>
              <a:spcBef>
                <a:spcPts val="1134"/>
              </a:spcBef>
              <a:spcAft>
                <a:spcPts val="0"/>
              </a:spcAft>
              <a:buClr>
                <a:srgbClr val="001282"/>
              </a:buClr>
              <a:buSzPts val="1200"/>
              <a:buChar char="●"/>
            </a:pPr>
            <a:r>
              <a:rPr lang="en-US" sz="2800"/>
              <a:t>FTDI (or equivalent) chip and USB cable</a:t>
            </a:r>
            <a:endParaRPr sz="2800"/>
          </a:p>
          <a:p>
            <a:pPr indent="-304800" lvl="0" marL="457200" rtl="0" algn="l">
              <a:spcBef>
                <a:spcPts val="1134"/>
              </a:spcBef>
              <a:spcAft>
                <a:spcPts val="0"/>
              </a:spcAft>
              <a:buClr>
                <a:srgbClr val="001282"/>
              </a:buClr>
              <a:buSzPts val="1200"/>
              <a:buChar char="●"/>
            </a:pPr>
            <a:r>
              <a:rPr lang="en-US" sz="2800">
                <a:solidFill>
                  <a:schemeClr val="dk1"/>
                </a:solidFill>
              </a:rPr>
              <a:t>Windows 10 Debugging Tools (Windows Only)</a:t>
            </a:r>
            <a:endParaRPr sz="2800">
              <a:solidFill>
                <a:schemeClr val="dk1"/>
              </a:solidFill>
            </a:endParaRPr>
          </a:p>
          <a:p>
            <a:pPr indent="-342900" lvl="1" marL="914400" rtl="0" algn="l">
              <a:spcBef>
                <a:spcPts val="1134"/>
              </a:spcBef>
              <a:spcAft>
                <a:spcPts val="0"/>
              </a:spcAft>
              <a:buClr>
                <a:srgbClr val="001282"/>
              </a:buClr>
              <a:buSzPts val="1800"/>
              <a:buChar char="−"/>
            </a:pPr>
            <a:r>
              <a:rPr lang="en-US" sz="1800" u="sng">
                <a:solidFill>
                  <a:schemeClr val="dk1"/>
                </a:solidFill>
                <a:hlinkClick r:id="rId5"/>
              </a:rPr>
              <a:t>https://developer.microsoft.com/en-us/windows/downloads/windows-10-sdk/</a:t>
            </a:r>
            <a:endParaRPr sz="2800"/>
          </a:p>
        </p:txBody>
      </p:sp>
      <p:sp>
        <p:nvSpPr>
          <p:cNvPr id="111" name="Google Shape;111;g8ee2159f26_0_0"/>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8ee2159f26_0_22"/>
          <p:cNvSpPr txBox="1"/>
          <p:nvPr/>
        </p:nvSpPr>
        <p:spPr>
          <a:xfrm>
            <a:off x="571500" y="160525"/>
            <a:ext cx="78420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Python Concepts</a:t>
            </a:r>
            <a:br>
              <a:rPr b="0" i="0" lang="en-US" sz="1800" u="none" cap="none" strike="noStrike">
                <a:solidFill>
                  <a:srgbClr val="000000"/>
                </a:solidFill>
                <a:latin typeface="Arial"/>
                <a:ea typeface="Arial"/>
                <a:cs typeface="Arial"/>
                <a:sym typeface="Arial"/>
              </a:rPr>
            </a:br>
            <a:r>
              <a:rPr b="1" i="0" lang="en-US" sz="2200" u="none" cap="none" strike="noStrike">
                <a:solidFill>
                  <a:srgbClr val="333333"/>
                </a:solidFill>
                <a:latin typeface="Arial"/>
                <a:ea typeface="Arial"/>
                <a:cs typeface="Arial"/>
                <a:sym typeface="Arial"/>
              </a:rPr>
              <a:t> </a:t>
            </a:r>
            <a:endParaRPr b="1" i="0" sz="2200" u="none" cap="none" strike="noStrike">
              <a:solidFill>
                <a:srgbClr val="333333"/>
              </a:solidFill>
              <a:latin typeface="Arial"/>
              <a:ea typeface="Arial"/>
              <a:cs typeface="Arial"/>
              <a:sym typeface="Arial"/>
            </a:endParaRPr>
          </a:p>
        </p:txBody>
      </p:sp>
      <p:sp>
        <p:nvSpPr>
          <p:cNvPr id="117" name="Google Shape;117;g8ee2159f26_0_22"/>
          <p:cNvSpPr txBox="1"/>
          <p:nvPr/>
        </p:nvSpPr>
        <p:spPr>
          <a:xfrm>
            <a:off x="720000" y="2160000"/>
            <a:ext cx="8698200" cy="12624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Serial Class</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Initialization Parameters</a:t>
            </a:r>
            <a:endParaRPr b="0" i="0" sz="2800" u="none" cap="none" strike="noStrike">
              <a:solidFill>
                <a:srgbClr val="333333"/>
              </a:solidFill>
              <a:latin typeface="Arial"/>
              <a:ea typeface="Arial"/>
              <a:cs typeface="Arial"/>
              <a:sym typeface="Arial"/>
            </a:endParaRPr>
          </a:p>
        </p:txBody>
      </p:sp>
      <p:pic>
        <p:nvPicPr>
          <p:cNvPr id="118" name="Google Shape;118;g8ee2159f26_0_22"/>
          <p:cNvPicPr preferRelativeResize="0"/>
          <p:nvPr/>
        </p:nvPicPr>
        <p:blipFill rotWithShape="1">
          <a:blip r:embed="rId3">
            <a:alphaModFix/>
          </a:blip>
          <a:srcRect b="0" l="0" r="0" t="0"/>
          <a:stretch/>
        </p:blipFill>
        <p:spPr>
          <a:xfrm>
            <a:off x="548640" y="3428640"/>
            <a:ext cx="9026999" cy="3246480"/>
          </a:xfrm>
          <a:prstGeom prst="rect">
            <a:avLst/>
          </a:prstGeom>
          <a:noFill/>
          <a:ln>
            <a:noFill/>
          </a:ln>
        </p:spPr>
      </p:pic>
      <p:sp>
        <p:nvSpPr>
          <p:cNvPr id="119" name="Google Shape;119;g8ee2159f26_0_22"/>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8ee2159f26_0_30"/>
          <p:cNvSpPr txBox="1"/>
          <p:nvPr/>
        </p:nvSpPr>
        <p:spPr>
          <a:xfrm>
            <a:off x="571500" y="137110"/>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Class Functions</a:t>
            </a:r>
            <a:br>
              <a:rPr b="0" i="0" lang="en-US" sz="1800" u="none" cap="none" strike="noStrike">
                <a:solidFill>
                  <a:srgbClr val="000000"/>
                </a:solidFill>
                <a:latin typeface="Arial"/>
                <a:ea typeface="Arial"/>
                <a:cs typeface="Arial"/>
                <a:sym typeface="Arial"/>
              </a:rPr>
            </a:br>
            <a:r>
              <a:rPr b="1" i="0" lang="en-US" sz="2200" u="none" cap="none" strike="noStrike">
                <a:solidFill>
                  <a:srgbClr val="333333"/>
                </a:solidFill>
                <a:latin typeface="Arial"/>
                <a:ea typeface="Arial"/>
                <a:cs typeface="Arial"/>
                <a:sym typeface="Arial"/>
              </a:rPr>
              <a:t> General</a:t>
            </a:r>
            <a:endParaRPr b="1" i="0" sz="2200" u="none" cap="none" strike="noStrike">
              <a:solidFill>
                <a:srgbClr val="333333"/>
              </a:solidFill>
              <a:latin typeface="Arial"/>
              <a:ea typeface="Arial"/>
              <a:cs typeface="Arial"/>
              <a:sym typeface="Arial"/>
            </a:endParaRPr>
          </a:p>
        </p:txBody>
      </p:sp>
      <p:sp>
        <p:nvSpPr>
          <p:cNvPr id="125" name="Google Shape;125;g8ee2159f26_0_30"/>
          <p:cNvSpPr txBox="1"/>
          <p:nvPr/>
        </p:nvSpPr>
        <p:spPr>
          <a:xfrm>
            <a:off x="571500" y="1600200"/>
            <a:ext cx="9164700" cy="52578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open()</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Opens the port</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close()</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Closes the port</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read(n)</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Reads </a:t>
            </a:r>
            <a:r>
              <a:rPr b="0" i="1" lang="en-US" sz="2800" u="none" cap="none" strike="noStrike">
                <a:solidFill>
                  <a:srgbClr val="333333"/>
                </a:solidFill>
                <a:latin typeface="Arial"/>
                <a:ea typeface="Arial"/>
                <a:cs typeface="Arial"/>
                <a:sym typeface="Arial"/>
              </a:rPr>
              <a:t>n</a:t>
            </a:r>
            <a:r>
              <a:rPr b="0" i="0" lang="en-US" sz="2800" u="none" cap="none" strike="noStrike">
                <a:solidFill>
                  <a:srgbClr val="333333"/>
                </a:solidFill>
                <a:latin typeface="Arial"/>
                <a:ea typeface="Arial"/>
                <a:cs typeface="Arial"/>
                <a:sym typeface="Arial"/>
              </a:rPr>
              <a:t> bytes of data</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write(data)</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Sends </a:t>
            </a:r>
            <a:r>
              <a:rPr b="0" i="1" lang="en-US" sz="2800" u="none" cap="none" strike="noStrike">
                <a:solidFill>
                  <a:srgbClr val="333333"/>
                </a:solidFill>
                <a:latin typeface="Arial"/>
                <a:ea typeface="Arial"/>
                <a:cs typeface="Arial"/>
                <a:sym typeface="Arial"/>
              </a:rPr>
              <a:t>data</a:t>
            </a:r>
            <a:r>
              <a:rPr b="0" i="0" lang="en-US" sz="2800" u="none" cap="none" strike="noStrike">
                <a:solidFill>
                  <a:srgbClr val="333333"/>
                </a:solidFill>
                <a:latin typeface="Arial"/>
                <a:ea typeface="Arial"/>
                <a:cs typeface="Arial"/>
                <a:sym typeface="Arial"/>
              </a:rPr>
              <a:t> through the port</a:t>
            </a:r>
            <a:endParaRPr b="0" i="0" sz="2800" u="none" cap="none" strike="noStrike">
              <a:solidFill>
                <a:srgbClr val="333333"/>
              </a:solidFill>
              <a:latin typeface="Arial"/>
              <a:ea typeface="Arial"/>
              <a:cs typeface="Arial"/>
              <a:sym typeface="Arial"/>
            </a:endParaRPr>
          </a:p>
        </p:txBody>
      </p:sp>
      <p:sp>
        <p:nvSpPr>
          <p:cNvPr id="126" name="Google Shape;126;g8ee2159f26_0_30"/>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8ee2159f26_0_37"/>
          <p:cNvSpPr txBox="1"/>
          <p:nvPr/>
        </p:nvSpPr>
        <p:spPr>
          <a:xfrm>
            <a:off x="571500" y="148810"/>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Class Functions</a:t>
            </a:r>
            <a:br>
              <a:rPr b="0" i="0" lang="en-US" sz="1800" u="none" cap="none" strike="noStrike">
                <a:solidFill>
                  <a:srgbClr val="000000"/>
                </a:solidFill>
                <a:latin typeface="Arial"/>
                <a:ea typeface="Arial"/>
                <a:cs typeface="Arial"/>
                <a:sym typeface="Arial"/>
              </a:rPr>
            </a:br>
            <a:r>
              <a:rPr b="1" i="0" lang="en-US" sz="2200" u="none" cap="none" strike="noStrike">
                <a:solidFill>
                  <a:srgbClr val="333333"/>
                </a:solidFill>
                <a:latin typeface="Arial"/>
                <a:ea typeface="Arial"/>
                <a:cs typeface="Arial"/>
                <a:sym typeface="Arial"/>
              </a:rPr>
              <a:t> Setters/Getters</a:t>
            </a:r>
            <a:endParaRPr b="1" i="0" sz="2200" u="none" cap="none" strike="noStrike">
              <a:solidFill>
                <a:srgbClr val="333333"/>
              </a:solidFill>
              <a:latin typeface="Arial"/>
              <a:ea typeface="Arial"/>
              <a:cs typeface="Arial"/>
              <a:sym typeface="Arial"/>
            </a:endParaRPr>
          </a:p>
        </p:txBody>
      </p:sp>
      <p:sp>
        <p:nvSpPr>
          <p:cNvPr id="132" name="Google Shape;132;g8ee2159f26_0_37"/>
          <p:cNvSpPr txBox="1"/>
          <p:nvPr/>
        </p:nvSpPr>
        <p:spPr>
          <a:xfrm>
            <a:off x="571500" y="1600200"/>
            <a:ext cx="9164700" cy="52578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port</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(string) Set/Get port name value</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baudrate</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(int) Set/Get baudrate value</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bytesize</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(int) Set/Get bytesize value </a:t>
            </a:r>
            <a:endParaRPr b="0" i="0" sz="2800" u="none" cap="none" strike="noStrike">
              <a:solidFill>
                <a:srgbClr val="333333"/>
              </a:solidFill>
              <a:latin typeface="Arial"/>
              <a:ea typeface="Arial"/>
              <a:cs typeface="Arial"/>
              <a:sym typeface="Arial"/>
            </a:endParaRPr>
          </a:p>
          <a:p>
            <a:pPr indent="-323999" lvl="0" marL="431999" marR="0" rtl="0" algn="l">
              <a:lnSpc>
                <a:spcPct val="100000"/>
              </a:lnSpc>
              <a:spcBef>
                <a:spcPts val="1134"/>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timeout</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(float) Set/Get read timeout value</a:t>
            </a:r>
            <a:endParaRPr b="0" i="0" sz="2800" u="none" cap="none" strike="noStrike">
              <a:solidFill>
                <a:srgbClr val="333333"/>
              </a:solidFill>
              <a:latin typeface="Arial"/>
              <a:ea typeface="Arial"/>
              <a:cs typeface="Arial"/>
              <a:sym typeface="Arial"/>
            </a:endParaRPr>
          </a:p>
        </p:txBody>
      </p:sp>
      <p:sp>
        <p:nvSpPr>
          <p:cNvPr id="133" name="Google Shape;133;g8ee2159f26_0_37"/>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8ee2159f26_0_44"/>
          <p:cNvSpPr txBox="1"/>
          <p:nvPr/>
        </p:nvSpPr>
        <p:spPr>
          <a:xfrm>
            <a:off x="571500" y="148835"/>
            <a:ext cx="8855700" cy="1262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333333"/>
                </a:solidFill>
                <a:latin typeface="Arial"/>
                <a:ea typeface="Arial"/>
                <a:cs typeface="Arial"/>
                <a:sym typeface="Arial"/>
              </a:rPr>
              <a:t>Initializing Port</a:t>
            </a:r>
            <a:br>
              <a:rPr b="0" i="0" lang="en-US" sz="1800" u="none" cap="none" strike="noStrike">
                <a:solidFill>
                  <a:srgbClr val="000000"/>
                </a:solidFill>
                <a:latin typeface="Arial"/>
                <a:ea typeface="Arial"/>
                <a:cs typeface="Arial"/>
                <a:sym typeface="Arial"/>
              </a:rPr>
            </a:br>
            <a:r>
              <a:rPr b="1" i="0" lang="en-US" sz="2200" u="none" cap="none" strike="noStrike">
                <a:solidFill>
                  <a:srgbClr val="333333"/>
                </a:solidFill>
                <a:latin typeface="Arial"/>
                <a:ea typeface="Arial"/>
                <a:cs typeface="Arial"/>
                <a:sym typeface="Arial"/>
              </a:rPr>
              <a:t> </a:t>
            </a:r>
            <a:endParaRPr b="1" i="0" sz="2200" u="none" cap="none" strike="noStrike">
              <a:solidFill>
                <a:srgbClr val="333333"/>
              </a:solidFill>
              <a:latin typeface="Arial"/>
              <a:ea typeface="Arial"/>
              <a:cs typeface="Arial"/>
              <a:sym typeface="Arial"/>
            </a:endParaRPr>
          </a:p>
        </p:txBody>
      </p:sp>
      <p:sp>
        <p:nvSpPr>
          <p:cNvPr id="139" name="Google Shape;139;g8ee2159f26_0_44"/>
          <p:cNvSpPr txBox="1"/>
          <p:nvPr/>
        </p:nvSpPr>
        <p:spPr>
          <a:xfrm>
            <a:off x="563588" y="1587438"/>
            <a:ext cx="8640000" cy="4384800"/>
          </a:xfrm>
          <a:prstGeom prst="rect">
            <a:avLst/>
          </a:prstGeom>
          <a:noFill/>
          <a:ln>
            <a:noFill/>
          </a:ln>
        </p:spPr>
        <p:txBody>
          <a:bodyPr anchorCtr="0" anchor="t" bIns="0" lIns="0" spcFirstLastPara="1" rIns="0" wrap="square" tIns="0">
            <a:noAutofit/>
          </a:bodyPr>
          <a:lstStyle/>
          <a:p>
            <a:pPr indent="-323999" lvl="0" marL="431999" marR="0" rtl="0" algn="l">
              <a:lnSpc>
                <a:spcPct val="100000"/>
              </a:lnSpc>
              <a:spcBef>
                <a:spcPts val="0"/>
              </a:spcBef>
              <a:spcAft>
                <a:spcPts val="0"/>
              </a:spcAft>
              <a:buClr>
                <a:srgbClr val="001282"/>
              </a:buClr>
              <a:buSzPts val="1260"/>
              <a:buFont typeface="Noto Sans Symbols"/>
              <a:buChar char="●"/>
            </a:pPr>
            <a:r>
              <a:rPr b="0" i="0" lang="en-US" sz="2800" u="none" cap="none" strike="noStrike">
                <a:solidFill>
                  <a:srgbClr val="333333"/>
                </a:solidFill>
                <a:latin typeface="Arial"/>
                <a:ea typeface="Arial"/>
                <a:cs typeface="Arial"/>
                <a:sym typeface="Arial"/>
              </a:rPr>
              <a:t>Two methods with identical results</a:t>
            </a:r>
            <a:endParaRPr b="0" i="0" sz="2800" u="none" cap="none" strike="noStrike">
              <a:solidFill>
                <a:srgbClr val="333333"/>
              </a:solidFill>
              <a:latin typeface="Arial"/>
              <a:ea typeface="Arial"/>
              <a:cs typeface="Arial"/>
              <a:sym typeface="Arial"/>
            </a:endParaRPr>
          </a:p>
          <a:p>
            <a:pPr indent="-323999" lvl="1" marL="864000" marR="0" rtl="0" algn="l">
              <a:lnSpc>
                <a:spcPct val="100000"/>
              </a:lnSpc>
              <a:spcBef>
                <a:spcPts val="141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Initializing with constructor and all relevant values</a:t>
            </a:r>
            <a:endParaRPr b="0" i="0" sz="2800" u="none" cap="none" strike="noStrike">
              <a:solidFill>
                <a:srgbClr val="333333"/>
              </a:solidFill>
              <a:latin typeface="Arial"/>
              <a:ea typeface="Arial"/>
              <a:cs typeface="Arial"/>
              <a:sym typeface="Arial"/>
            </a:endParaRPr>
          </a:p>
          <a:p>
            <a:pPr indent="-323998" lvl="1" marL="864000" marR="0" rtl="0" algn="l">
              <a:lnSpc>
                <a:spcPct val="100000"/>
              </a:lnSpc>
              <a:spcBef>
                <a:spcPts val="1134"/>
              </a:spcBef>
              <a:spcAft>
                <a:spcPts val="0"/>
              </a:spcAft>
              <a:buClr>
                <a:srgbClr val="001282"/>
              </a:buClr>
              <a:buSzPts val="2100"/>
              <a:buFont typeface="Noto Sans Symbols"/>
              <a:buChar char="−"/>
            </a:pPr>
            <a:r>
              <a:rPr b="0" i="0" lang="en-US" sz="2800" u="none" cap="none" strike="noStrike">
                <a:solidFill>
                  <a:srgbClr val="333333"/>
                </a:solidFill>
                <a:latin typeface="Arial"/>
                <a:ea typeface="Arial"/>
                <a:cs typeface="Arial"/>
                <a:sym typeface="Arial"/>
              </a:rPr>
              <a:t>Initializing an empty port object and using setters to initialize various values</a:t>
            </a:r>
            <a:endParaRPr b="0" i="0" sz="2800" u="none" cap="none" strike="noStrike">
              <a:solidFill>
                <a:srgbClr val="333333"/>
              </a:solidFill>
              <a:latin typeface="Arial"/>
              <a:ea typeface="Arial"/>
              <a:cs typeface="Arial"/>
              <a:sym typeface="Arial"/>
            </a:endParaRPr>
          </a:p>
          <a:p>
            <a:pPr indent="-243989" lvl="0" marL="431999" marR="0" rtl="0" algn="l">
              <a:lnSpc>
                <a:spcPct val="100000"/>
              </a:lnSpc>
              <a:spcBef>
                <a:spcPts val="1134"/>
              </a:spcBef>
              <a:spcAft>
                <a:spcPts val="0"/>
              </a:spcAft>
              <a:buClr>
                <a:srgbClr val="EF2929"/>
              </a:buClr>
              <a:buSzPts val="1260"/>
              <a:buFont typeface="Noto Sans Symbols"/>
              <a:buNone/>
            </a:pPr>
            <a:r>
              <a:t/>
            </a:r>
            <a:endParaRPr b="0" i="0" sz="2800" u="none" cap="none" strike="noStrike">
              <a:solidFill>
                <a:srgbClr val="333333"/>
              </a:solidFill>
              <a:latin typeface="Arial"/>
              <a:ea typeface="Arial"/>
              <a:cs typeface="Arial"/>
              <a:sym typeface="Arial"/>
            </a:endParaRPr>
          </a:p>
        </p:txBody>
      </p:sp>
      <p:pic>
        <p:nvPicPr>
          <p:cNvPr id="140" name="Google Shape;140;g8ee2159f26_0_44"/>
          <p:cNvPicPr preferRelativeResize="0"/>
          <p:nvPr/>
        </p:nvPicPr>
        <p:blipFill rotWithShape="1">
          <a:blip r:embed="rId3">
            <a:alphaModFix/>
          </a:blip>
          <a:srcRect b="0" l="0" r="0" t="0"/>
          <a:stretch/>
        </p:blipFill>
        <p:spPr>
          <a:xfrm>
            <a:off x="1404490" y="4251785"/>
            <a:ext cx="6326280" cy="1356840"/>
          </a:xfrm>
          <a:prstGeom prst="rect">
            <a:avLst/>
          </a:prstGeom>
          <a:noFill/>
          <a:ln>
            <a:noFill/>
          </a:ln>
        </p:spPr>
      </p:pic>
      <p:sp>
        <p:nvSpPr>
          <p:cNvPr id="141" name="Google Shape;141;g8ee2159f26_0_44"/>
          <p:cNvSpPr txBox="1"/>
          <p:nvPr>
            <p:ph idx="12" type="sldNum"/>
          </p:nvPr>
        </p:nvSpPr>
        <p:spPr>
          <a:xfrm>
            <a:off x="9433260" y="6981108"/>
            <a:ext cx="604800" cy="578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