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59" d="100"/>
          <a:sy n="59" d="100"/>
        </p:scale>
        <p:origin x="78" y="16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E7266082-CE6B-47A2-A39C-6822AF050A85}"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85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8F8A7-D45F-4FEC-BBA0-66C8563A8021}"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266082-CE6B-47A2-A39C-6822AF050A85}" type="slidenum">
              <a:rPr lang="en-GB" smtClean="0"/>
              <a:t>‹#›</a:t>
            </a:fld>
            <a:endParaRPr lang="en-GB"/>
          </a:p>
        </p:txBody>
      </p:sp>
    </p:spTree>
    <p:extLst>
      <p:ext uri="{BB962C8B-B14F-4D97-AF65-F5344CB8AC3E}">
        <p14:creationId xmlns:p14="http://schemas.microsoft.com/office/powerpoint/2010/main" val="411156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03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64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spTree>
    <p:extLst>
      <p:ext uri="{BB962C8B-B14F-4D97-AF65-F5344CB8AC3E}">
        <p14:creationId xmlns:p14="http://schemas.microsoft.com/office/powerpoint/2010/main" val="179681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421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92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87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45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spTree>
    <p:extLst>
      <p:ext uri="{BB962C8B-B14F-4D97-AF65-F5344CB8AC3E}">
        <p14:creationId xmlns:p14="http://schemas.microsoft.com/office/powerpoint/2010/main" val="241129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8F8A7-D45F-4FEC-BBA0-66C8563A8021}"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266082-CE6B-47A2-A39C-6822AF050A85}"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165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8F8A7-D45F-4FEC-BBA0-66C8563A8021}"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266082-CE6B-47A2-A39C-6822AF050A85}" type="slidenum">
              <a:rPr lang="en-GB" smtClean="0"/>
              <a:t>‹#›</a:t>
            </a:fld>
            <a:endParaRPr lang="en-GB"/>
          </a:p>
        </p:txBody>
      </p:sp>
    </p:spTree>
    <p:extLst>
      <p:ext uri="{BB962C8B-B14F-4D97-AF65-F5344CB8AC3E}">
        <p14:creationId xmlns:p14="http://schemas.microsoft.com/office/powerpoint/2010/main" val="414503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8F8A7-D45F-4FEC-BBA0-66C8563A8021}" type="datetimeFigureOut">
              <a:rPr lang="en-GB" smtClean="0"/>
              <a:t>08/04/2022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266082-CE6B-47A2-A39C-6822AF050A85}"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42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8F8A7-D45F-4FEC-BBA0-66C8563A8021}" type="datetimeFigureOut">
              <a:rPr lang="en-GB" smtClean="0"/>
              <a:t>08/04/2022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266082-CE6B-47A2-A39C-6822AF050A85}"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40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8F8A7-D45F-4FEC-BBA0-66C8563A8021}" type="datetimeFigureOut">
              <a:rPr lang="en-GB" smtClean="0"/>
              <a:t>08/04/2022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266082-CE6B-47A2-A39C-6822AF050A85}" type="slidenum">
              <a:rPr lang="en-GB" smtClean="0"/>
              <a:t>‹#›</a:t>
            </a:fld>
            <a:endParaRPr lang="en-GB"/>
          </a:p>
        </p:txBody>
      </p:sp>
    </p:spTree>
    <p:extLst>
      <p:ext uri="{BB962C8B-B14F-4D97-AF65-F5344CB8AC3E}">
        <p14:creationId xmlns:p14="http://schemas.microsoft.com/office/powerpoint/2010/main" val="339408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8F8A7-D45F-4FEC-BBA0-66C8563A8021}"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266082-CE6B-47A2-A39C-6822AF050A85}"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58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8F8A7-D45F-4FEC-BBA0-66C8563A8021}"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266082-CE6B-47A2-A39C-6822AF050A85}" type="slidenum">
              <a:rPr lang="en-GB" smtClean="0"/>
              <a:t>‹#›</a:t>
            </a:fld>
            <a:endParaRPr lang="en-GB"/>
          </a:p>
        </p:txBody>
      </p:sp>
    </p:spTree>
    <p:extLst>
      <p:ext uri="{BB962C8B-B14F-4D97-AF65-F5344CB8AC3E}">
        <p14:creationId xmlns:p14="http://schemas.microsoft.com/office/powerpoint/2010/main" val="56811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D8F8A7-D45F-4FEC-BBA0-66C8563A8021}" type="datetimeFigureOut">
              <a:rPr lang="en-GB" smtClean="0"/>
              <a:t>08/04/2022</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266082-CE6B-47A2-A39C-6822AF050A85}" type="slidenum">
              <a:rPr lang="en-GB" smtClean="0"/>
              <a:t>‹#›</a:t>
            </a:fld>
            <a:endParaRPr lang="en-GB"/>
          </a:p>
        </p:txBody>
      </p:sp>
    </p:spTree>
    <p:extLst>
      <p:ext uri="{BB962C8B-B14F-4D97-AF65-F5344CB8AC3E}">
        <p14:creationId xmlns:p14="http://schemas.microsoft.com/office/powerpoint/2010/main" val="11767308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32C-CF40-4481-87C3-66A7C44BE4A5}"/>
              </a:ext>
            </a:extLst>
          </p:cNvPr>
          <p:cNvSpPr>
            <a:spLocks noGrp="1"/>
          </p:cNvSpPr>
          <p:nvPr>
            <p:ph type="ctrTitle"/>
          </p:nvPr>
        </p:nvSpPr>
        <p:spPr>
          <a:xfrm>
            <a:off x="1524000" y="2124170"/>
            <a:ext cx="9144000" cy="2387600"/>
          </a:xfrm>
        </p:spPr>
        <p:txBody>
          <a:bodyPr>
            <a:normAutofit fontScale="90000"/>
          </a:bodyPr>
          <a:lstStyle/>
          <a:p>
            <a:r>
              <a:rPr lang="en-GB" dirty="0"/>
              <a:t>6G5Z1108</a:t>
            </a:r>
            <a:br>
              <a:rPr lang="en-GB" dirty="0"/>
            </a:br>
            <a:r>
              <a:rPr lang="en-GB" dirty="0"/>
              <a:t>Professional Development</a:t>
            </a:r>
            <a:br>
              <a:rPr lang="en-GB" dirty="0"/>
            </a:br>
            <a:r>
              <a:rPr lang="en-GB" dirty="0"/>
              <a:t>The Boys</a:t>
            </a:r>
          </a:p>
        </p:txBody>
      </p:sp>
    </p:spTree>
    <p:extLst>
      <p:ext uri="{BB962C8B-B14F-4D97-AF65-F5344CB8AC3E}">
        <p14:creationId xmlns:p14="http://schemas.microsoft.com/office/powerpoint/2010/main" val="271014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1EBE-16CB-45BF-8949-AAF67EF8313D}"/>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9AEA686-FB52-4DD4-B4B6-6B38165BFC19}"/>
              </a:ext>
            </a:extLst>
          </p:cNvPr>
          <p:cNvSpPr>
            <a:spLocks noGrp="1"/>
          </p:cNvSpPr>
          <p:nvPr>
            <p:ph idx="1"/>
          </p:nvPr>
        </p:nvSpPr>
        <p:spPr/>
        <p:txBody>
          <a:bodyPr>
            <a:normAutofit lnSpcReduction="10000"/>
          </a:bodyPr>
          <a:lstStyle/>
          <a:p>
            <a:pPr marL="0" indent="0">
              <a:buNone/>
            </a:pPr>
            <a:r>
              <a:rPr lang="en-GB" dirty="0"/>
              <a:t>Team leader – </a:t>
            </a:r>
            <a:r>
              <a:rPr lang="en-GB" dirty="0" err="1"/>
              <a:t>Amadeusz</a:t>
            </a:r>
            <a:r>
              <a:rPr lang="en-GB" dirty="0"/>
              <a:t>. Why? – Polish mafia, gulag, good organisation, very active and motivated, clear scope of our project, etc.</a:t>
            </a:r>
          </a:p>
          <a:p>
            <a:pPr marL="0" indent="0">
              <a:buNone/>
            </a:pPr>
            <a:r>
              <a:rPr lang="en-GB" dirty="0"/>
              <a:t>Introduce rest of group members – what their role is in the group, how tasks are split up? Why? </a:t>
            </a:r>
          </a:p>
          <a:p>
            <a:pPr marL="0" indent="0">
              <a:buNone/>
            </a:pPr>
            <a:r>
              <a:rPr lang="en-GB" dirty="0"/>
              <a:t>Introduce crowdfunding project – What is a crowdfunding project? Why a game, what is our goal?</a:t>
            </a:r>
          </a:p>
          <a:p>
            <a:pPr marL="0" indent="0">
              <a:buNone/>
            </a:pPr>
            <a:r>
              <a:rPr lang="en-GB" dirty="0"/>
              <a:t>What game genre we chose. Why? – All interested on horror games, (more to add)</a:t>
            </a:r>
          </a:p>
          <a:p>
            <a:pPr marL="0" indent="0">
              <a:buNone/>
            </a:pPr>
            <a:endParaRPr lang="en-GB" dirty="0"/>
          </a:p>
        </p:txBody>
      </p:sp>
    </p:spTree>
    <p:extLst>
      <p:ext uri="{BB962C8B-B14F-4D97-AF65-F5344CB8AC3E}">
        <p14:creationId xmlns:p14="http://schemas.microsoft.com/office/powerpoint/2010/main" val="76063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8CD2-AF6B-45C1-8A79-62CDAF14097D}"/>
              </a:ext>
            </a:extLst>
          </p:cNvPr>
          <p:cNvSpPr>
            <a:spLocks noGrp="1"/>
          </p:cNvSpPr>
          <p:nvPr>
            <p:ph type="title"/>
          </p:nvPr>
        </p:nvSpPr>
        <p:spPr/>
        <p:txBody>
          <a:bodyPr/>
          <a:lstStyle/>
          <a:p>
            <a:r>
              <a:rPr lang="en-GB" dirty="0"/>
              <a:t>Interdependence</a:t>
            </a:r>
          </a:p>
        </p:txBody>
      </p:sp>
      <p:sp>
        <p:nvSpPr>
          <p:cNvPr id="3" name="Content Placeholder 2">
            <a:extLst>
              <a:ext uri="{FF2B5EF4-FFF2-40B4-BE49-F238E27FC236}">
                <a16:creationId xmlns:a16="http://schemas.microsoft.com/office/drawing/2014/main" id="{0541084B-7318-451A-A334-0F0E53F6E5A8}"/>
              </a:ext>
            </a:extLst>
          </p:cNvPr>
          <p:cNvSpPr>
            <a:spLocks noGrp="1"/>
          </p:cNvSpPr>
          <p:nvPr>
            <p:ph idx="1"/>
          </p:nvPr>
        </p:nvSpPr>
        <p:spPr/>
        <p:txBody>
          <a:bodyPr/>
          <a:lstStyle/>
          <a:p>
            <a:pPr marL="0" indent="0">
              <a:buNone/>
            </a:pPr>
            <a:r>
              <a:rPr lang="en-GB" dirty="0"/>
              <a:t>How do we rely on each other? </a:t>
            </a:r>
          </a:p>
          <a:p>
            <a:pPr marL="0" indent="0">
              <a:buNone/>
            </a:pPr>
            <a:r>
              <a:rPr lang="en-GB" dirty="0"/>
              <a:t>What is our agreed strategy when someone needs help? ‘Panic button’</a:t>
            </a:r>
          </a:p>
          <a:p>
            <a:pPr marL="0" indent="0">
              <a:buNone/>
            </a:pPr>
            <a:r>
              <a:rPr lang="en-GB" dirty="0"/>
              <a:t>Give example of Dylan helping out Jake with 3D modelling and animation. This happened because Jake because of personal reasons, (or because of many designing tasks) unlike the rest of us.</a:t>
            </a:r>
          </a:p>
        </p:txBody>
      </p:sp>
    </p:spTree>
    <p:extLst>
      <p:ext uri="{BB962C8B-B14F-4D97-AF65-F5344CB8AC3E}">
        <p14:creationId xmlns:p14="http://schemas.microsoft.com/office/powerpoint/2010/main" val="102248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0810-32D2-4FDA-A777-0D90CCFE484E}"/>
              </a:ext>
            </a:extLst>
          </p:cNvPr>
          <p:cNvSpPr>
            <a:spLocks noGrp="1"/>
          </p:cNvSpPr>
          <p:nvPr>
            <p:ph type="title"/>
          </p:nvPr>
        </p:nvSpPr>
        <p:spPr/>
        <p:txBody>
          <a:bodyPr>
            <a:normAutofit fontScale="90000"/>
          </a:bodyPr>
          <a:lstStyle/>
          <a:p>
            <a:r>
              <a:rPr lang="en-GB" dirty="0"/>
              <a:t>Requirement Analysis</a:t>
            </a:r>
            <a:br>
              <a:rPr lang="en-GB" dirty="0"/>
            </a:br>
            <a:endParaRPr lang="en-GB" dirty="0"/>
          </a:p>
        </p:txBody>
      </p:sp>
      <p:sp>
        <p:nvSpPr>
          <p:cNvPr id="3" name="Content Placeholder 2">
            <a:extLst>
              <a:ext uri="{FF2B5EF4-FFF2-40B4-BE49-F238E27FC236}">
                <a16:creationId xmlns:a16="http://schemas.microsoft.com/office/drawing/2014/main" id="{88D2B19A-695F-4510-8BB5-6EB5D30571ED}"/>
              </a:ext>
            </a:extLst>
          </p:cNvPr>
          <p:cNvSpPr>
            <a:spLocks noGrp="1"/>
          </p:cNvSpPr>
          <p:nvPr>
            <p:ph idx="1"/>
          </p:nvPr>
        </p:nvSpPr>
        <p:spPr/>
        <p:txBody>
          <a:bodyPr>
            <a:normAutofit fontScale="70000" lnSpcReduction="20000"/>
          </a:bodyPr>
          <a:lstStyle/>
          <a:p>
            <a:pPr marL="0" indent="0">
              <a:buNone/>
            </a:pPr>
            <a:r>
              <a:rPr lang="en-GB" dirty="0"/>
              <a:t>It is required to note important discussions in every meeting, which wasn’t done using Minutes, but was done by our team leader using a discord channel where he typed all the important stuff after each meeting. ( we might start doing Minutes later on? ( its not mandatory)</a:t>
            </a:r>
          </a:p>
          <a:p>
            <a:pPr marL="0" indent="0">
              <a:buNone/>
            </a:pPr>
            <a:r>
              <a:rPr lang="en-GB" dirty="0"/>
              <a:t>Users – Who are our prospective users? – PC gamers and in future controller?. What are their demographics? – Research to be done. Any similar products that our prospective users already own? – Research to be done </a:t>
            </a:r>
            <a:r>
              <a:rPr lang="en-GB" dirty="0">
                <a:sym typeface="Wingdings" panose="05000000000000000000" pitchFamily="2" charset="2"/>
              </a:rPr>
              <a:t></a:t>
            </a:r>
          </a:p>
          <a:p>
            <a:pPr marL="0" indent="0">
              <a:buNone/>
            </a:pPr>
            <a:r>
              <a:rPr lang="en-GB" dirty="0">
                <a:sym typeface="Wingdings" panose="05000000000000000000" pitchFamily="2" charset="2"/>
              </a:rPr>
              <a:t>Stakeholders – Who are they? Who is going to have a vested interest in our project? – Horror PC game fans ( or Horror game fans in general) Who is going to pay for it? – People who will want to see the game succeed and invest on it as they see a good future for it( maybe ? )</a:t>
            </a:r>
          </a:p>
          <a:p>
            <a:pPr marL="0" indent="0">
              <a:buNone/>
            </a:pPr>
            <a:r>
              <a:rPr lang="en-GB" dirty="0">
                <a:sym typeface="Wingdings" panose="05000000000000000000" pitchFamily="2" charset="2"/>
              </a:rPr>
              <a:t>Find out what stakeholders exactly want from our game by using some kind of feedback communication ( in our case survey, which will asking for feedback if they have tried out our prototype ) Make sure we explain what we can do in a short amount of time and what we cannot do, ensuring stakeholders understand what we are capable of achieving in only a couple of weeks. ( Here give example of an extremely hard task from a stakeholder and explain why this was impossible for us to achieve in only a small amount of time given)</a:t>
            </a:r>
          </a:p>
        </p:txBody>
      </p:sp>
    </p:spTree>
    <p:extLst>
      <p:ext uri="{BB962C8B-B14F-4D97-AF65-F5344CB8AC3E}">
        <p14:creationId xmlns:p14="http://schemas.microsoft.com/office/powerpoint/2010/main" val="164587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0CF1-668A-4537-B73F-9075E0CEE39B}"/>
              </a:ext>
            </a:extLst>
          </p:cNvPr>
          <p:cNvSpPr>
            <a:spLocks noGrp="1"/>
          </p:cNvSpPr>
          <p:nvPr>
            <p:ph type="title"/>
          </p:nvPr>
        </p:nvSpPr>
        <p:spPr/>
        <p:txBody>
          <a:bodyPr/>
          <a:lstStyle/>
          <a:p>
            <a:r>
              <a:rPr lang="en-GB" dirty="0"/>
              <a:t>Requirements Elicitation</a:t>
            </a:r>
          </a:p>
        </p:txBody>
      </p:sp>
      <p:sp>
        <p:nvSpPr>
          <p:cNvPr id="3" name="Content Placeholder 2">
            <a:extLst>
              <a:ext uri="{FF2B5EF4-FFF2-40B4-BE49-F238E27FC236}">
                <a16:creationId xmlns:a16="http://schemas.microsoft.com/office/drawing/2014/main" id="{EAB38AC8-A155-4895-824B-4CCF26C81E5C}"/>
              </a:ext>
            </a:extLst>
          </p:cNvPr>
          <p:cNvSpPr>
            <a:spLocks noGrp="1"/>
          </p:cNvSpPr>
          <p:nvPr>
            <p:ph idx="1"/>
          </p:nvPr>
        </p:nvSpPr>
        <p:spPr/>
        <p:txBody>
          <a:bodyPr/>
          <a:lstStyle/>
          <a:p>
            <a:pPr marL="0" indent="0">
              <a:buNone/>
            </a:pPr>
            <a:r>
              <a:rPr lang="en-GB" dirty="0"/>
              <a:t>Understand what we know about our project (crowdfunding campaigns), referencing from assignment brief, then do some background research or explore similar products (research part already done ). We will need to create a survey which includes getting feedback from users and stakeholders who tried out our prototype.</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50957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14B-F84A-487A-9A39-F211E1D3B862}"/>
              </a:ext>
            </a:extLst>
          </p:cNvPr>
          <p:cNvSpPr>
            <a:spLocks noGrp="1"/>
          </p:cNvSpPr>
          <p:nvPr>
            <p:ph type="title"/>
          </p:nvPr>
        </p:nvSpPr>
        <p:spPr/>
        <p:txBody>
          <a:bodyPr>
            <a:normAutofit fontScale="90000"/>
          </a:bodyPr>
          <a:lstStyle/>
          <a:p>
            <a:r>
              <a:rPr lang="en-GB" dirty="0"/>
              <a:t>Requirements modelling</a:t>
            </a:r>
            <a:br>
              <a:rPr lang="en-GB" dirty="0"/>
            </a:br>
            <a:endParaRPr lang="en-GB" dirty="0"/>
          </a:p>
        </p:txBody>
      </p:sp>
      <p:sp>
        <p:nvSpPr>
          <p:cNvPr id="3" name="Content Placeholder 2">
            <a:extLst>
              <a:ext uri="{FF2B5EF4-FFF2-40B4-BE49-F238E27FC236}">
                <a16:creationId xmlns:a16="http://schemas.microsoft.com/office/drawing/2014/main" id="{8B05743A-206F-4F74-A504-264B9B552326}"/>
              </a:ext>
            </a:extLst>
          </p:cNvPr>
          <p:cNvSpPr>
            <a:spLocks noGrp="1"/>
          </p:cNvSpPr>
          <p:nvPr>
            <p:ph idx="1"/>
          </p:nvPr>
        </p:nvSpPr>
        <p:spPr/>
        <p:txBody>
          <a:bodyPr>
            <a:normAutofit fontScale="77500" lnSpcReduction="20000"/>
          </a:bodyPr>
          <a:lstStyle/>
          <a:p>
            <a:pPr marL="0" indent="0">
              <a:buNone/>
            </a:pPr>
            <a:r>
              <a:rPr lang="en-GB" dirty="0"/>
              <a:t> You will need to think about how you are going to record your requirements, and where you will share them with the team. This might link back to last week’s teamwork meeting! ( brainstorming, observing current practises ( reviewing Trello, pdf files, etc), feedback from prototypes)</a:t>
            </a:r>
          </a:p>
          <a:p>
            <a:pPr marL="0" indent="0">
              <a:buNone/>
            </a:pPr>
            <a:r>
              <a:rPr lang="en-GB" dirty="0"/>
              <a:t>Are you going to keep a tagged list of requirements?  - Make a new checkbox list on Trello for requirements, with all our requirements included</a:t>
            </a:r>
          </a:p>
          <a:p>
            <a:pPr marL="0" indent="0">
              <a:buNone/>
            </a:pPr>
            <a:r>
              <a:rPr lang="en-GB" dirty="0"/>
              <a:t>Can you use a flowchart or diagram? –We use Trello and UML diagrams for most of our requirements, this way, it is easier for us to break down these tasks and understand them better when it comes to implement them using code. A new UML diagram was made for each requirement.</a:t>
            </a:r>
          </a:p>
          <a:p>
            <a:pPr marL="0" indent="0">
              <a:buNone/>
            </a:pPr>
            <a:r>
              <a:rPr lang="en-GB" dirty="0"/>
              <a:t>Whose responsibility will it be to be ‘in charge’ of keeping the requirements list updated? – </a:t>
            </a:r>
            <a:r>
              <a:rPr lang="en-GB" b="1" i="1" u="sng" dirty="0"/>
              <a:t>To be decided by the whole group – everyone’s responsibility</a:t>
            </a:r>
          </a:p>
          <a:p>
            <a:pPr marL="0" indent="0">
              <a:buNone/>
            </a:pPr>
            <a:endParaRPr lang="en-GB" b="1" i="1" u="sng" dirty="0"/>
          </a:p>
          <a:p>
            <a:pPr marL="0" indent="0">
              <a:buNone/>
            </a:pPr>
            <a:endParaRPr lang="en-GB" dirty="0"/>
          </a:p>
        </p:txBody>
      </p:sp>
    </p:spTree>
    <p:extLst>
      <p:ext uri="{BB962C8B-B14F-4D97-AF65-F5344CB8AC3E}">
        <p14:creationId xmlns:p14="http://schemas.microsoft.com/office/powerpoint/2010/main" val="384389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DF77-BC5E-420C-8B30-689DF6654C21}"/>
              </a:ext>
            </a:extLst>
          </p:cNvPr>
          <p:cNvSpPr>
            <a:spLocks noGrp="1"/>
          </p:cNvSpPr>
          <p:nvPr>
            <p:ph type="title"/>
          </p:nvPr>
        </p:nvSpPr>
        <p:spPr/>
        <p:txBody>
          <a:bodyPr>
            <a:normAutofit fontScale="90000"/>
          </a:bodyPr>
          <a:lstStyle/>
          <a:p>
            <a:r>
              <a:rPr lang="en-GB" dirty="0"/>
              <a:t>Types of requirements</a:t>
            </a:r>
            <a:br>
              <a:rPr lang="en-GB" dirty="0"/>
            </a:br>
            <a:r>
              <a:rPr lang="en-GB" dirty="0"/>
              <a:t>Functional Requirements</a:t>
            </a:r>
          </a:p>
        </p:txBody>
      </p:sp>
      <p:sp>
        <p:nvSpPr>
          <p:cNvPr id="3" name="Content Placeholder 2">
            <a:extLst>
              <a:ext uri="{FF2B5EF4-FFF2-40B4-BE49-F238E27FC236}">
                <a16:creationId xmlns:a16="http://schemas.microsoft.com/office/drawing/2014/main" id="{ECD3334A-A8C9-42E6-9F14-8E53D344DCAE}"/>
              </a:ext>
            </a:extLst>
          </p:cNvPr>
          <p:cNvSpPr>
            <a:spLocks noGrp="1"/>
          </p:cNvSpPr>
          <p:nvPr>
            <p:ph idx="1"/>
          </p:nvPr>
        </p:nvSpPr>
        <p:spPr>
          <a:xfrm>
            <a:off x="1295401" y="2556931"/>
            <a:ext cx="9601196" cy="4039811"/>
          </a:xfrm>
        </p:spPr>
        <p:txBody>
          <a:bodyPr>
            <a:normAutofit fontScale="25000" lnSpcReduction="20000"/>
          </a:bodyPr>
          <a:lstStyle/>
          <a:p>
            <a:pPr marL="0" indent="0">
              <a:buNone/>
            </a:pPr>
            <a:r>
              <a:rPr lang="en-GB" sz="5600" b="1" i="1" u="sng" dirty="0"/>
              <a:t>Functional requirements </a:t>
            </a:r>
            <a:r>
              <a:rPr lang="en-GB" sz="5600" dirty="0"/>
              <a:t>PLEASE USE MODAL VERBS ( Must, will, should, could, can, shall, may, etc.)– Explaining what the system should or should not do. For example, the game shall allow users to navigate around the map and start understanding the lore by picking up papers that include story text.</a:t>
            </a:r>
          </a:p>
          <a:p>
            <a:pPr marL="0" indent="0">
              <a:buNone/>
            </a:pPr>
            <a:r>
              <a:rPr lang="en-GB" sz="5600" dirty="0"/>
              <a:t>The game demo shall not end before triggering a ghost chase.</a:t>
            </a:r>
          </a:p>
          <a:p>
            <a:pPr marL="0" indent="0">
              <a:buNone/>
            </a:pPr>
            <a:r>
              <a:rPr lang="en-GB" sz="5600" dirty="0"/>
              <a:t>The player must be forced to pick up some kind of consumable(s) that reduces stress, and use it before the demo ends. </a:t>
            </a:r>
          </a:p>
          <a:p>
            <a:pPr marL="0" indent="0">
              <a:buNone/>
            </a:pPr>
            <a:r>
              <a:rPr lang="en-GB" sz="5600" dirty="0"/>
              <a:t>The system should not allow players to restart the game without accessing the pause or death menu.</a:t>
            </a:r>
          </a:p>
          <a:p>
            <a:pPr marL="0" indent="0">
              <a:buNone/>
            </a:pPr>
            <a:r>
              <a:rPr lang="en-GB" sz="5600" b="1" i="1" u="sng" dirty="0"/>
              <a:t>More to add</a:t>
            </a:r>
          </a:p>
          <a:p>
            <a:pPr marL="0" indent="0">
              <a:buNone/>
            </a:pPr>
            <a:endParaRPr lang="en-GB" sz="4000" dirty="0"/>
          </a:p>
          <a:p>
            <a:pPr marL="0" indent="0">
              <a:buNone/>
            </a:pPr>
            <a:r>
              <a:rPr lang="en-GB" sz="5600" b="1" i="1" u="sng" dirty="0"/>
              <a:t>Non-Functional Requirements -  </a:t>
            </a:r>
            <a:r>
              <a:rPr lang="en-GB" sz="5600" dirty="0"/>
              <a:t>Requirements that constrain how the system does what it does</a:t>
            </a:r>
          </a:p>
          <a:p>
            <a:pPr marL="0" indent="0">
              <a:buNone/>
            </a:pPr>
            <a:r>
              <a:rPr lang="en-GB" sz="5600" dirty="0"/>
              <a:t>The game should be  as code efficient as possible</a:t>
            </a:r>
          </a:p>
          <a:p>
            <a:pPr marL="0" indent="0">
              <a:buNone/>
            </a:pPr>
            <a:r>
              <a:rPr lang="en-GB" sz="5600" dirty="0"/>
              <a:t>The game must be easy to use and understand by the user</a:t>
            </a:r>
          </a:p>
          <a:p>
            <a:pPr marL="0" indent="0">
              <a:buNone/>
            </a:pPr>
            <a:r>
              <a:rPr lang="en-GB" sz="5600" dirty="0"/>
              <a:t>The game must have no game-breaking bugs</a:t>
            </a:r>
          </a:p>
          <a:p>
            <a:pPr marL="0" indent="0">
              <a:buNone/>
            </a:pPr>
            <a:r>
              <a:rPr lang="en-GB" sz="5600" b="1" i="1" u="sng" dirty="0"/>
              <a:t>More to add</a:t>
            </a:r>
          </a:p>
          <a:p>
            <a:pPr marL="0" indent="0">
              <a:buNone/>
            </a:pPr>
            <a:r>
              <a:rPr lang="en-GB" sz="5600" dirty="0"/>
              <a:t>What design did you do to address those requirements?</a:t>
            </a:r>
          </a:p>
          <a:p>
            <a:pPr marL="0" indent="0">
              <a:buNone/>
            </a:pPr>
            <a:r>
              <a:rPr lang="en-GB" sz="5600" dirty="0" err="1"/>
              <a:t>Uml</a:t>
            </a:r>
            <a:r>
              <a:rPr lang="en-GB" sz="5600" dirty="0"/>
              <a:t> diagrams, design on paper</a:t>
            </a:r>
          </a:p>
          <a:p>
            <a:pPr marL="0" indent="0">
              <a:buNone/>
            </a:pPr>
            <a:endParaRPr lang="en-GB" dirty="0"/>
          </a:p>
          <a:p>
            <a:pPr marL="0" indent="0">
              <a:buNone/>
            </a:pPr>
            <a:endParaRPr lang="en-GB" b="1" i="1" u="sng"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53765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B269-E524-4C8C-89CA-00889A326243}"/>
              </a:ext>
            </a:extLst>
          </p:cNvPr>
          <p:cNvSpPr>
            <a:spLocks noGrp="1"/>
          </p:cNvSpPr>
          <p:nvPr>
            <p:ph type="title"/>
          </p:nvPr>
        </p:nvSpPr>
        <p:spPr/>
        <p:txBody>
          <a:bodyPr>
            <a:normAutofit fontScale="90000"/>
          </a:bodyPr>
          <a:lstStyle/>
          <a:p>
            <a:r>
              <a:rPr lang="en-GB" dirty="0"/>
              <a:t>Requirement Analysis	</a:t>
            </a:r>
            <a:br>
              <a:rPr lang="en-GB" dirty="0"/>
            </a:br>
            <a:endParaRPr lang="en-GB" dirty="0"/>
          </a:p>
        </p:txBody>
      </p:sp>
      <p:sp>
        <p:nvSpPr>
          <p:cNvPr id="3" name="Content Placeholder 2">
            <a:extLst>
              <a:ext uri="{FF2B5EF4-FFF2-40B4-BE49-F238E27FC236}">
                <a16:creationId xmlns:a16="http://schemas.microsoft.com/office/drawing/2014/main" id="{114068AD-F3F5-4B7D-B2D4-891A9663E1F0}"/>
              </a:ext>
            </a:extLst>
          </p:cNvPr>
          <p:cNvSpPr>
            <a:spLocks noGrp="1"/>
          </p:cNvSpPr>
          <p:nvPr>
            <p:ph idx="1"/>
          </p:nvPr>
        </p:nvSpPr>
        <p:spPr/>
        <p:txBody>
          <a:bodyPr>
            <a:normAutofit lnSpcReduction="10000"/>
          </a:bodyPr>
          <a:lstStyle/>
          <a:p>
            <a:pPr marL="0" indent="0">
              <a:buNone/>
            </a:pPr>
            <a:r>
              <a:rPr lang="en-GB" dirty="0"/>
              <a:t>As a team, we have decided to use Trello to keep track and address our game requirements. We have decided to use Trello as it is the app we use the most, and the one we all easily understood the most. We also decided  to use FDD(Feature-Driven Development). 	The reason is because FDD perfectly matches our project, and we were able to follow it nicely by specifying discrete features where we then planned, designed and implemented one-by-one. The way we kept track of which requirements we completed, was by ticking off the tasks/requirements, and leave the unfinished ones unticked, so everyone knows what we still have to work on ( in Trello )</a:t>
            </a:r>
          </a:p>
        </p:txBody>
      </p:sp>
    </p:spTree>
    <p:extLst>
      <p:ext uri="{BB962C8B-B14F-4D97-AF65-F5344CB8AC3E}">
        <p14:creationId xmlns:p14="http://schemas.microsoft.com/office/powerpoint/2010/main" val="13780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1C09-766A-4940-9CCB-E04FA2D0C1A3}"/>
              </a:ext>
            </a:extLst>
          </p:cNvPr>
          <p:cNvSpPr>
            <a:spLocks noGrp="1"/>
          </p:cNvSpPr>
          <p:nvPr>
            <p:ph type="title"/>
          </p:nvPr>
        </p:nvSpPr>
        <p:spPr/>
        <p:txBody>
          <a:bodyPr>
            <a:normAutofit fontScale="90000"/>
          </a:bodyPr>
          <a:lstStyle/>
          <a:p>
            <a:r>
              <a:rPr lang="en-GB" dirty="0"/>
              <a:t>Requirements Traceability</a:t>
            </a:r>
            <a:br>
              <a:rPr lang="en-GB" dirty="0"/>
            </a:br>
            <a:endParaRPr lang="en-GB" dirty="0"/>
          </a:p>
        </p:txBody>
      </p:sp>
      <p:sp>
        <p:nvSpPr>
          <p:cNvPr id="3" name="Content Placeholder 2">
            <a:extLst>
              <a:ext uri="{FF2B5EF4-FFF2-40B4-BE49-F238E27FC236}">
                <a16:creationId xmlns:a16="http://schemas.microsoft.com/office/drawing/2014/main" id="{70BE6336-84D7-41E1-968B-7CEAEA671356}"/>
              </a:ext>
            </a:extLst>
          </p:cNvPr>
          <p:cNvSpPr>
            <a:spLocks noGrp="1"/>
          </p:cNvSpPr>
          <p:nvPr>
            <p:ph idx="1"/>
          </p:nvPr>
        </p:nvSpPr>
        <p:spPr>
          <a:xfrm>
            <a:off x="1295402" y="2556932"/>
            <a:ext cx="9601196" cy="3318936"/>
          </a:xfrm>
        </p:spPr>
        <p:txBody>
          <a:bodyPr/>
          <a:lstStyle/>
          <a:p>
            <a:pPr marL="0" indent="0">
              <a:buNone/>
            </a:pPr>
            <a:r>
              <a:rPr lang="en-GB" dirty="0"/>
              <a:t>We were able to always keep track of product features from our design decisions, and trace our requirements that were chosen in the first place. </a:t>
            </a:r>
          </a:p>
          <a:p>
            <a:pPr marL="0" indent="0">
              <a:buNone/>
            </a:pPr>
            <a:r>
              <a:rPr lang="en-GB" dirty="0"/>
              <a:t>We were always able to add features to our game anytime a stakeholder asked us to do so, because  we were using FDD, and it was very easy for us to just go back and implement them.</a:t>
            </a:r>
          </a:p>
        </p:txBody>
      </p:sp>
    </p:spTree>
    <p:extLst>
      <p:ext uri="{BB962C8B-B14F-4D97-AF65-F5344CB8AC3E}">
        <p14:creationId xmlns:p14="http://schemas.microsoft.com/office/powerpoint/2010/main" val="30345476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504</TotalTime>
  <Words>1037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6G5Z1108 Professional Development The Boys</vt:lpstr>
      <vt:lpstr>Introduction</vt:lpstr>
      <vt:lpstr>Interdependence</vt:lpstr>
      <vt:lpstr>Requirement Analysis </vt:lpstr>
      <vt:lpstr>Requirements Elicitation</vt:lpstr>
      <vt:lpstr>Requirements modelling </vt:lpstr>
      <vt:lpstr>Types of requirements Functional Requirements</vt:lpstr>
      <vt:lpstr>Requirement Analysis  </vt:lpstr>
      <vt:lpstr>Requirements Traceability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6G5Z1108 Professional Development The Boys</dc:title>
  <dc:creator>Nikos Drakos</dc:creator>
  <cp:lastModifiedBy>Nikolaos Drakos</cp:lastModifiedBy>
  <cp:revision>54</cp:revision>
  <dcterms:created xsi:type="dcterms:W3CDTF">2022-04-03T09:49:57Z</dcterms:created>
  <dcterms:modified xsi:type="dcterms:W3CDTF">2022-04-08T12:41:21Z</dcterms:modified>
</cp:coreProperties>
</file>