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Source Sans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SourceSansPr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7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3659f3c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3659f3c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3659f3c8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3659f3c8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3659f3c8a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3659f3c8a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3659f3c8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3659f3c8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c82b6a01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c82b6a01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c82b6a012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c82b6a012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c82b6a012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c82b6a012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c82b6a012_2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c82b6a012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369d784e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369d784e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03e3139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03e3139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c03e3139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c03e313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c82b6a012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c82b6a012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c82b6a012_2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c82b6a012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" name="Google Shape;49;p1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11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51" name="Google Shape;51;p1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54" name="Google Shape;54;p11"/>
          <p:cNvSpPr txBox="1"/>
          <p:nvPr/>
        </p:nvSpPr>
        <p:spPr>
          <a:xfrm>
            <a:off x="295750" y="4763825"/>
            <a:ext cx="794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Computergrafik Programmentwurf - Gary Lude, Lars Strölin, Julian Yaman</a:t>
            </a:r>
            <a:endParaRPr sz="1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lila Bild-BG">
  <p:cSld name="SECTION_TITLE_AND_DESCRIPTION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311699" y="47454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buNone/>
              <a:defRPr/>
            </a:lvl1pPr>
            <a:lvl2pPr lvl="1" rtl="0" algn="l">
              <a:buNone/>
              <a:defRPr/>
            </a:lvl2pPr>
            <a:lvl3pPr lvl="2" rtl="0" algn="l">
              <a:buNone/>
              <a:defRPr/>
            </a:lvl3pPr>
            <a:lvl4pPr lvl="3" rtl="0" algn="l">
              <a:buNone/>
              <a:defRPr/>
            </a:lvl4pPr>
            <a:lvl5pPr lvl="4" rtl="0" algn="l">
              <a:buNone/>
              <a:defRPr/>
            </a:lvl5pPr>
            <a:lvl6pPr lvl="5" rtl="0" algn="l">
              <a:buNone/>
              <a:defRPr/>
            </a:lvl6pPr>
            <a:lvl7pPr lvl="6" rtl="0" algn="l">
              <a:buNone/>
              <a:defRPr/>
            </a:lvl7pPr>
            <a:lvl8pPr lvl="7" rtl="0" algn="l">
              <a:buNone/>
              <a:defRPr/>
            </a:lvl8pPr>
            <a:lvl9pPr lvl="8" rtl="0" algn="l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58" name="Google Shape;58;p12"/>
          <p:cNvSpPr txBox="1"/>
          <p:nvPr/>
        </p:nvSpPr>
        <p:spPr>
          <a:xfrm>
            <a:off x="483300" y="4772850"/>
            <a:ext cx="407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Computergrafik Programmentwurf - Gary Lude, Lars Strölin, Julian Yaman</a:t>
            </a:r>
            <a:endParaRPr sz="1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" name="Google Shape;59;p12"/>
          <p:cNvSpPr txBox="1"/>
          <p:nvPr>
            <p:ph type="title"/>
          </p:nvPr>
        </p:nvSpPr>
        <p:spPr>
          <a:xfrm>
            <a:off x="311700" y="555600"/>
            <a:ext cx="3996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311700" y="1389600"/>
            <a:ext cx="3996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95750" y="4763825"/>
            <a:ext cx="794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Computergrafik Programmentwurf - Gary Lude, Lars Strölin, Julian Yaman</a:t>
            </a:r>
            <a:endParaRPr sz="1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295750" y="4763825"/>
            <a:ext cx="794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Computergrafik Programmentwurf - Gary Lude, Lars Strölin, Julian Yaman</a:t>
            </a:r>
            <a:endParaRPr sz="1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8" name="Google Shape;28;p5"/>
          <p:cNvSpPr txBox="1"/>
          <p:nvPr/>
        </p:nvSpPr>
        <p:spPr>
          <a:xfrm>
            <a:off x="295750" y="4763825"/>
            <a:ext cx="794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Computergrafik Programmentwurf - Gary Lude, Lars Strölin, Julian Yaman</a:t>
            </a:r>
            <a:endParaRPr sz="1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2" name="Google Shape;32;p6"/>
          <p:cNvSpPr txBox="1"/>
          <p:nvPr/>
        </p:nvSpPr>
        <p:spPr>
          <a:xfrm>
            <a:off x="295750" y="4763825"/>
            <a:ext cx="794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Computergrafik Programmentwurf - Gary Lude, Lars Strölin, Julian Yaman</a:t>
            </a:r>
            <a:endParaRPr sz="1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7" name="Google Shape;37;p7"/>
          <p:cNvSpPr txBox="1"/>
          <p:nvPr/>
        </p:nvSpPr>
        <p:spPr>
          <a:xfrm>
            <a:off x="295750" y="4763825"/>
            <a:ext cx="794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Computergrafik Programmentwurf - Gary Lude, Lars Strölin, Julian Yaman</a:t>
            </a:r>
            <a:endParaRPr sz="1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uptpunkt 2">
  <p:cSld name="MAIN_POINT_1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uptpunkt 3">
  <p:cSld name="MAIN_POINT_1_1">
    <p:bg>
      <p:bgPr>
        <a:solidFill>
          <a:schemeClr val="accent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Programmentwurf</a:t>
            </a:r>
            <a:endParaRPr/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/>
              <a:t>Gary Lude, Lars Strölin, Julian Yaman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74" y="243701"/>
            <a:ext cx="8128051" cy="4445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Umsetzung</a:t>
            </a:r>
            <a:endParaRPr/>
          </a:p>
        </p:txBody>
      </p:sp>
      <p:sp>
        <p:nvSpPr>
          <p:cNvPr id="144" name="Google Shape;144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333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de" sz="2400"/>
              <a:t>Vorgehensweise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506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de">
                <a:solidFill>
                  <a:schemeClr val="dk2"/>
                </a:solidFill>
              </a:rPr>
              <a:t>Implementierung der Konzept-Landschaft</a:t>
            </a:r>
            <a:endParaRPr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de" sz="1600">
                <a:solidFill>
                  <a:schemeClr val="dk2"/>
                </a:solidFill>
              </a:rPr>
              <a:t>Haus des Alchemisten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de" sz="1600">
                <a:solidFill>
                  <a:schemeClr val="dk2"/>
                </a:solidFill>
              </a:rPr>
              <a:t>See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de" sz="1600">
                <a:solidFill>
                  <a:schemeClr val="dk2"/>
                </a:solidFill>
              </a:rPr>
              <a:t>Waldgebiet</a:t>
            </a:r>
            <a:endParaRPr sz="16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de">
                <a:solidFill>
                  <a:schemeClr val="dk2"/>
                </a:solidFill>
              </a:rPr>
              <a:t>Programmierung</a:t>
            </a:r>
            <a:endParaRPr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de" sz="1600">
                <a:solidFill>
                  <a:schemeClr val="dk2"/>
                </a:solidFill>
              </a:rPr>
              <a:t>Spielercharakter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de" sz="1600">
                <a:solidFill>
                  <a:schemeClr val="dk2"/>
                </a:solidFill>
              </a:rPr>
              <a:t>Hauptmenü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de" sz="1600">
                <a:solidFill>
                  <a:schemeClr val="dk2"/>
                </a:solidFill>
              </a:rPr>
              <a:t>Haus des Alchemisten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de" sz="1600">
                <a:solidFill>
                  <a:schemeClr val="dk2"/>
                </a:solidFill>
              </a:rPr>
              <a:t>Teapot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de" sz="1600">
                <a:solidFill>
                  <a:schemeClr val="dk2"/>
                </a:solidFill>
              </a:rPr>
              <a:t>Coin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de" sz="1600">
                <a:solidFill>
                  <a:schemeClr val="dk2"/>
                </a:solidFill>
              </a:rPr>
              <a:t>Head-up-Display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de" sz="1600">
                <a:solidFill>
                  <a:schemeClr val="dk2"/>
                </a:solidFill>
              </a:rPr>
              <a:t>Tiere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51" name="Google Shape;151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Live-Demo</a:t>
            </a:r>
            <a:endParaRPr/>
          </a:p>
        </p:txBody>
      </p:sp>
      <p:sp>
        <p:nvSpPr>
          <p:cNvPr id="157" name="Google Shape;157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VIELEN DANK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700"/>
              <a:t>für Ihre Aufmerksamkeit!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Noch Fragen?</a:t>
            </a:r>
            <a:endParaRPr sz="2400"/>
          </a:p>
        </p:txBody>
      </p:sp>
      <p:sp>
        <p:nvSpPr>
          <p:cNvPr id="163" name="Google Shape;163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Agenda</a:t>
            </a:r>
            <a:endParaRPr sz="240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de">
                <a:solidFill>
                  <a:srgbClr val="000000"/>
                </a:solidFill>
              </a:rPr>
              <a:t>Technische Grundlagen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de">
                <a:solidFill>
                  <a:srgbClr val="000000"/>
                </a:solidFill>
              </a:rPr>
              <a:t>Konzeptionierung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de">
                <a:solidFill>
                  <a:srgbClr val="000000"/>
                </a:solidFill>
              </a:rPr>
              <a:t>Umsetzung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de">
                <a:solidFill>
                  <a:srgbClr val="000000"/>
                </a:solidFill>
              </a:rPr>
              <a:t>Live-Demo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Technische Grundlagen</a:t>
            </a:r>
            <a:endParaRPr/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Unreal Engine</a:t>
            </a:r>
            <a:endParaRPr sz="2400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29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de" sz="1600">
                <a:solidFill>
                  <a:schemeClr val="dk2"/>
                </a:solidFill>
              </a:rPr>
              <a:t>Spiel-Engine von Epic Games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de" sz="1600">
                <a:solidFill>
                  <a:schemeClr val="dk2"/>
                </a:solidFill>
              </a:rPr>
              <a:t>beliebte Software zur Entwicklung von Spielen und 3D-Szenerien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de" sz="1600">
                <a:solidFill>
                  <a:schemeClr val="dk2"/>
                </a:solidFill>
              </a:rPr>
              <a:t>erleichtert Implementierung von Audio, Grafiken und Logiken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de" sz="1600">
                <a:solidFill>
                  <a:schemeClr val="dk2"/>
                </a:solidFill>
              </a:rPr>
              <a:t>Fokus auf Kreativität und Funktionalitäten eines Spiels / einer Szene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de" sz="1600">
                <a:solidFill>
                  <a:schemeClr val="dk2"/>
                </a:solidFill>
              </a:rPr>
              <a:t>Level Editor: Gestaltung von Landschaften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de" sz="1600">
                <a:solidFill>
                  <a:schemeClr val="dk2"/>
                </a:solidFill>
              </a:rPr>
              <a:t>Materials: visuelle Oberflächendarstellung von 3D-Objekten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de" sz="1600">
                <a:solidFill>
                  <a:schemeClr val="dk2"/>
                </a:solidFill>
              </a:rPr>
              <a:t>Blueprints: visuelle Skriptsprache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de" sz="1600">
                <a:solidFill>
                  <a:schemeClr val="dk2"/>
                </a:solidFill>
              </a:rPr>
              <a:t>Behavior Trees: Implementierung von „künstlichen Intelligenzen”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4618" y="123775"/>
            <a:ext cx="1302082" cy="141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3D-Techniken &amp; Licht</a:t>
            </a:r>
            <a:endParaRPr sz="2400"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de" sz="1700">
                <a:solidFill>
                  <a:schemeClr val="dk2"/>
                </a:solidFill>
              </a:rPr>
              <a:t>Fokus auf Verarbeitung von Licht und Schatten</a:t>
            </a:r>
            <a:endParaRPr b="1"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de" sz="1700">
                <a:solidFill>
                  <a:schemeClr val="dk2"/>
                </a:solidFill>
              </a:rPr>
              <a:t>G</a:t>
            </a:r>
            <a:r>
              <a:rPr lang="de" sz="1700">
                <a:solidFill>
                  <a:schemeClr val="dk2"/>
                </a:solidFill>
              </a:rPr>
              <a:t>rundlegende Berechnungen wegen Engine nicht notwendig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de" sz="1700">
                <a:solidFill>
                  <a:schemeClr val="dk2"/>
                </a:solidFill>
              </a:rPr>
              <a:t>Materials ➔ je nach gewählter Textur schwache oder starke Lichtreflexionen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de" sz="1700">
                <a:solidFill>
                  <a:schemeClr val="dk2"/>
                </a:solidFill>
              </a:rPr>
              <a:t>Diffuse Reflexionen realisierbar durch matte Oberflächen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de" sz="1700">
                <a:solidFill>
                  <a:schemeClr val="dk2"/>
                </a:solidFill>
              </a:rPr>
              <a:t>Lichtquellen konfigurierbar ➔ visuellen Effekt verstärken / abschwächen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de" sz="1700">
                <a:solidFill>
                  <a:schemeClr val="dk2"/>
                </a:solidFill>
              </a:rPr>
              <a:t>E</a:t>
            </a:r>
            <a:r>
              <a:rPr lang="de" sz="1700">
                <a:solidFill>
                  <a:schemeClr val="dk2"/>
                </a:solidFill>
              </a:rPr>
              <a:t>igene Reflexions- und Schattenberechnungen implementierbar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Schatten</a:t>
            </a:r>
            <a:endParaRPr sz="2400"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de" sz="1700">
                <a:solidFill>
                  <a:schemeClr val="dk2"/>
                </a:solidFill>
              </a:rPr>
              <a:t>Schatten „einfach” implementierbar ➔ enormer Faktor für Darstellung </a:t>
            </a:r>
            <a:br>
              <a:rPr lang="de" sz="1700">
                <a:solidFill>
                  <a:schemeClr val="dk2"/>
                </a:solidFill>
              </a:rPr>
            </a:br>
            <a:r>
              <a:rPr lang="de" sz="1700">
                <a:solidFill>
                  <a:schemeClr val="dk2"/>
                </a:solidFill>
              </a:rPr>
              <a:t>von modernen 3D-Inhalten auf 2D-Bildschirm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i="1" lang="de" sz="1700">
                <a:solidFill>
                  <a:schemeClr val="dk2"/>
                </a:solidFill>
              </a:rPr>
              <a:t>„Cascading Shadow Map”</a:t>
            </a:r>
            <a:r>
              <a:rPr lang="de" sz="1700">
                <a:solidFill>
                  <a:schemeClr val="dk2"/>
                </a:solidFill>
              </a:rPr>
              <a:t> ➔ abstands-basierte Schatten (je weiter weg, desto geringere Auflösung der Schatten)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de" sz="1700">
                <a:solidFill>
                  <a:schemeClr val="dk2"/>
                </a:solidFill>
              </a:rPr>
              <a:t>Wenn zu weit weg </a:t>
            </a:r>
            <a:r>
              <a:rPr lang="de" sz="1600">
                <a:solidFill>
                  <a:schemeClr val="dk2"/>
                </a:solidFill>
              </a:rPr>
              <a:t>➔ wechsel von weichen, dynamischen Schatten zu statischen Schatten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25" y="176250"/>
            <a:ext cx="5796025" cy="399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2975" y="176250"/>
            <a:ext cx="2892800" cy="43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Konzeptionierung</a:t>
            </a:r>
            <a:endParaRPr/>
          </a:p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311699" y="47454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327950"/>
            <a:ext cx="3996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Aufbau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389600"/>
            <a:ext cx="3996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de" sz="1800">
                <a:solidFill>
                  <a:schemeClr val="dk2"/>
                </a:solidFill>
              </a:rPr>
              <a:t>Gras- / Wald-Landschaft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de" sz="1800">
                <a:solidFill>
                  <a:schemeClr val="dk2"/>
                </a:solidFill>
              </a:rPr>
              <a:t>Fantasie-Welt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de" sz="1800">
                <a:solidFill>
                  <a:schemeClr val="dk2"/>
                </a:solidFill>
              </a:rPr>
              <a:t>Leuchtende Pflanzen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de" sz="1800">
                <a:solidFill>
                  <a:schemeClr val="dk2"/>
                </a:solidFill>
              </a:rPr>
              <a:t>Fliegend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de" sz="1800">
                <a:solidFill>
                  <a:schemeClr val="dk2"/>
                </a:solidFill>
              </a:rPr>
              <a:t>RPG-Style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de" sz="1800">
                <a:solidFill>
                  <a:schemeClr val="dk2"/>
                </a:solidFill>
              </a:rPr>
              <a:t>Tränke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de" sz="1800">
                <a:solidFill>
                  <a:schemeClr val="dk2"/>
                </a:solidFill>
              </a:rPr>
              <a:t>Mittelalterlich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