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20"/>
  </p:normalViewPr>
  <p:slideViewPr>
    <p:cSldViewPr snapToGrid="0">
      <p:cViewPr>
        <p:scale>
          <a:sx n="75" d="100"/>
          <a:sy n="75" d="100"/>
        </p:scale>
        <p:origin x="1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0E7-385B-3581-D469-F958AE59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E97B-473C-7F73-1BC4-46A38267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DAFD-E84A-BE7C-AE53-72CF1F9A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FBE8-4F6B-76D5-0354-F43B83A9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ED52-3478-B74C-00FA-D5EEC197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D482-CC75-9107-14F4-537B52AC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49266-7878-C67B-083D-3B99917B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8F53-49C9-8777-0127-77592FFB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8B6C-9408-1786-2A71-B4D28E3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A6AD-C77B-3727-9CB1-4C8A0A50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5C3E-83BD-C741-DE26-F69CCCBC0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1F6BF-BF05-1CB0-F539-4430E84E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8575-BC4E-C7D6-1CF3-B4E7F938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E045-9BDE-DC09-2E0E-27A40826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F54D-3C97-27C4-CDB3-0864760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2BE-4433-57A1-360A-86A0836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3D4B-5894-BA19-9198-C7A78605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3FC-BC4C-CAF3-163E-F2EB563F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6549-D90B-43A1-662E-AA584FE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BE7C-877B-A886-3039-93C68090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0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BEE7-A945-08A7-05CD-F3166F1F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7EFBF-E838-7FD4-5EB6-F34F1126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92F1-ED91-2875-0846-713E8D9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30A6-E00B-774B-8CB2-FE7EAB51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3461-A02C-D3D9-D555-89FBC559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B1E2-F862-5F40-3B38-A10EB5F3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F86B-4F24-F59D-7272-4235EA32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5536-1EA4-CDD3-B4E8-34CD4612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450D7-0701-7AA6-C507-F3B36D2B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C4083-8D36-62AA-E97E-A77FF2EF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F584-8022-FB98-42F5-0DEE9D76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573-EA2B-C946-14D7-C0B779C7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22FE-8FD0-EA14-63D3-56B5440E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E637A-195A-0554-728F-8FBE5C2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98CA7-F411-6F9B-69FE-779197DE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7C544-C9A8-80B4-3FAD-7960BCF8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7EEC3-C092-6405-CE9D-2BE912EE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83CE20-B4C1-0674-5D8D-A476A62B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CEBF5-47A1-20A7-CF3A-4A3921EE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F7DA-81F8-8162-7633-22A51595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8CFFB-74DC-C6E7-F544-DC6CBB74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7408A-8388-FBB4-C1D6-534CD3E2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52B3-75C6-01C1-1AC3-57D79AD8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AFBBF-A951-92EB-F051-55849783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A2E04-1804-0A10-C174-629ED9F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43719-13F1-36F1-7102-613507B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CC9A-EC98-0A75-52B9-CE37D427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CD30-7954-63B9-9F8B-7DB089A5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E91A-49DA-887A-0877-1E31AD54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5472-3D51-B517-F2BC-51FAF77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47CFE-54B5-E4F3-B45B-EA3AA54F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ACB2-928D-C817-FA3C-465A13F7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75D-50B4-F6A8-2ABB-DD2542B5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06FB5-8C95-0A62-D087-95D70B982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8630-D02B-ABAB-ADC9-CEDBF7AA5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F5450-FA1F-0617-1EB2-2AA47E46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98A3-21FE-1A77-6C0D-81A16185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5187-4EF7-DC40-620D-3C84C66E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10EE9-B5B7-FD98-955B-9AD7A278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F225-24D5-C1D4-8E8C-745B5C300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B49B-66C1-A88F-5740-54C7EE9C5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5472-9CED-8643-9CF4-31C3E459627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231E-73F1-CFFE-3624-DD2754812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1778-86B4-9348-CC52-D87B2781D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A0B6-1D03-6B42-BE29-F905B33F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cloud-storage/resources/hard-drive-test-data" TargetMode="External"/><Relationship Id="rId2" Type="http://schemas.openxmlformats.org/officeDocument/2006/relationships/hyperlink" Target="https://github.com/The-Captain8/Data-Analytics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7ADAB-D8D8-F0CF-C95C-36F681043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dirty="0"/>
              <a:t>Analyzing Hard Drive Failures in Cloud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5DD14-A654-6FE2-CF3D-49E6A5E8D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CS 2704 Project Proposal - Nathan McGugan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DD863-FA4D-DB08-F7EC-8BE7CC67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Source – </a:t>
            </a:r>
            <a:r>
              <a:rPr lang="en-US" sz="4000" dirty="0" err="1"/>
              <a:t>Backblaze</a:t>
            </a:r>
            <a:r>
              <a:rPr lang="en-US" sz="4000" dirty="0"/>
              <a:t> Datacenter Hard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AF6F-9F92-3A7C-765E-878C3FEB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Backblaze</a:t>
            </a:r>
            <a:r>
              <a:rPr lang="en-US" sz="2000" dirty="0"/>
              <a:t> is a data storage and cloud backup company.</a:t>
            </a:r>
          </a:p>
          <a:p>
            <a:r>
              <a:rPr lang="en-US" sz="2000" dirty="0"/>
              <a:t>Each quarter, they release statistics on all the hard drives within the data center.</a:t>
            </a:r>
          </a:p>
          <a:p>
            <a:r>
              <a:rPr lang="en-US" sz="2000" dirty="0"/>
              <a:t>Data is recorded as a CSV file for every day in that quarter</a:t>
            </a:r>
          </a:p>
          <a:p>
            <a:r>
              <a:rPr lang="en-US" sz="2000" dirty="0"/>
              <a:t>Each row is a unique hard drive.</a:t>
            </a:r>
          </a:p>
          <a:p>
            <a:r>
              <a:rPr lang="en-US" sz="2000" dirty="0"/>
              <a:t>Over 100,000 drives in each CSV.</a:t>
            </a:r>
          </a:p>
          <a:p>
            <a:r>
              <a:rPr lang="en-US" sz="2000" dirty="0"/>
              <a:t> I will be covering 1462 days (4 years) of data.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49D9DBA2-ED82-6740-4A87-42F7F4313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92DC35-672C-4FBA-D103-5DCFE4B567A3}"/>
              </a:ext>
            </a:extLst>
          </p:cNvPr>
          <p:cNvSpPr/>
          <p:nvPr/>
        </p:nvSpPr>
        <p:spPr>
          <a:xfrm>
            <a:off x="-1" y="1106905"/>
            <a:ext cx="96255" cy="998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6975D-A7E1-C6A8-2322-3F46D518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Data management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51EF-F26A-9CDD-3A67-68E13EF9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There are about 130 columns in the raw data, but only the first 5 are useful.</a:t>
            </a:r>
          </a:p>
          <a:p>
            <a:r>
              <a:rPr lang="en-US" sz="2200" dirty="0"/>
              <a:t>The columns I will use are: </a:t>
            </a:r>
            <a:br>
              <a:rPr lang="en-US" sz="2200" dirty="0"/>
            </a:br>
            <a:r>
              <a:rPr lang="en-US" sz="2200" dirty="0"/>
              <a:t>'date', '</a:t>
            </a:r>
            <a:r>
              <a:rPr lang="en-US" sz="2200" dirty="0" err="1"/>
              <a:t>serial_number</a:t>
            </a:r>
            <a:r>
              <a:rPr lang="en-US" sz="2200" dirty="0"/>
              <a:t>', 'model', '</a:t>
            </a:r>
            <a:r>
              <a:rPr lang="en-US" sz="2200" dirty="0" err="1"/>
              <a:t>capacity_bytes</a:t>
            </a:r>
            <a:r>
              <a:rPr lang="en-US" sz="2200" dirty="0"/>
              <a:t>’, and 'failure’</a:t>
            </a:r>
          </a:p>
          <a:p>
            <a:r>
              <a:rPr lang="en-US" sz="2200" dirty="0"/>
              <a:t>Since each CSV contains whether the drive failed that day, grouping all the data together by </a:t>
            </a:r>
            <a:r>
              <a:rPr lang="en-US" sz="2200" dirty="0" err="1"/>
              <a:t>serial_number</a:t>
            </a:r>
            <a:r>
              <a:rPr lang="en-US" sz="2200" dirty="0"/>
              <a:t> is best.</a:t>
            </a:r>
          </a:p>
          <a:p>
            <a:r>
              <a:rPr lang="en-US" sz="2200" dirty="0"/>
              <a:t>All files will need to be concatenated into one </a:t>
            </a:r>
            <a:r>
              <a:rPr lang="en-US" sz="2200" dirty="0" err="1"/>
              <a:t>DataFrame</a:t>
            </a:r>
            <a:r>
              <a:rPr lang="en-US" sz="2200" dirty="0"/>
              <a:t> (or CSV for easy loading).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6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8854-1AD5-FD94-1702-6C76145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Hypothesis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02D0-7F61-A082-4B8C-7E90A96E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The likelihood that a hard drive will fail increases over time.</a:t>
            </a:r>
          </a:p>
          <a:p>
            <a:r>
              <a:rPr lang="en-US" sz="2200" dirty="0"/>
              <a:t>Meaning that we should see a higher failure rate among the oldest hard drives.</a:t>
            </a:r>
          </a:p>
          <a:p>
            <a:r>
              <a:rPr lang="en-US" sz="2200" dirty="0"/>
              <a:t>My guess is that the hypothesis is true.</a:t>
            </a:r>
          </a:p>
        </p:txBody>
      </p:sp>
      <p:pic>
        <p:nvPicPr>
          <p:cNvPr id="7" name="Picture 6" descr="A graph on a piece of paper&#10;&#10;Description automatically generated">
            <a:extLst>
              <a:ext uri="{FF2B5EF4-FFF2-40B4-BE49-F238E27FC236}">
                <a16:creationId xmlns:a16="http://schemas.microsoft.com/office/drawing/2014/main" id="{17E8C0A0-CACC-8EE0-EC6D-9656EE759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985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C289-3BF0-BC19-0F13-03DB5800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0CA3-3DAD-3BFB-27EF-723F042D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operational days have a statistically significant effect on the probability of hard drive failure.</a:t>
            </a:r>
          </a:p>
          <a:p>
            <a:r>
              <a:rPr lang="en-US" dirty="0"/>
              <a:t>Since the values for days and failures are discrete, we can use Logistic regression for this relationship.</a:t>
            </a:r>
          </a:p>
          <a:p>
            <a:r>
              <a:rPr lang="en-US" dirty="0"/>
              <a:t>Logistic regression gives the coefficient </a:t>
            </a:r>
            <a:r>
              <a:rPr lang="el-GR" dirty="0"/>
              <a:t>β1</a:t>
            </a:r>
            <a:r>
              <a:rPr lang="en-CA" dirty="0"/>
              <a:t>, which shows the direction of the relationship.</a:t>
            </a:r>
          </a:p>
          <a:p>
            <a:r>
              <a:rPr lang="en-CA" dirty="0"/>
              <a:t>The Python module ‘</a:t>
            </a:r>
            <a:r>
              <a:rPr lang="en-CA" dirty="0" err="1"/>
              <a:t>statsmodels</a:t>
            </a:r>
            <a:r>
              <a:rPr lang="en-CA" dirty="0"/>
              <a:t>’ can accomplish the Logistic regression.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538-5AE1-E4C2-416E-C68CEA27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5385-5BD4-76BE-E021-0BC4335D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https://github.com/The-Captain8/Data-Analytics-Project</a:t>
            </a:r>
            <a:endParaRPr lang="en-US" dirty="0"/>
          </a:p>
          <a:p>
            <a:r>
              <a:rPr lang="en-US" dirty="0"/>
              <a:t>Data: </a:t>
            </a:r>
            <a:r>
              <a:rPr lang="en-US" dirty="0">
                <a:hlinkClick r:id="rId3"/>
              </a:rPr>
              <a:t>https://www.backblaze.com/cloud-storage/resources/hard-drive-test-data</a:t>
            </a:r>
            <a:endParaRPr lang="en-US" dirty="0"/>
          </a:p>
          <a:p>
            <a:r>
              <a:rPr lang="en-US" dirty="0"/>
              <a:t>Data was listed in </a:t>
            </a:r>
            <a:r>
              <a:rPr lang="en-CA" dirty="0"/>
              <a:t>awesome-public-datasets</a:t>
            </a:r>
            <a:r>
              <a:rPr lang="en-US" dirty="0"/>
              <a:t> on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CA" dirty="0"/>
              <a:t>https://</a:t>
            </a:r>
            <a:r>
              <a:rPr lang="en-CA" dirty="0" err="1"/>
              <a:t>github.com</a:t>
            </a:r>
            <a:r>
              <a:rPr lang="en-CA" dirty="0"/>
              <a:t>/</a:t>
            </a:r>
            <a:r>
              <a:rPr lang="en-CA" dirty="0" err="1"/>
              <a:t>awesomedata</a:t>
            </a:r>
            <a:r>
              <a:rPr lang="en-CA" dirty="0"/>
              <a:t>/awesome-public-datasets)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9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320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Analyzing Hard Drive Failures in Cloud Storage</vt:lpstr>
      <vt:lpstr>Data Source – Backblaze Datacenter Hard Drives</vt:lpstr>
      <vt:lpstr>Data management</vt:lpstr>
      <vt:lpstr>Hypothesis</vt:lpstr>
      <vt:lpstr>Testing the hypothesis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2704 Project Proposal</dc:title>
  <dc:creator>Nathan Charles McGugan</dc:creator>
  <cp:lastModifiedBy>Nathan Charles McGugan</cp:lastModifiedBy>
  <cp:revision>4</cp:revision>
  <dcterms:created xsi:type="dcterms:W3CDTF">2023-11-12T05:49:07Z</dcterms:created>
  <dcterms:modified xsi:type="dcterms:W3CDTF">2023-11-14T18:22:19Z</dcterms:modified>
</cp:coreProperties>
</file>