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Nunito"/>
      <p:regular r:id="rId25"/>
      <p:bold r:id="rId26"/>
      <p:italic r:id="rId27"/>
      <p:boldItalic r:id="rId28"/>
    </p:embeddedFont>
    <p:embeddedFont>
      <p:font typeface="Playfair Display"/>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70206F-979A-4E1A-A794-A63E19DBC533}">
  <a:tblStyle styleId="{5F70206F-979A-4E1A-A794-A63E19DBC53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layfairDispl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italic.fntdata"/><Relationship Id="rId30" Type="http://schemas.openxmlformats.org/officeDocument/2006/relationships/font" Target="fonts/PlayfairDisplay-bold.fntdata"/><Relationship Id="rId11" Type="http://schemas.openxmlformats.org/officeDocument/2006/relationships/slide" Target="slides/slide5.xml"/><Relationship Id="rId33" Type="http://schemas.openxmlformats.org/officeDocument/2006/relationships/font" Target="fonts/MavenPro-regular.fntdata"/><Relationship Id="rId10" Type="http://schemas.openxmlformats.org/officeDocument/2006/relationships/slide" Target="slides/slide4.xml"/><Relationship Id="rId32" Type="http://schemas.openxmlformats.org/officeDocument/2006/relationships/font" Target="fonts/PlayfairDisplay-bold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avenPro-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717b3dd05a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717b3dd05a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717b3dd05a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717b3dd05a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717b3dd05a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717b3dd05a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717b3dd05a_0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717b3dd05a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717b3dd05a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717b3dd05a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717b3dd05a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717b3dd05a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717b3dd05a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717b3dd05a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717b3dd05a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717b3dd05a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717b3dd05a_0_1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717b3dd05a_0_1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717b3dd05a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717b3dd05a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717b3dd05a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717b3dd05a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717b3dd05a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717b3dd05a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717b3dd05a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717b3dd05a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457062" y="3157650"/>
            <a:ext cx="6682800" cy="951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Breast Cancer Detection</a:t>
            </a:r>
            <a:endParaRPr/>
          </a:p>
        </p:txBody>
      </p:sp>
      <p:pic>
        <p:nvPicPr>
          <p:cNvPr id="278" name="Google Shape;278;p13"/>
          <p:cNvPicPr preferRelativeResize="0"/>
          <p:nvPr/>
        </p:nvPicPr>
        <p:blipFill rotWithShape="1">
          <a:blip r:embed="rId3">
            <a:alphaModFix/>
          </a:blip>
          <a:srcRect b="0" l="0" r="0" t="0"/>
          <a:stretch/>
        </p:blipFill>
        <p:spPr>
          <a:xfrm>
            <a:off x="3801499" y="1292750"/>
            <a:ext cx="1670425" cy="2022700"/>
          </a:xfrm>
          <a:prstGeom prst="rect">
            <a:avLst/>
          </a:prstGeom>
          <a:noFill/>
          <a:ln>
            <a:noFill/>
          </a:ln>
        </p:spPr>
      </p:pic>
      <p:sp>
        <p:nvSpPr>
          <p:cNvPr id="279" name="Google Shape;279;p13"/>
          <p:cNvSpPr txBox="1"/>
          <p:nvPr/>
        </p:nvSpPr>
        <p:spPr>
          <a:xfrm>
            <a:off x="346150" y="274525"/>
            <a:ext cx="8459400" cy="8403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SzPts val="1018"/>
              <a:buNone/>
            </a:pPr>
            <a:r>
              <a:rPr b="1" lang="en" sz="3600">
                <a:solidFill>
                  <a:schemeClr val="lt1"/>
                </a:solidFill>
                <a:latin typeface="Maven Pro"/>
                <a:ea typeface="Maven Pro"/>
                <a:cs typeface="Maven Pro"/>
                <a:sym typeface="Maven Pro"/>
              </a:rPr>
              <a:t>MAJOR PROJECT PRESENTATION</a:t>
            </a:r>
            <a:endParaRPr sz="2820">
              <a:solidFill>
                <a:schemeClr val="lt1"/>
              </a:solidFill>
              <a:latin typeface="Times New Roman"/>
              <a:ea typeface="Times New Roman"/>
              <a:cs typeface="Times New Roman"/>
              <a:sym typeface="Times New Roman"/>
            </a:endParaRPr>
          </a:p>
        </p:txBody>
      </p:sp>
      <p:sp>
        <p:nvSpPr>
          <p:cNvPr id="280" name="Google Shape;280;p13"/>
          <p:cNvSpPr txBox="1"/>
          <p:nvPr/>
        </p:nvSpPr>
        <p:spPr>
          <a:xfrm>
            <a:off x="0" y="4039950"/>
            <a:ext cx="4468500" cy="10896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800"/>
              <a:buFont typeface="Arial"/>
              <a:buNone/>
            </a:pPr>
            <a:r>
              <a:rPr b="1" i="0" lang="en" sz="1800" u="none" cap="none" strike="noStrike">
                <a:solidFill>
                  <a:schemeClr val="lt1"/>
                </a:solidFill>
                <a:latin typeface="Times New Roman"/>
                <a:ea typeface="Times New Roman"/>
                <a:cs typeface="Times New Roman"/>
                <a:sym typeface="Times New Roman"/>
              </a:rPr>
              <a:t>Submitting To:</a:t>
            </a:r>
            <a:endParaRPr b="1" i="0" sz="1800" u="none" cap="none" strike="noStrike">
              <a:solidFill>
                <a:schemeClr val="lt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800"/>
              <a:buFont typeface="Arial"/>
              <a:buNone/>
            </a:pPr>
            <a:r>
              <a:rPr b="0" i="0" lang="en" sz="1800" u="none" cap="none" strike="noStrike">
                <a:solidFill>
                  <a:schemeClr val="lt1"/>
                </a:solidFill>
                <a:latin typeface="Times New Roman"/>
                <a:ea typeface="Times New Roman"/>
                <a:cs typeface="Times New Roman"/>
                <a:sym typeface="Times New Roman"/>
              </a:rPr>
              <a:t>Dr. </a:t>
            </a:r>
            <a:r>
              <a:rPr lang="en" sz="1800">
                <a:solidFill>
                  <a:schemeClr val="lt1"/>
                </a:solidFill>
                <a:latin typeface="Times New Roman"/>
                <a:ea typeface="Times New Roman"/>
                <a:cs typeface="Times New Roman"/>
                <a:sym typeface="Times New Roman"/>
              </a:rPr>
              <a:t>Chandrashekhar Azad</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800"/>
              <a:buFont typeface="Arial"/>
              <a:buNone/>
            </a:pPr>
            <a:r>
              <a:rPr b="0" i="0" lang="en" sz="1800" u="none" cap="none" strike="noStrike">
                <a:solidFill>
                  <a:schemeClr val="lt1"/>
                </a:solidFill>
                <a:latin typeface="Times New Roman"/>
                <a:ea typeface="Times New Roman"/>
                <a:cs typeface="Times New Roman"/>
                <a:sym typeface="Times New Roman"/>
              </a:rPr>
              <a:t>Dept. of  Computer Science  &amp;  Engineering</a:t>
            </a:r>
            <a:endParaRPr>
              <a:solidFill>
                <a:schemeClr val="lt1"/>
              </a:solidFill>
            </a:endParaRPr>
          </a:p>
          <a:p>
            <a:pPr indent="0" lvl="0" marL="0" marR="0" rtl="0" algn="l">
              <a:lnSpc>
                <a:spcPct val="90000"/>
              </a:lnSpc>
              <a:spcBef>
                <a:spcPts val="0"/>
              </a:spcBef>
              <a:spcAft>
                <a:spcPts val="0"/>
              </a:spcAft>
              <a:buClr>
                <a:srgbClr val="000000"/>
              </a:buClr>
              <a:buSzPts val="1800"/>
              <a:buFont typeface="Arial"/>
              <a:buNone/>
            </a:pPr>
            <a:r>
              <a:rPr b="0" i="0" lang="en" sz="1800" u="none" cap="none" strike="noStrike">
                <a:solidFill>
                  <a:schemeClr val="lt1"/>
                </a:solidFill>
                <a:latin typeface="Times New Roman"/>
                <a:ea typeface="Times New Roman"/>
                <a:cs typeface="Times New Roman"/>
                <a:sym typeface="Times New Roman"/>
              </a:rPr>
              <a:t>NIT Jamshedpur</a:t>
            </a:r>
            <a:endParaRPr b="0" i="0" sz="1800" u="none" cap="none" strike="noStrike">
              <a:solidFill>
                <a:schemeClr val="lt1"/>
              </a:solidFill>
              <a:latin typeface="Times New Roman"/>
              <a:ea typeface="Times New Roman"/>
              <a:cs typeface="Times New Roman"/>
              <a:sym typeface="Times New Roman"/>
            </a:endParaRPr>
          </a:p>
        </p:txBody>
      </p:sp>
      <p:sp>
        <p:nvSpPr>
          <p:cNvPr id="281" name="Google Shape;281;p13"/>
          <p:cNvSpPr txBox="1"/>
          <p:nvPr/>
        </p:nvSpPr>
        <p:spPr>
          <a:xfrm>
            <a:off x="7137905" y="4289250"/>
            <a:ext cx="2006100" cy="8403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800"/>
              <a:buFont typeface="Arial"/>
              <a:buNone/>
            </a:pPr>
            <a:r>
              <a:rPr b="1" i="0" lang="en" sz="1800" u="none" cap="none" strike="noStrike">
                <a:solidFill>
                  <a:schemeClr val="lt1"/>
                </a:solidFill>
                <a:latin typeface="Times New Roman"/>
                <a:ea typeface="Times New Roman"/>
                <a:cs typeface="Times New Roman"/>
                <a:sym typeface="Times New Roman"/>
              </a:rPr>
              <a:t>By:</a:t>
            </a:r>
            <a:br>
              <a:rPr b="0" i="0" lang="en" sz="1800" u="none" cap="none" strike="noStrike">
                <a:solidFill>
                  <a:schemeClr val="lt1"/>
                </a:solidFill>
                <a:latin typeface="Times New Roman"/>
                <a:ea typeface="Times New Roman"/>
                <a:cs typeface="Times New Roman"/>
                <a:sym typeface="Times New Roman"/>
              </a:rPr>
            </a:br>
            <a:r>
              <a:rPr lang="en" sz="1800">
                <a:solidFill>
                  <a:schemeClr val="lt1"/>
                </a:solidFill>
                <a:latin typeface="Times New Roman"/>
                <a:ea typeface="Times New Roman"/>
                <a:cs typeface="Times New Roman"/>
                <a:sym typeface="Times New Roman"/>
              </a:rPr>
              <a:t>Saraswati Tiwari</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800"/>
              <a:buFont typeface="Arial"/>
              <a:buNone/>
            </a:pPr>
            <a:r>
              <a:rPr b="0" i="0" lang="en" sz="1800" u="none" cap="none" strike="noStrike">
                <a:solidFill>
                  <a:schemeClr val="lt1"/>
                </a:solidFill>
                <a:latin typeface="Times New Roman"/>
                <a:ea typeface="Times New Roman"/>
                <a:cs typeface="Times New Roman"/>
                <a:sym typeface="Times New Roman"/>
              </a:rPr>
              <a:t>2021PGCACA100</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71180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50"/>
              <a:t>Performance accuracies of algorithms:</a:t>
            </a:r>
            <a:endParaRPr sz="3150"/>
          </a:p>
        </p:txBody>
      </p:sp>
      <p:graphicFrame>
        <p:nvGraphicFramePr>
          <p:cNvPr id="335" name="Google Shape;335;p22"/>
          <p:cNvGraphicFramePr/>
          <p:nvPr/>
        </p:nvGraphicFramePr>
        <p:xfrm>
          <a:off x="1303800" y="1629250"/>
          <a:ext cx="3000000" cy="3000000"/>
        </p:xfrm>
        <a:graphic>
          <a:graphicData uri="http://schemas.openxmlformats.org/drawingml/2006/table">
            <a:tbl>
              <a:tblPr>
                <a:noFill/>
                <a:tableStyleId>{5F70206F-979A-4E1A-A794-A63E19DBC533}</a:tableStyleId>
              </a:tblPr>
              <a:tblGrid>
                <a:gridCol w="3005700"/>
                <a:gridCol w="3005700"/>
              </a:tblGrid>
              <a:tr h="380725">
                <a:tc>
                  <a:txBody>
                    <a:bodyPr/>
                    <a:lstStyle/>
                    <a:p>
                      <a:pPr indent="0" lvl="0" marL="0" rtl="0" algn="just">
                        <a:spcBef>
                          <a:spcPts val="0"/>
                        </a:spcBef>
                        <a:spcAft>
                          <a:spcPts val="0"/>
                        </a:spcAft>
                        <a:buNone/>
                      </a:pPr>
                      <a:r>
                        <a:rPr b="1" lang="en" sz="1100">
                          <a:latin typeface="Times New Roman"/>
                          <a:ea typeface="Times New Roman"/>
                          <a:cs typeface="Times New Roman"/>
                          <a:sym typeface="Times New Roman"/>
                        </a:rPr>
                        <a:t>MODEL</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b="1" lang="en" sz="1100">
                          <a:latin typeface="Times New Roman"/>
                          <a:ea typeface="Times New Roman"/>
                          <a:cs typeface="Times New Roman"/>
                          <a:sym typeface="Times New Roman"/>
                        </a:rPr>
                        <a:t>ACCURACY</a:t>
                      </a:r>
                      <a:endParaRPr b="1" sz="1100">
                        <a:latin typeface="Times New Roman"/>
                        <a:ea typeface="Times New Roman"/>
                        <a:cs typeface="Times New Roman"/>
                        <a:sym typeface="Times New Roman"/>
                      </a:endParaRPr>
                    </a:p>
                  </a:txBody>
                  <a:tcPr marT="63500" marB="63500" marR="63500" marL="63500"/>
                </a:tc>
              </a:tr>
              <a:tr h="380725">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Logistic Regression</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98.9%</a:t>
                      </a:r>
                      <a:endParaRPr sz="1100">
                        <a:latin typeface="Times New Roman"/>
                        <a:ea typeface="Times New Roman"/>
                        <a:cs typeface="Times New Roman"/>
                        <a:sym typeface="Times New Roman"/>
                      </a:endParaRPr>
                    </a:p>
                  </a:txBody>
                  <a:tcPr marT="63500" marB="63500" marR="63500" marL="63500"/>
                </a:tc>
              </a:tr>
              <a:tr h="380725">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SVC</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98.2%</a:t>
                      </a:r>
                      <a:endParaRPr sz="1100">
                        <a:latin typeface="Times New Roman"/>
                        <a:ea typeface="Times New Roman"/>
                        <a:cs typeface="Times New Roman"/>
                        <a:sym typeface="Times New Roman"/>
                      </a:endParaRPr>
                    </a:p>
                  </a:txBody>
                  <a:tcPr marT="63500" marB="63500" marR="63500" marL="63500"/>
                </a:tc>
              </a:tr>
              <a:tr h="380725">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Decision Tree Classifier</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91.2%</a:t>
                      </a:r>
                      <a:endParaRPr sz="1100">
                        <a:latin typeface="Times New Roman"/>
                        <a:ea typeface="Times New Roman"/>
                        <a:cs typeface="Times New Roman"/>
                        <a:sym typeface="Times New Roman"/>
                      </a:endParaRPr>
                    </a:p>
                  </a:txBody>
                  <a:tcPr marT="63500" marB="63500" marR="63500" marL="63500"/>
                </a:tc>
              </a:tr>
              <a:tr h="380725">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Naive Bayes (NB)</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90.3%</a:t>
                      </a:r>
                      <a:endParaRPr sz="1100">
                        <a:latin typeface="Times New Roman"/>
                        <a:ea typeface="Times New Roman"/>
                        <a:cs typeface="Times New Roman"/>
                        <a:sym typeface="Times New Roman"/>
                      </a:endParaRPr>
                    </a:p>
                  </a:txBody>
                  <a:tcPr marT="63500" marB="63500" marR="63500" marL="63500"/>
                </a:tc>
              </a:tr>
              <a:tr h="380725">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K-Nearest Neighbours (KNN)</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95.61%</a:t>
                      </a:r>
                      <a:endParaRPr sz="1100">
                        <a:latin typeface="Times New Roman"/>
                        <a:ea typeface="Times New Roman"/>
                        <a:cs typeface="Times New Roman"/>
                        <a:sym typeface="Times New Roman"/>
                      </a:endParaRPr>
                    </a:p>
                  </a:txBody>
                  <a:tcPr marT="63500" marB="63500" marR="63500" marL="63500"/>
                </a:tc>
              </a:tr>
              <a:tr h="380725">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Artificial Neural Networks (ANN)</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95.614%</a:t>
                      </a:r>
                      <a:endParaRPr sz="1100">
                        <a:latin typeface="Times New Roman"/>
                        <a:ea typeface="Times New Roman"/>
                        <a:cs typeface="Times New Roman"/>
                        <a:sym typeface="Times New Roman"/>
                      </a:endParaRPr>
                    </a:p>
                  </a:txBody>
                  <a:tcPr marT="63500" marB="63500" marR="63500" marL="63500"/>
                </a:tc>
              </a:tr>
              <a:tr h="380725">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Convolutional Neural Networks (CNN)</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98.3%</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7279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50"/>
              <a:t>Results of previous researchers</a:t>
            </a:r>
            <a:endParaRPr sz="3150"/>
          </a:p>
        </p:txBody>
      </p:sp>
      <p:graphicFrame>
        <p:nvGraphicFramePr>
          <p:cNvPr id="341" name="Google Shape;341;p23"/>
          <p:cNvGraphicFramePr/>
          <p:nvPr/>
        </p:nvGraphicFramePr>
        <p:xfrm>
          <a:off x="1591950" y="1727275"/>
          <a:ext cx="3000000" cy="3000000"/>
        </p:xfrm>
        <a:graphic>
          <a:graphicData uri="http://schemas.openxmlformats.org/drawingml/2006/table">
            <a:tbl>
              <a:tblPr>
                <a:noFill/>
                <a:tableStyleId>{5F70206F-979A-4E1A-A794-A63E19DBC533}</a:tableStyleId>
              </a:tblPr>
              <a:tblGrid>
                <a:gridCol w="1588150"/>
                <a:gridCol w="1920550"/>
                <a:gridCol w="1920550"/>
              </a:tblGrid>
              <a:tr h="12700">
                <a:tc>
                  <a:txBody>
                    <a:bodyPr/>
                    <a:lstStyle/>
                    <a:p>
                      <a:pPr indent="0" lvl="0" marL="0" rtl="0" algn="just">
                        <a:spcBef>
                          <a:spcPts val="0"/>
                        </a:spcBef>
                        <a:spcAft>
                          <a:spcPts val="0"/>
                        </a:spcAft>
                        <a:buNone/>
                      </a:pPr>
                      <a:r>
                        <a:rPr b="1" lang="en" sz="1100">
                          <a:latin typeface="Times New Roman"/>
                          <a:ea typeface="Times New Roman"/>
                          <a:cs typeface="Times New Roman"/>
                          <a:sym typeface="Times New Roman"/>
                        </a:rPr>
                        <a:t>MODEL</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b="1" lang="en" sz="1100">
                          <a:latin typeface="Times New Roman"/>
                          <a:ea typeface="Times New Roman"/>
                          <a:cs typeface="Times New Roman"/>
                          <a:sym typeface="Times New Roman"/>
                        </a:rPr>
                        <a:t>ACCURACY</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b="1" lang="en" sz="1100">
                          <a:latin typeface="Times New Roman"/>
                          <a:ea typeface="Times New Roman"/>
                          <a:cs typeface="Times New Roman"/>
                          <a:sym typeface="Times New Roman"/>
                        </a:rPr>
                        <a:t>Problems</a:t>
                      </a:r>
                      <a:endParaRPr b="1" sz="1100">
                        <a:latin typeface="Times New Roman"/>
                        <a:ea typeface="Times New Roman"/>
                        <a:cs typeface="Times New Roman"/>
                        <a:sym typeface="Times New Roman"/>
                      </a:endParaRPr>
                    </a:p>
                  </a:txBody>
                  <a:tcPr marT="63500" marB="63500" marR="63500" marL="63500"/>
                </a:tc>
              </a:tr>
              <a:tr h="12700">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LR, SVM, KNN, NV</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98.24%</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No literature study available to describe</a:t>
                      </a:r>
                      <a:endParaRPr sz="1100">
                        <a:latin typeface="Times New Roman"/>
                        <a:ea typeface="Times New Roman"/>
                        <a:cs typeface="Times New Roman"/>
                        <a:sym typeface="Times New Roman"/>
                      </a:endParaRPr>
                    </a:p>
                  </a:txBody>
                  <a:tcPr marT="63500" marB="63500" marR="63500" marL="63500"/>
                </a:tc>
              </a:tr>
              <a:tr h="12700">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ANN, DL</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98%</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Less number of references used</a:t>
                      </a:r>
                      <a:endParaRPr sz="1100">
                        <a:latin typeface="Times New Roman"/>
                        <a:ea typeface="Times New Roman"/>
                        <a:cs typeface="Times New Roman"/>
                        <a:sym typeface="Times New Roman"/>
                      </a:endParaRPr>
                    </a:p>
                  </a:txBody>
                  <a:tcPr marT="63500" marB="63500" marR="63500" marL="63500"/>
                </a:tc>
              </a:tr>
              <a:tr h="12700">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Hybrid Model</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99.48%</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Model with a high level of complexity</a:t>
                      </a:r>
                      <a:endParaRPr sz="1100">
                        <a:latin typeface="Times New Roman"/>
                        <a:ea typeface="Times New Roman"/>
                        <a:cs typeface="Times New Roman"/>
                        <a:sym typeface="Times New Roman"/>
                      </a:endParaRPr>
                    </a:p>
                  </a:txBody>
                  <a:tcPr marT="63500" marB="63500" marR="63500" marL="63500"/>
                </a:tc>
              </a:tr>
              <a:tr h="12700">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CNN</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99.67%</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A small number of features are employed</a:t>
                      </a:r>
                      <a:endParaRPr sz="1100">
                        <a:latin typeface="Times New Roman"/>
                        <a:ea typeface="Times New Roman"/>
                        <a:cs typeface="Times New Roman"/>
                        <a:sym typeface="Times New Roman"/>
                      </a:endParaRPr>
                    </a:p>
                  </a:txBody>
                  <a:tcPr marT="63500" marB="63500" marR="63500" marL="63500"/>
                </a:tc>
              </a:tr>
              <a:tr h="12700">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PCA, MLP, CNN</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99.10%</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Low value in confusion matrix</a:t>
                      </a:r>
                      <a:endParaRPr sz="1100">
                        <a:latin typeface="Times New Roman"/>
                        <a:ea typeface="Times New Roman"/>
                        <a:cs typeface="Times New Roman"/>
                        <a:sym typeface="Times New Roman"/>
                      </a:endParaRPr>
                    </a:p>
                  </a:txBody>
                  <a:tcPr marT="63500" marB="63500" marR="63500" marL="63500"/>
                </a:tc>
              </a:tr>
              <a:tr h="12700">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ML technique with genetic programming</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98.24%</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No literature study available to describe</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6794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Future Work</a:t>
            </a:r>
            <a:endParaRPr sz="3200"/>
          </a:p>
        </p:txBody>
      </p:sp>
      <p:sp>
        <p:nvSpPr>
          <p:cNvPr id="347" name="Google Shape;347;p24"/>
          <p:cNvSpPr txBox="1"/>
          <p:nvPr>
            <p:ph idx="1" type="body"/>
          </p:nvPr>
        </p:nvSpPr>
        <p:spPr>
          <a:xfrm>
            <a:off x="1303800" y="1678750"/>
            <a:ext cx="7194300" cy="3138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b="1" lang="en" sz="1700"/>
              <a:t>Filling the research gap</a:t>
            </a:r>
            <a:r>
              <a:rPr b="1" lang="en" sz="1700"/>
              <a:t>:</a:t>
            </a:r>
            <a:br>
              <a:rPr lang="en" sz="1500"/>
            </a:br>
            <a:r>
              <a:rPr lang="en" sz="1500"/>
              <a:t>Creating a database by collecting data on different drugs and their effects/side-effects on female anatomy for further research.</a:t>
            </a:r>
            <a:endParaRPr sz="1500"/>
          </a:p>
          <a:p>
            <a:pPr indent="-323850" lvl="0" marL="457200" rtl="0" algn="l">
              <a:lnSpc>
                <a:spcPct val="150000"/>
              </a:lnSpc>
              <a:spcBef>
                <a:spcPts val="0"/>
              </a:spcBef>
              <a:spcAft>
                <a:spcPts val="0"/>
              </a:spcAft>
              <a:buSzPts val="1500"/>
              <a:buChar char="-"/>
            </a:pPr>
            <a:r>
              <a:rPr b="1" lang="en" sz="1500"/>
              <a:t>Scaling:</a:t>
            </a:r>
            <a:r>
              <a:rPr lang="en" sz="1500"/>
              <a:t> I further aim to expand this project as a hormonal disorder identifier using NLP.</a:t>
            </a:r>
            <a:endParaRPr sz="1500"/>
          </a:p>
          <a:p>
            <a:pPr indent="-323850" lvl="0" marL="457200" rtl="0" algn="l">
              <a:lnSpc>
                <a:spcPct val="150000"/>
              </a:lnSpc>
              <a:spcBef>
                <a:spcPts val="0"/>
              </a:spcBef>
              <a:spcAft>
                <a:spcPts val="0"/>
              </a:spcAft>
              <a:buSzPts val="1500"/>
              <a:buChar char="-"/>
            </a:pPr>
            <a:r>
              <a:rPr b="1" lang="en" sz="1500"/>
              <a:t>Hybrid algorithms:</a:t>
            </a:r>
            <a:br>
              <a:rPr lang="en" sz="1500"/>
            </a:br>
            <a:r>
              <a:rPr lang="en" sz="1500"/>
              <a:t>Creating more than one algorithms at once to check if they provide better accuracies by filling in each-other’s limitations.</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663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Conclusion</a:t>
            </a:r>
            <a:endParaRPr sz="3200"/>
          </a:p>
        </p:txBody>
      </p:sp>
      <p:sp>
        <p:nvSpPr>
          <p:cNvPr id="353" name="Google Shape;353;p25"/>
          <p:cNvSpPr txBox="1"/>
          <p:nvPr>
            <p:ph idx="1" type="body"/>
          </p:nvPr>
        </p:nvSpPr>
        <p:spPr>
          <a:xfrm>
            <a:off x="1303800" y="1371675"/>
            <a:ext cx="7030500" cy="31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 conclusion, our research demonstrates the significant potential of machine learning algorithms in enhancing breast cancer detection. By leveraging advanced techniques such as convolutional neural networks and support vector machines, we achieved high accuracy and early detection capabilities, which are crucial for improving patient outcomes.</a:t>
            </a:r>
            <a:endParaRPr sz="1500"/>
          </a:p>
          <a:p>
            <a:pPr indent="0" lvl="0" marL="0" rtl="0" algn="l">
              <a:spcBef>
                <a:spcPts val="1200"/>
              </a:spcBef>
              <a:spcAft>
                <a:spcPts val="1200"/>
              </a:spcAft>
              <a:buNone/>
            </a:pPr>
            <a:r>
              <a:rPr lang="en" sz="1500"/>
              <a:t>The integration of these algorithms into clinical practice can lead to more reliable and swift diagnoses, reducing the burden on healthcare systems and saving lives. Our study underscores the importance of continued innovation and collaboration between data scientists and medical professionals to further refine and implement these transformative technologies.</a:t>
            </a:r>
            <a:endParaRPr sz="1500"/>
          </a:p>
        </p:txBody>
      </p:sp>
      <p:sp>
        <p:nvSpPr>
          <p:cNvPr id="354" name="Google Shape;354;p25"/>
          <p:cNvSpPr txBox="1"/>
          <p:nvPr/>
        </p:nvSpPr>
        <p:spPr>
          <a:xfrm>
            <a:off x="3953050" y="934975"/>
            <a:ext cx="5201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26"/>
          <p:cNvPicPr preferRelativeResize="0"/>
          <p:nvPr/>
        </p:nvPicPr>
        <p:blipFill rotWithShape="1">
          <a:blip r:embed="rId3">
            <a:alphaModFix/>
          </a:blip>
          <a:srcRect b="0" l="4924" r="0" t="4970"/>
          <a:stretch/>
        </p:blipFill>
        <p:spPr>
          <a:xfrm>
            <a:off x="0" y="0"/>
            <a:ext cx="9144000" cy="5143500"/>
          </a:xfrm>
          <a:prstGeom prst="rect">
            <a:avLst/>
          </a:prstGeom>
          <a:noFill/>
          <a:ln>
            <a:noFill/>
          </a:ln>
        </p:spPr>
      </p:pic>
      <p:sp>
        <p:nvSpPr>
          <p:cNvPr id="360" name="Google Shape;360;p26"/>
          <p:cNvSpPr txBox="1"/>
          <p:nvPr>
            <p:ph type="title"/>
          </p:nvPr>
        </p:nvSpPr>
        <p:spPr>
          <a:xfrm>
            <a:off x="4797525" y="1374925"/>
            <a:ext cx="3458100" cy="3199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6300">
                <a:solidFill>
                  <a:srgbClr val="0D0D0D"/>
                </a:solidFill>
              </a:rPr>
              <a:t>THANK</a:t>
            </a:r>
            <a:br>
              <a:rPr lang="en" sz="6300">
                <a:solidFill>
                  <a:srgbClr val="0D0D0D"/>
                </a:solidFill>
              </a:rPr>
            </a:br>
            <a:r>
              <a:rPr lang="en" sz="6300">
                <a:solidFill>
                  <a:srgbClr val="0D0D0D"/>
                </a:solidFill>
              </a:rPr>
              <a:t>YOU</a:t>
            </a:r>
            <a:endParaRPr sz="6300">
              <a:solidFill>
                <a:srgbClr val="0D0D0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Agenda</a:t>
            </a:r>
            <a:endParaRPr sz="4000"/>
          </a:p>
        </p:txBody>
      </p:sp>
      <p:sp>
        <p:nvSpPr>
          <p:cNvPr id="287" name="Google Shape;287;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solidFill>
                  <a:srgbClr val="434343"/>
                </a:solidFill>
                <a:latin typeface="Roboto"/>
                <a:ea typeface="Roboto"/>
                <a:cs typeface="Roboto"/>
                <a:sym typeface="Roboto"/>
              </a:rPr>
              <a:t>● Introduction </a:t>
            </a:r>
            <a:endParaRPr sz="1800">
              <a:solidFill>
                <a:srgbClr val="434343"/>
              </a:solidFill>
              <a:latin typeface="Roboto"/>
              <a:ea typeface="Roboto"/>
              <a:cs typeface="Roboto"/>
              <a:sym typeface="Roboto"/>
            </a:endParaRPr>
          </a:p>
          <a:p>
            <a:pPr indent="0" lvl="0" marL="0" rtl="0" algn="l">
              <a:spcBef>
                <a:spcPts val="1200"/>
              </a:spcBef>
              <a:spcAft>
                <a:spcPts val="0"/>
              </a:spcAft>
              <a:buNone/>
            </a:pPr>
            <a:r>
              <a:rPr lang="en" sz="1800">
                <a:solidFill>
                  <a:srgbClr val="434343"/>
                </a:solidFill>
                <a:latin typeface="Roboto"/>
                <a:ea typeface="Roboto"/>
                <a:cs typeface="Roboto"/>
                <a:sym typeface="Roboto"/>
              </a:rPr>
              <a:t>● Problem Statement </a:t>
            </a:r>
            <a:endParaRPr sz="1800">
              <a:solidFill>
                <a:srgbClr val="434343"/>
              </a:solidFill>
              <a:latin typeface="Roboto"/>
              <a:ea typeface="Roboto"/>
              <a:cs typeface="Roboto"/>
              <a:sym typeface="Roboto"/>
            </a:endParaRPr>
          </a:p>
          <a:p>
            <a:pPr indent="0" lvl="0" marL="0" rtl="0" algn="l">
              <a:spcBef>
                <a:spcPts val="1200"/>
              </a:spcBef>
              <a:spcAft>
                <a:spcPts val="0"/>
              </a:spcAft>
              <a:buNone/>
            </a:pPr>
            <a:r>
              <a:rPr lang="en" sz="1800">
                <a:solidFill>
                  <a:srgbClr val="434343"/>
                </a:solidFill>
                <a:latin typeface="Roboto"/>
                <a:ea typeface="Roboto"/>
                <a:cs typeface="Roboto"/>
                <a:sym typeface="Roboto"/>
              </a:rPr>
              <a:t>● Solution </a:t>
            </a:r>
            <a:endParaRPr sz="1800">
              <a:solidFill>
                <a:srgbClr val="434343"/>
              </a:solidFill>
              <a:latin typeface="Roboto"/>
              <a:ea typeface="Roboto"/>
              <a:cs typeface="Roboto"/>
              <a:sym typeface="Roboto"/>
            </a:endParaRPr>
          </a:p>
          <a:p>
            <a:pPr indent="0" lvl="0" marL="0" rtl="0" algn="l">
              <a:spcBef>
                <a:spcPts val="1200"/>
              </a:spcBef>
              <a:spcAft>
                <a:spcPts val="0"/>
              </a:spcAft>
              <a:buNone/>
            </a:pPr>
            <a:r>
              <a:rPr lang="en" sz="1800">
                <a:solidFill>
                  <a:srgbClr val="434343"/>
                </a:solidFill>
                <a:latin typeface="Roboto"/>
                <a:ea typeface="Roboto"/>
                <a:cs typeface="Roboto"/>
                <a:sym typeface="Roboto"/>
              </a:rPr>
              <a:t>● Further work </a:t>
            </a:r>
            <a:endParaRPr sz="1800">
              <a:solidFill>
                <a:srgbClr val="434343"/>
              </a:solidFill>
              <a:latin typeface="Roboto"/>
              <a:ea typeface="Roboto"/>
              <a:cs typeface="Roboto"/>
              <a:sym typeface="Roboto"/>
            </a:endParaRPr>
          </a:p>
          <a:p>
            <a:pPr indent="0" lvl="0" marL="0" rtl="0" algn="l">
              <a:spcBef>
                <a:spcPts val="1200"/>
              </a:spcBef>
              <a:spcAft>
                <a:spcPts val="0"/>
              </a:spcAft>
              <a:buNone/>
            </a:pPr>
            <a:r>
              <a:rPr lang="en" sz="1800">
                <a:solidFill>
                  <a:srgbClr val="434343"/>
                </a:solidFill>
                <a:latin typeface="Roboto"/>
                <a:ea typeface="Roboto"/>
                <a:cs typeface="Roboto"/>
                <a:sym typeface="Roboto"/>
              </a:rPr>
              <a:t>● Conclusion</a:t>
            </a:r>
            <a:endParaRPr sz="1800">
              <a:solidFill>
                <a:srgbClr val="434343"/>
              </a:solidFill>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50"/>
              <a:t>Introduction</a:t>
            </a:r>
            <a:endParaRPr sz="3150"/>
          </a:p>
        </p:txBody>
      </p:sp>
      <p:sp>
        <p:nvSpPr>
          <p:cNvPr id="293" name="Google Shape;293;p15"/>
          <p:cNvSpPr txBox="1"/>
          <p:nvPr>
            <p:ph idx="1" type="body"/>
          </p:nvPr>
        </p:nvSpPr>
        <p:spPr>
          <a:xfrm>
            <a:off x="1303800" y="1404025"/>
            <a:ext cx="7030500" cy="3127500"/>
          </a:xfrm>
          <a:prstGeom prst="rect">
            <a:avLst/>
          </a:prstGeom>
        </p:spPr>
        <p:txBody>
          <a:bodyPr anchorCtr="0" anchor="t" bIns="91425" lIns="91425" spcFirstLastPara="1" rIns="91425" wrap="square" tIns="91425">
            <a:normAutofit/>
          </a:bodyPr>
          <a:lstStyle/>
          <a:p>
            <a:pPr indent="-317500" lvl="0" marL="457200" rtl="0" algn="just">
              <a:lnSpc>
                <a:spcPct val="175000"/>
              </a:lnSpc>
              <a:spcBef>
                <a:spcPts val="0"/>
              </a:spcBef>
              <a:spcAft>
                <a:spcPts val="0"/>
              </a:spcAft>
              <a:buSzPts val="1400"/>
              <a:buChar char="-"/>
            </a:pPr>
            <a:r>
              <a:rPr lang="en">
                <a:solidFill>
                  <a:srgbClr val="000000"/>
                </a:solidFill>
                <a:latin typeface="Times New Roman"/>
                <a:ea typeface="Times New Roman"/>
                <a:cs typeface="Times New Roman"/>
                <a:sym typeface="Times New Roman"/>
              </a:rPr>
              <a:t>Breast cancer remains one of the most prevalent and lethal forms of cancer among women worldwide.</a:t>
            </a:r>
            <a:endParaRPr>
              <a:solidFill>
                <a:srgbClr val="000000"/>
              </a:solidFill>
              <a:latin typeface="Times New Roman"/>
              <a:ea typeface="Times New Roman"/>
              <a:cs typeface="Times New Roman"/>
              <a:sym typeface="Times New Roman"/>
            </a:endParaRPr>
          </a:p>
          <a:p>
            <a:pPr indent="-311150" lvl="0" marL="457200" rtl="0" algn="just">
              <a:lnSpc>
                <a:spcPct val="175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Early detection is pivotal for effective treatment and improved survival rates.</a:t>
            </a:r>
            <a:endParaRPr>
              <a:solidFill>
                <a:srgbClr val="000000"/>
              </a:solidFill>
              <a:latin typeface="Times New Roman"/>
              <a:ea typeface="Times New Roman"/>
              <a:cs typeface="Times New Roman"/>
              <a:sym typeface="Times New Roman"/>
            </a:endParaRPr>
          </a:p>
          <a:p>
            <a:pPr indent="-311150" lvl="0" marL="457200" rtl="0" algn="just">
              <a:lnSpc>
                <a:spcPct val="175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Breast cancer accounts for 1 in 3 of new female cancers annually.</a:t>
            </a:r>
            <a:endParaRPr>
              <a:solidFill>
                <a:srgbClr val="000000"/>
              </a:solidFill>
              <a:latin typeface="Times New Roman"/>
              <a:ea typeface="Times New Roman"/>
              <a:cs typeface="Times New Roman"/>
              <a:sym typeface="Times New Roman"/>
            </a:endParaRPr>
          </a:p>
          <a:p>
            <a:pPr indent="-311150" lvl="0" marL="457200" rtl="0" algn="just">
              <a:lnSpc>
                <a:spcPct val="175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In 2023, an estimated 297,790 women in the United States were diagnosed with invasive breast cancer, and 55,720 women were diagnosed with non-invasive(in situ) breast cancer.</a:t>
            </a:r>
            <a:endParaRPr>
              <a:solidFill>
                <a:srgbClr val="000000"/>
              </a:solidFill>
              <a:latin typeface="Times New Roman"/>
              <a:ea typeface="Times New Roman"/>
              <a:cs typeface="Times New Roman"/>
              <a:sym typeface="Times New Roman"/>
            </a:endParaRPr>
          </a:p>
          <a:p>
            <a:pPr indent="-311150" lvl="0" marL="457200" rtl="0" algn="just">
              <a:lnSpc>
                <a:spcPct val="175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Better tools and techniques for early detection are needed</a:t>
            </a:r>
            <a:endParaRPr>
              <a:solidFill>
                <a:srgbClr val="000000"/>
              </a:solidFill>
              <a:latin typeface="Times New Roman"/>
              <a:ea typeface="Times New Roman"/>
              <a:cs typeface="Times New Roman"/>
              <a:sym typeface="Times New Roman"/>
            </a:endParaRPr>
          </a:p>
          <a:p>
            <a:pPr indent="-311150" lvl="0" marL="457200" rtl="0" algn="just">
              <a:lnSpc>
                <a:spcPct val="175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More research on symptoms of treatments and drugs on females is needed</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OBJECTIVE</a:t>
            </a:r>
            <a:endParaRPr sz="3200"/>
          </a:p>
        </p:txBody>
      </p:sp>
      <p:sp>
        <p:nvSpPr>
          <p:cNvPr id="299" name="Google Shape;299;p16"/>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objective of this research is to showcase the efficacy and potential of machine learning algorithms in improving breast cancer detection. </a:t>
            </a:r>
            <a:endParaRPr sz="1600"/>
          </a:p>
          <a:p>
            <a:pPr indent="-330200" lvl="0" marL="457200" rtl="0" algn="l">
              <a:spcBef>
                <a:spcPts val="0"/>
              </a:spcBef>
              <a:spcAft>
                <a:spcPts val="0"/>
              </a:spcAft>
              <a:buSzPts val="1600"/>
              <a:buChar char="-"/>
            </a:pPr>
            <a:r>
              <a:rPr lang="en" sz="1600"/>
              <a:t>By highlighting our research findings, we aim to demonstrate how advanced computational techniques can achieve high accuracy in early diagnosis, ultimately contributing to better patient outcomes. </a:t>
            </a:r>
            <a:endParaRPr sz="1600"/>
          </a:p>
          <a:p>
            <a:pPr indent="-330200" lvl="0" marL="457200" rtl="0" algn="l">
              <a:spcBef>
                <a:spcPts val="0"/>
              </a:spcBef>
              <a:spcAft>
                <a:spcPts val="0"/>
              </a:spcAft>
              <a:buSzPts val="1600"/>
              <a:buChar char="-"/>
            </a:pPr>
            <a:r>
              <a:rPr lang="en" sz="1600"/>
              <a:t>Additionally, we seek to underline the importance of integrating these technologies into clinical practice and to inspire further innovation and collaboration between the fields of data science and healthcare.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663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90"/>
              <a:t>Types of Breast Tumors</a:t>
            </a:r>
            <a:endParaRPr/>
          </a:p>
        </p:txBody>
      </p:sp>
      <p:sp>
        <p:nvSpPr>
          <p:cNvPr id="305" name="Google Shape;305;p17"/>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fontScale="85000"/>
          </a:bodyPr>
          <a:lstStyle/>
          <a:p>
            <a:pPr indent="-314960" lvl="0" marL="457200" rtl="0" algn="l">
              <a:lnSpc>
                <a:spcPct val="150000"/>
              </a:lnSpc>
              <a:spcBef>
                <a:spcPts val="0"/>
              </a:spcBef>
              <a:spcAft>
                <a:spcPts val="0"/>
              </a:spcAft>
              <a:buClr>
                <a:srgbClr val="1E293B"/>
              </a:buClr>
              <a:buSzPct val="100000"/>
              <a:buFont typeface="Nunito"/>
              <a:buChar char="●"/>
            </a:pPr>
            <a:r>
              <a:rPr lang="en" sz="1600">
                <a:solidFill>
                  <a:srgbClr val="1E293B"/>
                </a:solidFill>
              </a:rPr>
              <a:t>Breast cancer tumors can be classified as either benign or malignant.</a:t>
            </a:r>
            <a:endParaRPr sz="1600">
              <a:solidFill>
                <a:srgbClr val="1E293B"/>
              </a:solidFill>
            </a:endParaRPr>
          </a:p>
          <a:p>
            <a:pPr indent="-314960" lvl="0" marL="457200" rtl="0" algn="l">
              <a:lnSpc>
                <a:spcPct val="150000"/>
              </a:lnSpc>
              <a:spcBef>
                <a:spcPts val="0"/>
              </a:spcBef>
              <a:spcAft>
                <a:spcPts val="0"/>
              </a:spcAft>
              <a:buClr>
                <a:srgbClr val="1E293B"/>
              </a:buClr>
              <a:buSzPct val="100000"/>
              <a:buFont typeface="Nunito"/>
              <a:buChar char="●"/>
            </a:pPr>
            <a:r>
              <a:rPr lang="en" sz="1600">
                <a:solidFill>
                  <a:srgbClr val="1E293B"/>
                </a:solidFill>
              </a:rPr>
              <a:t>Fibroadenomas are solid, smooth, firm, noncancerous (benign) lumps and they do not spread to other parts of the body. They may cause discomfort or pain, but they are not life threatening.</a:t>
            </a:r>
            <a:endParaRPr sz="1600">
              <a:solidFill>
                <a:srgbClr val="1E293B"/>
              </a:solidFill>
            </a:endParaRPr>
          </a:p>
          <a:p>
            <a:pPr indent="-314960" lvl="0" marL="457200" rtl="0" algn="l">
              <a:lnSpc>
                <a:spcPct val="150000"/>
              </a:lnSpc>
              <a:spcBef>
                <a:spcPts val="0"/>
              </a:spcBef>
              <a:spcAft>
                <a:spcPts val="0"/>
              </a:spcAft>
              <a:buClr>
                <a:srgbClr val="1E293B"/>
              </a:buClr>
              <a:buSzPct val="100000"/>
              <a:buFont typeface="Nunito"/>
              <a:buChar char="●"/>
            </a:pPr>
            <a:r>
              <a:rPr lang="en" sz="1600">
                <a:solidFill>
                  <a:srgbClr val="1E293B"/>
                </a:solidFill>
              </a:rPr>
              <a:t>Ductal carcinoma in situ, invasive ductal carcinoma, inflammatory breast cancer, and metastasis are malignant tumors, which are cancerous growths that have the potential to leave the breast tissue and invade other bodily organs.</a:t>
            </a:r>
            <a:endParaRPr sz="1600">
              <a:solidFill>
                <a:srgbClr val="1E293B"/>
              </a:solidFill>
            </a:endParaRPr>
          </a:p>
          <a:p>
            <a:pPr indent="-314960" lvl="0" marL="457200" rtl="0" algn="l">
              <a:lnSpc>
                <a:spcPct val="150000"/>
              </a:lnSpc>
              <a:spcBef>
                <a:spcPts val="0"/>
              </a:spcBef>
              <a:spcAft>
                <a:spcPts val="0"/>
              </a:spcAft>
              <a:buClr>
                <a:srgbClr val="1E293B"/>
              </a:buClr>
              <a:buSzPct val="100000"/>
              <a:buFont typeface="Nunito"/>
              <a:buChar char="●"/>
            </a:pPr>
            <a:r>
              <a:rPr b="1" lang="en" sz="1600">
                <a:solidFill>
                  <a:srgbClr val="1E293B"/>
                </a:solidFill>
              </a:rPr>
              <a:t>The distinction between benign and malignant breast tumors is important because it helps determine the appropriate course of treatment.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6956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90"/>
              <a:t>Problem Statement</a:t>
            </a:r>
            <a:endParaRPr sz="3730">
              <a:solidFill>
                <a:srgbClr val="45818E"/>
              </a:solidFill>
              <a:latin typeface="Playfair Display"/>
              <a:ea typeface="Playfair Display"/>
              <a:cs typeface="Playfair Display"/>
              <a:sym typeface="Playfair Display"/>
            </a:endParaRPr>
          </a:p>
        </p:txBody>
      </p:sp>
      <p:sp>
        <p:nvSpPr>
          <p:cNvPr id="311" name="Google Shape;311;p18"/>
          <p:cNvSpPr txBox="1"/>
          <p:nvPr>
            <p:ph idx="1" type="body"/>
          </p:nvPr>
        </p:nvSpPr>
        <p:spPr>
          <a:xfrm>
            <a:off x="1303800" y="1404025"/>
            <a:ext cx="7030500" cy="3127500"/>
          </a:xfrm>
          <a:prstGeom prst="rect">
            <a:avLst/>
          </a:prstGeom>
        </p:spPr>
        <p:txBody>
          <a:bodyPr anchorCtr="0" anchor="t" bIns="91425" lIns="91425" spcFirstLastPara="1" rIns="91425" wrap="square" tIns="91425">
            <a:normAutofit lnSpcReduction="10000"/>
          </a:bodyPr>
          <a:lstStyle/>
          <a:p>
            <a:pPr indent="-336550" lvl="0" marL="457200" rtl="0" algn="l">
              <a:lnSpc>
                <a:spcPct val="150000"/>
              </a:lnSpc>
              <a:spcBef>
                <a:spcPts val="0"/>
              </a:spcBef>
              <a:spcAft>
                <a:spcPts val="0"/>
              </a:spcAft>
              <a:buClr>
                <a:srgbClr val="45818E"/>
              </a:buClr>
              <a:buSzPts val="1700"/>
              <a:buFont typeface="Roboto"/>
              <a:buChar char="●"/>
            </a:pPr>
            <a:r>
              <a:rPr b="1" lang="en" sz="1700">
                <a:solidFill>
                  <a:srgbClr val="45818E"/>
                </a:solidFill>
                <a:highlight>
                  <a:schemeClr val="lt1"/>
                </a:highlight>
                <a:latin typeface="Roboto"/>
                <a:ea typeface="Roboto"/>
                <a:cs typeface="Roboto"/>
                <a:sym typeface="Roboto"/>
              </a:rPr>
              <a:t>Significant lack of research </a:t>
            </a:r>
            <a:r>
              <a:rPr lang="en" sz="1700">
                <a:solidFill>
                  <a:srgbClr val="45818E"/>
                </a:solidFill>
                <a:highlight>
                  <a:schemeClr val="lt1"/>
                </a:highlight>
                <a:latin typeface="Roboto"/>
                <a:ea typeface="Roboto"/>
                <a:cs typeface="Roboto"/>
                <a:sym typeface="Roboto"/>
              </a:rPr>
              <a:t>on </a:t>
            </a:r>
            <a:r>
              <a:rPr lang="en" sz="1700">
                <a:solidFill>
                  <a:srgbClr val="45818E"/>
                </a:solidFill>
                <a:highlight>
                  <a:schemeClr val="lt1"/>
                </a:highlight>
                <a:latin typeface="Roboto"/>
                <a:ea typeface="Roboto"/>
                <a:cs typeface="Roboto"/>
                <a:sym typeface="Roboto"/>
              </a:rPr>
              <a:t>effects</a:t>
            </a:r>
            <a:r>
              <a:rPr lang="en" sz="1700">
                <a:solidFill>
                  <a:srgbClr val="45818E"/>
                </a:solidFill>
                <a:highlight>
                  <a:schemeClr val="lt1"/>
                </a:highlight>
                <a:latin typeface="Roboto"/>
                <a:ea typeface="Roboto"/>
                <a:cs typeface="Roboto"/>
                <a:sym typeface="Roboto"/>
              </a:rPr>
              <a:t> of drugs and medical treatments on female anatomy</a:t>
            </a:r>
            <a:endParaRPr sz="1700">
              <a:solidFill>
                <a:srgbClr val="45818E"/>
              </a:solidFill>
              <a:highlight>
                <a:schemeClr val="lt1"/>
              </a:highlight>
              <a:latin typeface="Roboto"/>
              <a:ea typeface="Roboto"/>
              <a:cs typeface="Roboto"/>
              <a:sym typeface="Roboto"/>
            </a:endParaRPr>
          </a:p>
          <a:p>
            <a:pPr indent="-336550" lvl="0" marL="457200" rtl="0" algn="l">
              <a:lnSpc>
                <a:spcPct val="150000"/>
              </a:lnSpc>
              <a:spcBef>
                <a:spcPts val="0"/>
              </a:spcBef>
              <a:spcAft>
                <a:spcPts val="0"/>
              </a:spcAft>
              <a:buClr>
                <a:srgbClr val="45818E"/>
              </a:buClr>
              <a:buSzPts val="1700"/>
              <a:buFont typeface="Roboto"/>
              <a:buChar char="●"/>
            </a:pPr>
            <a:r>
              <a:rPr lang="en" sz="1700">
                <a:solidFill>
                  <a:srgbClr val="45818E"/>
                </a:solidFill>
                <a:highlight>
                  <a:schemeClr val="lt1"/>
                </a:highlight>
                <a:latin typeface="Roboto"/>
                <a:ea typeface="Roboto"/>
                <a:cs typeface="Roboto"/>
                <a:sym typeface="Roboto"/>
              </a:rPr>
              <a:t>In case of breast cancer, the </a:t>
            </a:r>
            <a:r>
              <a:rPr b="1" lang="en" sz="1700">
                <a:solidFill>
                  <a:srgbClr val="45818E"/>
                </a:solidFill>
                <a:highlight>
                  <a:schemeClr val="lt1"/>
                </a:highlight>
                <a:latin typeface="Roboto"/>
                <a:ea typeface="Roboto"/>
                <a:cs typeface="Roboto"/>
                <a:sym typeface="Roboto"/>
              </a:rPr>
              <a:t>distinction between benign and malignant tumors is crucial </a:t>
            </a:r>
            <a:r>
              <a:rPr lang="en" sz="1700">
                <a:solidFill>
                  <a:srgbClr val="45818E"/>
                </a:solidFill>
                <a:highlight>
                  <a:schemeClr val="lt1"/>
                </a:highlight>
                <a:latin typeface="Roboto"/>
                <a:ea typeface="Roboto"/>
                <a:cs typeface="Roboto"/>
                <a:sym typeface="Roboto"/>
              </a:rPr>
              <a:t>for appropriate treatment.</a:t>
            </a:r>
            <a:endParaRPr sz="1700">
              <a:solidFill>
                <a:srgbClr val="45818E"/>
              </a:solidFill>
              <a:highlight>
                <a:schemeClr val="lt1"/>
              </a:highlight>
              <a:latin typeface="Roboto"/>
              <a:ea typeface="Roboto"/>
              <a:cs typeface="Roboto"/>
              <a:sym typeface="Roboto"/>
            </a:endParaRPr>
          </a:p>
          <a:p>
            <a:pPr indent="-336550" lvl="0" marL="457200" rtl="0" algn="l">
              <a:lnSpc>
                <a:spcPct val="150000"/>
              </a:lnSpc>
              <a:spcBef>
                <a:spcPts val="0"/>
              </a:spcBef>
              <a:spcAft>
                <a:spcPts val="0"/>
              </a:spcAft>
              <a:buClr>
                <a:srgbClr val="45818E"/>
              </a:buClr>
              <a:buSzPts val="1700"/>
              <a:buFont typeface="Roboto"/>
              <a:buChar char="●"/>
            </a:pPr>
            <a:r>
              <a:rPr lang="en" sz="1700">
                <a:solidFill>
                  <a:srgbClr val="45818E"/>
                </a:solidFill>
                <a:highlight>
                  <a:schemeClr val="lt1"/>
                </a:highlight>
                <a:latin typeface="Roboto"/>
                <a:ea typeface="Roboto"/>
                <a:cs typeface="Roboto"/>
                <a:sym typeface="Roboto"/>
              </a:rPr>
              <a:t>Machine learning provides a powerful tool for accurately predicting tumor types based on patient data and imaging results.</a:t>
            </a:r>
            <a:endParaRPr sz="1700">
              <a:solidFill>
                <a:srgbClr val="45818E"/>
              </a:solidFill>
              <a:highlight>
                <a:schemeClr val="lt1"/>
              </a:highlight>
              <a:latin typeface="Roboto"/>
              <a:ea typeface="Roboto"/>
              <a:cs typeface="Roboto"/>
              <a:sym typeface="Roboto"/>
            </a:endParaRPr>
          </a:p>
          <a:p>
            <a:pPr indent="-349250" lvl="0" marL="457200" rtl="0" algn="l">
              <a:lnSpc>
                <a:spcPct val="150000"/>
              </a:lnSpc>
              <a:spcBef>
                <a:spcPts val="0"/>
              </a:spcBef>
              <a:spcAft>
                <a:spcPts val="0"/>
              </a:spcAft>
              <a:buClr>
                <a:schemeClr val="lt1"/>
              </a:buClr>
              <a:buSzPts val="1900"/>
              <a:buFont typeface="Roboto"/>
              <a:buChar char="●"/>
            </a:pPr>
            <a:r>
              <a:rPr lang="en" sz="1600">
                <a:solidFill>
                  <a:schemeClr val="lt1"/>
                </a:solidFill>
                <a:highlight>
                  <a:srgbClr val="45818E"/>
                </a:highlight>
                <a:latin typeface="Roboto"/>
                <a:ea typeface="Roboto"/>
                <a:cs typeface="Roboto"/>
                <a:sym typeface="Roboto"/>
              </a:rPr>
              <a:t>The aim is to identify the best model for predicting breast cancer symptoms early, using data machine learning techniques.</a:t>
            </a:r>
            <a:endParaRPr sz="1500">
              <a:solidFill>
                <a:schemeClr val="lt1"/>
              </a:solidFill>
              <a:highlight>
                <a:srgbClr val="45818E"/>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6794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50"/>
              <a:t>Proposed Solution</a:t>
            </a:r>
            <a:endParaRPr sz="3150"/>
          </a:p>
        </p:txBody>
      </p:sp>
      <p:sp>
        <p:nvSpPr>
          <p:cNvPr id="317" name="Google Shape;317;p19"/>
          <p:cNvSpPr txBox="1"/>
          <p:nvPr>
            <p:ph idx="1" type="body"/>
          </p:nvPr>
        </p:nvSpPr>
        <p:spPr>
          <a:xfrm>
            <a:off x="1303800" y="1597875"/>
            <a:ext cx="7030500" cy="3030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rgbClr val="000000"/>
              </a:buClr>
              <a:buSzPct val="108108"/>
              <a:buFont typeface="Arial"/>
              <a:buNone/>
            </a:pPr>
            <a:r>
              <a:rPr b="1" lang="en" sz="1800">
                <a:solidFill>
                  <a:srgbClr val="434343"/>
                </a:solidFill>
                <a:latin typeface="Roboto"/>
                <a:ea typeface="Roboto"/>
                <a:cs typeface="Roboto"/>
                <a:sym typeface="Roboto"/>
              </a:rPr>
              <a:t>Distinction between benign &amp; Malign carcinoma: </a:t>
            </a:r>
            <a:r>
              <a:rPr lang="en" sz="1800">
                <a:solidFill>
                  <a:srgbClr val="434343"/>
                </a:solidFill>
                <a:latin typeface="Roboto"/>
                <a:ea typeface="Roboto"/>
                <a:cs typeface="Roboto"/>
                <a:sym typeface="Roboto"/>
              </a:rPr>
              <a:t>Using  ML techniques to analyze and detect if the tumor present is benign or Malign cancer. </a:t>
            </a:r>
            <a:endParaRPr sz="1800">
              <a:solidFill>
                <a:srgbClr val="434343"/>
              </a:solidFill>
              <a:latin typeface="Roboto"/>
              <a:ea typeface="Roboto"/>
              <a:cs typeface="Roboto"/>
              <a:sym typeface="Roboto"/>
            </a:endParaRPr>
          </a:p>
          <a:p>
            <a:pPr indent="0" lvl="0" marL="0" rtl="0" algn="l">
              <a:spcBef>
                <a:spcPts val="1200"/>
              </a:spcBef>
              <a:spcAft>
                <a:spcPts val="0"/>
              </a:spcAft>
              <a:buClr>
                <a:srgbClr val="000000"/>
              </a:buClr>
              <a:buSzPct val="108108"/>
              <a:buFont typeface="Arial"/>
              <a:buNone/>
            </a:pPr>
            <a:r>
              <a:t/>
            </a:r>
            <a:endParaRPr sz="1800">
              <a:solidFill>
                <a:srgbClr val="434343"/>
              </a:solidFill>
              <a:latin typeface="Roboto"/>
              <a:ea typeface="Roboto"/>
              <a:cs typeface="Roboto"/>
              <a:sym typeface="Roboto"/>
            </a:endParaRPr>
          </a:p>
          <a:p>
            <a:pPr indent="0" lvl="0" marL="0" rtl="0" algn="l">
              <a:spcBef>
                <a:spcPts val="1200"/>
              </a:spcBef>
              <a:spcAft>
                <a:spcPts val="0"/>
              </a:spcAft>
              <a:buClr>
                <a:srgbClr val="000000"/>
              </a:buClr>
              <a:buSzPct val="108108"/>
              <a:buFont typeface="Arial"/>
              <a:buNone/>
            </a:pPr>
            <a:r>
              <a:rPr b="1" lang="en" sz="1800">
                <a:solidFill>
                  <a:srgbClr val="434343"/>
                </a:solidFill>
                <a:latin typeface="Roboto"/>
                <a:ea typeface="Roboto"/>
                <a:cs typeface="Roboto"/>
                <a:sym typeface="Roboto"/>
              </a:rPr>
              <a:t>Analyzing ML </a:t>
            </a:r>
            <a:r>
              <a:rPr b="1" lang="en" sz="1800">
                <a:solidFill>
                  <a:srgbClr val="434343"/>
                </a:solidFill>
                <a:latin typeface="Roboto"/>
                <a:ea typeface="Roboto"/>
                <a:cs typeface="Roboto"/>
                <a:sym typeface="Roboto"/>
              </a:rPr>
              <a:t>algorithms</a:t>
            </a:r>
            <a:r>
              <a:rPr b="1" lang="en" sz="1800">
                <a:solidFill>
                  <a:srgbClr val="434343"/>
                </a:solidFill>
                <a:latin typeface="Roboto"/>
                <a:ea typeface="Roboto"/>
                <a:cs typeface="Roboto"/>
                <a:sym typeface="Roboto"/>
              </a:rPr>
              <a:t> and AI models:</a:t>
            </a:r>
            <a:r>
              <a:rPr b="1" lang="en" sz="1800">
                <a:solidFill>
                  <a:srgbClr val="434343"/>
                </a:solidFill>
                <a:latin typeface="Roboto"/>
                <a:ea typeface="Roboto"/>
                <a:cs typeface="Roboto"/>
                <a:sym typeface="Roboto"/>
              </a:rPr>
              <a:t> </a:t>
            </a:r>
            <a:r>
              <a:rPr lang="en" sz="1800">
                <a:solidFill>
                  <a:srgbClr val="434343"/>
                </a:solidFill>
                <a:latin typeface="Roboto"/>
                <a:ea typeface="Roboto"/>
                <a:cs typeface="Roboto"/>
                <a:sym typeface="Roboto"/>
              </a:rPr>
              <a:t>Implementing different ML &amp; AI algorithms to detect the presence of breast cancer in the given dataset. Analyzing their effectiveness for the same.</a:t>
            </a:r>
            <a:endParaRPr sz="1800">
              <a:solidFill>
                <a:srgbClr val="434343"/>
              </a:solidFill>
              <a:latin typeface="Roboto"/>
              <a:ea typeface="Roboto"/>
              <a:cs typeface="Roboto"/>
              <a:sym typeface="Roboto"/>
            </a:endParaRPr>
          </a:p>
          <a:p>
            <a:pPr indent="0" lvl="0" marL="0" rtl="0" algn="l">
              <a:spcBef>
                <a:spcPts val="1200"/>
              </a:spcBef>
              <a:spcAft>
                <a:spcPts val="0"/>
              </a:spcAft>
              <a:buClr>
                <a:srgbClr val="000000"/>
              </a:buClr>
              <a:buSzPct val="108108"/>
              <a:buFont typeface="Arial"/>
              <a:buNone/>
            </a:pPr>
            <a:r>
              <a:t/>
            </a:r>
            <a:endParaRPr sz="1800">
              <a:solidFill>
                <a:srgbClr val="434343"/>
              </a:solidFill>
              <a:latin typeface="Roboto"/>
              <a:ea typeface="Roboto"/>
              <a:cs typeface="Roboto"/>
              <a:sym typeface="Roboto"/>
            </a:endParaRPr>
          </a:p>
          <a:p>
            <a:pPr indent="0" lvl="0" marL="0" rtl="0" algn="l">
              <a:spcBef>
                <a:spcPts val="1200"/>
              </a:spcBef>
              <a:spcAft>
                <a:spcPts val="0"/>
              </a:spcAft>
              <a:buNone/>
            </a:pPr>
            <a:r>
              <a:rPr b="1" lang="en" sz="1800">
                <a:solidFill>
                  <a:srgbClr val="434343"/>
                </a:solidFill>
                <a:latin typeface="Roboto"/>
                <a:ea typeface="Roboto"/>
                <a:cs typeface="Roboto"/>
                <a:sym typeface="Roboto"/>
              </a:rPr>
              <a:t>Further research on drugs &amp; treatments:</a:t>
            </a:r>
            <a:r>
              <a:rPr lang="en" sz="1800">
                <a:solidFill>
                  <a:srgbClr val="434343"/>
                </a:solidFill>
                <a:latin typeface="Roboto"/>
                <a:ea typeface="Roboto"/>
                <a:cs typeface="Roboto"/>
                <a:sym typeface="Roboto"/>
              </a:rPr>
              <a:t> Collect more data on how different drugs &amp; treatments affect female anatomy to know more about their effects &amp; side effects on female bodies and apply ML &amp; AI techniques to analyze the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50"/>
              <a:t>D</a:t>
            </a:r>
            <a:r>
              <a:rPr lang="en" sz="3150"/>
              <a:t>ataset- Wisconsin Breast Cancer</a:t>
            </a:r>
            <a:endParaRPr sz="3150"/>
          </a:p>
        </p:txBody>
      </p:sp>
      <p:sp>
        <p:nvSpPr>
          <p:cNvPr id="323" name="Google Shape;323;p20"/>
          <p:cNvSpPr txBox="1"/>
          <p:nvPr>
            <p:ph idx="1" type="body"/>
          </p:nvPr>
        </p:nvSpPr>
        <p:spPr>
          <a:xfrm>
            <a:off x="637300" y="1258450"/>
            <a:ext cx="8182200" cy="3720000"/>
          </a:xfrm>
          <a:prstGeom prst="rect">
            <a:avLst/>
          </a:prstGeom>
        </p:spPr>
        <p:txBody>
          <a:bodyPr anchorCtr="0" anchor="t" bIns="91425" lIns="91425" spcFirstLastPara="1" rIns="91425" wrap="square" tIns="91425">
            <a:noAutofit/>
          </a:bodyPr>
          <a:lstStyle/>
          <a:p>
            <a:pPr indent="-305117" lvl="0" marL="457200" rtl="0" algn="just">
              <a:lnSpc>
                <a:spcPct val="155000"/>
              </a:lnSpc>
              <a:spcBef>
                <a:spcPts val="1500"/>
              </a:spcBef>
              <a:spcAft>
                <a:spcPts val="0"/>
              </a:spcAft>
              <a:buSzPts val="1205"/>
              <a:buChar char="-"/>
            </a:pPr>
            <a:r>
              <a:rPr b="1" lang="en" sz="1120">
                <a:solidFill>
                  <a:srgbClr val="000000"/>
                </a:solidFill>
                <a:latin typeface="Times New Roman"/>
                <a:ea typeface="Times New Roman"/>
                <a:cs typeface="Times New Roman"/>
                <a:sym typeface="Times New Roman"/>
              </a:rPr>
              <a:t>The database I have used is the WDBC dataset.</a:t>
            </a:r>
            <a:endParaRPr b="1" sz="1120">
              <a:solidFill>
                <a:srgbClr val="000000"/>
              </a:solidFill>
              <a:latin typeface="Times New Roman"/>
              <a:ea typeface="Times New Roman"/>
              <a:cs typeface="Times New Roman"/>
              <a:sym typeface="Times New Roman"/>
            </a:endParaRPr>
          </a:p>
          <a:p>
            <a:pPr indent="-299720" lvl="0" marL="457200" rtl="0" algn="just">
              <a:lnSpc>
                <a:spcPct val="155000"/>
              </a:lnSpc>
              <a:spcBef>
                <a:spcPts val="1500"/>
              </a:spcBef>
              <a:spcAft>
                <a:spcPts val="0"/>
              </a:spcAft>
              <a:buClr>
                <a:srgbClr val="000000"/>
              </a:buClr>
              <a:buSzPts val="1120"/>
              <a:buFont typeface="Times New Roman"/>
              <a:buChar char="-"/>
            </a:pPr>
            <a:r>
              <a:rPr b="1" lang="en" sz="1120">
                <a:solidFill>
                  <a:srgbClr val="000000"/>
                </a:solidFill>
                <a:latin typeface="Times New Roman"/>
                <a:ea typeface="Times New Roman"/>
                <a:cs typeface="Times New Roman"/>
                <a:sym typeface="Times New Roman"/>
              </a:rPr>
              <a:t>The "WDBC" dataset stands for the "Wisconsin Diagnostic Breast Cancer" dataset.</a:t>
            </a:r>
            <a:endParaRPr b="1" sz="1120">
              <a:solidFill>
                <a:srgbClr val="000000"/>
              </a:solidFill>
              <a:latin typeface="Times New Roman"/>
              <a:ea typeface="Times New Roman"/>
              <a:cs typeface="Times New Roman"/>
              <a:sym typeface="Times New Roman"/>
            </a:endParaRPr>
          </a:p>
          <a:p>
            <a:pPr indent="-299720" lvl="0" marL="457200" rtl="0" algn="just">
              <a:lnSpc>
                <a:spcPct val="155000"/>
              </a:lnSpc>
              <a:spcBef>
                <a:spcPts val="1500"/>
              </a:spcBef>
              <a:spcAft>
                <a:spcPts val="0"/>
              </a:spcAft>
              <a:buClr>
                <a:srgbClr val="000000"/>
              </a:buClr>
              <a:buSzPts val="1120"/>
              <a:buFont typeface="Times New Roman"/>
              <a:buChar char="-"/>
            </a:pPr>
            <a:r>
              <a:rPr b="1" lang="en" sz="1120">
                <a:solidFill>
                  <a:srgbClr val="000000"/>
                </a:solidFill>
                <a:latin typeface="Times New Roman"/>
                <a:ea typeface="Times New Roman"/>
                <a:cs typeface="Times New Roman"/>
                <a:sym typeface="Times New Roman"/>
              </a:rPr>
              <a:t>This dataset is widely used in machine learning and medical research for studying breast cancer detection and diagnosis.</a:t>
            </a:r>
            <a:endParaRPr b="1" sz="1120">
              <a:solidFill>
                <a:srgbClr val="000000"/>
              </a:solidFill>
              <a:latin typeface="Times New Roman"/>
              <a:ea typeface="Times New Roman"/>
              <a:cs typeface="Times New Roman"/>
              <a:sym typeface="Times New Roman"/>
            </a:endParaRPr>
          </a:p>
          <a:p>
            <a:pPr indent="-299720" lvl="0" marL="457200" rtl="0" algn="just">
              <a:lnSpc>
                <a:spcPct val="155000"/>
              </a:lnSpc>
              <a:spcBef>
                <a:spcPts val="1500"/>
              </a:spcBef>
              <a:spcAft>
                <a:spcPts val="0"/>
              </a:spcAft>
              <a:buClr>
                <a:srgbClr val="000000"/>
              </a:buClr>
              <a:buSzPts val="1120"/>
              <a:buFont typeface="Times New Roman"/>
              <a:buChar char="-"/>
            </a:pPr>
            <a:r>
              <a:rPr b="1" lang="en" sz="1120">
                <a:solidFill>
                  <a:srgbClr val="000000"/>
                </a:solidFill>
                <a:latin typeface="Times New Roman"/>
                <a:ea typeface="Times New Roman"/>
                <a:cs typeface="Times New Roman"/>
                <a:sym typeface="Times New Roman"/>
              </a:rPr>
              <a:t>The dataset contains features computed from digitized images of fine needle aspirates (FNA) of breast masses. These features include characteristics such as texture, radius, perimeter, area, smoothness, compactness, concavity, symmetry, and fractal dimension.</a:t>
            </a:r>
            <a:endParaRPr b="1" sz="1120">
              <a:solidFill>
                <a:srgbClr val="000000"/>
              </a:solidFill>
              <a:latin typeface="Times New Roman"/>
              <a:ea typeface="Times New Roman"/>
              <a:cs typeface="Times New Roman"/>
              <a:sym typeface="Times New Roman"/>
            </a:endParaRPr>
          </a:p>
          <a:p>
            <a:pPr indent="-299720" lvl="0" marL="457200" rtl="0" algn="just">
              <a:lnSpc>
                <a:spcPct val="155000"/>
              </a:lnSpc>
              <a:spcBef>
                <a:spcPts val="1500"/>
              </a:spcBef>
              <a:spcAft>
                <a:spcPts val="0"/>
              </a:spcAft>
              <a:buClr>
                <a:srgbClr val="000000"/>
              </a:buClr>
              <a:buSzPts val="1120"/>
              <a:buFont typeface="Times New Roman"/>
              <a:buChar char="-"/>
            </a:pPr>
            <a:r>
              <a:rPr b="1" lang="en" sz="1120">
                <a:solidFill>
                  <a:srgbClr val="000000"/>
                </a:solidFill>
                <a:latin typeface="Times New Roman"/>
                <a:ea typeface="Times New Roman"/>
                <a:cs typeface="Times New Roman"/>
                <a:sym typeface="Times New Roman"/>
              </a:rPr>
              <a:t>Each sample in the dataset is labeled as either benign (non-cancerous) or malignant (cancerous), making it suitable for binary classification tasks. </a:t>
            </a:r>
            <a:endParaRPr b="1" sz="1120">
              <a:solidFill>
                <a:srgbClr val="000000"/>
              </a:solidFill>
              <a:latin typeface="Times New Roman"/>
              <a:ea typeface="Times New Roman"/>
              <a:cs typeface="Times New Roman"/>
              <a:sym typeface="Times New Roman"/>
            </a:endParaRPr>
          </a:p>
          <a:p>
            <a:pPr indent="-299720" lvl="0" marL="457200" rtl="0" algn="just">
              <a:lnSpc>
                <a:spcPct val="155000"/>
              </a:lnSpc>
              <a:spcBef>
                <a:spcPts val="1500"/>
              </a:spcBef>
              <a:spcAft>
                <a:spcPts val="0"/>
              </a:spcAft>
              <a:buClr>
                <a:srgbClr val="000000"/>
              </a:buClr>
              <a:buSzPts val="1120"/>
              <a:buFont typeface="Times New Roman"/>
              <a:buChar char="-"/>
            </a:pPr>
            <a:r>
              <a:rPr b="1" i="1" lang="en" sz="1120">
                <a:solidFill>
                  <a:srgbClr val="000000"/>
                </a:solidFill>
                <a:latin typeface="Times New Roman"/>
                <a:ea typeface="Times New Roman"/>
                <a:cs typeface="Times New Roman"/>
                <a:sym typeface="Times New Roman"/>
              </a:rPr>
              <a:t>The dataset was originally created at the University of Wisconsin by Dr. William H. Wolberg, W. Nick Street, and Olvi L. Mangasarian, and it has since become a standard benchmark dataset in the field of breast cancer research.</a:t>
            </a:r>
            <a:endParaRPr b="1" sz="112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6794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50"/>
              <a:t>Algorithms Used:</a:t>
            </a:r>
            <a:endParaRPr sz="3150"/>
          </a:p>
        </p:txBody>
      </p:sp>
      <p:sp>
        <p:nvSpPr>
          <p:cNvPr id="329" name="Google Shape;329;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Logistic Regression </a:t>
            </a:r>
            <a:endParaRPr sz="1800"/>
          </a:p>
          <a:p>
            <a:pPr indent="-342900" lvl="0" marL="457200" rtl="0" algn="l">
              <a:spcBef>
                <a:spcPts val="0"/>
              </a:spcBef>
              <a:spcAft>
                <a:spcPts val="0"/>
              </a:spcAft>
              <a:buSzPts val="1800"/>
              <a:buAutoNum type="arabicPeriod"/>
            </a:pPr>
            <a:r>
              <a:rPr lang="en" sz="1800"/>
              <a:t>Support Vector Machines (SVM)</a:t>
            </a:r>
            <a:endParaRPr sz="1800"/>
          </a:p>
          <a:p>
            <a:pPr indent="-342900" lvl="0" marL="457200" rtl="0" algn="l">
              <a:spcBef>
                <a:spcPts val="0"/>
              </a:spcBef>
              <a:spcAft>
                <a:spcPts val="0"/>
              </a:spcAft>
              <a:buSzPts val="1800"/>
              <a:buAutoNum type="arabicPeriod"/>
            </a:pPr>
            <a:r>
              <a:rPr lang="en" sz="1800"/>
              <a:t>Decision Trees </a:t>
            </a:r>
            <a:endParaRPr sz="1800"/>
          </a:p>
          <a:p>
            <a:pPr indent="-342900" lvl="0" marL="457200" rtl="0" algn="l">
              <a:spcBef>
                <a:spcPts val="0"/>
              </a:spcBef>
              <a:spcAft>
                <a:spcPts val="0"/>
              </a:spcAft>
              <a:buSzPts val="1800"/>
              <a:buAutoNum type="arabicPeriod"/>
            </a:pPr>
            <a:r>
              <a:rPr lang="en" sz="1800"/>
              <a:t>Naive Bayes </a:t>
            </a:r>
            <a:endParaRPr sz="1800"/>
          </a:p>
          <a:p>
            <a:pPr indent="-342900" lvl="0" marL="457200" rtl="0" algn="l">
              <a:spcBef>
                <a:spcPts val="0"/>
              </a:spcBef>
              <a:spcAft>
                <a:spcPts val="0"/>
              </a:spcAft>
              <a:buSzPts val="1800"/>
              <a:buAutoNum type="arabicPeriod"/>
            </a:pPr>
            <a:r>
              <a:rPr lang="en" sz="1800"/>
              <a:t>K-Nearest Neighbors (KNN) </a:t>
            </a:r>
            <a:endParaRPr sz="1800"/>
          </a:p>
          <a:p>
            <a:pPr indent="-342900" lvl="0" marL="457200" rtl="0" algn="l">
              <a:spcBef>
                <a:spcPts val="0"/>
              </a:spcBef>
              <a:spcAft>
                <a:spcPts val="0"/>
              </a:spcAft>
              <a:buSzPts val="1800"/>
              <a:buAutoNum type="arabicPeriod"/>
            </a:pPr>
            <a:r>
              <a:rPr lang="en" sz="1800"/>
              <a:t>Artificial Neural Networks (ANN) </a:t>
            </a:r>
            <a:endParaRPr sz="1800"/>
          </a:p>
          <a:p>
            <a:pPr indent="-342900" lvl="0" marL="457200" rtl="0" algn="l">
              <a:spcBef>
                <a:spcPts val="0"/>
              </a:spcBef>
              <a:spcAft>
                <a:spcPts val="0"/>
              </a:spcAft>
              <a:buSzPts val="1800"/>
              <a:buAutoNum type="arabicPeriod"/>
            </a:pPr>
            <a:r>
              <a:rPr lang="en" sz="1800"/>
              <a:t>Convolutional Neural Networks (CNN)</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