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257" r:id="rId3"/>
    <p:sldId id="301" r:id="rId4"/>
    <p:sldId id="259" r:id="rId5"/>
    <p:sldId id="260" r:id="rId6"/>
    <p:sldId id="262" r:id="rId7"/>
    <p:sldId id="263" r:id="rId8"/>
    <p:sldId id="264" r:id="rId9"/>
    <p:sldId id="267" r:id="rId10"/>
    <p:sldId id="268" r:id="rId11"/>
    <p:sldId id="270" r:id="rId12"/>
    <p:sldId id="271" r:id="rId13"/>
    <p:sldId id="272" r:id="rId14"/>
    <p:sldId id="273" r:id="rId15"/>
    <p:sldId id="274" r:id="rId16"/>
    <p:sldId id="275" r:id="rId17"/>
    <p:sldId id="276" r:id="rId18"/>
    <p:sldId id="277" r:id="rId19"/>
    <p:sldId id="278" r:id="rId20"/>
    <p:sldId id="279"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98" autoAdjust="0"/>
  </p:normalViewPr>
  <p:slideViewPr>
    <p:cSldViewPr snapToGrid="0">
      <p:cViewPr varScale="1">
        <p:scale>
          <a:sx n="85" d="100"/>
          <a:sy n="85" d="100"/>
        </p:scale>
        <p:origin x="1554" y="84"/>
      </p:cViewPr>
      <p:guideLst/>
    </p:cSldViewPr>
  </p:slideViewPr>
  <p:notesTextViewPr>
    <p:cViewPr>
      <p:scale>
        <a:sx n="200" d="100"/>
        <a:sy n="2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354A0-4B83-4647-A77E-1600200B5CF5}" type="datetimeFigureOut">
              <a:rPr lang="en-US" smtClean="0"/>
              <a:t>5/14/2024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15B5B-78D5-476E-BC45-6C0BFCA93E12}" type="slidenum">
              <a:rPr lang="en-US" smtClean="0"/>
              <a:t>‹#›</a:t>
            </a:fld>
            <a:endParaRPr lang="en-US" dirty="0"/>
          </a:p>
        </p:txBody>
      </p:sp>
    </p:spTree>
    <p:extLst>
      <p:ext uri="{BB962C8B-B14F-4D97-AF65-F5344CB8AC3E}">
        <p14:creationId xmlns:p14="http://schemas.microsoft.com/office/powerpoint/2010/main" val="162603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الگوریتم ژنتیک که توسط گولدبرگ توسعه یافته، از نظریه تکامل داروین الهام گرفته شده است</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 </a:t>
            </a:r>
            <a:r>
              <a:rPr lang="ar-SA" sz="1800" kern="100" dirty="0">
                <a:effectLst/>
                <a:latin typeface="B Nazanin" panose="00000400000000000000" pitchFamily="2" charset="-78"/>
                <a:ea typeface="B Nazanin" panose="00000400000000000000" pitchFamily="2" charset="-78"/>
                <a:cs typeface="B Nazanin" panose="00000400000000000000" pitchFamily="2" charset="-78"/>
              </a:rPr>
              <a:t>این نظریه بیان می کند که بقای یک ارگانیسم تحت تاثیر قانون "بقای قویترین" قرار دارد</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 </a:t>
            </a:r>
            <a:r>
              <a:rPr lang="ar-SA" sz="1800" kern="100" dirty="0">
                <a:effectLst/>
                <a:latin typeface="B Nazanin" panose="00000400000000000000" pitchFamily="2" charset="-78"/>
                <a:ea typeface="B Nazanin" panose="00000400000000000000" pitchFamily="2" charset="-78"/>
                <a:cs typeface="B Nazanin" panose="00000400000000000000" pitchFamily="2" charset="-78"/>
              </a:rPr>
              <a:t>داروین همچنین اشاره کرد که بقای یک ارگانیسم از طریق فرآیند تولیدمثل، تلاقی و جهش امکان پذیر است</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 </a:t>
            </a:r>
            <a:r>
              <a:rPr lang="ar-SA" sz="1800" kern="100" dirty="0">
                <a:effectLst/>
                <a:latin typeface="B Nazanin" panose="00000400000000000000" pitchFamily="2" charset="-78"/>
                <a:ea typeface="B Nazanin" panose="00000400000000000000" pitchFamily="2" charset="-78"/>
                <a:cs typeface="B Nazanin" panose="00000400000000000000" pitchFamily="2" charset="-78"/>
              </a:rPr>
              <a:t>سپس مفهوم تکامل داروین برای یافتن راه‌حل به مشکلی که به آن تابع هدف گفته می‌شود، به صورت طبیعی به الگوریتم محاسباتی تطبیق داده می‌شود</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 </a:t>
            </a:r>
            <a:r>
              <a:rPr lang="ar-SA" sz="1800" kern="100" dirty="0">
                <a:effectLst/>
                <a:latin typeface="B Nazanin" panose="00000400000000000000" pitchFamily="2" charset="-78"/>
                <a:ea typeface="B Nazanin" panose="00000400000000000000" pitchFamily="2" charset="-78"/>
                <a:cs typeface="B Nazanin" panose="00000400000000000000" pitchFamily="2" charset="-78"/>
              </a:rPr>
              <a:t>راه‌حلی که توسط الگوریتم ژنتیک تولید می‌شود، کروموزوم نامیده می‌شود، در حالی که مجموعه کروموزوم، جمعیت نامیده می‌شود</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 </a:t>
            </a:r>
            <a:r>
              <a:rPr lang="ar-SA" sz="1800" kern="100" dirty="0">
                <a:effectLst/>
                <a:latin typeface="B Nazanin" panose="00000400000000000000" pitchFamily="2" charset="-78"/>
                <a:ea typeface="B Nazanin" panose="00000400000000000000" pitchFamily="2" charset="-78"/>
                <a:cs typeface="B Nazanin" panose="00000400000000000000" pitchFamily="2" charset="-78"/>
              </a:rPr>
              <a:t>یک کروموزوم از ژن‌ها تشکیل شده است و مقدار آن بسته به مشکلی که می‌خواهیم حل کنیم، می‌تواند عددی، دودویی، نمادین یا کاراکتری باشد</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 </a:t>
            </a:r>
            <a:r>
              <a:rPr lang="ar-SA" sz="1800" kern="100" dirty="0">
                <a:effectLst/>
                <a:latin typeface="B Nazanin" panose="00000400000000000000" pitchFamily="2" charset="-78"/>
                <a:ea typeface="B Nazanin" panose="00000400000000000000" pitchFamily="2" charset="-78"/>
                <a:cs typeface="B Nazanin" panose="00000400000000000000" pitchFamily="2" charset="-78"/>
              </a:rPr>
              <a:t>این کروموزوم‌ها تحت فرآیندی به نام تابع برازش (سازگاری) قرار می‌گیرند تا میزان تناسب راه‌حل تولید شده توسط الگوریتم ژنتیک با مسئله اندازه‌گیری شود</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a:t>
            </a:r>
          </a:p>
          <a:p>
            <a:pPr algn="r" rtl="1"/>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4</a:t>
            </a:fld>
            <a:endParaRPr lang="en-US" dirty="0"/>
          </a:p>
        </p:txBody>
      </p:sp>
    </p:spTree>
    <p:extLst>
      <p:ext uri="{BB962C8B-B14F-4D97-AF65-F5344CB8AC3E}">
        <p14:creationId xmlns:p14="http://schemas.microsoft.com/office/powerpoint/2010/main" val="583713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13</a:t>
            </a:fld>
            <a:endParaRPr lang="en-US" dirty="0"/>
          </a:p>
        </p:txBody>
      </p:sp>
    </p:spTree>
    <p:extLst>
      <p:ext uri="{BB962C8B-B14F-4D97-AF65-F5344CB8AC3E}">
        <p14:creationId xmlns:p14="http://schemas.microsoft.com/office/powerpoint/2010/main" val="1256390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14</a:t>
            </a:fld>
            <a:endParaRPr lang="en-US" dirty="0"/>
          </a:p>
        </p:txBody>
      </p:sp>
    </p:spTree>
    <p:extLst>
      <p:ext uri="{BB962C8B-B14F-4D97-AF65-F5344CB8AC3E}">
        <p14:creationId xmlns:p14="http://schemas.microsoft.com/office/powerpoint/2010/main" val="2184385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15</a:t>
            </a:fld>
            <a:endParaRPr lang="en-US" dirty="0"/>
          </a:p>
        </p:txBody>
      </p:sp>
    </p:spTree>
    <p:extLst>
      <p:ext uri="{BB962C8B-B14F-4D97-AF65-F5344CB8AC3E}">
        <p14:creationId xmlns:p14="http://schemas.microsoft.com/office/powerpoint/2010/main" val="3288186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16</a:t>
            </a:fld>
            <a:endParaRPr lang="en-US" dirty="0"/>
          </a:p>
        </p:txBody>
      </p:sp>
    </p:spTree>
    <p:extLst>
      <p:ext uri="{BB962C8B-B14F-4D97-AF65-F5344CB8AC3E}">
        <p14:creationId xmlns:p14="http://schemas.microsoft.com/office/powerpoint/2010/main" val="3516577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buFont typeface="Arial" panose="020B0604020202020204" pitchFamily="34" charset="0"/>
              <a:buChar char="•"/>
            </a:pPr>
            <a:r>
              <a:rPr lang="en-US" b="1" dirty="0"/>
              <a:t>P[</a:t>
            </a:r>
            <a:r>
              <a:rPr lang="en-US" b="1" dirty="0" err="1"/>
              <a:t>i</a:t>
            </a:r>
            <a:r>
              <a:rPr lang="en-US" b="1" dirty="0"/>
              <a:t>]</a:t>
            </a:r>
            <a:r>
              <a:rPr lang="en-US" dirty="0"/>
              <a:t> </a:t>
            </a:r>
            <a:r>
              <a:rPr lang="fa-IR" dirty="0"/>
              <a:t>احتمال کروموزوم </a:t>
            </a:r>
            <a:r>
              <a:rPr lang="en-US" dirty="0" err="1"/>
              <a:t>i</a:t>
            </a:r>
            <a:r>
              <a:rPr lang="fa-IR" dirty="0"/>
              <a:t>ام است.</a:t>
            </a:r>
          </a:p>
          <a:p>
            <a:pPr algn="r" rtl="1">
              <a:buFont typeface="Arial" panose="020B0604020202020204" pitchFamily="34" charset="0"/>
              <a:buChar char="•"/>
            </a:pPr>
            <a:r>
              <a:rPr lang="en-US" b="1" dirty="0"/>
              <a:t>Fitness[</a:t>
            </a:r>
            <a:r>
              <a:rPr lang="en-US" b="1" dirty="0" err="1"/>
              <a:t>i</a:t>
            </a:r>
            <a:r>
              <a:rPr lang="en-US" b="1" dirty="0"/>
              <a:t>]</a:t>
            </a:r>
            <a:r>
              <a:rPr lang="en-US" dirty="0"/>
              <a:t> </a:t>
            </a:r>
            <a:r>
              <a:rPr lang="fa-IR" dirty="0"/>
              <a:t>تناسب کروموزوم </a:t>
            </a:r>
            <a:r>
              <a:rPr lang="en-US" dirty="0" err="1"/>
              <a:t>i</a:t>
            </a:r>
            <a:r>
              <a:rPr lang="fa-IR" dirty="0"/>
              <a:t>ام است.</a:t>
            </a:r>
          </a:p>
          <a:p>
            <a:pPr algn="r" rtl="1">
              <a:buFont typeface="Arial" panose="020B0604020202020204" pitchFamily="34" charset="0"/>
              <a:buChar char="•"/>
            </a:pPr>
            <a:r>
              <a:rPr lang="en-US" b="1" dirty="0"/>
              <a:t>Total</a:t>
            </a:r>
            <a:r>
              <a:rPr lang="en-US" dirty="0"/>
              <a:t> </a:t>
            </a:r>
            <a:r>
              <a:rPr lang="fa-IR" dirty="0"/>
              <a:t>مجموع تناسب تمام کروموزوم‌ها است.</a:t>
            </a:r>
          </a:p>
          <a:p>
            <a:pPr algn="r" rtl="1"/>
            <a:r>
              <a:rPr lang="fa-IR" dirty="0"/>
              <a:t>به عبارت </a:t>
            </a:r>
            <a:r>
              <a:rPr lang="fa-IR" dirty="0" err="1"/>
              <a:t>ساده‌تر</a:t>
            </a:r>
            <a:r>
              <a:rPr lang="fa-IR" dirty="0"/>
              <a:t>، احتمال هر کروموزوم برابر است با تناسب آن کروموزوم تقسیم بر مجموع تناسب تمام کروموزوم‌ها.</a:t>
            </a:r>
          </a:p>
          <a:p>
            <a:pPr algn="r" rtl="1"/>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17</a:t>
            </a:fld>
            <a:endParaRPr lang="en-US" dirty="0"/>
          </a:p>
        </p:txBody>
      </p:sp>
    </p:spTree>
    <p:extLst>
      <p:ext uri="{BB962C8B-B14F-4D97-AF65-F5344CB8AC3E}">
        <p14:creationId xmlns:p14="http://schemas.microsoft.com/office/powerpoint/2010/main" val="2195920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18</a:t>
            </a:fld>
            <a:endParaRPr lang="en-US" dirty="0"/>
          </a:p>
        </p:txBody>
      </p:sp>
    </p:spTree>
    <p:extLst>
      <p:ext uri="{BB962C8B-B14F-4D97-AF65-F5344CB8AC3E}">
        <p14:creationId xmlns:p14="http://schemas.microsoft.com/office/powerpoint/2010/main" val="448459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1" dirty="0"/>
              <a:t>کروموزوم: </a:t>
            </a:r>
            <a:r>
              <a:rPr lang="fa-IR" dirty="0"/>
              <a:t>ساختاری در سلول که حاوی </a:t>
            </a:r>
            <a:r>
              <a:rPr lang="fa-IR" dirty="0" err="1"/>
              <a:t>ژن‌ها</a:t>
            </a:r>
            <a:r>
              <a:rPr lang="fa-IR" dirty="0"/>
              <a:t> است.</a:t>
            </a:r>
          </a:p>
          <a:p>
            <a:pPr algn="r" rtl="1"/>
            <a:r>
              <a:rPr lang="fa-IR" b="1" dirty="0"/>
              <a:t>تناسب: </a:t>
            </a:r>
            <a:r>
              <a:rPr lang="fa-IR" dirty="0"/>
              <a:t>معیاری از تناسب یک فرد برای محیط آن. در الگوریتم‌های ژنتیک، تناسب نشان </a:t>
            </a:r>
            <a:r>
              <a:rPr lang="fa-IR" dirty="0" err="1"/>
              <a:t>می‌دهد</a:t>
            </a:r>
            <a:r>
              <a:rPr lang="fa-IR" dirty="0"/>
              <a:t> که یک </a:t>
            </a:r>
            <a:r>
              <a:rPr lang="fa-IR" dirty="0" err="1"/>
              <a:t>راه‌حل</a:t>
            </a:r>
            <a:r>
              <a:rPr lang="fa-IR" dirty="0"/>
              <a:t> چقدر برای حل مسئله مناسب است.</a:t>
            </a:r>
          </a:p>
          <a:p>
            <a:pPr algn="r" rtl="1"/>
            <a:r>
              <a:rPr lang="fa-IR" b="1" dirty="0"/>
              <a:t>چرخ رولت: </a:t>
            </a:r>
            <a:r>
              <a:rPr lang="fa-IR" dirty="0"/>
              <a:t>روشی برای انتخاب تصادفی بر اساس تناسب است. در الگوریتم‌های ژنتیک، از چرخ رولت برای انتخاب </a:t>
            </a:r>
            <a:r>
              <a:rPr lang="fa-IR" dirty="0" err="1"/>
              <a:t>راه‌حل‌هایی</a:t>
            </a:r>
            <a:r>
              <a:rPr lang="fa-IR" dirty="0"/>
              <a:t> با تناسب بالاتر برای </a:t>
            </a:r>
            <a:r>
              <a:rPr lang="fa-IR" dirty="0" err="1"/>
              <a:t>تولیدمثل</a:t>
            </a:r>
            <a:r>
              <a:rPr lang="fa-IR" dirty="0"/>
              <a:t> استفاده می‌شود.</a:t>
            </a:r>
          </a:p>
          <a:p>
            <a:pPr algn="r" rtl="1"/>
            <a:r>
              <a:rPr lang="fa-IR" b="1" dirty="0"/>
              <a:t>احتمال تجمعی: </a:t>
            </a:r>
            <a:r>
              <a:rPr lang="fa-IR" dirty="0"/>
              <a:t>مجموع احتمال یک رویداد و تمام رویدادهای </a:t>
            </a:r>
            <a:r>
              <a:rPr lang="fa-IR" dirty="0" err="1"/>
              <a:t>کم‌احتمال‌تر</a:t>
            </a:r>
            <a:r>
              <a:rPr lang="fa-IR" dirty="0"/>
              <a:t> که قبل از آن رخ </a:t>
            </a:r>
            <a:r>
              <a:rPr lang="fa-IR" dirty="0" err="1"/>
              <a:t>می‌دهند</a:t>
            </a:r>
            <a:r>
              <a:rPr lang="fa-IR" dirty="0"/>
              <a:t>.</a:t>
            </a:r>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19</a:t>
            </a:fld>
            <a:endParaRPr lang="en-US" dirty="0"/>
          </a:p>
        </p:txBody>
      </p:sp>
    </p:spTree>
    <p:extLst>
      <p:ext uri="{BB962C8B-B14F-4D97-AF65-F5344CB8AC3E}">
        <p14:creationId xmlns:p14="http://schemas.microsoft.com/office/powerpoint/2010/main" val="1416273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20</a:t>
            </a:fld>
            <a:endParaRPr lang="en-US" dirty="0"/>
          </a:p>
        </p:txBody>
      </p:sp>
    </p:spTree>
    <p:extLst>
      <p:ext uri="{BB962C8B-B14F-4D97-AF65-F5344CB8AC3E}">
        <p14:creationId xmlns:p14="http://schemas.microsoft.com/office/powerpoint/2010/main" val="2554892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به طور کلی، برای انتخاب یک گزینه بر اساس احتمال آن از روش چرخ رولت استفاده می شود. در این روش، فرض کنید </a:t>
            </a:r>
            <a:r>
              <a:rPr lang="fa-IR" dirty="0" err="1"/>
              <a:t>می‌خواهید</a:t>
            </a:r>
            <a:r>
              <a:rPr lang="fa-IR" dirty="0"/>
              <a:t> یکی از چندین گزینه را انتخاب کنید، به </a:t>
            </a:r>
            <a:r>
              <a:rPr lang="fa-IR" dirty="0" err="1"/>
              <a:t>گونه‌ای</a:t>
            </a:r>
            <a:r>
              <a:rPr lang="fa-IR" dirty="0"/>
              <a:t> که احتمال انتخاب هر گزینه با عددی بین ۰ تا ۱ نشان داده شده است.</a:t>
            </a:r>
          </a:p>
          <a:p>
            <a:pPr algn="r" rtl="1"/>
            <a:r>
              <a:rPr lang="fa-IR" dirty="0"/>
              <a:t>مراحل انجام روش چرخ رولت به شرح زیر است:</a:t>
            </a:r>
          </a:p>
          <a:p>
            <a:pPr marL="228600" indent="-228600" algn="r" rtl="1">
              <a:buAutoNum type="arabicPeriod"/>
            </a:pPr>
            <a:r>
              <a:rPr lang="fa-IR" dirty="0"/>
              <a:t>محاسبه مجموع کل احتمالات برای تمام گزینه ها. </a:t>
            </a:r>
          </a:p>
          <a:p>
            <a:pPr marL="228600" indent="-228600" algn="r" rtl="1">
              <a:buAutoNum type="arabicPeriod"/>
            </a:pPr>
            <a:r>
              <a:rPr lang="fa-IR" dirty="0"/>
              <a:t>. تولید یک عدد تصادفی حقیقی (یعنی عددی بین ۰ و ۱).</a:t>
            </a:r>
          </a:p>
          <a:p>
            <a:pPr marL="228600" indent="-228600" algn="r" rtl="1">
              <a:buAutoNum type="arabicPeriod"/>
            </a:pPr>
            <a:r>
              <a:rPr lang="fa-IR" dirty="0"/>
              <a:t>. با شروع از گزینه اول، احتمال هر گزینه را به مجموع احتمالات قبلی اضافه کنید. </a:t>
            </a:r>
          </a:p>
          <a:p>
            <a:pPr marL="228600" indent="-228600" algn="r" rtl="1">
              <a:buAutoNum type="arabicPeriod"/>
            </a:pPr>
            <a:r>
              <a:rPr lang="fa-IR" dirty="0"/>
              <a:t>. اگر عدد تصادفی تولید شده در مرحله ۲ </a:t>
            </a:r>
            <a:r>
              <a:rPr lang="fa-IR" dirty="0" err="1"/>
              <a:t>کوچک‌تر</a:t>
            </a:r>
            <a:r>
              <a:rPr lang="fa-IR" dirty="0"/>
              <a:t> یا مساوی مجموع حاصل از مرحله ۳ باشد، آن گزینه را انتخاب کنید. در غیر این صورت، به سراغ گزینه بعدی بروید و مرحله ۳ را تکرار کنید.</a:t>
            </a:r>
          </a:p>
        </p:txBody>
      </p:sp>
      <p:sp>
        <p:nvSpPr>
          <p:cNvPr id="4" name="Slide Number Placeholder 3"/>
          <p:cNvSpPr>
            <a:spLocks noGrp="1"/>
          </p:cNvSpPr>
          <p:nvPr>
            <p:ph type="sldNum" sz="quarter" idx="5"/>
          </p:nvPr>
        </p:nvSpPr>
        <p:spPr/>
        <p:txBody>
          <a:bodyPr/>
          <a:lstStyle/>
          <a:p>
            <a:fld id="{19815B5B-78D5-476E-BC45-6C0BFCA93E12}" type="slidenum">
              <a:rPr lang="en-US" smtClean="0"/>
              <a:t>21</a:t>
            </a:fld>
            <a:endParaRPr lang="en-US" dirty="0"/>
          </a:p>
        </p:txBody>
      </p:sp>
    </p:spTree>
    <p:extLst>
      <p:ext uri="{BB962C8B-B14F-4D97-AF65-F5344CB8AC3E}">
        <p14:creationId xmlns:p14="http://schemas.microsoft.com/office/powerpoint/2010/main" val="300511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rtl="1">
              <a:buFont typeface="Arial" panose="020B0604020202020204" pitchFamily="34" charset="0"/>
              <a:buChar char="•"/>
            </a:pPr>
            <a:r>
              <a:rPr lang="en-US" b="1" dirty="0"/>
              <a:t>R[1]</a:t>
            </a:r>
            <a:r>
              <a:rPr lang="fa-IR" b="1" dirty="0"/>
              <a:t>:</a:t>
            </a:r>
            <a:r>
              <a:rPr lang="en-US" dirty="0"/>
              <a:t> </a:t>
            </a:r>
            <a:r>
              <a:rPr lang="fa-IR" dirty="0"/>
              <a:t>یک عدد تصادفی </a:t>
            </a:r>
          </a:p>
          <a:p>
            <a:pPr marL="171450" indent="-171450" algn="just" rtl="1">
              <a:buFont typeface="Arial" panose="020B0604020202020204" pitchFamily="34" charset="0"/>
              <a:buChar char="•"/>
            </a:pPr>
            <a:r>
              <a:rPr lang="en-US" b="1" dirty="0"/>
              <a:t>C[1]</a:t>
            </a:r>
            <a:r>
              <a:rPr lang="fa-IR" b="1" dirty="0"/>
              <a:t>:</a:t>
            </a:r>
            <a:r>
              <a:rPr lang="fa-IR" dirty="0"/>
              <a:t>یک عدد ثابت </a:t>
            </a:r>
          </a:p>
          <a:p>
            <a:pPr marL="171450" indent="-171450" algn="just" rtl="1">
              <a:buFont typeface="Arial" panose="020B0604020202020204" pitchFamily="34" charset="0"/>
              <a:buChar char="•"/>
            </a:pPr>
            <a:r>
              <a:rPr lang="en-US" b="1" dirty="0"/>
              <a:t>C[2]</a:t>
            </a:r>
            <a:r>
              <a:rPr lang="fa-IR" b="1" dirty="0"/>
              <a:t>:</a:t>
            </a:r>
            <a:r>
              <a:rPr lang="fa-IR" dirty="0"/>
              <a:t>یک عدد ثابت </a:t>
            </a:r>
          </a:p>
          <a:p>
            <a:pPr marL="171450" indent="-171450" algn="just" rtl="1">
              <a:buFont typeface="Arial" panose="020B0604020202020204" pitchFamily="34" charset="0"/>
              <a:buChar char="•"/>
            </a:pPr>
            <a:r>
              <a:rPr lang="en-US" b="1" dirty="0"/>
              <a:t>Chromosome[2]</a:t>
            </a:r>
            <a:r>
              <a:rPr lang="fa-IR" b="1" dirty="0"/>
              <a:t>:</a:t>
            </a:r>
            <a:r>
              <a:rPr lang="fa-IR" dirty="0"/>
              <a:t>یک کروموزوم</a:t>
            </a:r>
          </a:p>
          <a:p>
            <a:pPr marL="171450" indent="-171450" algn="just" rtl="1">
              <a:buFont typeface="Arial" panose="020B0604020202020204" pitchFamily="34" charset="0"/>
              <a:buChar char="•"/>
            </a:pPr>
            <a:r>
              <a:rPr lang="fa-IR" b="1" dirty="0"/>
              <a:t>جمعیت جدید:</a:t>
            </a:r>
            <a:r>
              <a:rPr lang="fa-IR" dirty="0"/>
              <a:t> مجموعه ای از کروموزوم ها برای نسل بعدی </a:t>
            </a:r>
          </a:p>
          <a:p>
            <a:pPr marL="171450" indent="-171450" algn="just" rtl="1">
              <a:buFont typeface="Arial" panose="020B0604020202020204" pitchFamily="34" charset="0"/>
              <a:buChar char="•"/>
            </a:pPr>
            <a:r>
              <a:rPr lang="fa-IR" b="1" dirty="0"/>
              <a:t>نسل بعدی:</a:t>
            </a:r>
            <a:r>
              <a:rPr lang="fa-IR" dirty="0"/>
              <a:t> نسل بعدی الگوریتم</a:t>
            </a:r>
          </a:p>
        </p:txBody>
      </p:sp>
      <p:sp>
        <p:nvSpPr>
          <p:cNvPr id="4" name="Slide Number Placeholder 3"/>
          <p:cNvSpPr>
            <a:spLocks noGrp="1"/>
          </p:cNvSpPr>
          <p:nvPr>
            <p:ph type="sldNum" sz="quarter" idx="5"/>
          </p:nvPr>
        </p:nvSpPr>
        <p:spPr/>
        <p:txBody>
          <a:bodyPr/>
          <a:lstStyle/>
          <a:p>
            <a:fld id="{19815B5B-78D5-476E-BC45-6C0BFCA93E12}" type="slidenum">
              <a:rPr lang="en-US" smtClean="0"/>
              <a:t>22</a:t>
            </a:fld>
            <a:endParaRPr lang="en-US" dirty="0"/>
          </a:p>
        </p:txBody>
      </p:sp>
    </p:spTree>
    <p:extLst>
      <p:ext uri="{BB962C8B-B14F-4D97-AF65-F5344CB8AC3E}">
        <p14:creationId xmlns:p14="http://schemas.microsoft.com/office/powerpoint/2010/main" val="378706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برخی از کروموزوم‌های موجود در جمعیت از طریق فرآیندی به نام تلاقی با هم جفت می‌شوند و بدین ترتیب کروموزوم‌های جدیدی به نام نسل ایجاد می‌کنند که ترکیب ژنی آن‌ها ترکیبی از والدینشان است. در هر نسل، چند کروموزوم نیز در ژن‌های خود جهش خواهند داشت. تعداد کروموزوم‌هایی که تحت تلاقی و جهش قرار می‌گیرند توسط نرخ تلاقی و نرخ جهش کنترل می‌شود. کروموزوم‌هایی که در جمعیت برای نسل بعدی باقی می‌مانند بر اساس قانون تکامل داروینی انتخاب می‌شوند، کروموزومی که دارای مقدار برازش بالاتری باشد، احتمال بیشتری برای انتخاب مجدد در نسل بعدی خواهد داشت. پس از چندین نسل، مقدار کروموزوم به مقدار خاصی همگرا می‌شود که بهترین راه‌حل برای مسئله است.</a:t>
            </a:r>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5</a:t>
            </a:fld>
            <a:endParaRPr lang="en-US" dirty="0"/>
          </a:p>
        </p:txBody>
      </p:sp>
    </p:spTree>
    <p:extLst>
      <p:ext uri="{BB962C8B-B14F-4D97-AF65-F5344CB8AC3E}">
        <p14:creationId xmlns:p14="http://schemas.microsoft.com/office/powerpoint/2010/main" val="735768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rtl="1">
              <a:buFont typeface="Arial" panose="020B0604020202020204" pitchFamily="34" charset="0"/>
              <a:buNone/>
            </a:pPr>
            <a:endParaRPr lang="fa-IR" dirty="0"/>
          </a:p>
        </p:txBody>
      </p:sp>
      <p:sp>
        <p:nvSpPr>
          <p:cNvPr id="4" name="Slide Number Placeholder 3"/>
          <p:cNvSpPr>
            <a:spLocks noGrp="1"/>
          </p:cNvSpPr>
          <p:nvPr>
            <p:ph type="sldNum" sz="quarter" idx="5"/>
          </p:nvPr>
        </p:nvSpPr>
        <p:spPr/>
        <p:txBody>
          <a:bodyPr/>
          <a:lstStyle/>
          <a:p>
            <a:fld id="{19815B5B-78D5-476E-BC45-6C0BFCA93E12}" type="slidenum">
              <a:rPr lang="en-US" smtClean="0"/>
              <a:t>23</a:t>
            </a:fld>
            <a:endParaRPr lang="en-US" dirty="0"/>
          </a:p>
        </p:txBody>
      </p:sp>
    </p:spTree>
    <p:extLst>
      <p:ext uri="{BB962C8B-B14F-4D97-AF65-F5344CB8AC3E}">
        <p14:creationId xmlns:p14="http://schemas.microsoft.com/office/powerpoint/2010/main" val="286664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rtl="1">
              <a:buFont typeface="Arial" panose="020B0604020202020204" pitchFamily="34" charset="0"/>
              <a:buNone/>
            </a:pPr>
            <a:endParaRPr lang="fa-IR" dirty="0"/>
          </a:p>
        </p:txBody>
      </p:sp>
      <p:sp>
        <p:nvSpPr>
          <p:cNvPr id="4" name="Slide Number Placeholder 3"/>
          <p:cNvSpPr>
            <a:spLocks noGrp="1"/>
          </p:cNvSpPr>
          <p:nvPr>
            <p:ph type="sldNum" sz="quarter" idx="5"/>
          </p:nvPr>
        </p:nvSpPr>
        <p:spPr/>
        <p:txBody>
          <a:bodyPr/>
          <a:lstStyle/>
          <a:p>
            <a:fld id="{19815B5B-78D5-476E-BC45-6C0BFCA93E12}" type="slidenum">
              <a:rPr lang="en-US" smtClean="0"/>
              <a:t>24</a:t>
            </a:fld>
            <a:endParaRPr lang="en-US" dirty="0"/>
          </a:p>
        </p:txBody>
      </p:sp>
    </p:spTree>
    <p:extLst>
      <p:ext uri="{BB962C8B-B14F-4D97-AF65-F5344CB8AC3E}">
        <p14:creationId xmlns:p14="http://schemas.microsoft.com/office/powerpoint/2010/main" val="51358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rtl="1">
              <a:buFont typeface="Arial" panose="020B0604020202020204" pitchFamily="34" charset="0"/>
              <a:buChar char="•"/>
            </a:pPr>
            <a:endParaRPr lang="fa-IR" dirty="0"/>
          </a:p>
        </p:txBody>
      </p:sp>
      <p:sp>
        <p:nvSpPr>
          <p:cNvPr id="4" name="Slide Number Placeholder 3"/>
          <p:cNvSpPr>
            <a:spLocks noGrp="1"/>
          </p:cNvSpPr>
          <p:nvPr>
            <p:ph type="sldNum" sz="quarter" idx="5"/>
          </p:nvPr>
        </p:nvSpPr>
        <p:spPr/>
        <p:txBody>
          <a:bodyPr/>
          <a:lstStyle/>
          <a:p>
            <a:fld id="{19815B5B-78D5-476E-BC45-6C0BFCA93E12}" type="slidenum">
              <a:rPr lang="en-US" smtClean="0"/>
              <a:t>25</a:t>
            </a:fld>
            <a:endParaRPr lang="en-US" dirty="0"/>
          </a:p>
        </p:txBody>
      </p:sp>
    </p:spTree>
    <p:extLst>
      <p:ext uri="{BB962C8B-B14F-4D97-AF65-F5344CB8AC3E}">
        <p14:creationId xmlns:p14="http://schemas.microsoft.com/office/powerpoint/2010/main" val="3927782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rtl="1">
              <a:buFont typeface="Arial" panose="020B0604020202020204" pitchFamily="34" charset="0"/>
              <a:buChar char="•"/>
            </a:pPr>
            <a:r>
              <a:rPr lang="fa-IR" b="1"/>
              <a:t>کراس‌اور:</a:t>
            </a:r>
            <a:r>
              <a:rPr lang="fa-IR"/>
              <a:t> فرایندی در تولید مثل جنسی است که در آن کروموزوم‌های همسان از دو سلول جفت می‌شوند و بخش‌هایی از </a:t>
            </a:r>
            <a:r>
              <a:rPr lang="en-US"/>
              <a:t>DNA </a:t>
            </a:r>
            <a:r>
              <a:rPr lang="fa-IR"/>
              <a:t>را با یکدیگر تبادل می‌کنند. </a:t>
            </a:r>
            <a:r>
              <a:rPr lang="fa-IR" b="1"/>
              <a:t>کروموزوم:</a:t>
            </a:r>
            <a:r>
              <a:rPr lang="fa-IR"/>
              <a:t> ساختارهای رشته‌ای هستند که </a:t>
            </a:r>
            <a:r>
              <a:rPr lang="en-US"/>
              <a:t>DNA </a:t>
            </a:r>
            <a:r>
              <a:rPr lang="fa-IR"/>
              <a:t>را در سلول‌ها حمل می‌کنند. </a:t>
            </a:r>
            <a:r>
              <a:rPr lang="fa-IR" b="1"/>
              <a:t>والدین:</a:t>
            </a:r>
            <a:r>
              <a:rPr lang="fa-IR"/>
              <a:t> در این متن، به سلول‌هایی که </a:t>
            </a:r>
            <a:r>
              <a:rPr lang="en-US"/>
              <a:t>DNA </a:t>
            </a:r>
            <a:r>
              <a:rPr lang="fa-IR"/>
              <a:t>را برای تولید سلول جدید فراهم می‌کنند، اشاره دارد. </a:t>
            </a:r>
            <a:r>
              <a:rPr lang="fa-IR" b="1"/>
              <a:t>عدد تصادفی </a:t>
            </a:r>
            <a:r>
              <a:rPr lang="en-US" b="1"/>
              <a:t>R:</a:t>
            </a:r>
            <a:r>
              <a:rPr lang="en-US"/>
              <a:t> </a:t>
            </a:r>
            <a:r>
              <a:rPr lang="fa-IR"/>
              <a:t>به نظر می‌رسد </a:t>
            </a:r>
            <a:r>
              <a:rPr lang="en-US"/>
              <a:t>R </a:t>
            </a:r>
            <a:r>
              <a:rPr lang="fa-IR"/>
              <a:t>عددی تصادفی است که برای انتخاب کروموزوم‌های خاص برای کراس‌اور استفاده می‌شود.</a:t>
            </a:r>
            <a:endParaRPr lang="fa-IR" dirty="0"/>
          </a:p>
        </p:txBody>
      </p:sp>
      <p:sp>
        <p:nvSpPr>
          <p:cNvPr id="4" name="Slide Number Placeholder 3"/>
          <p:cNvSpPr>
            <a:spLocks noGrp="1"/>
          </p:cNvSpPr>
          <p:nvPr>
            <p:ph type="sldNum" sz="quarter" idx="5"/>
          </p:nvPr>
        </p:nvSpPr>
        <p:spPr/>
        <p:txBody>
          <a:bodyPr/>
          <a:lstStyle/>
          <a:p>
            <a:fld id="{19815B5B-78D5-476E-BC45-6C0BFCA93E12}" type="slidenum">
              <a:rPr lang="en-US" smtClean="0"/>
              <a:t>26</a:t>
            </a:fld>
            <a:endParaRPr lang="en-US" dirty="0"/>
          </a:p>
        </p:txBody>
      </p:sp>
    </p:spTree>
    <p:extLst>
      <p:ext uri="{BB962C8B-B14F-4D97-AF65-F5344CB8AC3E}">
        <p14:creationId xmlns:p14="http://schemas.microsoft.com/office/powerpoint/2010/main" val="3116498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rtl="1">
              <a:buFont typeface="Arial" panose="020B0604020202020204" pitchFamily="34" charset="0"/>
              <a:buChar char="•"/>
            </a:pPr>
            <a:endParaRPr lang="fa-IR" dirty="0"/>
          </a:p>
        </p:txBody>
      </p:sp>
      <p:sp>
        <p:nvSpPr>
          <p:cNvPr id="4" name="Slide Number Placeholder 3"/>
          <p:cNvSpPr>
            <a:spLocks noGrp="1"/>
          </p:cNvSpPr>
          <p:nvPr>
            <p:ph type="sldNum" sz="quarter" idx="5"/>
          </p:nvPr>
        </p:nvSpPr>
        <p:spPr/>
        <p:txBody>
          <a:bodyPr/>
          <a:lstStyle/>
          <a:p>
            <a:fld id="{19815B5B-78D5-476E-BC45-6C0BFCA93E12}" type="slidenum">
              <a:rPr lang="en-US" smtClean="0"/>
              <a:t>27</a:t>
            </a:fld>
            <a:endParaRPr lang="en-US" dirty="0"/>
          </a:p>
        </p:txBody>
      </p:sp>
    </p:spTree>
    <p:extLst>
      <p:ext uri="{BB962C8B-B14F-4D97-AF65-F5344CB8AC3E}">
        <p14:creationId xmlns:p14="http://schemas.microsoft.com/office/powerpoint/2010/main" val="3450453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rtl="1">
              <a:buFont typeface="Arial" panose="020B0604020202020204" pitchFamily="34" charset="0"/>
              <a:buChar char="•"/>
            </a:pPr>
            <a:endParaRPr lang="fa-IR" dirty="0"/>
          </a:p>
        </p:txBody>
      </p:sp>
      <p:sp>
        <p:nvSpPr>
          <p:cNvPr id="4" name="Slide Number Placeholder 3"/>
          <p:cNvSpPr>
            <a:spLocks noGrp="1"/>
          </p:cNvSpPr>
          <p:nvPr>
            <p:ph type="sldNum" sz="quarter" idx="5"/>
          </p:nvPr>
        </p:nvSpPr>
        <p:spPr/>
        <p:txBody>
          <a:bodyPr/>
          <a:lstStyle/>
          <a:p>
            <a:fld id="{19815B5B-78D5-476E-BC45-6C0BFCA93E12}" type="slidenum">
              <a:rPr lang="en-US" smtClean="0"/>
              <a:t>28</a:t>
            </a:fld>
            <a:endParaRPr lang="en-US" dirty="0"/>
          </a:p>
        </p:txBody>
      </p:sp>
    </p:spTree>
    <p:extLst>
      <p:ext uri="{BB962C8B-B14F-4D97-AF65-F5344CB8AC3E}">
        <p14:creationId xmlns:p14="http://schemas.microsoft.com/office/powerpoint/2010/main" val="2512376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rtl="1">
              <a:buFont typeface="Arial" panose="020B0604020202020204" pitchFamily="34" charset="0"/>
              <a:buChar char="•"/>
            </a:pPr>
            <a:endParaRPr lang="fa-IR" dirty="0"/>
          </a:p>
        </p:txBody>
      </p:sp>
      <p:sp>
        <p:nvSpPr>
          <p:cNvPr id="4" name="Slide Number Placeholder 3"/>
          <p:cNvSpPr>
            <a:spLocks noGrp="1"/>
          </p:cNvSpPr>
          <p:nvPr>
            <p:ph type="sldNum" sz="quarter" idx="5"/>
          </p:nvPr>
        </p:nvSpPr>
        <p:spPr/>
        <p:txBody>
          <a:bodyPr/>
          <a:lstStyle/>
          <a:p>
            <a:fld id="{19815B5B-78D5-476E-BC45-6C0BFCA93E12}" type="slidenum">
              <a:rPr lang="en-US" smtClean="0"/>
              <a:t>29</a:t>
            </a:fld>
            <a:endParaRPr lang="en-US" dirty="0"/>
          </a:p>
        </p:txBody>
      </p:sp>
    </p:spTree>
    <p:extLst>
      <p:ext uri="{BB962C8B-B14F-4D97-AF65-F5344CB8AC3E}">
        <p14:creationId xmlns:p14="http://schemas.microsoft.com/office/powerpoint/2010/main" val="1411000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تعداد کروموزوم‌هایی که در یک جمعیت جهش یافته‌اند توسط پارامتر </a:t>
            </a:r>
            <a:r>
              <a:rPr lang="en-US" dirty="0"/>
              <a:t>mutation_rate </a:t>
            </a:r>
            <a:r>
              <a:rPr lang="fa-IR" dirty="0"/>
              <a:t>تعیین می‌شود. فرآیند جهش با جایگزینی تصادفی ژن در موقعیت دلخواه با مقدار جدید انجام می‌شود.</a:t>
            </a:r>
          </a:p>
          <a:p>
            <a:pPr algn="r" rtl="1"/>
            <a:r>
              <a:rPr lang="fa-IR" dirty="0"/>
              <a:t>این فرآیند به شرح زیر است: ابتدا باید طول کل ژن در جمعیت را محاسبه کنیم. در این مثال، طول کل ژن برابر است با:</a:t>
            </a:r>
          </a:p>
          <a:p>
            <a:pPr algn="r" rtl="1"/>
            <a:r>
              <a:rPr lang="en-US" dirty="0" err="1"/>
              <a:t>total_gen</a:t>
            </a:r>
            <a:r>
              <a:rPr lang="en-US" dirty="0"/>
              <a:t> = </a:t>
            </a:r>
            <a:r>
              <a:rPr lang="fa-IR" dirty="0" err="1"/>
              <a:t>تعداد_ژن_در_کروموزوم</a:t>
            </a:r>
            <a:r>
              <a:rPr lang="fa-IR" dirty="0"/>
              <a:t> * </a:t>
            </a:r>
            <a:r>
              <a:rPr lang="fa-IR" dirty="0" err="1"/>
              <a:t>تعداد_جمعیت</a:t>
            </a:r>
            <a:endParaRPr lang="fa-IR" dirty="0"/>
          </a:p>
          <a:p>
            <a:pPr algn="r" rtl="1"/>
            <a:r>
              <a:rPr lang="fa-IR" dirty="0"/>
              <a:t>= ۴ * ۶</a:t>
            </a:r>
          </a:p>
          <a:p>
            <a:pPr algn="r" rtl="1"/>
            <a:r>
              <a:rPr lang="fa-IR" dirty="0"/>
              <a:t>= ۲۴</a:t>
            </a:r>
          </a:p>
          <a:p>
            <a:pPr marL="171450" indent="-171450" algn="just" rtl="1">
              <a:buFont typeface="Arial" panose="020B0604020202020204" pitchFamily="34" charset="0"/>
              <a:buChar char="•"/>
            </a:pPr>
            <a:endParaRPr lang="fa-IR" dirty="0"/>
          </a:p>
        </p:txBody>
      </p:sp>
      <p:sp>
        <p:nvSpPr>
          <p:cNvPr id="4" name="Slide Number Placeholder 3"/>
          <p:cNvSpPr>
            <a:spLocks noGrp="1"/>
          </p:cNvSpPr>
          <p:nvPr>
            <p:ph type="sldNum" sz="quarter" idx="5"/>
          </p:nvPr>
        </p:nvSpPr>
        <p:spPr/>
        <p:txBody>
          <a:bodyPr/>
          <a:lstStyle/>
          <a:p>
            <a:fld id="{19815B5B-78D5-476E-BC45-6C0BFCA93E12}" type="slidenum">
              <a:rPr lang="en-US" smtClean="0"/>
              <a:t>30</a:t>
            </a:fld>
            <a:endParaRPr lang="en-US" dirty="0"/>
          </a:p>
        </p:txBody>
      </p:sp>
    </p:spTree>
    <p:extLst>
      <p:ext uri="{BB962C8B-B14F-4D97-AF65-F5344CB8AC3E}">
        <p14:creationId xmlns:p14="http://schemas.microsoft.com/office/powerpoint/2010/main" val="3848138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r>
              <a:rPr lang="fa-IR" dirty="0">
                <a:effectLst/>
              </a:rPr>
              <a:t>فرآیند جهش با تولید یک عدد صحیح تصادفی بین ۱ تا کل ژن (۱ تا ۲۴) انجام می شود. اگر عدد تصادفی تولید شده کوچکتر از متغیر نرخ جهش (</a:t>
            </a:r>
            <a:r>
              <a:rPr lang="el-GR" dirty="0">
                <a:effectLst/>
              </a:rPr>
              <a:t>ρ</a:t>
            </a:r>
            <a:r>
              <a:rPr lang="en-US" dirty="0">
                <a:effectLst/>
              </a:rPr>
              <a:t>m) </a:t>
            </a:r>
            <a:r>
              <a:rPr lang="fa-IR" dirty="0">
                <a:effectLst/>
              </a:rPr>
              <a:t>باشد، موقعیت ژن در کروموزوم ها علامت گذاری می شود. فرض کنید </a:t>
            </a:r>
            <a:r>
              <a:rPr lang="el-GR" dirty="0">
                <a:effectLst/>
              </a:rPr>
              <a:t>ρ</a:t>
            </a:r>
            <a:r>
              <a:rPr lang="en-US" dirty="0">
                <a:effectLst/>
              </a:rPr>
              <a:t>m </a:t>
            </a:r>
            <a:r>
              <a:rPr lang="fa-IR" dirty="0">
                <a:effectLst/>
              </a:rPr>
              <a:t>را ۱۰% تعریف کنیم، انتظار می رود که ۱۰% (۰.۱) از کل ژن های جمعیت جهش یابند: تعداد جهش ها = 0.1 * 24 = 2.4 ≈ 2</a:t>
            </a:r>
          </a:p>
        </p:txBody>
      </p:sp>
      <p:sp>
        <p:nvSpPr>
          <p:cNvPr id="4" name="Slide Number Placeholder 3"/>
          <p:cNvSpPr>
            <a:spLocks noGrp="1"/>
          </p:cNvSpPr>
          <p:nvPr>
            <p:ph type="sldNum" sz="quarter" idx="5"/>
          </p:nvPr>
        </p:nvSpPr>
        <p:spPr/>
        <p:txBody>
          <a:bodyPr/>
          <a:lstStyle/>
          <a:p>
            <a:fld id="{19815B5B-78D5-476E-BC45-6C0BFCA93E12}" type="slidenum">
              <a:rPr lang="en-US" smtClean="0"/>
              <a:t>31</a:t>
            </a:fld>
            <a:endParaRPr lang="en-US" dirty="0"/>
          </a:p>
        </p:txBody>
      </p:sp>
    </p:spTree>
    <p:extLst>
      <p:ext uri="{BB962C8B-B14F-4D97-AF65-F5344CB8AC3E}">
        <p14:creationId xmlns:p14="http://schemas.microsoft.com/office/powerpoint/2010/main" val="1688410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1" eaLnBrk="1" fontAlgn="auto" latinLnBrk="0" hangingPunct="1">
              <a:lnSpc>
                <a:spcPct val="100000"/>
              </a:lnSpc>
              <a:spcBef>
                <a:spcPts val="0"/>
              </a:spcBef>
              <a:spcAft>
                <a:spcPts val="0"/>
              </a:spcAft>
              <a:buClrTx/>
              <a:buSzTx/>
              <a:buFontTx/>
              <a:buNone/>
              <a:tabLst/>
              <a:defRPr/>
            </a:pPr>
            <a:r>
              <a:rPr lang="fa-IR" dirty="0"/>
              <a:t>فرض کنید تولید اعداد تصادفی 12 و 18 را به دست دهد، پس کروموزومی که جهش یافته است کروموزوم شماره 3 ژن شماره 4 و کروموزوم شماره 5 ژن شماره 2 است. مقدار ژن‌های جهش یافته در نقطه جهش با عدد تصادفی بین 0 تا 30 جایگزین می‌شود. فرض کنید اعداد تصادفی تولید شده 2 و 5 باشند، پس ترکیب کروموزوم بعد از جهش:</a:t>
            </a:r>
          </a:p>
          <a:p>
            <a:pPr algn="just" rtl="1"/>
            <a:endParaRPr lang="fa-IR" dirty="0">
              <a:effectLst/>
            </a:endParaRPr>
          </a:p>
        </p:txBody>
      </p:sp>
      <p:sp>
        <p:nvSpPr>
          <p:cNvPr id="4" name="Slide Number Placeholder 3"/>
          <p:cNvSpPr>
            <a:spLocks noGrp="1"/>
          </p:cNvSpPr>
          <p:nvPr>
            <p:ph type="sldNum" sz="quarter" idx="5"/>
          </p:nvPr>
        </p:nvSpPr>
        <p:spPr/>
        <p:txBody>
          <a:bodyPr/>
          <a:lstStyle/>
          <a:p>
            <a:fld id="{19815B5B-78D5-476E-BC45-6C0BFCA93E12}" type="slidenum">
              <a:rPr lang="en-US" smtClean="0"/>
              <a:t>32</a:t>
            </a:fld>
            <a:endParaRPr lang="en-US" dirty="0"/>
          </a:p>
        </p:txBody>
      </p:sp>
    </p:spTree>
    <p:extLst>
      <p:ext uri="{BB962C8B-B14F-4D97-AF65-F5344CB8AC3E}">
        <p14:creationId xmlns:p14="http://schemas.microsoft.com/office/powerpoint/2010/main" val="5412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rtl="1">
              <a:lnSpc>
                <a:spcPct val="115000"/>
              </a:lnSpc>
              <a:spcBef>
                <a:spcPts val="0"/>
              </a:spcBef>
              <a:spcAft>
                <a:spcPts val="800"/>
              </a:spcAft>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روند کار الگوریتم ژنتیک به شرح زیر است :</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endParaRPr lang="fa-IR" sz="1800" b="1"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گام </a:t>
            </a:r>
            <a:r>
              <a:rPr lang="fa-IR" sz="1800" b="1" kern="100" dirty="0">
                <a:effectLst/>
                <a:latin typeface="B Nazanin" panose="00000400000000000000" pitchFamily="2" charset="-78"/>
                <a:ea typeface="B Nazanin" panose="00000400000000000000" pitchFamily="2" charset="-78"/>
                <a:cs typeface="B Nazanin" panose="00000400000000000000" pitchFamily="2" charset="-78"/>
              </a:rPr>
              <a:t>۱: </a:t>
            </a: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تعیین پارامترها</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342900" marR="0" lvl="0" indent="-342900" algn="just" rtl="1">
              <a:lnSpc>
                <a:spcPct val="115000"/>
              </a:lnSpc>
              <a:spcBef>
                <a:spcPts val="0"/>
              </a:spcBef>
              <a:spcAft>
                <a:spcPts val="800"/>
              </a:spcAft>
              <a:buSzPts val="1000"/>
              <a:buFont typeface="Symbol" panose="05050102010706020507" pitchFamily="18" charset="2"/>
              <a:buChar char=""/>
              <a:tabLst>
                <a:tab pos="457200" algn="l"/>
              </a:tabLst>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تعداد کروموزوم‌ها</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342900" marR="0" lvl="0" indent="-342900" algn="just" rtl="1">
              <a:lnSpc>
                <a:spcPct val="115000"/>
              </a:lnSpc>
              <a:spcBef>
                <a:spcPts val="0"/>
              </a:spcBef>
              <a:spcAft>
                <a:spcPts val="800"/>
              </a:spcAft>
              <a:buSzPts val="1000"/>
              <a:buFont typeface="Symbol" panose="05050102010706020507" pitchFamily="18" charset="2"/>
              <a:buChar char=""/>
              <a:tabLst>
                <a:tab pos="457200" algn="l"/>
              </a:tabLst>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تعداد نسل‌ها</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342900" marR="0" lvl="0" indent="-342900" algn="just" rtl="1">
              <a:lnSpc>
                <a:spcPct val="115000"/>
              </a:lnSpc>
              <a:spcBef>
                <a:spcPts val="0"/>
              </a:spcBef>
              <a:spcAft>
                <a:spcPts val="800"/>
              </a:spcAft>
              <a:buSzPts val="1000"/>
              <a:buFont typeface="Symbol" panose="05050102010706020507" pitchFamily="18" charset="2"/>
              <a:buChar char=""/>
              <a:tabLst>
                <a:tab pos="457200" algn="l"/>
              </a:tabLst>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نرخ جهش</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342900" marR="0" lvl="0" indent="-342900" algn="just" rtl="1">
              <a:lnSpc>
                <a:spcPct val="115000"/>
              </a:lnSpc>
              <a:spcBef>
                <a:spcPts val="0"/>
              </a:spcBef>
              <a:spcAft>
                <a:spcPts val="800"/>
              </a:spcAft>
              <a:buSzPts val="1000"/>
              <a:buFont typeface="Symbol" panose="05050102010706020507" pitchFamily="18" charset="2"/>
              <a:buChar char=""/>
              <a:tabLst>
                <a:tab pos="457200" algn="l"/>
              </a:tabLst>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نرخ ترکیب</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endParaRPr lang="fa-IR" sz="1800" b="1"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گام </a:t>
            </a:r>
            <a:r>
              <a:rPr lang="fa-IR" sz="1800" b="1" kern="100" dirty="0">
                <a:effectLst/>
                <a:latin typeface="B Nazanin" panose="00000400000000000000" pitchFamily="2" charset="-78"/>
                <a:ea typeface="B Nazanin" panose="00000400000000000000" pitchFamily="2" charset="-78"/>
                <a:cs typeface="B Nazanin" panose="00000400000000000000" pitchFamily="2" charset="-78"/>
              </a:rPr>
              <a:t>۲: </a:t>
            </a: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تولید جمعیت اولیه</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ایجاد تعداد مشخصی کروموزوم (برابر با تعداد تعیین شده در گام </a:t>
            </a:r>
            <a:r>
              <a:rPr lang="fa-IR" sz="1800" kern="100" dirty="0">
                <a:effectLst/>
                <a:latin typeface="B Nazanin" panose="00000400000000000000" pitchFamily="2" charset="-78"/>
                <a:ea typeface="B Nazanin" panose="00000400000000000000" pitchFamily="2" charset="-78"/>
                <a:cs typeface="B Nazanin" panose="00000400000000000000" pitchFamily="2" charset="-78"/>
              </a:rPr>
              <a:t>۱) </a:t>
            </a:r>
            <a:r>
              <a:rPr lang="ar-SA" sz="1800" kern="100" dirty="0">
                <a:effectLst/>
                <a:latin typeface="B Nazanin" panose="00000400000000000000" pitchFamily="2" charset="-78"/>
                <a:ea typeface="B Nazanin" panose="00000400000000000000" pitchFamily="2" charset="-78"/>
                <a:cs typeface="B Nazanin" panose="00000400000000000000" pitchFamily="2" charset="-78"/>
              </a:rPr>
              <a:t>برای جمعیت اولیه</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 </a:t>
            </a:r>
            <a:r>
              <a:rPr lang="ar-SA" sz="1800" kern="100" dirty="0">
                <a:effectLst/>
                <a:latin typeface="B Nazanin" panose="00000400000000000000" pitchFamily="2" charset="-78"/>
                <a:ea typeface="B Nazanin" panose="00000400000000000000" pitchFamily="2" charset="-78"/>
                <a:cs typeface="B Nazanin" panose="00000400000000000000" pitchFamily="2" charset="-78"/>
              </a:rPr>
              <a:t>مقدار اولیه ژن‌های هر کروموزوم به صورت تصادفی تعیین می‌شود</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a:t>
            </a:r>
          </a:p>
          <a:p>
            <a:pPr marL="0" marR="0" algn="just" rtl="1">
              <a:lnSpc>
                <a:spcPct val="115000"/>
              </a:lnSpc>
              <a:spcBef>
                <a:spcPts val="0"/>
              </a:spcBef>
              <a:spcAft>
                <a:spcPts val="800"/>
              </a:spcAft>
            </a:pPr>
            <a:endParaRPr lang="fa-IR" sz="1800" b="1"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گام </a:t>
            </a:r>
            <a:r>
              <a:rPr lang="fa-IR" sz="1800" b="1" kern="100" dirty="0">
                <a:effectLst/>
                <a:latin typeface="B Nazanin" panose="00000400000000000000" pitchFamily="2" charset="-78"/>
                <a:ea typeface="B Nazanin" panose="00000400000000000000" pitchFamily="2" charset="-78"/>
                <a:cs typeface="B Nazanin" panose="00000400000000000000" pitchFamily="2" charset="-78"/>
              </a:rPr>
              <a:t>۳: </a:t>
            </a: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تکرار </a:t>
            </a:r>
            <a:r>
              <a:rPr lang="fa-IR" sz="1800" b="1" kern="100" dirty="0">
                <a:effectLst/>
                <a:latin typeface="B Nazanin" panose="00000400000000000000" pitchFamily="2" charset="-78"/>
                <a:ea typeface="B Nazanin" panose="00000400000000000000" pitchFamily="2" charset="-78"/>
                <a:cs typeface="B Nazanin" panose="00000400000000000000" pitchFamily="2" charset="-78"/>
              </a:rPr>
              <a:t>مرحله قبل</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این مراحل تا زمانی که تعداد نسل‌ها به مقدار تعیین شده در گام </a:t>
            </a:r>
            <a:r>
              <a:rPr lang="fa-IR" sz="1800" kern="100" dirty="0">
                <a:effectLst/>
                <a:latin typeface="B Nazanin" panose="00000400000000000000" pitchFamily="2" charset="-78"/>
                <a:ea typeface="B Nazanin" panose="00000400000000000000" pitchFamily="2" charset="-78"/>
                <a:cs typeface="B Nazanin" panose="00000400000000000000" pitchFamily="2" charset="-78"/>
              </a:rPr>
              <a:t>۱</a:t>
            </a:r>
            <a:r>
              <a:rPr lang="ar-SA" sz="1800" kern="100" dirty="0">
                <a:effectLst/>
                <a:latin typeface="B Nazanin" panose="00000400000000000000" pitchFamily="2" charset="-78"/>
                <a:ea typeface="B Nazanin" panose="00000400000000000000" pitchFamily="2" charset="-78"/>
                <a:cs typeface="B Nazanin" panose="00000400000000000000" pitchFamily="2" charset="-78"/>
              </a:rPr>
              <a:t> برسد، تکرار می‌شوند</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a:t>
            </a:r>
          </a:p>
          <a:p>
            <a:pPr algn="r" rtl="1"/>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6</a:t>
            </a:fld>
            <a:endParaRPr lang="en-US" dirty="0"/>
          </a:p>
        </p:txBody>
      </p:sp>
    </p:spTree>
    <p:extLst>
      <p:ext uri="{BB962C8B-B14F-4D97-AF65-F5344CB8AC3E}">
        <p14:creationId xmlns:p14="http://schemas.microsoft.com/office/powerpoint/2010/main" val="784234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endParaRPr lang="fa-IR" dirty="0">
              <a:effectLst/>
            </a:endParaRPr>
          </a:p>
        </p:txBody>
      </p:sp>
      <p:sp>
        <p:nvSpPr>
          <p:cNvPr id="4" name="Slide Number Placeholder 3"/>
          <p:cNvSpPr>
            <a:spLocks noGrp="1"/>
          </p:cNvSpPr>
          <p:nvPr>
            <p:ph type="sldNum" sz="quarter" idx="5"/>
          </p:nvPr>
        </p:nvSpPr>
        <p:spPr/>
        <p:txBody>
          <a:bodyPr/>
          <a:lstStyle/>
          <a:p>
            <a:fld id="{19815B5B-78D5-476E-BC45-6C0BFCA93E12}" type="slidenum">
              <a:rPr lang="en-US" smtClean="0"/>
              <a:t>33</a:t>
            </a:fld>
            <a:endParaRPr lang="en-US" dirty="0"/>
          </a:p>
        </p:txBody>
      </p:sp>
    </p:spTree>
    <p:extLst>
      <p:ext uri="{BB962C8B-B14F-4D97-AF65-F5344CB8AC3E}">
        <p14:creationId xmlns:p14="http://schemas.microsoft.com/office/powerpoint/2010/main" val="2879450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endParaRPr lang="fa-IR" dirty="0">
              <a:effectLst/>
            </a:endParaRPr>
          </a:p>
        </p:txBody>
      </p:sp>
      <p:sp>
        <p:nvSpPr>
          <p:cNvPr id="4" name="Slide Number Placeholder 3"/>
          <p:cNvSpPr>
            <a:spLocks noGrp="1"/>
          </p:cNvSpPr>
          <p:nvPr>
            <p:ph type="sldNum" sz="quarter" idx="5"/>
          </p:nvPr>
        </p:nvSpPr>
        <p:spPr/>
        <p:txBody>
          <a:bodyPr/>
          <a:lstStyle/>
          <a:p>
            <a:fld id="{19815B5B-78D5-476E-BC45-6C0BFCA93E12}" type="slidenum">
              <a:rPr lang="en-US" smtClean="0"/>
              <a:t>34</a:t>
            </a:fld>
            <a:endParaRPr lang="en-US" dirty="0"/>
          </a:p>
        </p:txBody>
      </p:sp>
    </p:spTree>
    <p:extLst>
      <p:ext uri="{BB962C8B-B14F-4D97-AF65-F5344CB8AC3E}">
        <p14:creationId xmlns:p14="http://schemas.microsoft.com/office/powerpoint/2010/main" val="741578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endParaRPr lang="fa-IR" dirty="0">
              <a:effectLst/>
            </a:endParaRPr>
          </a:p>
        </p:txBody>
      </p:sp>
      <p:sp>
        <p:nvSpPr>
          <p:cNvPr id="4" name="Slide Number Placeholder 3"/>
          <p:cNvSpPr>
            <a:spLocks noGrp="1"/>
          </p:cNvSpPr>
          <p:nvPr>
            <p:ph type="sldNum" sz="quarter" idx="5"/>
          </p:nvPr>
        </p:nvSpPr>
        <p:spPr/>
        <p:txBody>
          <a:bodyPr/>
          <a:lstStyle/>
          <a:p>
            <a:fld id="{19815B5B-78D5-476E-BC45-6C0BFCA93E12}" type="slidenum">
              <a:rPr lang="en-US" smtClean="0"/>
              <a:t>35</a:t>
            </a:fld>
            <a:endParaRPr lang="en-US" dirty="0"/>
          </a:p>
        </p:txBody>
      </p:sp>
    </p:spTree>
    <p:extLst>
      <p:ext uri="{BB962C8B-B14F-4D97-AF65-F5344CB8AC3E}">
        <p14:creationId xmlns:p14="http://schemas.microsoft.com/office/powerpoint/2010/main" val="6655809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endParaRPr lang="fa-IR" dirty="0">
              <a:effectLst/>
            </a:endParaRPr>
          </a:p>
        </p:txBody>
      </p:sp>
      <p:sp>
        <p:nvSpPr>
          <p:cNvPr id="4" name="Slide Number Placeholder 3"/>
          <p:cNvSpPr>
            <a:spLocks noGrp="1"/>
          </p:cNvSpPr>
          <p:nvPr>
            <p:ph type="sldNum" sz="quarter" idx="5"/>
          </p:nvPr>
        </p:nvSpPr>
        <p:spPr/>
        <p:txBody>
          <a:bodyPr/>
          <a:lstStyle/>
          <a:p>
            <a:fld id="{19815B5B-78D5-476E-BC45-6C0BFCA93E12}" type="slidenum">
              <a:rPr lang="en-US" smtClean="0"/>
              <a:t>36</a:t>
            </a:fld>
            <a:endParaRPr lang="en-US" dirty="0"/>
          </a:p>
        </p:txBody>
      </p:sp>
    </p:spTree>
    <p:extLst>
      <p:ext uri="{BB962C8B-B14F-4D97-AF65-F5344CB8AC3E}">
        <p14:creationId xmlns:p14="http://schemas.microsoft.com/office/powerpoint/2010/main" val="19707281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endParaRPr lang="fa-IR" dirty="0">
              <a:effectLst/>
            </a:endParaRPr>
          </a:p>
        </p:txBody>
      </p:sp>
      <p:sp>
        <p:nvSpPr>
          <p:cNvPr id="4" name="Slide Number Placeholder 3"/>
          <p:cNvSpPr>
            <a:spLocks noGrp="1"/>
          </p:cNvSpPr>
          <p:nvPr>
            <p:ph type="sldNum" sz="quarter" idx="5"/>
          </p:nvPr>
        </p:nvSpPr>
        <p:spPr/>
        <p:txBody>
          <a:bodyPr/>
          <a:lstStyle/>
          <a:p>
            <a:fld id="{19815B5B-78D5-476E-BC45-6C0BFCA93E12}" type="slidenum">
              <a:rPr lang="en-US" smtClean="0"/>
              <a:t>37</a:t>
            </a:fld>
            <a:endParaRPr lang="en-US" dirty="0"/>
          </a:p>
        </p:txBody>
      </p:sp>
    </p:spTree>
    <p:extLst>
      <p:ext uri="{BB962C8B-B14F-4D97-AF65-F5344CB8AC3E}">
        <p14:creationId xmlns:p14="http://schemas.microsoft.com/office/powerpoint/2010/main" val="2983663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endParaRPr lang="fa-IR" dirty="0">
              <a:effectLst/>
            </a:endParaRPr>
          </a:p>
        </p:txBody>
      </p:sp>
      <p:sp>
        <p:nvSpPr>
          <p:cNvPr id="4" name="Slide Number Placeholder 3"/>
          <p:cNvSpPr>
            <a:spLocks noGrp="1"/>
          </p:cNvSpPr>
          <p:nvPr>
            <p:ph type="sldNum" sz="quarter" idx="5"/>
          </p:nvPr>
        </p:nvSpPr>
        <p:spPr/>
        <p:txBody>
          <a:bodyPr/>
          <a:lstStyle/>
          <a:p>
            <a:fld id="{19815B5B-78D5-476E-BC45-6C0BFCA93E12}" type="slidenum">
              <a:rPr lang="en-US" smtClean="0"/>
              <a:t>38</a:t>
            </a:fld>
            <a:endParaRPr lang="en-US" dirty="0"/>
          </a:p>
        </p:txBody>
      </p:sp>
    </p:spTree>
    <p:extLst>
      <p:ext uri="{BB962C8B-B14F-4D97-AF65-F5344CB8AC3E}">
        <p14:creationId xmlns:p14="http://schemas.microsoft.com/office/powerpoint/2010/main" val="514920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endParaRPr lang="fa-IR" dirty="0">
              <a:effectLst/>
            </a:endParaRPr>
          </a:p>
        </p:txBody>
      </p:sp>
      <p:sp>
        <p:nvSpPr>
          <p:cNvPr id="4" name="Slide Number Placeholder 3"/>
          <p:cNvSpPr>
            <a:spLocks noGrp="1"/>
          </p:cNvSpPr>
          <p:nvPr>
            <p:ph type="sldNum" sz="quarter" idx="5"/>
          </p:nvPr>
        </p:nvSpPr>
        <p:spPr/>
        <p:txBody>
          <a:bodyPr/>
          <a:lstStyle/>
          <a:p>
            <a:fld id="{19815B5B-78D5-476E-BC45-6C0BFCA93E12}" type="slidenum">
              <a:rPr lang="en-US" smtClean="0"/>
              <a:t>39</a:t>
            </a:fld>
            <a:endParaRPr lang="en-US" dirty="0"/>
          </a:p>
        </p:txBody>
      </p:sp>
    </p:spTree>
    <p:extLst>
      <p:ext uri="{BB962C8B-B14F-4D97-AF65-F5344CB8AC3E}">
        <p14:creationId xmlns:p14="http://schemas.microsoft.com/office/powerpoint/2010/main" val="3948960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rtl="1">
              <a:lnSpc>
                <a:spcPct val="115000"/>
              </a:lnSpc>
              <a:spcBef>
                <a:spcPts val="0"/>
              </a:spcBef>
              <a:spcAft>
                <a:spcPts val="800"/>
              </a:spcAft>
            </a:pP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گام </a:t>
            </a:r>
            <a:r>
              <a:rPr lang="fa-IR" sz="1800" b="1" kern="100" dirty="0">
                <a:effectLst/>
                <a:latin typeface="B Nazanin" panose="00000400000000000000" pitchFamily="2" charset="-78"/>
                <a:ea typeface="B Nazanin" panose="00000400000000000000" pitchFamily="2" charset="-78"/>
                <a:cs typeface="B Nazanin" panose="00000400000000000000" pitchFamily="2" charset="-78"/>
              </a:rPr>
              <a:t>۴: </a:t>
            </a: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محاسبه برازش</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ارزش برازش هر کروموزوم با محاسبه تابع هدف، تعیین می‌شود</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a:t>
            </a:r>
          </a:p>
          <a:p>
            <a:pPr marL="0" marR="0" algn="just" rtl="1">
              <a:lnSpc>
                <a:spcPct val="115000"/>
              </a:lnSpc>
              <a:spcBef>
                <a:spcPts val="0"/>
              </a:spcBef>
              <a:spcAft>
                <a:spcPts val="800"/>
              </a:spcAft>
            </a:pPr>
            <a:endParaRPr lang="fa-IR" sz="1800" b="1"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گام </a:t>
            </a:r>
            <a:r>
              <a:rPr lang="fa-IR" sz="1800" b="1" kern="100" dirty="0">
                <a:effectLst/>
                <a:latin typeface="B Nazanin" panose="00000400000000000000" pitchFamily="2" charset="-78"/>
                <a:ea typeface="B Nazanin" panose="00000400000000000000" pitchFamily="2" charset="-78"/>
                <a:cs typeface="B Nazanin" panose="00000400000000000000" pitchFamily="2" charset="-78"/>
              </a:rPr>
              <a:t>۵: </a:t>
            </a: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انتخاب کروموزوم‌ها</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کروموزوم‌هایی برای تولید نسل بعد انتخاب می‌شوند</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a:t>
            </a:r>
          </a:p>
          <a:p>
            <a:pPr marL="0" marR="0" algn="just" rtl="1">
              <a:lnSpc>
                <a:spcPct val="115000"/>
              </a:lnSpc>
              <a:spcBef>
                <a:spcPts val="0"/>
              </a:spcBef>
              <a:spcAft>
                <a:spcPts val="800"/>
              </a:spcAft>
            </a:pPr>
            <a:endParaRPr lang="fa-IR" sz="1800" b="1"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گام </a:t>
            </a:r>
            <a:r>
              <a:rPr lang="fa-IR" sz="1800" b="1" kern="100" dirty="0">
                <a:effectLst/>
                <a:latin typeface="B Nazanin" panose="00000400000000000000" pitchFamily="2" charset="-78"/>
                <a:ea typeface="B Nazanin" panose="00000400000000000000" pitchFamily="2" charset="-78"/>
                <a:cs typeface="B Nazanin" panose="00000400000000000000" pitchFamily="2" charset="-78"/>
              </a:rPr>
              <a:t>۶: </a:t>
            </a: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ترکیب</a:t>
            </a:r>
            <a:r>
              <a:rPr lang="en-US" sz="1800" b="1" kern="100" dirty="0">
                <a:effectLst/>
                <a:latin typeface="B Nazanin" panose="00000400000000000000" pitchFamily="2" charset="-78"/>
                <a:ea typeface="B Nazanin" panose="00000400000000000000" pitchFamily="2" charset="-78"/>
                <a:cs typeface="B Nazanin" panose="00000400000000000000" pitchFamily="2" charset="-78"/>
              </a:rPr>
              <a:t> (Crossover)</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کروموزوم‌های انتخاب شده با هم ترکیب می‌شوند تا فرزندان جدید ایجاد شوند</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a:t>
            </a:r>
          </a:p>
          <a:p>
            <a:pPr algn="r" rtl="1"/>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7</a:t>
            </a:fld>
            <a:endParaRPr lang="en-US" dirty="0"/>
          </a:p>
        </p:txBody>
      </p:sp>
    </p:spTree>
    <p:extLst>
      <p:ext uri="{BB962C8B-B14F-4D97-AF65-F5344CB8AC3E}">
        <p14:creationId xmlns:p14="http://schemas.microsoft.com/office/powerpoint/2010/main" val="537519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rtl="1">
              <a:lnSpc>
                <a:spcPct val="115000"/>
              </a:lnSpc>
              <a:spcBef>
                <a:spcPts val="0"/>
              </a:spcBef>
              <a:spcAft>
                <a:spcPts val="800"/>
              </a:spcAft>
            </a:pP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گام </a:t>
            </a:r>
            <a:r>
              <a:rPr lang="fa-IR" sz="1800" b="1" kern="100" dirty="0">
                <a:effectLst/>
                <a:latin typeface="B Nazanin" panose="00000400000000000000" pitchFamily="2" charset="-78"/>
                <a:ea typeface="B Nazanin" panose="00000400000000000000" pitchFamily="2" charset="-78"/>
                <a:cs typeface="B Nazanin" panose="00000400000000000000" pitchFamily="2" charset="-78"/>
              </a:rPr>
              <a:t>۷: </a:t>
            </a: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جهش</a:t>
            </a:r>
            <a:r>
              <a:rPr lang="en-US" sz="1800" b="1" kern="100" dirty="0">
                <a:effectLst/>
                <a:latin typeface="B Nazanin" panose="00000400000000000000" pitchFamily="2" charset="-78"/>
                <a:ea typeface="B Nazanin" panose="00000400000000000000" pitchFamily="2" charset="-78"/>
                <a:cs typeface="B Nazanin" panose="00000400000000000000" pitchFamily="2" charset="-78"/>
              </a:rPr>
              <a:t> (Mutation)</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با احتمال کمی، در برخی از ژن‌های فرزندان جدید جهش ایجاد می‌شود</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a:t>
            </a:r>
          </a:p>
          <a:p>
            <a:pPr marL="0" marR="0" algn="just" rtl="1">
              <a:lnSpc>
                <a:spcPct val="115000"/>
              </a:lnSpc>
              <a:spcBef>
                <a:spcPts val="0"/>
              </a:spcBef>
              <a:spcAft>
                <a:spcPts val="800"/>
              </a:spcAft>
            </a:pPr>
            <a:endParaRPr lang="fa-IR" sz="1800" b="1"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گام </a:t>
            </a:r>
            <a:r>
              <a:rPr lang="fa-IR" sz="1800" b="1" kern="100" dirty="0">
                <a:effectLst/>
                <a:latin typeface="B Nazanin" panose="00000400000000000000" pitchFamily="2" charset="-78"/>
                <a:ea typeface="B Nazanin" panose="00000400000000000000" pitchFamily="2" charset="-78"/>
                <a:cs typeface="B Nazanin" panose="00000400000000000000" pitchFamily="2" charset="-78"/>
              </a:rPr>
              <a:t>۸: </a:t>
            </a:r>
            <a:r>
              <a:rPr lang="ar-SA" sz="1800" b="1" kern="100" dirty="0">
                <a:effectLst/>
                <a:latin typeface="B Nazanin" panose="00000400000000000000" pitchFamily="2" charset="-78"/>
                <a:ea typeface="B Nazanin" panose="00000400000000000000" pitchFamily="2" charset="-78"/>
                <a:cs typeface="B Nazanin" panose="00000400000000000000" pitchFamily="2" charset="-78"/>
              </a:rPr>
              <a:t>راه‌حل (بهترین کروموزوم‌ها)</a:t>
            </a:r>
            <a:endParaRPr lang="en-US" sz="1800" kern="100" dirty="0">
              <a:effectLst/>
              <a:latin typeface="B Nazanin" panose="00000400000000000000" pitchFamily="2" charset="-78"/>
              <a:ea typeface="B Nazanin" panose="00000400000000000000" pitchFamily="2" charset="-78"/>
              <a:cs typeface="B Nazanin" panose="00000400000000000000" pitchFamily="2" charset="-78"/>
            </a:endParaRPr>
          </a:p>
          <a:p>
            <a:pPr marL="0" marR="0" algn="just" rtl="1">
              <a:lnSpc>
                <a:spcPct val="115000"/>
              </a:lnSpc>
              <a:spcBef>
                <a:spcPts val="0"/>
              </a:spcBef>
              <a:spcAft>
                <a:spcPts val="800"/>
              </a:spcAft>
            </a:pPr>
            <a:r>
              <a:rPr lang="ar-SA" sz="1800" kern="100" dirty="0">
                <a:effectLst/>
                <a:latin typeface="B Nazanin" panose="00000400000000000000" pitchFamily="2" charset="-78"/>
                <a:ea typeface="B Nazanin" panose="00000400000000000000" pitchFamily="2" charset="-78"/>
                <a:cs typeface="B Nazanin" panose="00000400000000000000" pitchFamily="2" charset="-78"/>
              </a:rPr>
              <a:t>بهترین کروموزوم‌های نسل آخر، راه‌حل نهایی الگوریتم در نظر گرفته می‌شوند</a:t>
            </a:r>
            <a:r>
              <a:rPr lang="en-US" sz="1800" kern="100" dirty="0">
                <a:effectLst/>
                <a:latin typeface="B Nazanin" panose="00000400000000000000" pitchFamily="2" charset="-78"/>
                <a:ea typeface="B Nazanin" panose="00000400000000000000" pitchFamily="2" charset="-78"/>
                <a:cs typeface="B Nazanin" panose="00000400000000000000" pitchFamily="2" charset="-78"/>
              </a:rPr>
              <a:t>.</a:t>
            </a:r>
          </a:p>
          <a:p>
            <a:pPr algn="r" rtl="1"/>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8</a:t>
            </a:fld>
            <a:endParaRPr lang="en-US" dirty="0"/>
          </a:p>
        </p:txBody>
      </p:sp>
    </p:spTree>
    <p:extLst>
      <p:ext uri="{BB962C8B-B14F-4D97-AF65-F5344CB8AC3E}">
        <p14:creationId xmlns:p14="http://schemas.microsoft.com/office/powerpoint/2010/main" val="1086500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r>
              <a:rPr lang="fa-IR" sz="1600" b="1" dirty="0"/>
              <a:t>شرح:</a:t>
            </a:r>
            <a:r>
              <a:rPr lang="fa-IR" sz="1600" dirty="0"/>
              <a:t>تصویر مورد نظر یک نمودار شماتیک از الگوریتم ژنتیک را نشان می‌دهد. این نمودار مراحل اصلی الگوریتم را به صورت گرافیکی نشان می‌دهد.</a:t>
            </a:r>
          </a:p>
          <a:p>
            <a:pPr algn="just" rtl="1"/>
            <a:endParaRPr lang="fa-IR" sz="1600" dirty="0"/>
          </a:p>
          <a:p>
            <a:pPr algn="just" rtl="1"/>
            <a:r>
              <a:rPr lang="fa-IR" sz="1600" b="1" dirty="0"/>
              <a:t>مراحل الگوریتم ژنتیک:</a:t>
            </a:r>
          </a:p>
          <a:p>
            <a:pPr algn="just" rtl="1"/>
            <a:r>
              <a:rPr lang="fa-IR" sz="1600" dirty="0"/>
              <a:t>ایجاد جمعیت اولیه: در این مرحله، مجموعه‌ای از کروموزوم‌ها به طور تصادفی ایجاد می‌شود. هر کروموزوم یک رشته از ژن‌ها است که راه‌حل بالقوه برای یک مساله را نشان می‌دهد.</a:t>
            </a:r>
          </a:p>
          <a:p>
            <a:pPr algn="just" rtl="1"/>
            <a:r>
              <a:rPr lang="fa-IR" sz="1600" dirty="0"/>
              <a:t>ارزیابی: هر کروموزوم با استفاده از تابع برازش ارزیابی می‌شود. تابع برازش معیاری است که برای سنجش کیفیت یک کروموزوم استفاده می‌شود.</a:t>
            </a:r>
          </a:p>
          <a:p>
            <a:pPr algn="just" rtl="1"/>
            <a:r>
              <a:rPr lang="fa-IR" sz="1600" dirty="0"/>
              <a:t>انتخاب: کروموزوم‌هایی با برازش بالاتر با احتمال بیشتری برای تولید مثل انتخاب می‌شوند.</a:t>
            </a:r>
          </a:p>
          <a:p>
            <a:pPr algn="just" rtl="1"/>
            <a:r>
              <a:rPr lang="fa-IR" sz="1600" dirty="0"/>
              <a:t>تولید مثل: کروموزوم‌های انتخاب‌شده برای تولید کروموزوم‌های جدید با استفاده از عملگرهای تولید مثل مانند کراس اوور و جهش ترکیب می‌شوند.</a:t>
            </a:r>
          </a:p>
          <a:p>
            <a:pPr algn="just" rtl="1"/>
            <a:r>
              <a:rPr lang="fa-IR" sz="1600" dirty="0"/>
              <a:t>ارزیابی: کروموزوم‌های جدید با استفاده از تابع برازش ارزیابی می‌شوند.انتخاب: کروموزوم‌های با برازش بالاتر از نسل قبلی برای تشکیل جمعیت جدید انتخاب می‌شوند.</a:t>
            </a:r>
          </a:p>
          <a:p>
            <a:pPr algn="just" rtl="1"/>
            <a:r>
              <a:rPr lang="fa-IR" sz="1600" dirty="0"/>
              <a:t>تکرار: مراحل 2 تا 6 تا زمانی که معیار توقف برآورده شود، تکرار می‌شود.</a:t>
            </a:r>
          </a:p>
          <a:p>
            <a:pPr algn="just" rtl="1"/>
            <a:endParaRPr lang="fa-IR" sz="1600" dirty="0"/>
          </a:p>
          <a:p>
            <a:pPr algn="just" rtl="1"/>
            <a:r>
              <a:rPr lang="fa-IR" sz="1600" b="1" dirty="0"/>
              <a:t>نمادها:</a:t>
            </a:r>
          </a:p>
          <a:p>
            <a:pPr algn="just" rtl="1"/>
            <a:r>
              <a:rPr lang="fa-IR" sz="1600" dirty="0"/>
              <a:t>کادر مستطیل: نشان‌دهنده یک مرحله از الگوریتم است.</a:t>
            </a:r>
          </a:p>
          <a:p>
            <a:pPr algn="just" rtl="1"/>
            <a:r>
              <a:rPr lang="fa-IR" sz="1600" dirty="0"/>
              <a:t>پیکان‌ها: نشان‌دهنده جریان داده بین مراحل الگوریتم است.</a:t>
            </a:r>
          </a:p>
          <a:p>
            <a:pPr algn="just" rtl="1"/>
            <a:r>
              <a:rPr lang="fa-IR" sz="1600" dirty="0"/>
              <a:t>متن داخل کادر: نام مرحله الگوریتم را نشان می‌دهد.</a:t>
            </a:r>
          </a:p>
          <a:p>
            <a:pPr algn="just" rtl="1"/>
            <a:r>
              <a:rPr lang="fa-IR" sz="1600" dirty="0"/>
              <a:t>علامت سوال: نشان‌دهنده معیار توقف الگوریتم است.</a:t>
            </a:r>
            <a:endParaRPr lang="en-US" sz="1600" dirty="0"/>
          </a:p>
        </p:txBody>
      </p:sp>
      <p:sp>
        <p:nvSpPr>
          <p:cNvPr id="4" name="Slide Number Placeholder 3"/>
          <p:cNvSpPr>
            <a:spLocks noGrp="1"/>
          </p:cNvSpPr>
          <p:nvPr>
            <p:ph type="sldNum" sz="quarter" idx="5"/>
          </p:nvPr>
        </p:nvSpPr>
        <p:spPr/>
        <p:txBody>
          <a:bodyPr/>
          <a:lstStyle/>
          <a:p>
            <a:fld id="{19815B5B-78D5-476E-BC45-6C0BFCA93E12}" type="slidenum">
              <a:rPr lang="en-US" smtClean="0"/>
              <a:t>9</a:t>
            </a:fld>
            <a:endParaRPr lang="en-US" dirty="0"/>
          </a:p>
        </p:txBody>
      </p:sp>
    </p:spTree>
    <p:extLst>
      <p:ext uri="{BB962C8B-B14F-4D97-AF65-F5344CB8AC3E}">
        <p14:creationId xmlns:p14="http://schemas.microsoft.com/office/powerpoint/2010/main" val="1148602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اینجا نمونه‌هایی از کاربرد الگوریتم‌های ژنتیک برای حل مسائل ترکیبی آورده شده‌است. فرض کنید تساوی زیر وجود داشته باشد: </a:t>
            </a:r>
            <a:r>
              <a:rPr lang="en-US" dirty="0"/>
              <a:t>a + 2b + 3c + 4d = 30 </a:t>
            </a:r>
            <a:r>
              <a:rPr lang="fa-IR" dirty="0"/>
              <a:t>از الگوریتم ژنتیک برای پیدا کردن مقادیر </a:t>
            </a:r>
            <a:r>
              <a:rPr lang="en-US" dirty="0"/>
              <a:t>a، b، c </a:t>
            </a:r>
            <a:r>
              <a:rPr lang="fa-IR" dirty="0"/>
              <a:t>و </a:t>
            </a:r>
            <a:r>
              <a:rPr lang="en-US" dirty="0"/>
              <a:t>d </a:t>
            </a:r>
            <a:r>
              <a:rPr lang="fa-IR" dirty="0"/>
              <a:t>که این معادله را برآورده می‌کنند، استفاده می‌شود. ابتدا باید تابع هدف را فرمول‌بندی کنیم. در این مسئله، هدف کمینه کردن مقدار تابع </a:t>
            </a:r>
            <a:r>
              <a:rPr lang="en-US" dirty="0"/>
              <a:t>f(x) </a:t>
            </a:r>
            <a:r>
              <a:rPr lang="fa-IR" dirty="0"/>
              <a:t>است که در آن </a:t>
            </a:r>
            <a:r>
              <a:rPr lang="en-US" dirty="0"/>
              <a:t>f(x) = ((a + 2b + 3c + 4d) - 30). </a:t>
            </a:r>
            <a:r>
              <a:rPr lang="fa-IR" dirty="0"/>
              <a:t>از آنجایی که چهار متغیر </a:t>
            </a:r>
            <a:r>
              <a:rPr lang="en-US" dirty="0"/>
              <a:t>a، b، c </a:t>
            </a:r>
            <a:r>
              <a:rPr lang="fa-IR" dirty="0"/>
              <a:t>و </a:t>
            </a:r>
            <a:r>
              <a:rPr lang="en-US" dirty="0"/>
              <a:t>d </a:t>
            </a:r>
            <a:r>
              <a:rPr lang="fa-IR" dirty="0"/>
              <a:t>در معادله وجود دارند، می‌توان کروموزوم را به صورت زیر ساخت:</a:t>
            </a:r>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10</a:t>
            </a:fld>
            <a:endParaRPr lang="en-US" dirty="0"/>
          </a:p>
        </p:txBody>
      </p:sp>
    </p:spTree>
    <p:extLst>
      <p:ext uri="{BB962C8B-B14F-4D97-AF65-F5344CB8AC3E}">
        <p14:creationId xmlns:p14="http://schemas.microsoft.com/office/powerpoint/2010/main" val="1474553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11</a:t>
            </a:fld>
            <a:endParaRPr lang="en-US" dirty="0"/>
          </a:p>
        </p:txBody>
      </p:sp>
    </p:spTree>
    <p:extLst>
      <p:ext uri="{BB962C8B-B14F-4D97-AF65-F5344CB8AC3E}">
        <p14:creationId xmlns:p14="http://schemas.microsoft.com/office/powerpoint/2010/main" val="290104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15B5B-78D5-476E-BC45-6C0BFCA93E12}" type="slidenum">
              <a:rPr lang="en-US" smtClean="0"/>
              <a:t>12</a:t>
            </a:fld>
            <a:endParaRPr lang="en-US" dirty="0"/>
          </a:p>
        </p:txBody>
      </p:sp>
    </p:spTree>
    <p:extLst>
      <p:ext uri="{BB962C8B-B14F-4D97-AF65-F5344CB8AC3E}">
        <p14:creationId xmlns:p14="http://schemas.microsoft.com/office/powerpoint/2010/main" val="477219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E3DA1AFF-F354-4A5F-AD75-8946489A50EC}" type="datetime1">
              <a:rPr lang="en-US" smtClean="0"/>
              <a:t>5/14/2024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97C03B9-5786-488F-9D08-6859F5A13920}" type="slidenum">
              <a:rPr lang="en-US" smtClean="0"/>
              <a:t>‹#›</a:t>
            </a:fld>
            <a:endParaRPr lang="en-US" dirty="0"/>
          </a:p>
        </p:txBody>
      </p:sp>
    </p:spTree>
    <p:extLst>
      <p:ext uri="{BB962C8B-B14F-4D97-AF65-F5344CB8AC3E}">
        <p14:creationId xmlns:p14="http://schemas.microsoft.com/office/powerpoint/2010/main" val="3673251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A5979-9A6C-4E25-8FA7-0582DD2A737B}" type="datetime1">
              <a:rPr lang="en-US" smtClean="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7C03B9-5786-488F-9D08-6859F5A13920}" type="slidenum">
              <a:rPr lang="en-US" smtClean="0"/>
              <a:t>‹#›</a:t>
            </a:fld>
            <a:endParaRPr lang="en-US" dirty="0"/>
          </a:p>
        </p:txBody>
      </p:sp>
    </p:spTree>
    <p:extLst>
      <p:ext uri="{BB962C8B-B14F-4D97-AF65-F5344CB8AC3E}">
        <p14:creationId xmlns:p14="http://schemas.microsoft.com/office/powerpoint/2010/main" val="27458358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B1ED0-EECC-483E-806E-E8EBC5B9D831}" type="datetime1">
              <a:rPr lang="en-US" smtClean="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7C03B9-5786-488F-9D08-6859F5A13920}" type="slidenum">
              <a:rPr lang="en-US" smtClean="0"/>
              <a:t>‹#›</a:t>
            </a:fld>
            <a:endParaRPr lang="en-US" dirty="0"/>
          </a:p>
        </p:txBody>
      </p:sp>
    </p:spTree>
    <p:extLst>
      <p:ext uri="{BB962C8B-B14F-4D97-AF65-F5344CB8AC3E}">
        <p14:creationId xmlns:p14="http://schemas.microsoft.com/office/powerpoint/2010/main" val="29832073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C97401-3B06-4A3B-A072-40B901367E73}" type="datetime1">
              <a:rPr lang="en-US" smtClean="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7C03B9-5786-488F-9D08-6859F5A13920}" type="slidenum">
              <a:rPr lang="en-US" smtClean="0"/>
              <a:t>‹#›</a:t>
            </a:fld>
            <a:endParaRPr lang="en-US" dirty="0"/>
          </a:p>
        </p:txBody>
      </p:sp>
    </p:spTree>
    <p:extLst>
      <p:ext uri="{BB962C8B-B14F-4D97-AF65-F5344CB8AC3E}">
        <p14:creationId xmlns:p14="http://schemas.microsoft.com/office/powerpoint/2010/main" val="6029213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0C35B166-788A-4775-A3DB-145457C1BE42}" type="datetime1">
              <a:rPr lang="en-US" smtClean="0"/>
              <a:t>5/14/2024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297C03B9-5786-488F-9D08-6859F5A13920}" type="slidenum">
              <a:rPr lang="en-US" smtClean="0"/>
              <a:t>‹#›</a:t>
            </a:fld>
            <a:endParaRPr lang="en-US" dirty="0"/>
          </a:p>
        </p:txBody>
      </p:sp>
    </p:spTree>
    <p:extLst>
      <p:ext uri="{BB962C8B-B14F-4D97-AF65-F5344CB8AC3E}">
        <p14:creationId xmlns:p14="http://schemas.microsoft.com/office/powerpoint/2010/main" val="34451644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E67AF8-E45E-4849-914F-E32B05AD54B3}" type="datetime1">
              <a:rPr lang="en-US" smtClean="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7C03B9-5786-488F-9D08-6859F5A13920}" type="slidenum">
              <a:rPr lang="en-US" smtClean="0"/>
              <a:t>‹#›</a:t>
            </a:fld>
            <a:endParaRPr lang="en-US" dirty="0"/>
          </a:p>
        </p:txBody>
      </p:sp>
    </p:spTree>
    <p:extLst>
      <p:ext uri="{BB962C8B-B14F-4D97-AF65-F5344CB8AC3E}">
        <p14:creationId xmlns:p14="http://schemas.microsoft.com/office/powerpoint/2010/main" val="37143971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C023FA-D897-401E-B584-C601ADF4BB75}" type="datetime1">
              <a:rPr lang="en-US" smtClean="0"/>
              <a:t>5/14/2024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7C03B9-5786-488F-9D08-6859F5A13920}" type="slidenum">
              <a:rPr lang="en-US" smtClean="0"/>
              <a:t>‹#›</a:t>
            </a:fld>
            <a:endParaRPr lang="en-US" dirty="0"/>
          </a:p>
        </p:txBody>
      </p:sp>
    </p:spTree>
    <p:extLst>
      <p:ext uri="{BB962C8B-B14F-4D97-AF65-F5344CB8AC3E}">
        <p14:creationId xmlns:p14="http://schemas.microsoft.com/office/powerpoint/2010/main" val="25535960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1A631F-D40D-4BA6-86C0-7071046DA0F7}" type="datetime1">
              <a:rPr lang="en-US" smtClean="0"/>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7C03B9-5786-488F-9D08-6859F5A13920}" type="slidenum">
              <a:rPr lang="en-US" smtClean="0"/>
              <a:t>‹#›</a:t>
            </a:fld>
            <a:endParaRPr lang="en-US" dirty="0"/>
          </a:p>
        </p:txBody>
      </p:sp>
    </p:spTree>
    <p:extLst>
      <p:ext uri="{BB962C8B-B14F-4D97-AF65-F5344CB8AC3E}">
        <p14:creationId xmlns:p14="http://schemas.microsoft.com/office/powerpoint/2010/main" val="24770750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C8730-7ED6-4B3E-A2A1-F5C88DCD890C}" type="datetime1">
              <a:rPr lang="en-US" smtClean="0"/>
              <a:t>5/14/2024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7C03B9-5786-488F-9D08-6859F5A13920}" type="slidenum">
              <a:rPr lang="en-US" smtClean="0"/>
              <a:t>‹#›</a:t>
            </a:fld>
            <a:endParaRPr lang="en-US" dirty="0"/>
          </a:p>
        </p:txBody>
      </p:sp>
    </p:spTree>
    <p:extLst>
      <p:ext uri="{BB962C8B-B14F-4D97-AF65-F5344CB8AC3E}">
        <p14:creationId xmlns:p14="http://schemas.microsoft.com/office/powerpoint/2010/main" val="8857278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AB1120A-2070-4900-988D-94BD50024D76}" type="datetime1">
              <a:rPr lang="en-US" smtClean="0"/>
              <a:t>5/14/2024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297C03B9-5786-488F-9D08-6859F5A13920}"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46435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8455D0BB-3176-4CA3-B24D-D7AA27F77F71}" type="datetime1">
              <a:rPr lang="en-US" smtClean="0"/>
              <a:t>5/14/2024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297C03B9-5786-488F-9D08-6859F5A13920}"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42107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73EB794-95BA-4E77-B024-65588FF974B8}" type="datetime1">
              <a:rPr lang="en-US" smtClean="0"/>
              <a:t>5/14/2024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97C03B9-5786-488F-9D08-6859F5A13920}" type="slidenum">
              <a:rPr lang="en-US" smtClean="0"/>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30630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349D-49FB-BFA6-C33E-3E3B6B2C1FA0}"/>
              </a:ext>
            </a:extLst>
          </p:cNvPr>
          <p:cNvSpPr>
            <a:spLocks noGrp="1"/>
          </p:cNvSpPr>
          <p:nvPr>
            <p:ph type="ctrTitle"/>
          </p:nvPr>
        </p:nvSpPr>
        <p:spPr/>
        <p:txBody>
          <a:bodyPr/>
          <a:lstStyle/>
          <a:p>
            <a:r>
              <a:rPr lang="fa-IR" sz="4000" dirty="0">
                <a:cs typeface="B Titr" panose="00000700000000000000" pitchFamily="2" charset="-78"/>
              </a:rPr>
              <a:t>الگوریتم ژنتیک برای حل معادله ساده ریاضی</a:t>
            </a:r>
            <a:endParaRPr lang="en-US" sz="4000" dirty="0">
              <a:cs typeface="B Titr" panose="00000700000000000000" pitchFamily="2" charset="-78"/>
            </a:endParaRPr>
          </a:p>
        </p:txBody>
      </p:sp>
      <p:sp>
        <p:nvSpPr>
          <p:cNvPr id="3" name="Subtitle 2">
            <a:extLst>
              <a:ext uri="{FF2B5EF4-FFF2-40B4-BE49-F238E27FC236}">
                <a16:creationId xmlns:a16="http://schemas.microsoft.com/office/drawing/2014/main" id="{A713D5C5-AE78-4B56-4250-39EDC299B428}"/>
              </a:ext>
            </a:extLst>
          </p:cNvPr>
          <p:cNvSpPr>
            <a:spLocks noGrp="1"/>
          </p:cNvSpPr>
          <p:nvPr>
            <p:ph type="subTitle" idx="1"/>
          </p:nvPr>
        </p:nvSpPr>
        <p:spPr>
          <a:xfrm>
            <a:off x="1561706" y="4571503"/>
            <a:ext cx="9070848" cy="649061"/>
          </a:xfrm>
        </p:spPr>
        <p:txBody>
          <a:bodyPr>
            <a:normAutofit/>
          </a:bodyPr>
          <a:lstStyle/>
          <a:p>
            <a:r>
              <a:rPr lang="fa-IR" sz="1400" dirty="0"/>
              <a:t>محمد حسین علی خانی - محمد مهدی عرب</a:t>
            </a:r>
          </a:p>
          <a:p>
            <a:endParaRPr lang="fa-IR" sz="800" dirty="0"/>
          </a:p>
          <a:p>
            <a:r>
              <a:rPr lang="fa-IR" sz="1400" dirty="0"/>
              <a:t>استاد راهنما: جناب آقای دکتر مرتضوی</a:t>
            </a:r>
            <a:endParaRPr lang="en-US" sz="1400" dirty="0"/>
          </a:p>
        </p:txBody>
      </p:sp>
      <p:pic>
        <p:nvPicPr>
          <p:cNvPr id="5" name="Picture 4">
            <a:extLst>
              <a:ext uri="{FF2B5EF4-FFF2-40B4-BE49-F238E27FC236}">
                <a16:creationId xmlns:a16="http://schemas.microsoft.com/office/drawing/2014/main" id="{69D6C038-392F-5A73-7FF6-CF4043202519}"/>
              </a:ext>
            </a:extLst>
          </p:cNvPr>
          <p:cNvPicPr>
            <a:picLocks noChangeAspect="1"/>
          </p:cNvPicPr>
          <p:nvPr/>
        </p:nvPicPr>
        <p:blipFill rotWithShape="1">
          <a:blip r:embed="rId2"/>
          <a:srcRect t="9737" b="11941"/>
          <a:stretch/>
        </p:blipFill>
        <p:spPr>
          <a:xfrm>
            <a:off x="5849336" y="1295399"/>
            <a:ext cx="493327" cy="581893"/>
          </a:xfrm>
          <a:prstGeom prst="rect">
            <a:avLst/>
          </a:prstGeom>
        </p:spPr>
      </p:pic>
    </p:spTree>
    <p:extLst>
      <p:ext uri="{BB962C8B-B14F-4D97-AF65-F5344CB8AC3E}">
        <p14:creationId xmlns:p14="http://schemas.microsoft.com/office/powerpoint/2010/main" val="660689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مثال عددی</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574643"/>
          </a:xfrm>
        </p:spPr>
        <p:txBody>
          <a:bodyPr/>
          <a:lstStyle/>
          <a:p>
            <a:pPr algn="just" rtl="1"/>
            <a:r>
              <a:rPr lang="fa-IR" b="1" dirty="0"/>
              <a:t>کاربرد الگوریتم‌های ژنتیک: </a:t>
            </a:r>
            <a:r>
              <a:rPr lang="fa-IR" dirty="0"/>
              <a:t>الگوریتم‌های ژنتیک برای حل مسائل ترکیبی، مانند یافتن مقادیر متغیرها در یک معادله، مفید هستند.</a:t>
            </a:r>
          </a:p>
          <a:p>
            <a:pPr algn="just" rtl="1"/>
            <a:r>
              <a:rPr lang="fa-IR" b="1" dirty="0"/>
              <a:t>فرمول‌بندی تابع هدف: </a:t>
            </a:r>
            <a:r>
              <a:rPr lang="fa-IR" dirty="0"/>
              <a:t>در این مثال، تابع هدف </a:t>
            </a:r>
            <a:r>
              <a:rPr lang="en-US" dirty="0"/>
              <a:t>f(x)</a:t>
            </a:r>
            <a:r>
              <a:rPr lang="fa-IR" dirty="0"/>
              <a:t> برای کمینه کردن مقدار (</a:t>
            </a:r>
            <a:r>
              <a:rPr lang="en-US" dirty="0"/>
              <a:t>a + 2b + 3c + 4d – 30</a:t>
            </a:r>
            <a:r>
              <a:rPr lang="fa-IR" dirty="0"/>
              <a:t>)</a:t>
            </a:r>
            <a:r>
              <a:rPr lang="en-US" dirty="0"/>
              <a:t> </a:t>
            </a:r>
            <a:r>
              <a:rPr lang="fa-IR" dirty="0"/>
              <a:t>تعریف می‌شود.</a:t>
            </a:r>
          </a:p>
          <a:p>
            <a:pPr algn="just" rtl="1"/>
            <a:r>
              <a:rPr lang="fa-IR" b="1" dirty="0"/>
              <a:t>ساختار کروموزوم: </a:t>
            </a:r>
            <a:r>
              <a:rPr lang="fa-IR" dirty="0"/>
              <a:t>کروموزوم برای نشان دادن مقادیر متغیرها (</a:t>
            </a:r>
            <a:r>
              <a:rPr lang="en-US" dirty="0"/>
              <a:t>a, b, c, d</a:t>
            </a:r>
            <a:r>
              <a:rPr lang="fa-IR" dirty="0"/>
              <a:t>)</a:t>
            </a:r>
            <a:r>
              <a:rPr lang="en-US" dirty="0"/>
              <a:t> </a:t>
            </a:r>
            <a:r>
              <a:rPr lang="fa-IR" dirty="0"/>
              <a:t>به صورت رشته‌ای از اعداد ساخته می‌شود. طول کروموزوم باید با تعداد متغیرها (4 در این مثال) مطابقت داشته باشد.</a:t>
            </a:r>
          </a:p>
          <a:p>
            <a:pPr algn="just" rtl="1"/>
            <a:endParaRPr lang="en-US" dirty="0"/>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8</a:t>
            </a:r>
            <a:endParaRPr lang="en-US" dirty="0">
              <a:cs typeface="B Titr" panose="00000700000000000000" pitchFamily="2" charset="-78"/>
            </a:endParaRPr>
          </a:p>
        </p:txBody>
      </p:sp>
      <p:pic>
        <p:nvPicPr>
          <p:cNvPr id="5" name="Picture 4">
            <a:extLst>
              <a:ext uri="{FF2B5EF4-FFF2-40B4-BE49-F238E27FC236}">
                <a16:creationId xmlns:a16="http://schemas.microsoft.com/office/drawing/2014/main" id="{25D75253-62ED-8DDA-7D17-2C6BACAA02B3}"/>
              </a:ext>
            </a:extLst>
          </p:cNvPr>
          <p:cNvPicPr>
            <a:picLocks noChangeAspect="1"/>
          </p:cNvPicPr>
          <p:nvPr/>
        </p:nvPicPr>
        <p:blipFill>
          <a:blip r:embed="rId3"/>
          <a:stretch>
            <a:fillRect/>
          </a:stretch>
        </p:blipFill>
        <p:spPr>
          <a:xfrm>
            <a:off x="1066800" y="5068006"/>
            <a:ext cx="4457418" cy="967033"/>
          </a:xfrm>
          <a:prstGeom prst="rect">
            <a:avLst/>
          </a:prstGeom>
        </p:spPr>
      </p:pic>
    </p:spTree>
    <p:extLst>
      <p:ext uri="{BB962C8B-B14F-4D97-AF65-F5344CB8AC3E}">
        <p14:creationId xmlns:p14="http://schemas.microsoft.com/office/powerpoint/2010/main" val="14890071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گام ۱: مقداردهی اولیه</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574643"/>
          </a:xfrm>
        </p:spPr>
        <p:txBody>
          <a:bodyPr/>
          <a:lstStyle/>
          <a:p>
            <a:pPr algn="just" rtl="1"/>
            <a:r>
              <a:rPr lang="fa-IR" dirty="0"/>
              <a:t>به عنوان مثال، فرض کنید تعداد کروموزوم‌های جمعیت ۶ عدد باشد. سپس برای هر ۶ کروموزوم، مقادیر تصادفی برای ژن‌های </a:t>
            </a:r>
            <a:r>
              <a:rPr lang="en-US" dirty="0"/>
              <a:t>a، b، c </a:t>
            </a:r>
            <a:r>
              <a:rPr lang="fa-IR" dirty="0"/>
              <a:t> و </a:t>
            </a:r>
            <a:r>
              <a:rPr lang="en-US" dirty="0"/>
              <a:t>d </a:t>
            </a:r>
            <a:r>
              <a:rPr lang="fa-IR" dirty="0"/>
              <a:t> تولید می‌کنیم.</a:t>
            </a:r>
          </a:p>
          <a:p>
            <a:pPr marL="0" indent="0" algn="just">
              <a:buNone/>
            </a:pPr>
            <a:endParaRPr lang="fa-IR" dirty="0"/>
          </a:p>
          <a:p>
            <a:pPr marL="0" indent="0" algn="just">
              <a:buNone/>
            </a:pPr>
            <a:r>
              <a:rPr lang="en-US" dirty="0"/>
              <a:t>Chromosome[1] = [</a:t>
            </a:r>
            <a:r>
              <a:rPr lang="en-US" dirty="0" err="1"/>
              <a:t>a;b;c;d</a:t>
            </a:r>
            <a:r>
              <a:rPr lang="en-US" dirty="0"/>
              <a:t>] = [12;05;23;08] </a:t>
            </a:r>
          </a:p>
          <a:p>
            <a:pPr marL="0" indent="0" algn="just">
              <a:buNone/>
            </a:pPr>
            <a:r>
              <a:rPr lang="en-US" dirty="0"/>
              <a:t>Chromosome[2] = [</a:t>
            </a:r>
            <a:r>
              <a:rPr lang="en-US" dirty="0" err="1"/>
              <a:t>a;b;c;d</a:t>
            </a:r>
            <a:r>
              <a:rPr lang="en-US" dirty="0"/>
              <a:t>] = [02;21;18;03] </a:t>
            </a:r>
          </a:p>
          <a:p>
            <a:pPr marL="0" indent="0" algn="just">
              <a:buNone/>
            </a:pPr>
            <a:r>
              <a:rPr lang="en-US" dirty="0"/>
              <a:t>Chromosome[3] = [</a:t>
            </a:r>
            <a:r>
              <a:rPr lang="en-US" dirty="0" err="1"/>
              <a:t>a;b;c;d</a:t>
            </a:r>
            <a:r>
              <a:rPr lang="en-US" dirty="0"/>
              <a:t>] = [10;04;13;14] </a:t>
            </a:r>
          </a:p>
          <a:p>
            <a:pPr marL="0" indent="0" algn="just">
              <a:buNone/>
            </a:pPr>
            <a:r>
              <a:rPr lang="en-US" dirty="0"/>
              <a:t>Chromosome[4] = [</a:t>
            </a:r>
            <a:r>
              <a:rPr lang="en-US" dirty="0" err="1"/>
              <a:t>a;b;c;d</a:t>
            </a:r>
            <a:r>
              <a:rPr lang="en-US" dirty="0"/>
              <a:t>] = [20;01;10;06] </a:t>
            </a:r>
          </a:p>
          <a:p>
            <a:pPr marL="0" indent="0" algn="just">
              <a:buNone/>
            </a:pPr>
            <a:r>
              <a:rPr lang="en-US" dirty="0"/>
              <a:t>Chromosome[5] = [</a:t>
            </a:r>
            <a:r>
              <a:rPr lang="en-US" dirty="0" err="1"/>
              <a:t>a;b;c;d</a:t>
            </a:r>
            <a:r>
              <a:rPr lang="en-US" dirty="0"/>
              <a:t>] = [01;04;13;19] </a:t>
            </a:r>
          </a:p>
          <a:p>
            <a:pPr marL="0" indent="0" algn="just">
              <a:buNone/>
            </a:pPr>
            <a:r>
              <a:rPr lang="en-US" dirty="0"/>
              <a:t>Chromosome[6] = [</a:t>
            </a:r>
            <a:r>
              <a:rPr lang="en-US" dirty="0" err="1"/>
              <a:t>a;b;c;d</a:t>
            </a:r>
            <a:r>
              <a:rPr lang="en-US" dirty="0"/>
              <a:t>] = [20;05;17;01] </a:t>
            </a:r>
          </a:p>
          <a:p>
            <a:pPr marL="0" indent="0" algn="just" rtl="1">
              <a:buNone/>
            </a:pPr>
            <a:endParaRPr lang="en-US" dirty="0"/>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9</a:t>
            </a:r>
            <a:endParaRPr lang="en-US" dirty="0">
              <a:cs typeface="B Titr" panose="00000700000000000000" pitchFamily="2" charset="-78"/>
            </a:endParaRPr>
          </a:p>
        </p:txBody>
      </p:sp>
    </p:spTree>
    <p:extLst>
      <p:ext uri="{BB962C8B-B14F-4D97-AF65-F5344CB8AC3E}">
        <p14:creationId xmlns:p14="http://schemas.microsoft.com/office/powerpoint/2010/main" val="24712875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گام ۲: ارزیابی</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754139"/>
          </a:xfrm>
        </p:spPr>
        <p:txBody>
          <a:bodyPr>
            <a:normAutofit fontScale="92500"/>
          </a:bodyPr>
          <a:lstStyle/>
          <a:p>
            <a:pPr algn="just" rtl="1"/>
            <a:r>
              <a:rPr lang="fa-IR" dirty="0"/>
              <a:t>برای هر کروموزومی که در مرحله مقداردهی اولیه تولید شده است، مقدار تابع هدف را محاسبه می‌کنیم.</a:t>
            </a:r>
          </a:p>
          <a:p>
            <a:pPr marL="0" indent="0" algn="just">
              <a:buNone/>
            </a:pPr>
            <a:endParaRPr lang="fa-IR" dirty="0"/>
          </a:p>
          <a:p>
            <a:pPr marL="0" indent="0" algn="just">
              <a:buNone/>
            </a:pPr>
            <a:r>
              <a:rPr lang="en-US" b="1" dirty="0"/>
              <a:t>F_obj[1] </a:t>
            </a:r>
            <a:r>
              <a:rPr lang="en-US" dirty="0"/>
              <a:t>= Abs(( 12 + 2*05 + 3*23 + 4*08 ) - 30)</a:t>
            </a:r>
          </a:p>
          <a:p>
            <a:pPr marL="0" indent="0" algn="just">
              <a:buNone/>
            </a:pPr>
            <a:r>
              <a:rPr lang="en-US" dirty="0"/>
              <a:t>= Abs((12 + 10 + 69 + 32 ) - 30)</a:t>
            </a:r>
          </a:p>
          <a:p>
            <a:pPr marL="0" indent="0" algn="just">
              <a:buNone/>
            </a:pPr>
            <a:r>
              <a:rPr lang="en-US" dirty="0"/>
              <a:t>= Abs(123 - 30)</a:t>
            </a:r>
          </a:p>
          <a:p>
            <a:pPr marL="0" indent="0" algn="just">
              <a:buNone/>
            </a:pPr>
            <a:r>
              <a:rPr lang="en-US" dirty="0"/>
              <a:t>= 93</a:t>
            </a:r>
          </a:p>
          <a:p>
            <a:pPr marL="0" indent="0" algn="just">
              <a:buNone/>
            </a:pPr>
            <a:r>
              <a:rPr lang="en-US" b="1" dirty="0"/>
              <a:t>F_obj[2] </a:t>
            </a:r>
            <a:r>
              <a:rPr lang="en-US" dirty="0"/>
              <a:t>= Abs((02 + 2*21 + 3*18 + 4*03) - 30)</a:t>
            </a:r>
          </a:p>
          <a:p>
            <a:pPr marL="0" indent="0" algn="just">
              <a:buNone/>
            </a:pPr>
            <a:r>
              <a:rPr lang="en-US" dirty="0"/>
              <a:t>= Abs((02 + 42 + 54 + 12) - 30)</a:t>
            </a:r>
          </a:p>
          <a:p>
            <a:pPr marL="0" indent="0" algn="just">
              <a:buNone/>
            </a:pPr>
            <a:r>
              <a:rPr lang="en-US" dirty="0"/>
              <a:t>= Abs(110 - 30)</a:t>
            </a:r>
          </a:p>
          <a:p>
            <a:pPr marL="0" indent="0" algn="just">
              <a:buNone/>
            </a:pPr>
            <a:r>
              <a:rPr lang="en-US" dirty="0"/>
              <a:t>= 80</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10</a:t>
            </a:r>
            <a:endParaRPr lang="en-US" dirty="0">
              <a:cs typeface="B Titr" panose="00000700000000000000" pitchFamily="2" charset="-78"/>
            </a:endParaRPr>
          </a:p>
        </p:txBody>
      </p:sp>
    </p:spTree>
    <p:extLst>
      <p:ext uri="{BB962C8B-B14F-4D97-AF65-F5344CB8AC3E}">
        <p14:creationId xmlns:p14="http://schemas.microsoft.com/office/powerpoint/2010/main" val="16524441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2</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754139"/>
          </a:xfrm>
        </p:spPr>
        <p:txBody>
          <a:bodyPr>
            <a:normAutofit lnSpcReduction="10000"/>
          </a:bodyPr>
          <a:lstStyle/>
          <a:p>
            <a:pPr marL="0" indent="0" algn="just">
              <a:buNone/>
            </a:pPr>
            <a:r>
              <a:rPr lang="en-US" sz="2400" b="1" dirty="0"/>
              <a:t>F_obj[3] = </a:t>
            </a:r>
            <a:r>
              <a:rPr lang="en-US" sz="2400" dirty="0"/>
              <a:t>Abs((10 + 2*04 + 3*13 + 4*14) - 30)</a:t>
            </a:r>
          </a:p>
          <a:p>
            <a:pPr marL="0" indent="0" algn="just">
              <a:buNone/>
            </a:pPr>
            <a:r>
              <a:rPr lang="en-US" sz="2400" dirty="0"/>
              <a:t>= Abs((10 + 08 + 39 + 56) - 30)</a:t>
            </a:r>
          </a:p>
          <a:p>
            <a:pPr marL="0" indent="0" algn="just">
              <a:buNone/>
            </a:pPr>
            <a:r>
              <a:rPr lang="en-US" sz="2400" dirty="0"/>
              <a:t>= Abs(113 - 30)</a:t>
            </a:r>
          </a:p>
          <a:p>
            <a:pPr marL="0" indent="0" algn="just">
              <a:buNone/>
            </a:pPr>
            <a:r>
              <a:rPr lang="en-US" sz="2400" dirty="0"/>
              <a:t>= 83</a:t>
            </a:r>
          </a:p>
          <a:p>
            <a:pPr marL="0" indent="0" algn="just">
              <a:buNone/>
            </a:pPr>
            <a:r>
              <a:rPr lang="en-US" sz="2400" b="1" dirty="0"/>
              <a:t>F_obj[4] = </a:t>
            </a:r>
            <a:r>
              <a:rPr lang="en-US" sz="2400" dirty="0"/>
              <a:t>Abs((20 + 2*01 + 3*10 + 4*06) - 30)</a:t>
            </a:r>
          </a:p>
          <a:p>
            <a:pPr marL="0" indent="0" algn="just">
              <a:buNone/>
            </a:pPr>
            <a:r>
              <a:rPr lang="en-US" sz="2400" dirty="0"/>
              <a:t>= Abs((20 + 02 + 30 + 24) - 30)</a:t>
            </a:r>
          </a:p>
          <a:p>
            <a:pPr marL="0" indent="0" algn="just">
              <a:buNone/>
            </a:pPr>
            <a:r>
              <a:rPr lang="en-US" sz="2400" dirty="0"/>
              <a:t>= Abs(76 - 30)</a:t>
            </a:r>
          </a:p>
          <a:p>
            <a:pPr marL="0" indent="0" algn="just">
              <a:buNone/>
            </a:pPr>
            <a:r>
              <a:rPr lang="en-US" sz="2400" dirty="0"/>
              <a:t>= 46</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11</a:t>
            </a:r>
            <a:endParaRPr lang="en-US" dirty="0">
              <a:cs typeface="B Titr" panose="00000700000000000000" pitchFamily="2" charset="-78"/>
            </a:endParaRPr>
          </a:p>
        </p:txBody>
      </p:sp>
    </p:spTree>
    <p:extLst>
      <p:ext uri="{BB962C8B-B14F-4D97-AF65-F5344CB8AC3E}">
        <p14:creationId xmlns:p14="http://schemas.microsoft.com/office/powerpoint/2010/main" val="119331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2</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754139"/>
          </a:xfrm>
        </p:spPr>
        <p:txBody>
          <a:bodyPr>
            <a:normAutofit lnSpcReduction="10000"/>
          </a:bodyPr>
          <a:lstStyle/>
          <a:p>
            <a:pPr marL="0" indent="0" algn="just">
              <a:buNone/>
            </a:pPr>
            <a:r>
              <a:rPr lang="en-US" sz="2400" b="1" dirty="0"/>
              <a:t>F_obj[5] = </a:t>
            </a:r>
            <a:r>
              <a:rPr lang="en-US" sz="2400" dirty="0"/>
              <a:t>Abs((01 + 2*04 + 3*13 + 4*19) - 30)</a:t>
            </a:r>
          </a:p>
          <a:p>
            <a:pPr marL="0" indent="0" algn="just">
              <a:buNone/>
            </a:pPr>
            <a:r>
              <a:rPr lang="en-US" sz="2400" dirty="0"/>
              <a:t>= Abs((01 + 08 + 39 + 76) - 30)</a:t>
            </a:r>
          </a:p>
          <a:p>
            <a:pPr marL="0" indent="0" algn="just">
              <a:buNone/>
            </a:pPr>
            <a:r>
              <a:rPr lang="en-US" sz="2400" dirty="0"/>
              <a:t>= Abs(124 - 30)</a:t>
            </a:r>
          </a:p>
          <a:p>
            <a:pPr marL="0" indent="0" algn="just">
              <a:buNone/>
            </a:pPr>
            <a:r>
              <a:rPr lang="en-US" sz="2400" dirty="0"/>
              <a:t>= 94</a:t>
            </a:r>
          </a:p>
          <a:p>
            <a:pPr marL="0" indent="0" algn="just">
              <a:buNone/>
            </a:pPr>
            <a:r>
              <a:rPr lang="en-US" sz="2400" b="1" dirty="0"/>
              <a:t>F_obj[6] = </a:t>
            </a:r>
            <a:r>
              <a:rPr lang="en-US" sz="2400" dirty="0"/>
              <a:t>Abs((20 + 2*05 + 3*17 + 4*01) - 30)</a:t>
            </a:r>
          </a:p>
          <a:p>
            <a:pPr marL="0" indent="0" algn="just">
              <a:buNone/>
            </a:pPr>
            <a:r>
              <a:rPr lang="en-US" sz="2400" dirty="0"/>
              <a:t>= Abs((20 + 10 + 51 + 04) - 30)</a:t>
            </a:r>
          </a:p>
          <a:p>
            <a:pPr marL="0" indent="0" algn="just">
              <a:buNone/>
            </a:pPr>
            <a:r>
              <a:rPr lang="en-US" sz="2400" dirty="0"/>
              <a:t>a b c d= Abs(85 - 30)</a:t>
            </a:r>
          </a:p>
          <a:p>
            <a:pPr marL="0" indent="0" algn="just">
              <a:buNone/>
            </a:pPr>
            <a:r>
              <a:rPr lang="en-US" sz="2400" dirty="0"/>
              <a:t>= 55</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12</a:t>
            </a:r>
            <a:endParaRPr lang="en-US" dirty="0">
              <a:cs typeface="B Titr" panose="00000700000000000000" pitchFamily="2" charset="-78"/>
            </a:endParaRPr>
          </a:p>
        </p:txBody>
      </p:sp>
    </p:spTree>
    <p:extLst>
      <p:ext uri="{BB962C8B-B14F-4D97-AF65-F5344CB8AC3E}">
        <p14:creationId xmlns:p14="http://schemas.microsoft.com/office/powerpoint/2010/main" val="30712714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گام 3: انتخاب</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754139"/>
          </a:xfrm>
        </p:spPr>
        <p:txBody>
          <a:bodyPr>
            <a:normAutofit/>
          </a:bodyPr>
          <a:lstStyle/>
          <a:p>
            <a:pPr algn="just" rtl="1"/>
            <a:r>
              <a:rPr lang="fa-IR" dirty="0"/>
              <a:t>کروموزوم‌های متناسب تر شانس بیشتری برای انتخاب شدن در نسل بعدی دارند. برای محاسبه احتمال تناسب، باید تناسب هر کروموزوم را محاسبه کنیم. برای جلوگیری از مشکل تقسیم بر صفر، مقدار   </a:t>
            </a:r>
            <a:r>
              <a:rPr lang="en-US" dirty="0"/>
              <a:t>F_obj</a:t>
            </a:r>
            <a:r>
              <a:rPr lang="fa-IR" dirty="0"/>
              <a:t> به 1 اضافه می‌شود.</a:t>
            </a:r>
          </a:p>
          <a:p>
            <a:pPr marL="0" indent="0" algn="just">
              <a:buNone/>
            </a:pPr>
            <a:endParaRPr lang="fa-IR" dirty="0"/>
          </a:p>
          <a:p>
            <a:pPr marL="0" indent="0" algn="just">
              <a:buNone/>
            </a:pPr>
            <a:r>
              <a:rPr lang="en-US" b="1" dirty="0"/>
              <a:t>Fitness[1] </a:t>
            </a:r>
            <a:r>
              <a:rPr lang="en-US" dirty="0"/>
              <a:t>= 1 / (1+F_obj[1])</a:t>
            </a:r>
          </a:p>
          <a:p>
            <a:pPr marL="0" indent="0" algn="just">
              <a:buNone/>
            </a:pPr>
            <a:r>
              <a:rPr lang="en-US" dirty="0"/>
              <a:t>= 1 / 94</a:t>
            </a:r>
          </a:p>
          <a:p>
            <a:pPr marL="0" indent="0" algn="just">
              <a:buNone/>
            </a:pPr>
            <a:r>
              <a:rPr lang="en-US" dirty="0"/>
              <a:t>= 0.0106</a:t>
            </a:r>
          </a:p>
          <a:p>
            <a:pPr marL="0" indent="0" algn="just">
              <a:buNone/>
            </a:pPr>
            <a:r>
              <a:rPr lang="en-US" b="1" dirty="0"/>
              <a:t>Fitness[2] </a:t>
            </a:r>
            <a:r>
              <a:rPr lang="en-US" dirty="0"/>
              <a:t>= 1 / (1+F_obj[2])</a:t>
            </a:r>
          </a:p>
          <a:p>
            <a:pPr marL="0" indent="0" algn="just">
              <a:buNone/>
            </a:pPr>
            <a:r>
              <a:rPr lang="en-US" dirty="0"/>
              <a:t>= 1 / 81</a:t>
            </a:r>
          </a:p>
          <a:p>
            <a:pPr marL="0" indent="0" algn="just">
              <a:buNone/>
            </a:pPr>
            <a:r>
              <a:rPr lang="en-US" dirty="0"/>
              <a:t>= 0.0123</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13</a:t>
            </a:r>
            <a:endParaRPr lang="en-US" dirty="0">
              <a:cs typeface="B Titr" panose="00000700000000000000" pitchFamily="2" charset="-78"/>
            </a:endParaRPr>
          </a:p>
        </p:txBody>
      </p:sp>
    </p:spTree>
    <p:extLst>
      <p:ext uri="{BB962C8B-B14F-4D97-AF65-F5344CB8AC3E}">
        <p14:creationId xmlns:p14="http://schemas.microsoft.com/office/powerpoint/2010/main" val="41964089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754139"/>
          </a:xfrm>
        </p:spPr>
        <p:txBody>
          <a:bodyPr>
            <a:normAutofit lnSpcReduction="10000"/>
          </a:bodyPr>
          <a:lstStyle/>
          <a:p>
            <a:pPr marL="0" indent="0" algn="just">
              <a:buNone/>
            </a:pPr>
            <a:r>
              <a:rPr lang="en-US" b="1" dirty="0"/>
              <a:t>Fitness[4] </a:t>
            </a:r>
            <a:r>
              <a:rPr lang="en-US" dirty="0"/>
              <a:t>= 1 / (1+F_obj[4])</a:t>
            </a:r>
          </a:p>
          <a:p>
            <a:pPr marL="0" indent="0" algn="just">
              <a:buNone/>
            </a:pPr>
            <a:r>
              <a:rPr lang="en-US" dirty="0"/>
              <a:t>= 1 / 47</a:t>
            </a:r>
          </a:p>
          <a:p>
            <a:pPr marL="0" indent="0" algn="just">
              <a:buNone/>
            </a:pPr>
            <a:r>
              <a:rPr lang="en-US" dirty="0"/>
              <a:t>= 0.0213</a:t>
            </a:r>
          </a:p>
          <a:p>
            <a:pPr marL="0" indent="0" algn="just">
              <a:buNone/>
            </a:pPr>
            <a:r>
              <a:rPr lang="en-US" b="1" dirty="0"/>
              <a:t>Fitness[5]</a:t>
            </a:r>
            <a:r>
              <a:rPr lang="en-US" dirty="0"/>
              <a:t> = 1 / (1+F_obj[5])</a:t>
            </a:r>
          </a:p>
          <a:p>
            <a:pPr marL="0" indent="0" algn="just">
              <a:buNone/>
            </a:pPr>
            <a:r>
              <a:rPr lang="en-US" dirty="0"/>
              <a:t>= 1 / 95</a:t>
            </a:r>
          </a:p>
          <a:p>
            <a:pPr marL="0" indent="0" algn="just">
              <a:buNone/>
            </a:pPr>
            <a:r>
              <a:rPr lang="en-US" dirty="0"/>
              <a:t>= 0.0105</a:t>
            </a:r>
          </a:p>
          <a:p>
            <a:pPr marL="0" indent="0" algn="just">
              <a:buNone/>
            </a:pPr>
            <a:r>
              <a:rPr lang="en-US" b="1" dirty="0"/>
              <a:t>Fitness[6] </a:t>
            </a:r>
            <a:r>
              <a:rPr lang="en-US" dirty="0"/>
              <a:t>= 1 / (1+F_obj[6])</a:t>
            </a:r>
          </a:p>
          <a:p>
            <a:pPr marL="0" indent="0" algn="just">
              <a:buNone/>
            </a:pPr>
            <a:r>
              <a:rPr lang="en-US" dirty="0"/>
              <a:t>= 1 / 56</a:t>
            </a:r>
          </a:p>
          <a:p>
            <a:pPr marL="0" indent="0" algn="just">
              <a:buNone/>
            </a:pPr>
            <a:r>
              <a:rPr lang="en-US" dirty="0"/>
              <a:t>= 0.0179</a:t>
            </a:r>
            <a:endParaRPr lang="fa-IR" dirty="0"/>
          </a:p>
          <a:p>
            <a:pPr marL="0" indent="0" algn="just">
              <a:buNone/>
            </a:pPr>
            <a:r>
              <a:rPr lang="en-US" b="1" dirty="0"/>
              <a:t>Total</a:t>
            </a:r>
            <a:r>
              <a:rPr lang="en-US" dirty="0"/>
              <a:t> = 0.0106 + 0.0123 + 0.0119 + 0.0213 + 0.0105 + 0.0179</a:t>
            </a:r>
            <a:r>
              <a:rPr lang="fa-IR" dirty="0"/>
              <a:t> </a:t>
            </a:r>
            <a:r>
              <a:rPr lang="en-US" dirty="0"/>
              <a:t>= 0.0845</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14</a:t>
            </a:r>
            <a:endParaRPr lang="en-US" dirty="0">
              <a:cs typeface="B Titr" panose="00000700000000000000" pitchFamily="2" charset="-78"/>
            </a:endParaRPr>
          </a:p>
        </p:txBody>
      </p:sp>
    </p:spTree>
    <p:extLst>
      <p:ext uri="{BB962C8B-B14F-4D97-AF65-F5344CB8AC3E}">
        <p14:creationId xmlns:p14="http://schemas.microsoft.com/office/powerpoint/2010/main" val="34695130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754139"/>
          </a:xfrm>
        </p:spPr>
        <p:txBody>
          <a:bodyPr>
            <a:normAutofit/>
          </a:bodyPr>
          <a:lstStyle/>
          <a:p>
            <a:pPr algn="just" rtl="1"/>
            <a:r>
              <a:rPr lang="fa-IR" dirty="0"/>
              <a:t>احتمال هر کروموزوم با فرمول زیر محاسبه می‌شود:</a:t>
            </a:r>
          </a:p>
          <a:p>
            <a:pPr marL="0" indent="0" algn="just">
              <a:buNone/>
            </a:pPr>
            <a:r>
              <a:rPr lang="en-US" b="1" dirty="0"/>
              <a:t>P[</a:t>
            </a:r>
            <a:r>
              <a:rPr lang="en-US" b="1" dirty="0" err="1"/>
              <a:t>i</a:t>
            </a:r>
            <a:r>
              <a:rPr lang="en-US" b="1" dirty="0"/>
              <a:t>] = Fitness[</a:t>
            </a:r>
            <a:r>
              <a:rPr lang="en-US" b="1" dirty="0" err="1"/>
              <a:t>i</a:t>
            </a:r>
            <a:r>
              <a:rPr lang="en-US" b="1" dirty="0"/>
              <a:t>] / Total</a:t>
            </a:r>
            <a:endParaRPr lang="fa-IR" b="1" dirty="0"/>
          </a:p>
          <a:p>
            <a:pPr marL="0" indent="0" algn="just">
              <a:buNone/>
            </a:pPr>
            <a:endParaRPr lang="fa-IR" b="1" dirty="0"/>
          </a:p>
          <a:p>
            <a:pPr marL="0" indent="0" algn="just">
              <a:buNone/>
            </a:pPr>
            <a:r>
              <a:rPr lang="nn-NO" b="1" dirty="0"/>
              <a:t>P[1] = </a:t>
            </a:r>
            <a:r>
              <a:rPr lang="nn-NO" dirty="0"/>
              <a:t>0.0106 / 0.0845</a:t>
            </a:r>
          </a:p>
          <a:p>
            <a:pPr marL="0" indent="0" algn="just">
              <a:buNone/>
            </a:pPr>
            <a:r>
              <a:rPr lang="nn-NO" dirty="0"/>
              <a:t>= 0.1254</a:t>
            </a:r>
          </a:p>
          <a:p>
            <a:pPr marL="0" indent="0" algn="just">
              <a:buNone/>
            </a:pPr>
            <a:r>
              <a:rPr lang="nn-NO" b="1" dirty="0"/>
              <a:t>P[2] = </a:t>
            </a:r>
            <a:r>
              <a:rPr lang="nn-NO" dirty="0"/>
              <a:t>0.0123 / 0.0845</a:t>
            </a:r>
          </a:p>
          <a:p>
            <a:pPr marL="0" indent="0" algn="just">
              <a:buNone/>
            </a:pPr>
            <a:r>
              <a:rPr lang="nn-NO" dirty="0"/>
              <a:t>= 0.1456</a:t>
            </a:r>
          </a:p>
          <a:p>
            <a:pPr marL="0" indent="0" algn="just">
              <a:buNone/>
            </a:pPr>
            <a:r>
              <a:rPr lang="nn-NO" b="1" dirty="0"/>
              <a:t>P[3] = </a:t>
            </a:r>
            <a:r>
              <a:rPr lang="nn-NO" dirty="0"/>
              <a:t>0.0119 / 0.0845</a:t>
            </a:r>
          </a:p>
          <a:p>
            <a:pPr marL="0" indent="0" algn="just">
              <a:buNone/>
            </a:pPr>
            <a:r>
              <a:rPr lang="nn-NO" dirty="0"/>
              <a:t>= 0.1408</a:t>
            </a:r>
            <a:endParaRPr lang="fa-IR" dirty="0"/>
          </a:p>
          <a:p>
            <a:pPr marL="0" indent="0" algn="just" rtl="1">
              <a:buNone/>
            </a:pPr>
            <a:endParaRPr lang="en-US" dirty="0"/>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15</a:t>
            </a:r>
            <a:endParaRPr lang="en-US" dirty="0">
              <a:cs typeface="B Titr" panose="00000700000000000000" pitchFamily="2" charset="-78"/>
            </a:endParaRPr>
          </a:p>
        </p:txBody>
      </p:sp>
    </p:spTree>
    <p:extLst>
      <p:ext uri="{BB962C8B-B14F-4D97-AF65-F5344CB8AC3E}">
        <p14:creationId xmlns:p14="http://schemas.microsoft.com/office/powerpoint/2010/main" val="19538456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754139"/>
          </a:xfrm>
        </p:spPr>
        <p:txBody>
          <a:bodyPr>
            <a:normAutofit/>
          </a:bodyPr>
          <a:lstStyle/>
          <a:p>
            <a:pPr marL="0" indent="0" algn="just">
              <a:buNone/>
            </a:pPr>
            <a:endParaRPr lang="fa-IR" sz="2000" b="1" dirty="0"/>
          </a:p>
          <a:p>
            <a:pPr marL="0" indent="0" algn="just">
              <a:buNone/>
            </a:pPr>
            <a:r>
              <a:rPr lang="nn-NO" sz="2000" b="1" dirty="0"/>
              <a:t>P[4] </a:t>
            </a:r>
            <a:r>
              <a:rPr lang="nn-NO" sz="2000" dirty="0"/>
              <a:t>=</a:t>
            </a:r>
            <a:r>
              <a:rPr lang="nn-NO" sz="2000" b="1" dirty="0"/>
              <a:t> </a:t>
            </a:r>
            <a:r>
              <a:rPr lang="nn-NO" sz="2000" dirty="0"/>
              <a:t>0.0213 / 0.0845</a:t>
            </a:r>
          </a:p>
          <a:p>
            <a:pPr marL="0" indent="0" algn="just">
              <a:buNone/>
            </a:pPr>
            <a:r>
              <a:rPr lang="nn-NO" sz="2000" dirty="0"/>
              <a:t>= 0.2521</a:t>
            </a:r>
          </a:p>
          <a:p>
            <a:pPr marL="0" indent="0" algn="just">
              <a:buNone/>
            </a:pPr>
            <a:r>
              <a:rPr lang="nn-NO" sz="2000" b="1" dirty="0"/>
              <a:t>P[5] </a:t>
            </a:r>
            <a:r>
              <a:rPr lang="nn-NO" sz="2000" dirty="0"/>
              <a:t>=</a:t>
            </a:r>
            <a:r>
              <a:rPr lang="nn-NO" sz="2000" b="1" dirty="0"/>
              <a:t> </a:t>
            </a:r>
            <a:r>
              <a:rPr lang="nn-NO" sz="2000" dirty="0"/>
              <a:t>0.0105 / 0.0845</a:t>
            </a:r>
          </a:p>
          <a:p>
            <a:pPr marL="0" indent="0" algn="just">
              <a:buNone/>
            </a:pPr>
            <a:r>
              <a:rPr lang="nn-NO" sz="2000" dirty="0"/>
              <a:t>= 0.1243</a:t>
            </a:r>
          </a:p>
          <a:p>
            <a:pPr marL="0" indent="0" algn="just">
              <a:buNone/>
            </a:pPr>
            <a:r>
              <a:rPr lang="nn-NO" sz="2000" b="1" dirty="0"/>
              <a:t>P[6] </a:t>
            </a:r>
            <a:r>
              <a:rPr lang="nn-NO" sz="2000" dirty="0"/>
              <a:t>=</a:t>
            </a:r>
            <a:r>
              <a:rPr lang="nn-NO" sz="2000" b="1" dirty="0"/>
              <a:t> </a:t>
            </a:r>
            <a:r>
              <a:rPr lang="nn-NO" sz="2000" dirty="0"/>
              <a:t>0.0179 / 0.0845</a:t>
            </a:r>
          </a:p>
          <a:p>
            <a:pPr marL="0" indent="0" algn="just">
              <a:buNone/>
            </a:pPr>
            <a:r>
              <a:rPr lang="nn-NO" sz="2000" dirty="0"/>
              <a:t>= 0.2118</a:t>
            </a:r>
            <a:endParaRPr lang="en-US" sz="2000" dirty="0"/>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16</a:t>
            </a:r>
            <a:endParaRPr lang="en-US" dirty="0">
              <a:cs typeface="B Titr" panose="00000700000000000000" pitchFamily="2" charset="-78"/>
            </a:endParaRPr>
          </a:p>
        </p:txBody>
      </p:sp>
    </p:spTree>
    <p:extLst>
      <p:ext uri="{BB962C8B-B14F-4D97-AF65-F5344CB8AC3E}">
        <p14:creationId xmlns:p14="http://schemas.microsoft.com/office/powerpoint/2010/main" val="20562726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754139"/>
          </a:xfrm>
        </p:spPr>
        <p:txBody>
          <a:bodyPr>
            <a:normAutofit/>
          </a:bodyPr>
          <a:lstStyle/>
          <a:p>
            <a:pPr algn="just" rtl="1"/>
            <a:r>
              <a:rPr lang="fa-IR" dirty="0"/>
              <a:t>با توجه به احتمالات بالا، می‌توانیم ببینیم که کروموزوم ۴ دارای تناسب بالاتری است، این کروموزوم بالاترین احتمال برای انتخاب شدن برای کروموزوم‌های نسل بعدی را دارد. برای فرآیند انتخاب، ما از چرخ رولت استفاده می‌کنیم، برای این کار باید مقادیر احتمال تجمعی را محاسبه کنیم.</a:t>
            </a:r>
          </a:p>
          <a:p>
            <a:pPr marL="0" indent="0" algn="just">
              <a:buNone/>
            </a:pPr>
            <a:endParaRPr lang="fa-IR" dirty="0"/>
          </a:p>
          <a:p>
            <a:pPr marL="0" indent="0" algn="just">
              <a:buNone/>
            </a:pPr>
            <a:r>
              <a:rPr lang="en-US" b="1" dirty="0"/>
              <a:t>C[1] </a:t>
            </a:r>
            <a:r>
              <a:rPr lang="en-US" dirty="0"/>
              <a:t>= 0.1254</a:t>
            </a:r>
          </a:p>
          <a:p>
            <a:pPr marL="0" indent="0" algn="just">
              <a:buNone/>
            </a:pPr>
            <a:r>
              <a:rPr lang="en-US" b="1" dirty="0"/>
              <a:t>C[2] </a:t>
            </a:r>
            <a:r>
              <a:rPr lang="en-US" dirty="0"/>
              <a:t>= 0.1254 + 0.1456</a:t>
            </a:r>
          </a:p>
          <a:p>
            <a:pPr marL="0" indent="0" algn="just">
              <a:buNone/>
            </a:pPr>
            <a:r>
              <a:rPr lang="en-US" dirty="0"/>
              <a:t>= 0.2710</a:t>
            </a:r>
          </a:p>
          <a:p>
            <a:pPr marL="0" indent="0" algn="just">
              <a:buNone/>
            </a:pPr>
            <a:r>
              <a:rPr lang="en-US" b="1" dirty="0"/>
              <a:t>C[3] </a:t>
            </a:r>
            <a:r>
              <a:rPr lang="en-US" dirty="0"/>
              <a:t>= 0.1254 + 0.1456 + 0.1408</a:t>
            </a:r>
          </a:p>
          <a:p>
            <a:pPr marL="0" indent="0" algn="just">
              <a:buNone/>
            </a:pPr>
            <a:r>
              <a:rPr lang="en-US" dirty="0"/>
              <a:t>= 0.4118</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17</a:t>
            </a:r>
            <a:endParaRPr lang="en-US" dirty="0">
              <a:cs typeface="B Titr" panose="00000700000000000000" pitchFamily="2" charset="-78"/>
            </a:endParaRPr>
          </a:p>
        </p:txBody>
      </p:sp>
      <p:pic>
        <p:nvPicPr>
          <p:cNvPr id="5122" name="Picture 2">
            <a:extLst>
              <a:ext uri="{FF2B5EF4-FFF2-40B4-BE49-F238E27FC236}">
                <a16:creationId xmlns:a16="http://schemas.microsoft.com/office/drawing/2014/main" id="{28950816-75BD-CED3-AFDA-CBC0888EB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340" y="3541144"/>
            <a:ext cx="2339195" cy="233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130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8423-0594-8223-5446-3DD3B90C5A47}"/>
              </a:ext>
            </a:extLst>
          </p:cNvPr>
          <p:cNvSpPr>
            <a:spLocks noGrp="1"/>
          </p:cNvSpPr>
          <p:nvPr>
            <p:ph type="title"/>
          </p:nvPr>
        </p:nvSpPr>
        <p:spPr/>
        <p:txBody>
          <a:bodyPr/>
          <a:lstStyle/>
          <a:p>
            <a:pPr algn="ctr" rtl="1"/>
            <a:r>
              <a:rPr lang="fa-IR" dirty="0"/>
              <a:t>فهرست</a:t>
            </a:r>
            <a:endParaRPr lang="en-US" dirty="0"/>
          </a:p>
        </p:txBody>
      </p:sp>
      <p:sp>
        <p:nvSpPr>
          <p:cNvPr id="3" name="Content Placeholder 2">
            <a:extLst>
              <a:ext uri="{FF2B5EF4-FFF2-40B4-BE49-F238E27FC236}">
                <a16:creationId xmlns:a16="http://schemas.microsoft.com/office/drawing/2014/main" id="{ECADB825-DC40-4B0A-FB08-19938F737FC2}"/>
              </a:ext>
            </a:extLst>
          </p:cNvPr>
          <p:cNvSpPr>
            <a:spLocks noGrp="1"/>
          </p:cNvSpPr>
          <p:nvPr>
            <p:ph idx="1"/>
          </p:nvPr>
        </p:nvSpPr>
        <p:spPr/>
        <p:txBody>
          <a:bodyPr anchor="ctr"/>
          <a:lstStyle/>
          <a:p>
            <a:pPr algn="r" rtl="1">
              <a:lnSpc>
                <a:spcPct val="150000"/>
              </a:lnSpc>
            </a:pPr>
            <a:r>
              <a:rPr lang="fa-IR" dirty="0"/>
              <a:t>مقدمه</a:t>
            </a:r>
          </a:p>
          <a:p>
            <a:pPr algn="r" rtl="1">
              <a:lnSpc>
                <a:spcPct val="150000"/>
              </a:lnSpc>
            </a:pPr>
            <a:r>
              <a:rPr lang="fa-IR" dirty="0"/>
              <a:t>فلسفه بنیادین</a:t>
            </a:r>
          </a:p>
          <a:p>
            <a:pPr algn="r" rtl="1">
              <a:lnSpc>
                <a:spcPct val="150000"/>
              </a:lnSpc>
            </a:pPr>
            <a:r>
              <a:rPr lang="fa-IR" dirty="0"/>
              <a:t>روند کار الگوریتم </a:t>
            </a:r>
          </a:p>
          <a:p>
            <a:pPr algn="r" rtl="1">
              <a:lnSpc>
                <a:spcPct val="150000"/>
              </a:lnSpc>
            </a:pPr>
            <a:r>
              <a:rPr lang="fa-IR" dirty="0"/>
              <a:t>نمودار کلی الگوریتم </a:t>
            </a:r>
          </a:p>
          <a:p>
            <a:pPr algn="r" rtl="1">
              <a:lnSpc>
                <a:spcPct val="150000"/>
              </a:lnSpc>
            </a:pPr>
            <a:r>
              <a:rPr lang="fa-IR" dirty="0"/>
              <a:t>مثال عددی</a:t>
            </a:r>
          </a:p>
          <a:p>
            <a:pPr algn="r" rtl="1">
              <a:lnSpc>
                <a:spcPct val="150000"/>
              </a:lnSpc>
            </a:pPr>
            <a:r>
              <a:rPr lang="fa-IR" dirty="0"/>
              <a:t>کد مقاله</a:t>
            </a:r>
          </a:p>
          <a:p>
            <a:pPr algn="r" rtl="1">
              <a:lnSpc>
                <a:spcPct val="150000"/>
              </a:lnSpc>
            </a:pPr>
            <a:r>
              <a:rPr lang="fa-IR" dirty="0"/>
              <a:t>منبع</a:t>
            </a:r>
            <a:endParaRPr lang="en-US" dirty="0"/>
          </a:p>
        </p:txBody>
      </p:sp>
    </p:spTree>
    <p:extLst>
      <p:ext uri="{BB962C8B-B14F-4D97-AF65-F5344CB8AC3E}">
        <p14:creationId xmlns:p14="http://schemas.microsoft.com/office/powerpoint/2010/main" val="50908786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754139"/>
          </a:xfrm>
        </p:spPr>
        <p:txBody>
          <a:bodyPr>
            <a:normAutofit/>
          </a:bodyPr>
          <a:lstStyle/>
          <a:p>
            <a:pPr marL="0" indent="0" algn="just">
              <a:buNone/>
            </a:pPr>
            <a:endParaRPr lang="fa-IR" sz="2000" b="1" dirty="0"/>
          </a:p>
          <a:p>
            <a:pPr marL="0" indent="0" algn="just">
              <a:buNone/>
            </a:pPr>
            <a:r>
              <a:rPr lang="en-US" sz="2000" b="1" dirty="0"/>
              <a:t>C[4] </a:t>
            </a:r>
            <a:r>
              <a:rPr lang="en-US" sz="2000" dirty="0"/>
              <a:t>= 0.1254 + 0.1456 + 0.1408 + 0.2521</a:t>
            </a:r>
          </a:p>
          <a:p>
            <a:pPr marL="0" indent="0" algn="just">
              <a:buNone/>
            </a:pPr>
            <a:r>
              <a:rPr lang="en-US" sz="2000" dirty="0"/>
              <a:t>= 0.6639</a:t>
            </a:r>
          </a:p>
          <a:p>
            <a:pPr marL="0" indent="0" algn="just">
              <a:buNone/>
            </a:pPr>
            <a:r>
              <a:rPr lang="en-US" sz="2000" b="1" dirty="0"/>
              <a:t>C[5] </a:t>
            </a:r>
            <a:r>
              <a:rPr lang="en-US" sz="2000" dirty="0"/>
              <a:t>= 0.1254 + 0.1456 + 0.1408 + 0.2521 + 0.1243</a:t>
            </a:r>
          </a:p>
          <a:p>
            <a:pPr marL="0" indent="0" algn="just">
              <a:buNone/>
            </a:pPr>
            <a:r>
              <a:rPr lang="en-US" sz="2000" dirty="0"/>
              <a:t>= 0.7882</a:t>
            </a:r>
          </a:p>
          <a:p>
            <a:pPr marL="0" indent="0" algn="just">
              <a:buNone/>
            </a:pPr>
            <a:r>
              <a:rPr lang="en-US" sz="2000" b="1" dirty="0"/>
              <a:t>C[6] </a:t>
            </a:r>
            <a:r>
              <a:rPr lang="en-US" sz="2000" dirty="0"/>
              <a:t>= 0.1254 + 0.1456 + 0.1408 + 0.2521 + 0.1243 + 0.2118</a:t>
            </a:r>
          </a:p>
          <a:p>
            <a:pPr marL="0" indent="0" algn="just">
              <a:buNone/>
            </a:pPr>
            <a:r>
              <a:rPr lang="en-US" sz="2000" dirty="0"/>
              <a:t>= 1.0</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18</a:t>
            </a:r>
            <a:endParaRPr lang="en-US" dirty="0">
              <a:cs typeface="B Titr" panose="00000700000000000000" pitchFamily="2" charset="-78"/>
            </a:endParaRPr>
          </a:p>
        </p:txBody>
      </p:sp>
    </p:spTree>
    <p:extLst>
      <p:ext uri="{BB962C8B-B14F-4D97-AF65-F5344CB8AC3E}">
        <p14:creationId xmlns:p14="http://schemas.microsoft.com/office/powerpoint/2010/main" val="23192021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754139"/>
          </a:xfrm>
        </p:spPr>
        <p:txBody>
          <a:bodyPr>
            <a:normAutofit/>
          </a:bodyPr>
          <a:lstStyle/>
          <a:p>
            <a:pPr algn="just" rtl="1"/>
            <a:r>
              <a:rPr lang="fa-IR" dirty="0"/>
              <a:t>با محاسبه احتمال تجمعی فرآیند انتخاب با استفاده از چرخ رولت می توان انجام داد. فرآیند تولید عدد تصادفی </a:t>
            </a:r>
            <a:r>
              <a:rPr lang="en-US" dirty="0"/>
              <a:t>R</a:t>
            </a:r>
            <a:r>
              <a:rPr lang="fa-IR" dirty="0"/>
              <a:t> </a:t>
            </a:r>
            <a:r>
              <a:rPr lang="en-US" dirty="0"/>
              <a:t> </a:t>
            </a:r>
            <a:r>
              <a:rPr lang="fa-IR" dirty="0"/>
              <a:t>در محدوده 0-1 به شرح زیر است.</a:t>
            </a:r>
          </a:p>
          <a:p>
            <a:pPr marL="0" indent="0" algn="just">
              <a:buNone/>
            </a:pPr>
            <a:endParaRPr lang="fa-IR" dirty="0"/>
          </a:p>
          <a:p>
            <a:pPr marL="0" indent="0" algn="just">
              <a:buNone/>
            </a:pPr>
            <a:r>
              <a:rPr lang="pt-BR" b="1" dirty="0"/>
              <a:t>R[1] </a:t>
            </a:r>
            <a:r>
              <a:rPr lang="pt-BR" dirty="0"/>
              <a:t>= 0.201</a:t>
            </a:r>
          </a:p>
          <a:p>
            <a:pPr marL="0" indent="0" algn="just">
              <a:buNone/>
            </a:pPr>
            <a:r>
              <a:rPr lang="pt-BR" b="1" dirty="0"/>
              <a:t>R[2] </a:t>
            </a:r>
            <a:r>
              <a:rPr lang="pt-BR" dirty="0"/>
              <a:t>= 0.284</a:t>
            </a:r>
          </a:p>
          <a:p>
            <a:pPr marL="0" indent="0" algn="just">
              <a:buNone/>
            </a:pPr>
            <a:r>
              <a:rPr lang="pt-BR" b="1" dirty="0"/>
              <a:t>R[3] </a:t>
            </a:r>
            <a:r>
              <a:rPr lang="pt-BR" dirty="0"/>
              <a:t>= 0.099</a:t>
            </a:r>
          </a:p>
          <a:p>
            <a:pPr marL="0" indent="0" algn="just">
              <a:buNone/>
            </a:pPr>
            <a:r>
              <a:rPr lang="pt-BR" b="1" dirty="0"/>
              <a:t>R[4] </a:t>
            </a:r>
            <a:r>
              <a:rPr lang="pt-BR" dirty="0"/>
              <a:t>= 0.822</a:t>
            </a:r>
          </a:p>
          <a:p>
            <a:pPr marL="0" indent="0" algn="just">
              <a:buNone/>
            </a:pPr>
            <a:r>
              <a:rPr lang="pt-BR" b="1" dirty="0"/>
              <a:t>R[5] </a:t>
            </a:r>
            <a:r>
              <a:rPr lang="pt-BR" dirty="0"/>
              <a:t>= 0.398</a:t>
            </a:r>
          </a:p>
          <a:p>
            <a:pPr marL="0" indent="0" algn="just">
              <a:buNone/>
            </a:pPr>
            <a:r>
              <a:rPr lang="pt-BR" b="1" dirty="0"/>
              <a:t>R[6] </a:t>
            </a:r>
            <a:r>
              <a:rPr lang="pt-BR" dirty="0"/>
              <a:t>= 0.501</a:t>
            </a:r>
            <a:endParaRPr lang="en-US" dirty="0"/>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19</a:t>
            </a:r>
            <a:endParaRPr lang="en-US" dirty="0">
              <a:cs typeface="B Titr" panose="00000700000000000000" pitchFamily="2" charset="-78"/>
            </a:endParaRPr>
          </a:p>
        </p:txBody>
      </p:sp>
    </p:spTree>
    <p:extLst>
      <p:ext uri="{BB962C8B-B14F-4D97-AF65-F5344CB8AC3E}">
        <p14:creationId xmlns:p14="http://schemas.microsoft.com/office/powerpoint/2010/main" val="27369426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754139"/>
          </a:xfrm>
        </p:spPr>
        <p:txBody>
          <a:bodyPr>
            <a:normAutofit/>
          </a:bodyPr>
          <a:lstStyle/>
          <a:p>
            <a:pPr algn="just" rtl="1"/>
            <a:r>
              <a:rPr lang="fa-IR" dirty="0"/>
              <a:t>اگر عدد تصادفی </a:t>
            </a:r>
            <a:r>
              <a:rPr lang="en-US" dirty="0"/>
              <a:t>R[1]</a:t>
            </a:r>
            <a:r>
              <a:rPr lang="fa-IR" dirty="0"/>
              <a:t> بزرگتر از </a:t>
            </a:r>
            <a:r>
              <a:rPr lang="en-US" dirty="0"/>
              <a:t>C[1]</a:t>
            </a:r>
            <a:r>
              <a:rPr lang="fa-IR" dirty="0"/>
              <a:t> و کوچکتر از </a:t>
            </a:r>
            <a:r>
              <a:rPr lang="en-US" dirty="0"/>
              <a:t>C[2]</a:t>
            </a:r>
            <a:r>
              <a:rPr lang="fa-IR" dirty="0"/>
              <a:t> باشد، </a:t>
            </a:r>
            <a:r>
              <a:rPr lang="en-US" dirty="0"/>
              <a:t>Chromosome[2]</a:t>
            </a:r>
            <a:r>
              <a:rPr lang="fa-IR" dirty="0"/>
              <a:t> را به عنوان کروموزوم در جمعیت جدید برای نسل بعدی انتخاب کنید.</a:t>
            </a:r>
          </a:p>
          <a:p>
            <a:pPr marL="0" indent="0" algn="just">
              <a:buNone/>
            </a:pPr>
            <a:endParaRPr lang="fa-IR" dirty="0"/>
          </a:p>
          <a:p>
            <a:pPr marL="0" indent="0" algn="just">
              <a:buNone/>
            </a:pPr>
            <a:r>
              <a:rPr lang="en-US" b="1" dirty="0"/>
              <a:t>NewChromosome[1] </a:t>
            </a:r>
            <a:r>
              <a:rPr lang="en-US" dirty="0"/>
              <a:t>= Chromosome[2]</a:t>
            </a:r>
          </a:p>
          <a:p>
            <a:pPr marL="0" indent="0" algn="just">
              <a:buNone/>
            </a:pPr>
            <a:r>
              <a:rPr lang="en-US" b="1" dirty="0"/>
              <a:t>NewChromosome[2] </a:t>
            </a:r>
            <a:r>
              <a:rPr lang="en-US" dirty="0"/>
              <a:t>= Chromosome[3]</a:t>
            </a:r>
          </a:p>
          <a:p>
            <a:pPr marL="0" indent="0" algn="just">
              <a:buNone/>
            </a:pPr>
            <a:r>
              <a:rPr lang="en-US" b="1" dirty="0"/>
              <a:t>NewChromosome[3] </a:t>
            </a:r>
            <a:r>
              <a:rPr lang="en-US" dirty="0"/>
              <a:t>= Chromosome[1]</a:t>
            </a:r>
          </a:p>
          <a:p>
            <a:pPr marL="0" indent="0" algn="just">
              <a:buNone/>
            </a:pPr>
            <a:r>
              <a:rPr lang="en-US" b="1" dirty="0"/>
              <a:t>NewChromosome[4] </a:t>
            </a:r>
            <a:r>
              <a:rPr lang="en-US" dirty="0"/>
              <a:t>= Chromosome[6]</a:t>
            </a:r>
          </a:p>
          <a:p>
            <a:pPr marL="0" indent="0" algn="just">
              <a:buNone/>
            </a:pPr>
            <a:r>
              <a:rPr lang="en-US" b="1" dirty="0"/>
              <a:t>NewChromosome[5] </a:t>
            </a:r>
            <a:r>
              <a:rPr lang="en-US" dirty="0"/>
              <a:t>= Chromosome[3]</a:t>
            </a:r>
          </a:p>
          <a:p>
            <a:pPr marL="0" indent="0" algn="just">
              <a:buNone/>
            </a:pPr>
            <a:r>
              <a:rPr lang="en-US" b="1" dirty="0"/>
              <a:t>NewChromosome[6] </a:t>
            </a:r>
            <a:r>
              <a:rPr lang="en-US" dirty="0"/>
              <a:t>= Chromosome[4]</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20</a:t>
            </a:r>
            <a:endParaRPr lang="en-US" dirty="0">
              <a:cs typeface="B Titr" panose="00000700000000000000" pitchFamily="2" charset="-78"/>
            </a:endParaRPr>
          </a:p>
        </p:txBody>
      </p:sp>
    </p:spTree>
    <p:extLst>
      <p:ext uri="{BB962C8B-B14F-4D97-AF65-F5344CB8AC3E}">
        <p14:creationId xmlns:p14="http://schemas.microsoft.com/office/powerpoint/2010/main" val="16562571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0396"/>
            <a:ext cx="10058400" cy="3754139"/>
          </a:xfrm>
        </p:spPr>
        <p:txBody>
          <a:bodyPr>
            <a:normAutofit/>
          </a:bodyPr>
          <a:lstStyle/>
          <a:p>
            <a:pPr algn="just" rtl="1"/>
            <a:r>
              <a:rPr lang="fa-IR" dirty="0"/>
              <a:t>بنابراین کروموزوم ها در جمعیت به این صورت تبدیل شدند:</a:t>
            </a:r>
          </a:p>
          <a:p>
            <a:pPr marL="0" indent="0" algn="just">
              <a:buNone/>
            </a:pPr>
            <a:endParaRPr lang="fa-IR" dirty="0"/>
          </a:p>
          <a:p>
            <a:pPr marL="0" indent="0" algn="just">
              <a:buNone/>
            </a:pPr>
            <a:r>
              <a:rPr lang="en-US" b="1" dirty="0"/>
              <a:t>Chromosome[1] </a:t>
            </a:r>
            <a:r>
              <a:rPr lang="en-US" dirty="0"/>
              <a:t>= [02;21;18;03]</a:t>
            </a:r>
          </a:p>
          <a:p>
            <a:pPr marL="0" indent="0" algn="just">
              <a:buNone/>
            </a:pPr>
            <a:r>
              <a:rPr lang="en-US" b="1" dirty="0"/>
              <a:t>Chromosome[2] </a:t>
            </a:r>
            <a:r>
              <a:rPr lang="en-US" dirty="0"/>
              <a:t>= [10;04;13;14]</a:t>
            </a:r>
          </a:p>
          <a:p>
            <a:pPr marL="0" indent="0" algn="just">
              <a:buNone/>
            </a:pPr>
            <a:r>
              <a:rPr lang="en-US" b="1" dirty="0"/>
              <a:t>Chromosome[3] </a:t>
            </a:r>
            <a:r>
              <a:rPr lang="en-US" dirty="0"/>
              <a:t>= [12;05;23;08]</a:t>
            </a:r>
          </a:p>
          <a:p>
            <a:pPr marL="0" indent="0" algn="just">
              <a:buNone/>
            </a:pPr>
            <a:r>
              <a:rPr lang="en-US" b="1" dirty="0"/>
              <a:t>Chromosome[4] </a:t>
            </a:r>
            <a:r>
              <a:rPr lang="en-US" dirty="0"/>
              <a:t>= [20;05;17;01]</a:t>
            </a:r>
          </a:p>
          <a:p>
            <a:pPr marL="0" indent="0" algn="just">
              <a:buNone/>
            </a:pPr>
            <a:r>
              <a:rPr lang="en-US" b="1" dirty="0"/>
              <a:t>Chromosome[5] </a:t>
            </a:r>
            <a:r>
              <a:rPr lang="en-US" dirty="0"/>
              <a:t>= [10;04;13;14]</a:t>
            </a:r>
          </a:p>
          <a:p>
            <a:pPr marL="0" indent="0" algn="just">
              <a:buNone/>
            </a:pPr>
            <a:r>
              <a:rPr lang="en-US" b="1" dirty="0"/>
              <a:t>Chromosome[6] </a:t>
            </a:r>
            <a:r>
              <a:rPr lang="en-US" dirty="0"/>
              <a:t>= [20;01;10;06]</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21</a:t>
            </a:r>
            <a:endParaRPr lang="en-US" dirty="0">
              <a:cs typeface="B Titr" panose="00000700000000000000" pitchFamily="2" charset="-78"/>
            </a:endParaRPr>
          </a:p>
        </p:txBody>
      </p:sp>
    </p:spTree>
    <p:extLst>
      <p:ext uri="{BB962C8B-B14F-4D97-AF65-F5344CB8AC3E}">
        <p14:creationId xmlns:p14="http://schemas.microsoft.com/office/powerpoint/2010/main" val="8240709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320506"/>
            <a:ext cx="10058400" cy="3894029"/>
          </a:xfrm>
        </p:spPr>
        <p:txBody>
          <a:bodyPr>
            <a:normAutofit fontScale="92500" lnSpcReduction="20000"/>
          </a:bodyPr>
          <a:lstStyle/>
          <a:p>
            <a:pPr algn="just" rtl="1"/>
            <a:r>
              <a:rPr lang="fa-IR" dirty="0"/>
              <a:t>در این مثال، ما از یک نقطه برش استفاده می کنیم، یعنی به طور تصادفی یک موقعیت را در کروموزوم والد انتخاب می کنیم و سپس زیر کروموزوم ها را رد و بدل می کنیم. کروموزوم والدی که جفت گیری می کند به طور تصادفی انتخاب می شود و تعداد کروموزوم های جفت با استفاده از پارامترهای </a:t>
            </a:r>
            <a:r>
              <a:rPr lang="en-US" dirty="0" err="1"/>
              <a:t>crossover_rate</a:t>
            </a:r>
            <a:r>
              <a:rPr lang="en-US" dirty="0"/>
              <a:t> (</a:t>
            </a:r>
            <a:r>
              <a:rPr lang="el-GR" dirty="0"/>
              <a:t>ρ</a:t>
            </a:r>
            <a:r>
              <a:rPr lang="en-US" dirty="0"/>
              <a:t>c)</a:t>
            </a:r>
            <a:r>
              <a:rPr lang="fa-IR" dirty="0"/>
              <a:t> کنترل می شود. شبه کد برای فرآیند تقاطع به شرح زیر است:</a:t>
            </a:r>
          </a:p>
          <a:p>
            <a:pPr marL="0" indent="0" algn="just">
              <a:buNone/>
            </a:pPr>
            <a:r>
              <a:rPr lang="en-US" sz="1900" dirty="0"/>
              <a:t>begin</a:t>
            </a:r>
          </a:p>
          <a:p>
            <a:pPr marL="274320" lvl="1" indent="0" algn="just">
              <a:buNone/>
            </a:pPr>
            <a:r>
              <a:rPr lang="en-US" sz="1900" dirty="0"/>
              <a:t>k← 0;</a:t>
            </a:r>
          </a:p>
          <a:p>
            <a:pPr marL="274320" lvl="1" indent="0" algn="just">
              <a:buNone/>
            </a:pPr>
            <a:r>
              <a:rPr lang="en-US" sz="1900" dirty="0"/>
              <a:t>while(k&lt;population) do</a:t>
            </a:r>
          </a:p>
          <a:p>
            <a:pPr marL="274320" lvl="1" indent="0" algn="just">
              <a:buNone/>
            </a:pPr>
            <a:r>
              <a:rPr lang="en-US" sz="1900" dirty="0"/>
              <a:t>R[k] = random(0-1);</a:t>
            </a:r>
          </a:p>
          <a:p>
            <a:pPr marL="274320" lvl="1" indent="0" algn="just">
              <a:buNone/>
            </a:pPr>
            <a:r>
              <a:rPr lang="en-US" sz="1900" dirty="0"/>
              <a:t>if(R[k]&lt; </a:t>
            </a:r>
            <a:r>
              <a:rPr lang="el-GR" sz="1900" dirty="0"/>
              <a:t>ρ</a:t>
            </a:r>
            <a:r>
              <a:rPr lang="en-US" sz="1900" dirty="0"/>
              <a:t>c) then</a:t>
            </a:r>
          </a:p>
          <a:p>
            <a:pPr marL="548640" lvl="2" indent="0" algn="just">
              <a:buNone/>
            </a:pPr>
            <a:r>
              <a:rPr lang="en-US" sz="1900" dirty="0"/>
              <a:t>select Chromosome[k] as parent;</a:t>
            </a:r>
          </a:p>
          <a:p>
            <a:pPr marL="274320" lvl="1" indent="0" algn="just">
              <a:buNone/>
            </a:pPr>
            <a:r>
              <a:rPr lang="en-US" sz="1900" dirty="0"/>
              <a:t>end;</a:t>
            </a:r>
          </a:p>
          <a:p>
            <a:pPr marL="274320" lvl="1" indent="0" algn="just">
              <a:buNone/>
            </a:pPr>
            <a:r>
              <a:rPr lang="en-US" sz="1900" dirty="0"/>
              <a:t>k = k + 1;</a:t>
            </a:r>
          </a:p>
          <a:p>
            <a:pPr marL="274320" lvl="1" indent="0" algn="just">
              <a:buNone/>
            </a:pPr>
            <a:r>
              <a:rPr lang="en-US" sz="1900" dirty="0"/>
              <a:t>end;</a:t>
            </a:r>
          </a:p>
          <a:p>
            <a:pPr marL="0" indent="0" algn="just">
              <a:buNone/>
            </a:pPr>
            <a:r>
              <a:rPr lang="en-US" sz="1900" dirty="0"/>
              <a:t>end;</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20</a:t>
            </a:r>
            <a:endParaRPr lang="en-US" dirty="0">
              <a:cs typeface="B Titr" panose="00000700000000000000" pitchFamily="2" charset="-78"/>
            </a:endParaRPr>
          </a:p>
        </p:txBody>
      </p:sp>
      <p:pic>
        <p:nvPicPr>
          <p:cNvPr id="7" name="Picture 6">
            <a:extLst>
              <a:ext uri="{FF2B5EF4-FFF2-40B4-BE49-F238E27FC236}">
                <a16:creationId xmlns:a16="http://schemas.microsoft.com/office/drawing/2014/main" id="{C01DFD3D-FFDC-F863-71CF-14E907A96ABD}"/>
              </a:ext>
            </a:extLst>
          </p:cNvPr>
          <p:cNvPicPr>
            <a:picLocks noChangeAspect="1"/>
          </p:cNvPicPr>
          <p:nvPr/>
        </p:nvPicPr>
        <p:blipFill>
          <a:blip r:embed="rId3"/>
          <a:stretch>
            <a:fillRect/>
          </a:stretch>
        </p:blipFill>
        <p:spPr>
          <a:xfrm>
            <a:off x="6904719" y="3429000"/>
            <a:ext cx="3916544" cy="2479223"/>
          </a:xfrm>
          <a:prstGeom prst="rect">
            <a:avLst/>
          </a:prstGeom>
        </p:spPr>
      </p:pic>
    </p:spTree>
    <p:extLst>
      <p:ext uri="{BB962C8B-B14F-4D97-AF65-F5344CB8AC3E}">
        <p14:creationId xmlns:p14="http://schemas.microsoft.com/office/powerpoint/2010/main" val="17785227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320506"/>
            <a:ext cx="10058400" cy="3894029"/>
          </a:xfrm>
        </p:spPr>
        <p:txBody>
          <a:bodyPr>
            <a:normAutofit/>
          </a:bodyPr>
          <a:lstStyle/>
          <a:p>
            <a:pPr algn="just" rtl="1"/>
            <a:r>
              <a:rPr lang="fa-IR" sz="1900" dirty="0"/>
              <a:t>کروموزوم </a:t>
            </a:r>
            <a:r>
              <a:rPr lang="en-US" sz="1900" dirty="0"/>
              <a:t>k </a:t>
            </a:r>
            <a:r>
              <a:rPr lang="fa-IR" sz="1900" dirty="0"/>
              <a:t>به عنوان والد انتخاب می شود اگر </a:t>
            </a:r>
            <a:r>
              <a:rPr lang="en-US" sz="1900" dirty="0"/>
              <a:t>R[k] &lt; </a:t>
            </a:r>
            <a:r>
              <a:rPr lang="el-GR" sz="1900" dirty="0"/>
              <a:t>ρ</a:t>
            </a:r>
            <a:r>
              <a:rPr lang="en-US" sz="1900" dirty="0"/>
              <a:t>c</a:t>
            </a:r>
            <a:r>
              <a:rPr lang="fa-IR" sz="1900" dirty="0"/>
              <a:t>. فرض کنید نرخ تقاطع را 25 درصد تعیین کنیم، سپس کروموزوم شماره </a:t>
            </a:r>
            <a:r>
              <a:rPr lang="en-US" sz="1900" dirty="0"/>
              <a:t>k </a:t>
            </a:r>
            <a:r>
              <a:rPr lang="fa-IR" sz="1900" dirty="0"/>
              <a:t>برای تقاطع انتخاب می شود اگر مقدار تصادفی تولید شده برای کروموزوم </a:t>
            </a:r>
            <a:r>
              <a:rPr lang="en-US" sz="1900" dirty="0"/>
              <a:t>k </a:t>
            </a:r>
            <a:r>
              <a:rPr lang="fa-IR" sz="1900" dirty="0"/>
              <a:t>کمتر از 0.25 باشد. فرآیند به شرح زیر است: ابتدا یک عدد تصادفی </a:t>
            </a:r>
            <a:r>
              <a:rPr lang="en-US" sz="1900" dirty="0"/>
              <a:t>R </a:t>
            </a:r>
            <a:r>
              <a:rPr lang="fa-IR" sz="1900" dirty="0"/>
              <a:t>را به عنوان تعداد جمعیت تولید می کنیم.</a:t>
            </a:r>
          </a:p>
          <a:p>
            <a:pPr marL="0" indent="0" algn="just">
              <a:buNone/>
            </a:pPr>
            <a:r>
              <a:rPr lang="pt-BR" sz="1900" b="1" dirty="0"/>
              <a:t>R[1] </a:t>
            </a:r>
            <a:r>
              <a:rPr lang="pt-BR" sz="1900" dirty="0"/>
              <a:t>= 0.191</a:t>
            </a:r>
          </a:p>
          <a:p>
            <a:pPr marL="0" indent="0" algn="just">
              <a:buNone/>
            </a:pPr>
            <a:r>
              <a:rPr lang="pt-BR" sz="1900" b="1" dirty="0"/>
              <a:t>R[2] </a:t>
            </a:r>
            <a:r>
              <a:rPr lang="pt-BR" sz="1900" dirty="0"/>
              <a:t>= 0.259</a:t>
            </a:r>
          </a:p>
          <a:p>
            <a:pPr marL="0" indent="0" algn="just">
              <a:buNone/>
            </a:pPr>
            <a:r>
              <a:rPr lang="pt-BR" sz="1900" b="1" dirty="0"/>
              <a:t>R[3] </a:t>
            </a:r>
            <a:r>
              <a:rPr lang="pt-BR" sz="1900" dirty="0"/>
              <a:t>= 0.760</a:t>
            </a:r>
          </a:p>
          <a:p>
            <a:pPr marL="0" indent="0" algn="just">
              <a:buNone/>
            </a:pPr>
            <a:r>
              <a:rPr lang="pt-BR" sz="1900" b="1" dirty="0"/>
              <a:t>R[4] </a:t>
            </a:r>
            <a:r>
              <a:rPr lang="pt-BR" sz="1900" dirty="0"/>
              <a:t>= 0.006</a:t>
            </a:r>
          </a:p>
          <a:p>
            <a:pPr marL="0" indent="0" algn="just">
              <a:buNone/>
            </a:pPr>
            <a:r>
              <a:rPr lang="pt-BR" sz="1900" b="1" dirty="0"/>
              <a:t>R[5] </a:t>
            </a:r>
            <a:r>
              <a:rPr lang="pt-BR" sz="1900" dirty="0"/>
              <a:t>= 0.159</a:t>
            </a:r>
          </a:p>
          <a:p>
            <a:pPr marL="0" indent="0" algn="just">
              <a:buNone/>
            </a:pPr>
            <a:r>
              <a:rPr lang="pt-BR" sz="1900" b="1" dirty="0"/>
              <a:t>R[6] </a:t>
            </a:r>
            <a:r>
              <a:rPr lang="pt-BR" sz="1900" dirty="0"/>
              <a:t>= 0.340</a:t>
            </a:r>
            <a:endParaRPr lang="en-US" sz="1900" dirty="0"/>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22</a:t>
            </a:r>
            <a:endParaRPr lang="en-US" dirty="0">
              <a:cs typeface="B Titr" panose="00000700000000000000" pitchFamily="2" charset="-78"/>
            </a:endParaRPr>
          </a:p>
        </p:txBody>
      </p:sp>
    </p:spTree>
    <p:extLst>
      <p:ext uri="{BB962C8B-B14F-4D97-AF65-F5344CB8AC3E}">
        <p14:creationId xmlns:p14="http://schemas.microsoft.com/office/powerpoint/2010/main" val="12879151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320506"/>
            <a:ext cx="10058400" cy="3894029"/>
          </a:xfrm>
        </p:spPr>
        <p:txBody>
          <a:bodyPr>
            <a:normAutofit/>
          </a:bodyPr>
          <a:lstStyle/>
          <a:p>
            <a:pPr algn="just" rtl="1"/>
            <a:r>
              <a:rPr lang="fa-IR" sz="1900" dirty="0"/>
              <a:t>برای عدد تصادفی </a:t>
            </a:r>
            <a:r>
              <a:rPr lang="en-US" sz="1900" dirty="0"/>
              <a:t>R، </a:t>
            </a:r>
            <a:r>
              <a:rPr lang="fa-IR" sz="1900" dirty="0"/>
              <a:t>کروموزوم‌های [1]، [4] و [5] از والدین به عنوان کروموزوم‌های انتخابی برای </a:t>
            </a:r>
            <a:r>
              <a:rPr lang="fa-IR" sz="1900" dirty="0" err="1"/>
              <a:t>کراس‌اور</a:t>
            </a:r>
            <a:r>
              <a:rPr lang="fa-IR" sz="1900" dirty="0"/>
              <a:t> در نظر گرفته </a:t>
            </a:r>
            <a:r>
              <a:rPr lang="fa-IR" sz="1900" dirty="0" err="1"/>
              <a:t>می‌شوند</a:t>
            </a:r>
            <a:r>
              <a:rPr lang="fa-IR" sz="1900" dirty="0"/>
              <a:t>.</a:t>
            </a:r>
          </a:p>
          <a:p>
            <a:pPr algn="just" rtl="1"/>
            <a:endParaRPr lang="fa-IR" sz="1900" dirty="0"/>
          </a:p>
          <a:p>
            <a:pPr marL="0" indent="0" algn="just">
              <a:buNone/>
            </a:pPr>
            <a:r>
              <a:rPr lang="en-US" sz="1900" dirty="0"/>
              <a:t>Chromosome[1] &gt;&lt; Chromosome[4]</a:t>
            </a:r>
          </a:p>
          <a:p>
            <a:pPr marL="0" indent="0" algn="just">
              <a:buNone/>
            </a:pPr>
            <a:r>
              <a:rPr lang="en-US" sz="1900" dirty="0"/>
              <a:t>Chromosome[4] &gt;&lt; Chromosome[5]</a:t>
            </a:r>
          </a:p>
          <a:p>
            <a:pPr marL="0" indent="0" algn="just">
              <a:buNone/>
            </a:pPr>
            <a:r>
              <a:rPr lang="en-US" sz="1900" dirty="0"/>
              <a:t>Chromosome[5] &gt;&lt; Chromosome[1]</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23</a:t>
            </a:r>
            <a:endParaRPr lang="en-US" dirty="0">
              <a:cs typeface="B Titr" panose="00000700000000000000" pitchFamily="2" charset="-78"/>
            </a:endParaRPr>
          </a:p>
        </p:txBody>
      </p:sp>
    </p:spTree>
    <p:extLst>
      <p:ext uri="{BB962C8B-B14F-4D97-AF65-F5344CB8AC3E}">
        <p14:creationId xmlns:p14="http://schemas.microsoft.com/office/powerpoint/2010/main" val="2598282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320506"/>
            <a:ext cx="10058400" cy="3894029"/>
          </a:xfrm>
        </p:spPr>
        <p:txBody>
          <a:bodyPr>
            <a:normAutofit/>
          </a:bodyPr>
          <a:lstStyle/>
          <a:p>
            <a:pPr algn="just" rtl="1"/>
            <a:r>
              <a:rPr lang="fa-IR" sz="1900" dirty="0"/>
              <a:t>پس از انتخاب کروموزوم، فرایند بعدی تعیین موقعیت نقطه تقاطع است. این کار با تولید اعداد تصادفی بین 1 تا (طول کروموزوم - 1) انجام می شود. در این مثال، اعداد تصادفی تولید شده باید بین 1 و 3 باشد. بعد از اینکه نقطه تقاطع را بدست آوردیم، کروموزوم والدین در نقطه تقاطع بریده می شود و ژن های آن رد و بدل می شوند. به عنوان مثال، ما عدد تصادفی 3 تولید کردیم و بدست آوردیم:</a:t>
            </a:r>
          </a:p>
          <a:p>
            <a:pPr algn="just" rtl="1"/>
            <a:endParaRPr lang="fa-IR" sz="1900" dirty="0"/>
          </a:p>
          <a:p>
            <a:pPr marL="0" indent="0" algn="just">
              <a:buNone/>
            </a:pPr>
            <a:r>
              <a:rPr lang="en-US" sz="1900" b="1" dirty="0"/>
              <a:t>C[1] </a:t>
            </a:r>
            <a:r>
              <a:rPr lang="en-US" sz="1900" dirty="0"/>
              <a:t>= 1</a:t>
            </a:r>
          </a:p>
          <a:p>
            <a:pPr marL="0" indent="0" algn="just">
              <a:buNone/>
            </a:pPr>
            <a:r>
              <a:rPr lang="en-US" sz="1900" b="1" dirty="0"/>
              <a:t>C[2] </a:t>
            </a:r>
            <a:r>
              <a:rPr lang="en-US" sz="1900" dirty="0"/>
              <a:t>= 1</a:t>
            </a:r>
          </a:p>
          <a:p>
            <a:pPr marL="0" indent="0" algn="just">
              <a:buNone/>
            </a:pPr>
            <a:r>
              <a:rPr lang="en-US" sz="1900" b="1" dirty="0"/>
              <a:t>C[3] </a:t>
            </a:r>
            <a:r>
              <a:rPr lang="en-US" sz="1900" dirty="0"/>
              <a:t>= 2</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24</a:t>
            </a:r>
            <a:endParaRPr lang="en-US" dirty="0">
              <a:cs typeface="B Titr" panose="00000700000000000000" pitchFamily="2" charset="-78"/>
            </a:endParaRPr>
          </a:p>
        </p:txBody>
      </p:sp>
    </p:spTree>
    <p:extLst>
      <p:ext uri="{BB962C8B-B14F-4D97-AF65-F5344CB8AC3E}">
        <p14:creationId xmlns:p14="http://schemas.microsoft.com/office/powerpoint/2010/main" val="25929933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014194"/>
            <a:ext cx="10058400" cy="4200341"/>
          </a:xfrm>
        </p:spPr>
        <p:txBody>
          <a:bodyPr>
            <a:normAutofit lnSpcReduction="10000"/>
          </a:bodyPr>
          <a:lstStyle/>
          <a:p>
            <a:pPr algn="just" rtl="1"/>
            <a:r>
              <a:rPr lang="fa-IR" sz="1900" dirty="0"/>
              <a:t>در اولین </a:t>
            </a:r>
            <a:r>
              <a:rPr lang="fa-IR" sz="1900" dirty="0" err="1"/>
              <a:t>کراس‌اور</a:t>
            </a:r>
            <a:r>
              <a:rPr lang="fa-IR" sz="1900" dirty="0"/>
              <a:t>، ژن‌های والدین در محل ژن شماره ۱ کات </a:t>
            </a:r>
            <a:r>
              <a:rPr lang="fa-IR" sz="1900" dirty="0" err="1"/>
              <a:t>می‌شوند</a:t>
            </a:r>
            <a:r>
              <a:rPr lang="fa-IR" sz="1900" dirty="0"/>
              <a:t>. در دومین </a:t>
            </a:r>
            <a:r>
              <a:rPr lang="fa-IR" sz="1900" dirty="0" err="1"/>
              <a:t>کراس‌اور</a:t>
            </a:r>
            <a:r>
              <a:rPr lang="fa-IR" sz="1900" dirty="0"/>
              <a:t>، کات در محل ژن شماره ۱ و در سومین </a:t>
            </a:r>
            <a:r>
              <a:rPr lang="fa-IR" sz="1900" dirty="0" err="1"/>
              <a:t>کراس‌اور</a:t>
            </a:r>
            <a:r>
              <a:rPr lang="fa-IR" sz="1900" dirty="0"/>
              <a:t> در محل ژن شماره ۳ اتفاق </a:t>
            </a:r>
            <a:r>
              <a:rPr lang="fa-IR" sz="1900" dirty="0" err="1"/>
              <a:t>می‌افتد</a:t>
            </a:r>
            <a:r>
              <a:rPr lang="fa-IR" sz="1900" dirty="0"/>
              <a:t>.</a:t>
            </a:r>
          </a:p>
          <a:p>
            <a:pPr marL="0" indent="0" algn="just">
              <a:buNone/>
            </a:pPr>
            <a:endParaRPr lang="fa-IR" sz="1900" dirty="0"/>
          </a:p>
          <a:p>
            <a:pPr marL="0" indent="0" algn="just">
              <a:buNone/>
            </a:pPr>
            <a:r>
              <a:rPr lang="en-US" sz="1900" b="1" dirty="0"/>
              <a:t>Chromosome[1] </a:t>
            </a:r>
            <a:r>
              <a:rPr lang="en-US" sz="1900" dirty="0"/>
              <a:t>= Chromosome[1] &gt;&lt; Chromosome[4]</a:t>
            </a:r>
          </a:p>
          <a:p>
            <a:pPr marL="0" indent="0" algn="just">
              <a:buNone/>
            </a:pPr>
            <a:r>
              <a:rPr lang="en-US" sz="1900" dirty="0"/>
              <a:t>= [02;21;18;03] &gt;&lt; [20;05;17;01]</a:t>
            </a:r>
          </a:p>
          <a:p>
            <a:pPr marL="0" indent="0" algn="just">
              <a:buNone/>
            </a:pPr>
            <a:r>
              <a:rPr lang="en-US" sz="1900" dirty="0"/>
              <a:t>= [02;05;17;01]</a:t>
            </a:r>
          </a:p>
          <a:p>
            <a:pPr marL="0" indent="0" algn="just">
              <a:buNone/>
            </a:pPr>
            <a:r>
              <a:rPr lang="en-US" sz="1900" b="1" dirty="0"/>
              <a:t>Chromosome[4] </a:t>
            </a:r>
            <a:r>
              <a:rPr lang="en-US" sz="1900" dirty="0"/>
              <a:t>= Chromosome[4] &gt;&lt; Chromosome[5]</a:t>
            </a:r>
          </a:p>
          <a:p>
            <a:pPr marL="0" indent="0" algn="just">
              <a:buNone/>
            </a:pPr>
            <a:r>
              <a:rPr lang="en-US" sz="1900" dirty="0"/>
              <a:t>= [20;05;17;01] &gt;&lt; [10;04;13;14]= [20;04;13;14]</a:t>
            </a:r>
          </a:p>
          <a:p>
            <a:pPr marL="0" indent="0" algn="just">
              <a:buNone/>
            </a:pPr>
            <a:r>
              <a:rPr lang="en-US" sz="1900" b="1" dirty="0"/>
              <a:t>Chromosome[5] </a:t>
            </a:r>
            <a:r>
              <a:rPr lang="en-US" sz="1900" dirty="0"/>
              <a:t>= Chromosome[5] &gt;&lt; Chromosome[1]</a:t>
            </a:r>
          </a:p>
          <a:p>
            <a:pPr marL="0" indent="0" algn="just">
              <a:buNone/>
            </a:pPr>
            <a:r>
              <a:rPr lang="en-US" sz="1900" dirty="0"/>
              <a:t>= [10;04;13;14] &gt;&lt; [02;21;18;03]</a:t>
            </a:r>
          </a:p>
          <a:p>
            <a:pPr marL="0" indent="0" algn="just">
              <a:buNone/>
            </a:pPr>
            <a:r>
              <a:rPr lang="en-US" sz="1900" dirty="0"/>
              <a:t>= [10;04;18;03]</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25</a:t>
            </a:r>
            <a:endParaRPr lang="en-US" dirty="0">
              <a:cs typeface="B Titr" panose="00000700000000000000" pitchFamily="2" charset="-78"/>
            </a:endParaRPr>
          </a:p>
        </p:txBody>
      </p:sp>
    </p:spTree>
    <p:extLst>
      <p:ext uri="{BB962C8B-B14F-4D97-AF65-F5344CB8AC3E}">
        <p14:creationId xmlns:p14="http://schemas.microsoft.com/office/powerpoint/2010/main" val="1479071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3</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208362"/>
            <a:ext cx="10058400" cy="4006173"/>
          </a:xfrm>
        </p:spPr>
        <p:txBody>
          <a:bodyPr>
            <a:normAutofit/>
          </a:bodyPr>
          <a:lstStyle/>
          <a:p>
            <a:pPr algn="just" rtl="1"/>
            <a:r>
              <a:rPr lang="fa-IR" sz="1900" dirty="0"/>
              <a:t>جمعیت کروموزوم پس از تجربه یک متقاطع:</a:t>
            </a:r>
          </a:p>
          <a:p>
            <a:pPr algn="just"/>
            <a:endParaRPr lang="fa-IR" sz="1900" dirty="0"/>
          </a:p>
          <a:p>
            <a:pPr marL="0" indent="0" algn="just">
              <a:buNone/>
            </a:pPr>
            <a:r>
              <a:rPr lang="en-US" sz="1900" b="1" dirty="0"/>
              <a:t>Chromosome[1] </a:t>
            </a:r>
            <a:r>
              <a:rPr lang="en-US" sz="1900" dirty="0"/>
              <a:t>= [02;05;17;01]</a:t>
            </a:r>
          </a:p>
          <a:p>
            <a:pPr marL="0" indent="0" algn="just">
              <a:buNone/>
            </a:pPr>
            <a:r>
              <a:rPr lang="en-US" sz="1900" b="1" dirty="0"/>
              <a:t>Chromosome[2] </a:t>
            </a:r>
            <a:r>
              <a:rPr lang="en-US" sz="1900" dirty="0"/>
              <a:t>= [10;04;13;14]</a:t>
            </a:r>
          </a:p>
          <a:p>
            <a:pPr marL="0" indent="0" algn="just">
              <a:buNone/>
            </a:pPr>
            <a:r>
              <a:rPr lang="en-US" sz="1900" b="1" dirty="0"/>
              <a:t>Chromosome[3] </a:t>
            </a:r>
            <a:r>
              <a:rPr lang="en-US" sz="1900" dirty="0"/>
              <a:t>= [12;05;23;08]</a:t>
            </a:r>
          </a:p>
          <a:p>
            <a:pPr marL="0" indent="0" algn="just">
              <a:buNone/>
            </a:pPr>
            <a:r>
              <a:rPr lang="en-US" sz="1900" b="1" dirty="0"/>
              <a:t>Chromosome[4] </a:t>
            </a:r>
            <a:r>
              <a:rPr lang="en-US" sz="1900" dirty="0"/>
              <a:t>= [20;04;13;14]</a:t>
            </a:r>
          </a:p>
          <a:p>
            <a:pPr marL="0" indent="0" algn="just">
              <a:buNone/>
            </a:pPr>
            <a:r>
              <a:rPr lang="en-US" sz="1900" b="1" dirty="0"/>
              <a:t>Chromosome[5] </a:t>
            </a:r>
            <a:r>
              <a:rPr lang="en-US" sz="1900" dirty="0"/>
              <a:t>= [10;04;18;03]</a:t>
            </a:r>
          </a:p>
          <a:p>
            <a:pPr marL="0" indent="0" algn="just">
              <a:buNone/>
            </a:pPr>
            <a:r>
              <a:rPr lang="en-US" sz="1900" b="1" dirty="0"/>
              <a:t>Chromosome[6] </a:t>
            </a:r>
            <a:r>
              <a:rPr lang="en-US" sz="1900" dirty="0"/>
              <a:t>= [20;01;10;06]</a:t>
            </a:r>
            <a:endParaRPr lang="fa-IR" sz="1900" dirty="0"/>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26</a:t>
            </a:r>
            <a:endParaRPr lang="en-US" dirty="0">
              <a:cs typeface="B Titr" panose="00000700000000000000" pitchFamily="2" charset="-78"/>
            </a:endParaRPr>
          </a:p>
        </p:txBody>
      </p:sp>
    </p:spTree>
    <p:extLst>
      <p:ext uri="{BB962C8B-B14F-4D97-AF65-F5344CB8AC3E}">
        <p14:creationId xmlns:p14="http://schemas.microsoft.com/office/powerpoint/2010/main" val="37979226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A51B-C24F-D8D3-4008-18E5B7C7F8C2}"/>
              </a:ext>
            </a:extLst>
          </p:cNvPr>
          <p:cNvSpPr>
            <a:spLocks noGrp="1"/>
          </p:cNvSpPr>
          <p:nvPr>
            <p:ph type="title"/>
          </p:nvPr>
        </p:nvSpPr>
        <p:spPr>
          <a:xfrm>
            <a:off x="9296400" y="607392"/>
            <a:ext cx="2430780" cy="859099"/>
          </a:xfrm>
        </p:spPr>
        <p:txBody>
          <a:bodyPr anchor="ctr"/>
          <a:lstStyle/>
          <a:p>
            <a:pPr algn="ctr" rtl="1"/>
            <a:r>
              <a:rPr lang="fa-IR" dirty="0"/>
              <a:t>مقدمه</a:t>
            </a:r>
            <a:endParaRPr lang="en-US" dirty="0"/>
          </a:p>
        </p:txBody>
      </p:sp>
      <p:sp>
        <p:nvSpPr>
          <p:cNvPr id="4" name="Text Placeholder 3">
            <a:extLst>
              <a:ext uri="{FF2B5EF4-FFF2-40B4-BE49-F238E27FC236}">
                <a16:creationId xmlns:a16="http://schemas.microsoft.com/office/drawing/2014/main" id="{36327E02-C1EF-420A-A18F-7DF01F46532E}"/>
              </a:ext>
            </a:extLst>
          </p:cNvPr>
          <p:cNvSpPr>
            <a:spLocks noGrp="1"/>
          </p:cNvSpPr>
          <p:nvPr>
            <p:ph type="body" sz="half" idx="2"/>
          </p:nvPr>
        </p:nvSpPr>
        <p:spPr>
          <a:xfrm>
            <a:off x="9296400" y="1699404"/>
            <a:ext cx="2430780" cy="4091796"/>
          </a:xfrm>
        </p:spPr>
        <p:txBody>
          <a:bodyPr/>
          <a:lstStyle/>
          <a:p>
            <a:pPr algn="just" rtl="1"/>
            <a:r>
              <a:rPr lang="fa-IR" dirty="0"/>
              <a:t>در این مقاله، </a:t>
            </a:r>
            <a:r>
              <a:rPr lang="fa-IR" dirty="0" err="1"/>
              <a:t>الگوریتم</a:t>
            </a:r>
            <a:r>
              <a:rPr lang="fa-IR" dirty="0"/>
              <a:t> ژنتیک به طور مفصل برای افراد مبتدی در این زمینه شرح داده می‌شود. فلسفه بنیادی </a:t>
            </a:r>
            <a:r>
              <a:rPr lang="fa-IR" dirty="0" err="1"/>
              <a:t>الگوریتم</a:t>
            </a:r>
            <a:r>
              <a:rPr lang="fa-IR" dirty="0"/>
              <a:t> ژنتیک و نمودار گام به گام آن ارائه می‌شود. محاسبات عددی گام به گام </a:t>
            </a:r>
            <a:r>
              <a:rPr lang="fa-IR" dirty="0" err="1"/>
              <a:t>الگوریتم</a:t>
            </a:r>
            <a:r>
              <a:rPr lang="fa-IR" dirty="0"/>
              <a:t> ژنتیک برای حل یک مسأله ساده برابری ریاضی به طور خلاصه تشریح خواهد شد.</a:t>
            </a:r>
            <a:endParaRPr lang="en-US" dirty="0"/>
          </a:p>
          <a:p>
            <a:endParaRPr lang="en-US" dirty="0"/>
          </a:p>
        </p:txBody>
      </p:sp>
      <p:sp>
        <p:nvSpPr>
          <p:cNvPr id="5" name="Slide Number Placeholder 4">
            <a:extLst>
              <a:ext uri="{FF2B5EF4-FFF2-40B4-BE49-F238E27FC236}">
                <a16:creationId xmlns:a16="http://schemas.microsoft.com/office/drawing/2014/main" id="{87C0FDED-17F1-B743-6E08-811A1651D3D9}"/>
              </a:ext>
            </a:extLst>
          </p:cNvPr>
          <p:cNvSpPr>
            <a:spLocks noGrp="1"/>
          </p:cNvSpPr>
          <p:nvPr>
            <p:ph type="sldNum" sz="quarter" idx="12"/>
          </p:nvPr>
        </p:nvSpPr>
        <p:spPr/>
        <p:txBody>
          <a:bodyPr/>
          <a:lstStyle/>
          <a:p>
            <a:r>
              <a:rPr lang="fa-IR" dirty="0"/>
              <a:t>1</a:t>
            </a:r>
            <a:endParaRPr lang="en-US" dirty="0"/>
          </a:p>
        </p:txBody>
      </p:sp>
      <p:pic>
        <p:nvPicPr>
          <p:cNvPr id="3074" name="Picture 2">
            <a:extLst>
              <a:ext uri="{FF2B5EF4-FFF2-40B4-BE49-F238E27FC236}">
                <a16:creationId xmlns:a16="http://schemas.microsoft.com/office/drawing/2014/main" id="{B388840F-86C0-05E3-F970-F5EF785127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9873" y="214186"/>
            <a:ext cx="4296127" cy="642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9618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گام 4: جهش</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562045"/>
            <a:ext cx="10058400" cy="3652490"/>
          </a:xfrm>
        </p:spPr>
        <p:txBody>
          <a:bodyPr>
            <a:normAutofit/>
          </a:bodyPr>
          <a:lstStyle/>
          <a:p>
            <a:pPr algn="just" rtl="1"/>
            <a:r>
              <a:rPr lang="fa-IR" sz="1900" dirty="0"/>
              <a:t>تعداد کروموزوم‌های جهش یافته: تعداد کروموزوم‌هایی که در یک جمعیت جهش یافته‌اند توسط پارامتر </a:t>
            </a:r>
            <a:r>
              <a:rPr lang="en-US" sz="1900" dirty="0"/>
              <a:t>mutation_rate</a:t>
            </a:r>
            <a:r>
              <a:rPr lang="fa-IR" sz="1900" dirty="0"/>
              <a:t> تعیین می‌شود.</a:t>
            </a:r>
          </a:p>
          <a:p>
            <a:pPr algn="just" rtl="1"/>
            <a:r>
              <a:rPr lang="fa-IR" sz="1900" dirty="0"/>
              <a:t>فرآیند جهش: جهش با جایگزینی تصادفی یک ژن در موقعیت دلخواه با مقدار جدید انجام می‌شود.</a:t>
            </a:r>
          </a:p>
          <a:p>
            <a:pPr algn="just" rtl="1"/>
            <a:r>
              <a:rPr lang="fa-IR" sz="1900" dirty="0"/>
              <a:t>محاسبه طول کل ژن: طول کل ژن در جمعیت با ضرب تعداد ژن در هر کروموزوم در تعداد کل کروموزوم‌ها (جمعیت) بدست می‌آید.</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27</a:t>
            </a:r>
            <a:endParaRPr lang="en-US" dirty="0">
              <a:cs typeface="B Titr" panose="00000700000000000000" pitchFamily="2" charset="-78"/>
            </a:endParaRPr>
          </a:p>
        </p:txBody>
      </p:sp>
    </p:spTree>
    <p:extLst>
      <p:ext uri="{BB962C8B-B14F-4D97-AF65-F5344CB8AC3E}">
        <p14:creationId xmlns:p14="http://schemas.microsoft.com/office/powerpoint/2010/main" val="12020309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4</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562045"/>
            <a:ext cx="10058400" cy="3652490"/>
          </a:xfrm>
        </p:spPr>
        <p:txBody>
          <a:bodyPr>
            <a:normAutofit/>
          </a:bodyPr>
          <a:lstStyle/>
          <a:p>
            <a:pPr algn="just" rtl="1"/>
            <a:r>
              <a:rPr lang="fa-IR" sz="1900" dirty="0"/>
              <a:t>انتخاب موقعیت جهش: برای جهش، یک عدد صحیح تصادفی بین ۱ تا طول کل ژن (۱ تا ۲۴) تولید می‌شود.</a:t>
            </a:r>
          </a:p>
          <a:p>
            <a:pPr algn="just" rtl="1"/>
            <a:r>
              <a:rPr lang="fa-IR" sz="1900" dirty="0"/>
              <a:t>شرط جهش: اگر عدد تصادفی تولید شده کوچکتر از نرخ جهش (</a:t>
            </a:r>
            <a:r>
              <a:rPr lang="el-GR" sz="1900" dirty="0"/>
              <a:t>ρ</a:t>
            </a:r>
            <a:r>
              <a:rPr lang="en-US" sz="1900" dirty="0"/>
              <a:t>m</a:t>
            </a:r>
            <a:r>
              <a:rPr lang="fa-IR" sz="1900" dirty="0"/>
              <a:t>)</a:t>
            </a:r>
            <a:r>
              <a:rPr lang="en-US" sz="1900" dirty="0"/>
              <a:t> </a:t>
            </a:r>
            <a:r>
              <a:rPr lang="fa-IR" sz="1900" dirty="0"/>
              <a:t>باشد، جهش رخ </a:t>
            </a:r>
            <a:r>
              <a:rPr lang="fa-IR" sz="1900" dirty="0" err="1"/>
              <a:t>می‌دهد</a:t>
            </a:r>
            <a:r>
              <a:rPr lang="fa-IR" sz="1900" dirty="0"/>
              <a:t>.</a:t>
            </a:r>
          </a:p>
          <a:p>
            <a:pPr algn="just" rtl="1"/>
            <a:r>
              <a:rPr lang="fa-IR" sz="1900" dirty="0"/>
              <a:t>محاسبه تعداد </a:t>
            </a:r>
            <a:r>
              <a:rPr lang="fa-IR" sz="1900" dirty="0" err="1"/>
              <a:t>جهش‌ها</a:t>
            </a:r>
            <a:r>
              <a:rPr lang="fa-IR" sz="1900" dirty="0"/>
              <a:t>: تعداد </a:t>
            </a:r>
            <a:r>
              <a:rPr lang="fa-IR" sz="1900" dirty="0" err="1"/>
              <a:t>جهش‌های</a:t>
            </a:r>
            <a:r>
              <a:rPr lang="fa-IR" sz="1900" dirty="0"/>
              <a:t> مورد انتظار با ضرب نرخ جهش در طول کل ژن بدست می‌آید. در مثال بالا، با فرض </a:t>
            </a:r>
            <a:r>
              <a:rPr lang="el-GR" sz="1900" dirty="0"/>
              <a:t>ρ</a:t>
            </a:r>
            <a:r>
              <a:rPr lang="en-US" sz="1900" dirty="0"/>
              <a:t>m </a:t>
            </a:r>
            <a:r>
              <a:rPr lang="fa-IR" sz="1900" dirty="0"/>
              <a:t>برابر با 10%، انتظار 2.4 جهش (تقریباً 2) وجود دارد.</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28</a:t>
            </a:r>
            <a:endParaRPr lang="en-US" dirty="0">
              <a:cs typeface="B Titr" panose="00000700000000000000" pitchFamily="2" charset="-78"/>
            </a:endParaRPr>
          </a:p>
        </p:txBody>
      </p:sp>
    </p:spTree>
    <p:extLst>
      <p:ext uri="{BB962C8B-B14F-4D97-AF65-F5344CB8AC3E}">
        <p14:creationId xmlns:p14="http://schemas.microsoft.com/office/powerpoint/2010/main" val="18097293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4</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562045"/>
            <a:ext cx="10058400" cy="3652490"/>
          </a:xfrm>
        </p:spPr>
        <p:txBody>
          <a:bodyPr>
            <a:normAutofit/>
          </a:bodyPr>
          <a:lstStyle/>
          <a:p>
            <a:pPr algn="just" rtl="1"/>
            <a:r>
              <a:rPr lang="fa-IR" sz="1900" dirty="0"/>
              <a:t>محل جهش: بر اساس اعداد تصادفی تولید شده، کروموزوم 3 ژن 4 و کروموزوم 5 ژن 2 جهش یافته‌اند.</a:t>
            </a:r>
          </a:p>
          <a:p>
            <a:pPr algn="just" rtl="1"/>
            <a:r>
              <a:rPr lang="fa-IR" sz="1900" dirty="0"/>
              <a:t>جایگزینی مقادیر جهش یافته: مقادیر ژن‌های جهش یافته با اعداد تصادفی بین 0 تا 30 جایگزین </a:t>
            </a:r>
            <a:r>
              <a:rPr lang="fa-IR" sz="1900" dirty="0" err="1"/>
              <a:t>می‌شوند</a:t>
            </a:r>
            <a:r>
              <a:rPr lang="fa-IR" sz="1900" dirty="0"/>
              <a:t>.</a:t>
            </a:r>
          </a:p>
          <a:p>
            <a:pPr algn="just" rtl="1"/>
            <a:r>
              <a:rPr lang="fa-IR" sz="1900" dirty="0"/>
              <a:t>ترکیب کروموزوم‌های جهش یافته: پس از جهش، کروموزوم 3 ژن 4 را به 29 و کروموزوم 5 ژن 2 را به 5 تغییر </a:t>
            </a:r>
            <a:r>
              <a:rPr lang="fa-IR" sz="1900" dirty="0" err="1"/>
              <a:t>می‌دهد</a:t>
            </a:r>
            <a:r>
              <a:rPr lang="fa-IR" sz="1900" dirty="0"/>
              <a:t>.</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29</a:t>
            </a:r>
            <a:endParaRPr lang="en-US" dirty="0">
              <a:cs typeface="B Titr" panose="00000700000000000000" pitchFamily="2" charset="-78"/>
            </a:endParaRPr>
          </a:p>
        </p:txBody>
      </p:sp>
    </p:spTree>
    <p:extLst>
      <p:ext uri="{BB962C8B-B14F-4D97-AF65-F5344CB8AC3E}">
        <p14:creationId xmlns:p14="http://schemas.microsoft.com/office/powerpoint/2010/main" val="1538560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4</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562045"/>
            <a:ext cx="10058400" cy="3652490"/>
          </a:xfrm>
        </p:spPr>
        <p:txBody>
          <a:bodyPr>
            <a:normAutofit fontScale="92500" lnSpcReduction="10000"/>
          </a:bodyPr>
          <a:lstStyle/>
          <a:p>
            <a:pPr algn="just" rtl="1"/>
            <a:r>
              <a:rPr lang="fa-IR" sz="1900" dirty="0"/>
              <a:t>فرض کنید تولید اعداد تصادفی 12 و 18 را به دست دهد، پس کروموزومی که جهش یافته است کروموزوم شماره 3 ژن شماره 4 و کروموزوم شماره 5 ژن شماره 2 است. مقدار ژن‌های جهش یافته در نقطه جهش با عدد تصادفی بین 0 تا 30 جایگزین می‌شود. فرض کنید اعداد تصادفی تولید شده 2 و 5 باشند، پس ترکیب کروموزوم بعد از جهش:</a:t>
            </a:r>
          </a:p>
          <a:p>
            <a:pPr marL="0" indent="0" algn="just">
              <a:buNone/>
            </a:pPr>
            <a:endParaRPr lang="fa-IR" sz="1900" dirty="0"/>
          </a:p>
          <a:p>
            <a:pPr marL="0" indent="0" algn="just">
              <a:buNone/>
            </a:pPr>
            <a:r>
              <a:rPr lang="en-US" sz="1900" dirty="0"/>
              <a:t>Chromosome[1] = [02;05;17;01]</a:t>
            </a:r>
          </a:p>
          <a:p>
            <a:pPr marL="0" indent="0" algn="just">
              <a:buNone/>
            </a:pPr>
            <a:r>
              <a:rPr lang="en-US" sz="1900" dirty="0"/>
              <a:t>Chromosome[2] = [10;04;13;14]</a:t>
            </a:r>
          </a:p>
          <a:p>
            <a:pPr marL="0" indent="0" algn="just">
              <a:buNone/>
            </a:pPr>
            <a:r>
              <a:rPr lang="en-US" sz="1900" dirty="0"/>
              <a:t>Chromosome[3] = [12;05;23;02]</a:t>
            </a:r>
          </a:p>
          <a:p>
            <a:pPr marL="0" indent="0" algn="just">
              <a:buNone/>
            </a:pPr>
            <a:r>
              <a:rPr lang="en-US" sz="1900" dirty="0"/>
              <a:t>Chromosome[4] = [20;04;13;14]</a:t>
            </a:r>
          </a:p>
          <a:p>
            <a:pPr marL="0" indent="0" algn="just">
              <a:buNone/>
            </a:pPr>
            <a:r>
              <a:rPr lang="en-US" sz="1900" dirty="0"/>
              <a:t>Chromosome[5] = [10;05;18;03]</a:t>
            </a:r>
          </a:p>
          <a:p>
            <a:pPr marL="0" indent="0" algn="just">
              <a:buNone/>
            </a:pPr>
            <a:r>
              <a:rPr lang="en-US" sz="1900" dirty="0"/>
              <a:t>Chromosome[6] = [20;01;10;06]</a:t>
            </a:r>
            <a:endParaRPr lang="fa-IR" sz="1900" dirty="0"/>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30</a:t>
            </a:r>
            <a:endParaRPr lang="en-US" dirty="0">
              <a:cs typeface="B Titr" panose="00000700000000000000" pitchFamily="2" charset="-78"/>
            </a:endParaRPr>
          </a:p>
        </p:txBody>
      </p:sp>
    </p:spTree>
    <p:extLst>
      <p:ext uri="{BB962C8B-B14F-4D97-AF65-F5344CB8AC3E}">
        <p14:creationId xmlns:p14="http://schemas.microsoft.com/office/powerpoint/2010/main" val="1885796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4</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286000"/>
            <a:ext cx="10058400" cy="3928535"/>
          </a:xfrm>
        </p:spPr>
        <p:txBody>
          <a:bodyPr>
            <a:normAutofit fontScale="85000" lnSpcReduction="20000"/>
          </a:bodyPr>
          <a:lstStyle/>
          <a:p>
            <a:pPr algn="just" rtl="1"/>
            <a:r>
              <a:rPr lang="fa-IR" sz="1900" dirty="0"/>
              <a:t>با تکمیل فرآیند جهش، یک تکرار یا یک نسل از </a:t>
            </a:r>
            <a:r>
              <a:rPr lang="fa-IR" sz="1900" dirty="0" err="1"/>
              <a:t>الگوریتم</a:t>
            </a:r>
            <a:r>
              <a:rPr lang="fa-IR" sz="1900" dirty="0"/>
              <a:t> ژنتیک را پشت سر </a:t>
            </a:r>
            <a:r>
              <a:rPr lang="fa-IR" sz="1900" dirty="0" err="1"/>
              <a:t>گذاشته‌ایم</a:t>
            </a:r>
            <a:r>
              <a:rPr lang="fa-IR" sz="1900" dirty="0"/>
              <a:t>. اکنون می‌توانیم تابع هدف را بعد از یک نسل ارزیابی کنیم.</a:t>
            </a:r>
          </a:p>
          <a:p>
            <a:pPr marL="0" indent="0" algn="just">
              <a:buNone/>
            </a:pPr>
            <a:endParaRPr lang="fa-IR" sz="1900" dirty="0"/>
          </a:p>
          <a:p>
            <a:pPr marL="0" indent="0" algn="just">
              <a:buNone/>
            </a:pPr>
            <a:r>
              <a:rPr lang="en-US" sz="1900" b="1" dirty="0"/>
              <a:t>Chromosome[1] </a:t>
            </a:r>
            <a:r>
              <a:rPr lang="en-US" sz="1900" dirty="0"/>
              <a:t>= [02;05;17;01]</a:t>
            </a:r>
          </a:p>
          <a:p>
            <a:pPr marL="0" indent="0" algn="just">
              <a:buNone/>
            </a:pPr>
            <a:r>
              <a:rPr lang="en-US" sz="1900" dirty="0"/>
              <a:t>F_obj[1] = Abs(( 02 + 2*05 + 3*17 + 4*01 ) - 30)</a:t>
            </a:r>
          </a:p>
          <a:p>
            <a:pPr marL="0" indent="0" algn="just">
              <a:buNone/>
            </a:pPr>
            <a:r>
              <a:rPr lang="en-US" sz="1900" dirty="0"/>
              <a:t>= Abs((2 + 10 + 51 + 4 ) - 30)</a:t>
            </a:r>
          </a:p>
          <a:p>
            <a:pPr marL="0" indent="0" algn="just">
              <a:buNone/>
            </a:pPr>
            <a:r>
              <a:rPr lang="en-US" sz="1900" dirty="0"/>
              <a:t>= Abs(67 - 30)</a:t>
            </a:r>
          </a:p>
          <a:p>
            <a:pPr marL="0" indent="0" algn="just">
              <a:buNone/>
            </a:pPr>
            <a:r>
              <a:rPr lang="en-US" sz="1900" dirty="0"/>
              <a:t>= 37</a:t>
            </a:r>
          </a:p>
          <a:p>
            <a:pPr marL="0" indent="0" algn="just">
              <a:buNone/>
            </a:pPr>
            <a:r>
              <a:rPr lang="en-US" sz="1900" b="1" dirty="0"/>
              <a:t>Chromosome[2] </a:t>
            </a:r>
            <a:r>
              <a:rPr lang="en-US" sz="1900" dirty="0"/>
              <a:t>= [10;04;13;14]</a:t>
            </a:r>
          </a:p>
          <a:p>
            <a:pPr marL="0" indent="0" algn="just">
              <a:buNone/>
            </a:pPr>
            <a:r>
              <a:rPr lang="en-US" sz="1900" dirty="0"/>
              <a:t>F_obj[2] = Abs(( 10 + 2*04 + 3*13 + 4*14 ) - 30)</a:t>
            </a:r>
          </a:p>
          <a:p>
            <a:pPr marL="0" indent="0" algn="just">
              <a:buNone/>
            </a:pPr>
            <a:r>
              <a:rPr lang="en-US" sz="1900" dirty="0"/>
              <a:t>= Abs((10 + 8 + 33 + 56 ) - 30)</a:t>
            </a:r>
          </a:p>
          <a:p>
            <a:pPr marL="0" indent="0" algn="just">
              <a:buNone/>
            </a:pPr>
            <a:r>
              <a:rPr lang="en-US" sz="1900" dirty="0"/>
              <a:t>= Abs(107 - 30)</a:t>
            </a:r>
          </a:p>
          <a:p>
            <a:pPr marL="0" indent="0" algn="just">
              <a:buNone/>
            </a:pPr>
            <a:r>
              <a:rPr lang="en-US" sz="1900" dirty="0"/>
              <a:t>= 77</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31</a:t>
            </a:r>
            <a:endParaRPr lang="en-US" dirty="0">
              <a:cs typeface="B Titr" panose="00000700000000000000" pitchFamily="2" charset="-78"/>
            </a:endParaRPr>
          </a:p>
        </p:txBody>
      </p:sp>
    </p:spTree>
    <p:extLst>
      <p:ext uri="{BB962C8B-B14F-4D97-AF65-F5344CB8AC3E}">
        <p14:creationId xmlns:p14="http://schemas.microsoft.com/office/powerpoint/2010/main" val="24278462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4</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286000"/>
            <a:ext cx="10058400" cy="3928535"/>
          </a:xfrm>
        </p:spPr>
        <p:txBody>
          <a:bodyPr>
            <a:normAutofit lnSpcReduction="10000"/>
          </a:bodyPr>
          <a:lstStyle/>
          <a:p>
            <a:pPr marL="0" indent="0" algn="just">
              <a:buNone/>
            </a:pPr>
            <a:r>
              <a:rPr lang="en-US" sz="1900" dirty="0"/>
              <a:t>Chromosome[3] = [12;05;23;02]</a:t>
            </a:r>
          </a:p>
          <a:p>
            <a:pPr marL="0" indent="0" algn="just">
              <a:buNone/>
            </a:pPr>
            <a:r>
              <a:rPr lang="en-US" sz="1900" dirty="0"/>
              <a:t>F_obj[3] = Abs(( 12 + 2*05 + 3*23 + 4*02 ) - 30)</a:t>
            </a:r>
          </a:p>
          <a:p>
            <a:pPr marL="0" indent="0" algn="just">
              <a:buNone/>
            </a:pPr>
            <a:r>
              <a:rPr lang="en-US" sz="1900" dirty="0"/>
              <a:t>= Abs((12 + 10 + 69 + 8 ) - 30)</a:t>
            </a:r>
          </a:p>
          <a:p>
            <a:pPr marL="0" indent="0" algn="just">
              <a:buNone/>
            </a:pPr>
            <a:r>
              <a:rPr lang="en-US" sz="1900" dirty="0"/>
              <a:t>= Abs(87 - 30)</a:t>
            </a:r>
          </a:p>
          <a:p>
            <a:pPr marL="0" indent="0" algn="just">
              <a:buNone/>
            </a:pPr>
            <a:r>
              <a:rPr lang="en-US" sz="1900" dirty="0"/>
              <a:t>= 47</a:t>
            </a:r>
          </a:p>
          <a:p>
            <a:pPr marL="0" indent="0" algn="just">
              <a:buNone/>
            </a:pPr>
            <a:r>
              <a:rPr lang="en-US" sz="1900" dirty="0"/>
              <a:t>Chromosome[4] = [20;04;13;14]</a:t>
            </a:r>
          </a:p>
          <a:p>
            <a:pPr marL="0" indent="0" algn="just">
              <a:buNone/>
            </a:pPr>
            <a:r>
              <a:rPr lang="en-US" sz="1900" dirty="0"/>
              <a:t>F_obj[4] = Abs(( 20 + 2*04 + 3*13 + 4*14 ) - 30)</a:t>
            </a:r>
          </a:p>
          <a:p>
            <a:pPr marL="0" indent="0" algn="just">
              <a:buNone/>
            </a:pPr>
            <a:r>
              <a:rPr lang="en-US" sz="1900" dirty="0"/>
              <a:t>= Abs((20 + 8 + 39 + 56 ) - 30)</a:t>
            </a:r>
          </a:p>
          <a:p>
            <a:pPr marL="0" indent="0" algn="just">
              <a:buNone/>
            </a:pPr>
            <a:r>
              <a:rPr lang="en-US" sz="1900" dirty="0"/>
              <a:t>= Abs(123 - 30)</a:t>
            </a:r>
          </a:p>
          <a:p>
            <a:pPr marL="0" indent="0" algn="just">
              <a:buNone/>
            </a:pPr>
            <a:r>
              <a:rPr lang="en-US" sz="1900" dirty="0"/>
              <a:t>= 93</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32</a:t>
            </a:r>
            <a:endParaRPr lang="en-US" dirty="0">
              <a:cs typeface="B Titr" panose="00000700000000000000" pitchFamily="2" charset="-78"/>
            </a:endParaRPr>
          </a:p>
        </p:txBody>
      </p:sp>
    </p:spTree>
    <p:extLst>
      <p:ext uri="{BB962C8B-B14F-4D97-AF65-F5344CB8AC3E}">
        <p14:creationId xmlns:p14="http://schemas.microsoft.com/office/powerpoint/2010/main" val="2266234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4</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286000"/>
            <a:ext cx="10058400" cy="3928535"/>
          </a:xfrm>
        </p:spPr>
        <p:txBody>
          <a:bodyPr>
            <a:normAutofit lnSpcReduction="10000"/>
          </a:bodyPr>
          <a:lstStyle/>
          <a:p>
            <a:pPr marL="0" indent="0" algn="just">
              <a:buNone/>
            </a:pPr>
            <a:r>
              <a:rPr lang="en-US" sz="1900" dirty="0"/>
              <a:t>Chromosome[5] = [10;05;18;03]</a:t>
            </a:r>
          </a:p>
          <a:p>
            <a:pPr marL="0" indent="0" algn="just">
              <a:buNone/>
            </a:pPr>
            <a:r>
              <a:rPr lang="en-US" sz="1900" dirty="0"/>
              <a:t>F_obj[5] = Abs(( 10 + 2*05 + 3*18 + 4*03 ) - 30)</a:t>
            </a:r>
          </a:p>
          <a:p>
            <a:pPr marL="0" indent="0" algn="just">
              <a:buNone/>
            </a:pPr>
            <a:r>
              <a:rPr lang="en-US" sz="1900" dirty="0"/>
              <a:t>= Abs((10 + 10 + 54 + 12 ) - 30)</a:t>
            </a:r>
          </a:p>
          <a:p>
            <a:pPr marL="0" indent="0" algn="just">
              <a:buNone/>
            </a:pPr>
            <a:r>
              <a:rPr lang="en-US" sz="1900" dirty="0"/>
              <a:t>= Abs(86 - 30)</a:t>
            </a:r>
          </a:p>
          <a:p>
            <a:pPr marL="0" indent="0" algn="just">
              <a:buNone/>
            </a:pPr>
            <a:r>
              <a:rPr lang="en-US" sz="1900" dirty="0"/>
              <a:t>= 56</a:t>
            </a:r>
          </a:p>
          <a:p>
            <a:pPr marL="0" indent="0" algn="just">
              <a:buNone/>
            </a:pPr>
            <a:r>
              <a:rPr lang="en-US" sz="1900" dirty="0"/>
              <a:t>Chromosome[6] = [20;01;10;06]</a:t>
            </a:r>
          </a:p>
          <a:p>
            <a:pPr marL="0" indent="0" algn="just">
              <a:buNone/>
            </a:pPr>
            <a:r>
              <a:rPr lang="en-US" sz="1900" dirty="0"/>
              <a:t>F_obj[6] = Abs(( 20 + 2*01 + 3*10 + 4*06 ) - 30)</a:t>
            </a:r>
          </a:p>
          <a:p>
            <a:pPr marL="0" indent="0" algn="just">
              <a:buNone/>
            </a:pPr>
            <a:r>
              <a:rPr lang="en-US" sz="1900" dirty="0"/>
              <a:t>= Abs((20 + 2 + 30 + 24 ) - 30)</a:t>
            </a:r>
          </a:p>
          <a:p>
            <a:pPr marL="0" indent="0" algn="just">
              <a:buNone/>
            </a:pPr>
            <a:r>
              <a:rPr lang="en-US" sz="1900" dirty="0"/>
              <a:t>= Abs(76 - 30)</a:t>
            </a:r>
          </a:p>
          <a:p>
            <a:pPr marL="0" indent="0" algn="just">
              <a:buNone/>
            </a:pPr>
            <a:r>
              <a:rPr lang="en-US" sz="1900" dirty="0"/>
              <a:t>= 46</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33</a:t>
            </a:r>
            <a:endParaRPr lang="en-US" dirty="0">
              <a:cs typeface="B Titr" panose="00000700000000000000" pitchFamily="2" charset="-78"/>
            </a:endParaRPr>
          </a:p>
        </p:txBody>
      </p:sp>
    </p:spTree>
    <p:extLst>
      <p:ext uri="{BB962C8B-B14F-4D97-AF65-F5344CB8AC3E}">
        <p14:creationId xmlns:p14="http://schemas.microsoft.com/office/powerpoint/2010/main" val="12729706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4</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286000"/>
            <a:ext cx="10058400" cy="3928535"/>
          </a:xfrm>
        </p:spPr>
        <p:txBody>
          <a:bodyPr>
            <a:normAutofit/>
          </a:bodyPr>
          <a:lstStyle/>
          <a:p>
            <a:pPr algn="just" rtl="1"/>
            <a:r>
              <a:rPr lang="fa-IR" sz="1900" dirty="0"/>
              <a:t>با ارزیابی کروموزوم‌های جدید، می‌توانیم ببینیم که تابع هدف (</a:t>
            </a:r>
            <a:r>
              <a:rPr lang="en-US" sz="1900" dirty="0"/>
              <a:t>objective function</a:t>
            </a:r>
            <a:r>
              <a:rPr lang="fa-IR" sz="1900" dirty="0"/>
              <a:t>)</a:t>
            </a:r>
            <a:r>
              <a:rPr lang="en-US" sz="1900" dirty="0"/>
              <a:t> </a:t>
            </a:r>
            <a:r>
              <a:rPr lang="fa-IR" sz="1900" dirty="0"/>
              <a:t>در حال کاهش است. این بدان معناست که ما در مقایسه با نسل قبلی کروموزوم، کروموزوم یا </a:t>
            </a:r>
            <a:r>
              <a:rPr lang="fa-IR" sz="1900" dirty="0" err="1"/>
              <a:t>راه‌حل</a:t>
            </a:r>
            <a:r>
              <a:rPr lang="fa-IR" sz="1900" dirty="0"/>
              <a:t> بهتری داریم. کروموزوم‌های جدید برای تکرار بعدی عبارتند از:</a:t>
            </a:r>
          </a:p>
          <a:p>
            <a:pPr algn="just" rtl="1"/>
            <a:endParaRPr lang="fa-IR" sz="1900" dirty="0"/>
          </a:p>
          <a:p>
            <a:pPr marL="0" indent="0" algn="just">
              <a:buNone/>
            </a:pPr>
            <a:r>
              <a:rPr lang="en-US" sz="1900" b="1" dirty="0"/>
              <a:t>Chromosome[1] </a:t>
            </a:r>
            <a:r>
              <a:rPr lang="en-US" sz="1900" dirty="0"/>
              <a:t>= [02;05;17;01]</a:t>
            </a:r>
          </a:p>
          <a:p>
            <a:pPr marL="0" indent="0" algn="just">
              <a:buNone/>
            </a:pPr>
            <a:r>
              <a:rPr lang="en-US" sz="1900" b="1" dirty="0"/>
              <a:t>Chromosome[2] </a:t>
            </a:r>
            <a:r>
              <a:rPr lang="en-US" sz="1900" dirty="0"/>
              <a:t>= [10;04;13;14]</a:t>
            </a:r>
          </a:p>
          <a:p>
            <a:pPr marL="0" indent="0" algn="just">
              <a:buNone/>
            </a:pPr>
            <a:r>
              <a:rPr lang="en-US" sz="1900" b="1" dirty="0"/>
              <a:t>Chromosome[3] </a:t>
            </a:r>
            <a:r>
              <a:rPr lang="en-US" sz="1900" dirty="0"/>
              <a:t>= [12;05;23;02]</a:t>
            </a:r>
          </a:p>
          <a:p>
            <a:pPr marL="0" indent="0" algn="just">
              <a:buNone/>
            </a:pPr>
            <a:r>
              <a:rPr lang="en-US" sz="1900" b="1" dirty="0"/>
              <a:t>Chromosome[4] </a:t>
            </a:r>
            <a:r>
              <a:rPr lang="en-US" sz="1900" dirty="0"/>
              <a:t>= [20;04;13;14]</a:t>
            </a:r>
          </a:p>
          <a:p>
            <a:pPr marL="0" indent="0" algn="just">
              <a:buNone/>
            </a:pPr>
            <a:r>
              <a:rPr lang="en-US" sz="1900" b="1" dirty="0"/>
              <a:t>Chromosome[5] </a:t>
            </a:r>
            <a:r>
              <a:rPr lang="en-US" sz="1900" dirty="0"/>
              <a:t>= [10;05;18;03]</a:t>
            </a:r>
          </a:p>
          <a:p>
            <a:pPr marL="0" indent="0" algn="just">
              <a:buNone/>
            </a:pPr>
            <a:r>
              <a:rPr lang="en-US" sz="1900" b="1" dirty="0"/>
              <a:t>Chromosome[6] </a:t>
            </a:r>
            <a:r>
              <a:rPr lang="en-US" sz="1900" dirty="0"/>
              <a:t>= [20;01;10;06]</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34</a:t>
            </a:r>
            <a:endParaRPr lang="en-US" dirty="0">
              <a:cs typeface="B Titr" panose="00000700000000000000" pitchFamily="2" charset="-78"/>
            </a:endParaRPr>
          </a:p>
        </p:txBody>
      </p:sp>
    </p:spTree>
    <p:extLst>
      <p:ext uri="{BB962C8B-B14F-4D97-AF65-F5344CB8AC3E}">
        <p14:creationId xmlns:p14="http://schemas.microsoft.com/office/powerpoint/2010/main" val="35034293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ادامه گام 4</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286000"/>
            <a:ext cx="10058400" cy="3928535"/>
          </a:xfrm>
        </p:spPr>
        <p:txBody>
          <a:bodyPr>
            <a:normAutofit lnSpcReduction="10000"/>
          </a:bodyPr>
          <a:lstStyle/>
          <a:p>
            <a:pPr algn="just" rtl="1"/>
            <a:r>
              <a:rPr lang="fa-IR" sz="1900" dirty="0"/>
              <a:t>این کروموزوم‌های جدید همان فرآیندی را که نسل قبلی کروموزوم‌ها طی </a:t>
            </a:r>
            <a:r>
              <a:rPr lang="fa-IR" sz="1900" dirty="0" err="1"/>
              <a:t>کرده‌اند</a:t>
            </a:r>
            <a:r>
              <a:rPr lang="fa-IR" sz="1900" dirty="0"/>
              <a:t>، پشت سر خواهند گذاشت، مانند ارزیابی، انتخاب، تقاطع و جهش و در نهایت نسل جدیدی از کروموزوم‌ها را برای تکرار بعدی ایجاد می‌کنند. این فرآیند تا رسیدن به تعداد </a:t>
            </a:r>
            <a:r>
              <a:rPr lang="fa-IR" sz="1900" dirty="0" err="1"/>
              <a:t>نسل‌های</a:t>
            </a:r>
            <a:r>
              <a:rPr lang="fa-IR" sz="1900" dirty="0"/>
              <a:t> از پیش تعیین شده تکرار خواهد شد. در این مثال، پس از اجرای 50 نسل، بهترین کروموزوم به دست آمد:</a:t>
            </a:r>
          </a:p>
          <a:p>
            <a:pPr marL="0" indent="0" algn="just">
              <a:buNone/>
            </a:pPr>
            <a:r>
              <a:rPr lang="fa-IR" sz="1900" dirty="0"/>
              <a:t>کروموزوم = [07; 05; 03; 01]</a:t>
            </a:r>
          </a:p>
          <a:p>
            <a:pPr algn="just" rtl="1"/>
            <a:r>
              <a:rPr lang="fa-IR" sz="1900" dirty="0"/>
              <a:t>این به این معنی است که: </a:t>
            </a:r>
          </a:p>
          <a:p>
            <a:pPr algn="just"/>
            <a:r>
              <a:rPr lang="en-US" sz="1900" dirty="0"/>
              <a:t>a = 7, b = 5, c = 3, d = 1</a:t>
            </a:r>
            <a:r>
              <a:rPr lang="fa-IR" sz="1900" dirty="0"/>
              <a:t> </a:t>
            </a:r>
          </a:p>
          <a:p>
            <a:pPr algn="just" rtl="1"/>
            <a:r>
              <a:rPr lang="fa-IR" sz="1900" dirty="0"/>
              <a:t>اگر از اعداد موجود در معادله مسأله استفاده کنیم:</a:t>
            </a:r>
          </a:p>
          <a:p>
            <a:pPr marL="0" indent="0" algn="just">
              <a:buNone/>
            </a:pPr>
            <a:r>
              <a:rPr lang="en-US" sz="1900" dirty="0"/>
              <a:t>a + 2b + 3c + 4d = 307 + (2 * 5) + (3 * 3) + (4 * 1) = 30</a:t>
            </a:r>
            <a:endParaRPr lang="fa-IR" sz="1900" dirty="0"/>
          </a:p>
          <a:p>
            <a:pPr marL="0" indent="0" algn="just" rtl="1">
              <a:buNone/>
            </a:pPr>
            <a:r>
              <a:rPr lang="fa-IR" sz="1900" dirty="0"/>
              <a:t>می‌بینیم که مقادیر متغیرهای </a:t>
            </a:r>
            <a:r>
              <a:rPr lang="en-US" sz="1900" dirty="0"/>
              <a:t>a، b، c </a:t>
            </a:r>
            <a:r>
              <a:rPr lang="fa-IR" sz="1900" dirty="0"/>
              <a:t>و </a:t>
            </a:r>
            <a:r>
              <a:rPr lang="en-US" sz="1900" dirty="0"/>
              <a:t>d </a:t>
            </a:r>
            <a:r>
              <a:rPr lang="fa-IR" sz="1900" dirty="0"/>
              <a:t>که توسط </a:t>
            </a:r>
            <a:r>
              <a:rPr lang="fa-IR" sz="1900" dirty="0" err="1"/>
              <a:t>الگوریتم</a:t>
            </a:r>
            <a:r>
              <a:rPr lang="fa-IR" sz="1900" dirty="0"/>
              <a:t> ژنتیک تولید </a:t>
            </a:r>
            <a:r>
              <a:rPr lang="fa-IR" sz="1900" dirty="0" err="1"/>
              <a:t>می‌شوند</a:t>
            </a:r>
            <a:r>
              <a:rPr lang="fa-IR" sz="1900" dirty="0"/>
              <a:t>، </a:t>
            </a:r>
            <a:r>
              <a:rPr lang="fa-IR" sz="1900" dirty="0" err="1"/>
              <a:t>می‌توانند</a:t>
            </a:r>
            <a:r>
              <a:rPr lang="fa-IR" sz="1900" dirty="0"/>
              <a:t> آن تساوی را برآورده کنند.</a:t>
            </a:r>
            <a:endParaRPr lang="en-US" sz="1900" dirty="0"/>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35</a:t>
            </a:r>
            <a:endParaRPr lang="en-US" dirty="0">
              <a:cs typeface="B Titr" panose="00000700000000000000" pitchFamily="2" charset="-78"/>
            </a:endParaRPr>
          </a:p>
        </p:txBody>
      </p:sp>
    </p:spTree>
    <p:extLst>
      <p:ext uri="{BB962C8B-B14F-4D97-AF65-F5344CB8AC3E}">
        <p14:creationId xmlns:p14="http://schemas.microsoft.com/office/powerpoint/2010/main" val="41111411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منابع</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587925"/>
            <a:ext cx="10058400" cy="3626610"/>
          </a:xfrm>
        </p:spPr>
        <p:txBody>
          <a:bodyPr>
            <a:normAutofit/>
          </a:bodyPr>
          <a:lstStyle/>
          <a:p>
            <a:pPr algn="just"/>
            <a:r>
              <a:rPr lang="en-US" sz="1900" dirty="0"/>
              <a:t>Genetic Algorithm for Solving Simple Mathematical Equality Problem - </a:t>
            </a:r>
            <a:r>
              <a:rPr lang="en-US" sz="1800" b="0" i="0" dirty="0">
                <a:solidFill>
                  <a:srgbClr val="000000"/>
                </a:solidFill>
                <a:effectLst/>
                <a:latin typeface="Times New Roman" panose="02020603050405020304" pitchFamily="18" charset="0"/>
              </a:rPr>
              <a:t>Denny Hermawanto</a:t>
            </a:r>
            <a:r>
              <a:rPr lang="en-US" sz="2000" dirty="0"/>
              <a:t> </a:t>
            </a:r>
            <a:endParaRPr lang="fa-IR" sz="1900" dirty="0"/>
          </a:p>
          <a:p>
            <a:pPr algn="just"/>
            <a:r>
              <a:rPr lang="en-US" sz="1900" dirty="0"/>
              <a:t>Mitsuo Gen, </a:t>
            </a:r>
            <a:r>
              <a:rPr lang="en-US" sz="1900" dirty="0" err="1"/>
              <a:t>Runwei</a:t>
            </a:r>
            <a:r>
              <a:rPr lang="en-US" sz="1900" dirty="0"/>
              <a:t> Cheng, “Genetic Algorithms And Engineering Design”, John Wiley</a:t>
            </a:r>
            <a:r>
              <a:rPr lang="fa-IR" sz="1900" dirty="0"/>
              <a:t> </a:t>
            </a:r>
            <a:r>
              <a:rPr lang="en-US" sz="1900" dirty="0"/>
              <a:t>&amp; Sons, 1997</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36</a:t>
            </a:r>
            <a:endParaRPr lang="en-US" dirty="0">
              <a:cs typeface="B Titr" panose="00000700000000000000" pitchFamily="2" charset="-78"/>
            </a:endParaRPr>
          </a:p>
        </p:txBody>
      </p:sp>
    </p:spTree>
    <p:extLst>
      <p:ext uri="{BB962C8B-B14F-4D97-AF65-F5344CB8AC3E}">
        <p14:creationId xmlns:p14="http://schemas.microsoft.com/office/powerpoint/2010/main" val="2806785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فلسفه بنیادین</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200274"/>
            <a:ext cx="10058400" cy="3834765"/>
          </a:xfrm>
        </p:spPr>
        <p:txBody>
          <a:bodyPr/>
          <a:lstStyle/>
          <a:p>
            <a:pPr algn="just" rtl="1">
              <a:lnSpc>
                <a:spcPct val="150000"/>
              </a:lnSpc>
            </a:pPr>
            <a:r>
              <a:rPr lang="fa-IR" b="1" dirty="0"/>
              <a:t>الهام گرفته از تکامل: </a:t>
            </a:r>
            <a:r>
              <a:rPr lang="fa-IR" dirty="0"/>
              <a:t>از نظریه داروین برای یافتن راه‌حل بهینه برای مسائل استفاده می‌کند.</a:t>
            </a:r>
          </a:p>
          <a:p>
            <a:pPr algn="just" rtl="1">
              <a:lnSpc>
                <a:spcPct val="150000"/>
              </a:lnSpc>
            </a:pPr>
            <a:r>
              <a:rPr lang="fa-IR" b="1" dirty="0"/>
              <a:t>جمعیت کروموزوم‌ها: </a:t>
            </a:r>
            <a:r>
              <a:rPr lang="fa-IR" dirty="0"/>
              <a:t>راه‌حل‌های بالقوه به صورت کروموزوم کدگذاری می‌شوند و در جمعیتی قرار می‌گیرند.</a:t>
            </a:r>
          </a:p>
          <a:p>
            <a:pPr algn="just" rtl="1">
              <a:lnSpc>
                <a:spcPct val="150000"/>
              </a:lnSpc>
            </a:pPr>
            <a:r>
              <a:rPr lang="fa-IR" b="1" dirty="0"/>
              <a:t>تولید مثل و جهش: </a:t>
            </a:r>
            <a:r>
              <a:rPr lang="fa-IR" dirty="0"/>
              <a:t>کروموزوم‌ها با هم جفت می‌شوند (تلاقی) و به طور تصادفی تغییر می‌کنند (جهش) تا فرزندان جدید ایجاد کنند.</a:t>
            </a:r>
            <a:endParaRPr lang="en-US" dirty="0"/>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2</a:t>
            </a:r>
            <a:endParaRPr lang="en-US" dirty="0">
              <a:cs typeface="B Titr" panose="00000700000000000000" pitchFamily="2" charset="-78"/>
            </a:endParaRPr>
          </a:p>
        </p:txBody>
      </p:sp>
      <p:pic>
        <p:nvPicPr>
          <p:cNvPr id="6" name="Picture 5">
            <a:extLst>
              <a:ext uri="{FF2B5EF4-FFF2-40B4-BE49-F238E27FC236}">
                <a16:creationId xmlns:a16="http://schemas.microsoft.com/office/drawing/2014/main" id="{BCB8F097-BA5B-EE81-3106-A0D5312CD901}"/>
              </a:ext>
            </a:extLst>
          </p:cNvPr>
          <p:cNvPicPr>
            <a:picLocks noChangeAspect="1"/>
          </p:cNvPicPr>
          <p:nvPr/>
        </p:nvPicPr>
        <p:blipFill rotWithShape="1">
          <a:blip r:embed="rId3"/>
          <a:srcRect t="12807" b="14111"/>
          <a:stretch/>
        </p:blipFill>
        <p:spPr>
          <a:xfrm>
            <a:off x="1066800" y="4369843"/>
            <a:ext cx="4057291" cy="1972708"/>
          </a:xfrm>
          <a:prstGeom prst="rect">
            <a:avLst/>
          </a:prstGeom>
        </p:spPr>
      </p:pic>
    </p:spTree>
    <p:extLst>
      <p:ext uri="{BB962C8B-B14F-4D97-AF65-F5344CB8AC3E}">
        <p14:creationId xmlns:p14="http://schemas.microsoft.com/office/powerpoint/2010/main" val="28168984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9F6D7-2F7E-7FFC-3E00-CA07E0D85799}"/>
              </a:ext>
            </a:extLst>
          </p:cNvPr>
          <p:cNvSpPr>
            <a:spLocks noGrp="1"/>
          </p:cNvSpPr>
          <p:nvPr>
            <p:ph idx="1"/>
          </p:nvPr>
        </p:nvSpPr>
        <p:spPr>
          <a:xfrm>
            <a:off x="1066800" y="1463040"/>
            <a:ext cx="10058400" cy="3931920"/>
          </a:xfrm>
        </p:spPr>
        <p:txBody>
          <a:bodyPr anchor="ctr">
            <a:normAutofit/>
          </a:bodyPr>
          <a:lstStyle/>
          <a:p>
            <a:pPr marL="0" indent="0" algn="ctr" rtl="1">
              <a:buNone/>
            </a:pPr>
            <a:r>
              <a:rPr lang="fa-IR" sz="3600" b="1" dirty="0" err="1"/>
              <a:t>باتشکر</a:t>
            </a:r>
            <a:r>
              <a:rPr lang="fa-IR" sz="3600" b="1" dirty="0"/>
              <a:t> از توجه شما</a:t>
            </a:r>
            <a:endParaRPr lang="en-US" sz="3600" b="1" dirty="0"/>
          </a:p>
        </p:txBody>
      </p:sp>
    </p:spTree>
    <p:extLst>
      <p:ext uri="{BB962C8B-B14F-4D97-AF65-F5344CB8AC3E}">
        <p14:creationId xmlns:p14="http://schemas.microsoft.com/office/powerpoint/2010/main" val="12778144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فلسفه بنیادین</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200274"/>
            <a:ext cx="10058400" cy="3834765"/>
          </a:xfrm>
        </p:spPr>
        <p:txBody>
          <a:bodyPr/>
          <a:lstStyle/>
          <a:p>
            <a:pPr algn="just" rtl="1">
              <a:lnSpc>
                <a:spcPct val="300000"/>
              </a:lnSpc>
            </a:pPr>
            <a:r>
              <a:rPr lang="fa-IR" b="1" dirty="0"/>
              <a:t>انتخاب بهترین‌ها: </a:t>
            </a:r>
            <a:r>
              <a:rPr lang="fa-IR" dirty="0"/>
              <a:t>کروموزوم‌هایی با تناسب بیشتر با مساله (بقا) برای نسل بعدی انتخاب می‌شوند.</a:t>
            </a:r>
          </a:p>
          <a:p>
            <a:pPr algn="just" rtl="1">
              <a:lnSpc>
                <a:spcPct val="300000"/>
              </a:lnSpc>
            </a:pPr>
            <a:r>
              <a:rPr lang="fa-IR" b="1" dirty="0"/>
              <a:t>تکرار تا همگرایی: </a:t>
            </a:r>
            <a:r>
              <a:rPr lang="fa-IR" dirty="0"/>
              <a:t>این فرآیند تا زمانی که راه‌حل بهینه (تکامل) پیدا شود، تکرار می‌شود.</a:t>
            </a:r>
          </a:p>
          <a:p>
            <a:pPr algn="just" rtl="1">
              <a:lnSpc>
                <a:spcPct val="300000"/>
              </a:lnSpc>
            </a:pPr>
            <a:r>
              <a:rPr lang="fa-IR" b="1" dirty="0"/>
              <a:t>کاربرد: </a:t>
            </a:r>
            <a:r>
              <a:rPr lang="fa-IR" dirty="0"/>
              <a:t>برای حل مسائل مختلف مانند بهینه‌سازی، یادگیری ماشین و طراحی استفاده می‌شود.</a:t>
            </a:r>
            <a:endParaRPr lang="en-US" dirty="0"/>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3</a:t>
            </a:r>
            <a:endParaRPr lang="en-US" dirty="0">
              <a:cs typeface="B Titr" panose="00000700000000000000" pitchFamily="2" charset="-78"/>
            </a:endParaRPr>
          </a:p>
        </p:txBody>
      </p:sp>
    </p:spTree>
    <p:extLst>
      <p:ext uri="{BB962C8B-B14F-4D97-AF65-F5344CB8AC3E}">
        <p14:creationId xmlns:p14="http://schemas.microsoft.com/office/powerpoint/2010/main" val="33472577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الگوریتم</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66975"/>
            <a:ext cx="10058400" cy="3568064"/>
          </a:xfrm>
        </p:spPr>
        <p:txBody>
          <a:bodyPr>
            <a:normAutofit/>
          </a:bodyPr>
          <a:lstStyle/>
          <a:p>
            <a:pPr marL="0" indent="0" algn="just" rtl="1">
              <a:lnSpc>
                <a:spcPct val="150000"/>
              </a:lnSpc>
              <a:buNone/>
            </a:pPr>
            <a:r>
              <a:rPr lang="fa-IR" dirty="0"/>
              <a:t>روند کار الگوریتم ژنتیک به شرح زیر است:</a:t>
            </a:r>
          </a:p>
          <a:p>
            <a:pPr lvl="1" algn="just" rtl="1">
              <a:lnSpc>
                <a:spcPct val="150000"/>
              </a:lnSpc>
            </a:pPr>
            <a:r>
              <a:rPr lang="fa-IR" b="1" dirty="0"/>
              <a:t>گام ۱: </a:t>
            </a:r>
            <a:r>
              <a:rPr lang="fa-IR" dirty="0"/>
              <a:t>تعیین پارامترها</a:t>
            </a:r>
          </a:p>
          <a:p>
            <a:pPr lvl="1" algn="just" rtl="1">
              <a:lnSpc>
                <a:spcPct val="150000"/>
              </a:lnSpc>
            </a:pPr>
            <a:r>
              <a:rPr lang="fa-IR" b="1" dirty="0"/>
              <a:t>گام ۲: </a:t>
            </a:r>
            <a:r>
              <a:rPr lang="fa-IR" dirty="0"/>
              <a:t>تولید جمعیت اولیه</a:t>
            </a:r>
          </a:p>
          <a:p>
            <a:pPr lvl="1" algn="just" rtl="1">
              <a:lnSpc>
                <a:spcPct val="150000"/>
              </a:lnSpc>
            </a:pPr>
            <a:r>
              <a:rPr lang="fa-IR" b="1" dirty="0"/>
              <a:t>گام ۳: </a:t>
            </a:r>
            <a:r>
              <a:rPr lang="fa-IR" dirty="0"/>
              <a:t>تکرار قبل تا رسیدن به جمعیت مطلوب</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4</a:t>
            </a:r>
            <a:endParaRPr lang="en-US" dirty="0">
              <a:cs typeface="B Titr" panose="00000700000000000000" pitchFamily="2" charset="-78"/>
            </a:endParaRPr>
          </a:p>
        </p:txBody>
      </p:sp>
    </p:spTree>
    <p:extLst>
      <p:ext uri="{BB962C8B-B14F-4D97-AF65-F5344CB8AC3E}">
        <p14:creationId xmlns:p14="http://schemas.microsoft.com/office/powerpoint/2010/main" val="19192035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الگوریتم</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390776"/>
            <a:ext cx="10058400" cy="3644264"/>
          </a:xfrm>
        </p:spPr>
        <p:txBody>
          <a:bodyPr>
            <a:normAutofit/>
          </a:bodyPr>
          <a:lstStyle/>
          <a:p>
            <a:pPr marL="0" indent="0" algn="just" rtl="1">
              <a:lnSpc>
                <a:spcPct val="150000"/>
              </a:lnSpc>
              <a:buNone/>
            </a:pPr>
            <a:r>
              <a:rPr lang="fa-IR" dirty="0"/>
              <a:t>روند کار الگوریتم ژنتیک به شرح زیر است:</a:t>
            </a:r>
          </a:p>
          <a:p>
            <a:pPr lvl="1" algn="just" rtl="1">
              <a:lnSpc>
                <a:spcPct val="150000"/>
              </a:lnSpc>
            </a:pPr>
            <a:r>
              <a:rPr lang="fa-IR" b="1" dirty="0"/>
              <a:t>گام ۴: </a:t>
            </a:r>
            <a:r>
              <a:rPr lang="fa-IR" dirty="0"/>
              <a:t>محاسبه برازش</a:t>
            </a:r>
          </a:p>
          <a:p>
            <a:pPr lvl="1" algn="just" rtl="1">
              <a:lnSpc>
                <a:spcPct val="150000"/>
              </a:lnSpc>
            </a:pPr>
            <a:r>
              <a:rPr lang="fa-IR" b="1" dirty="0"/>
              <a:t>گام ۵: </a:t>
            </a:r>
            <a:r>
              <a:rPr lang="fa-IR" dirty="0"/>
              <a:t>انتخاب کروموزوم‌ها</a:t>
            </a:r>
          </a:p>
          <a:p>
            <a:pPr lvl="1" algn="just" rtl="1">
              <a:lnSpc>
                <a:spcPct val="150000"/>
              </a:lnSpc>
            </a:pPr>
            <a:r>
              <a:rPr lang="fa-IR" b="1" dirty="0"/>
              <a:t>گام ۶: </a:t>
            </a:r>
            <a:r>
              <a:rPr lang="fa-IR" dirty="0"/>
              <a:t>ترکیب (</a:t>
            </a:r>
            <a:r>
              <a:rPr lang="en-US" dirty="0"/>
              <a:t>Crossover</a:t>
            </a:r>
            <a:r>
              <a:rPr lang="fa-IR" dirty="0"/>
              <a:t>)</a:t>
            </a:r>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5</a:t>
            </a:r>
            <a:endParaRPr lang="en-US" dirty="0">
              <a:cs typeface="B Titr" panose="00000700000000000000" pitchFamily="2" charset="-78"/>
            </a:endParaRPr>
          </a:p>
        </p:txBody>
      </p:sp>
    </p:spTree>
    <p:extLst>
      <p:ext uri="{BB962C8B-B14F-4D97-AF65-F5344CB8AC3E}">
        <p14:creationId xmlns:p14="http://schemas.microsoft.com/office/powerpoint/2010/main" val="33261244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F31-3DB1-F0A0-1877-B3E5375FF6DC}"/>
              </a:ext>
            </a:extLst>
          </p:cNvPr>
          <p:cNvSpPr>
            <a:spLocks noGrp="1"/>
          </p:cNvSpPr>
          <p:nvPr>
            <p:ph type="title"/>
          </p:nvPr>
        </p:nvSpPr>
        <p:spPr/>
        <p:txBody>
          <a:bodyPr/>
          <a:lstStyle/>
          <a:p>
            <a:pPr algn="ctr" rtl="1"/>
            <a:r>
              <a:rPr lang="fa-IR" dirty="0"/>
              <a:t>الگوریتم</a:t>
            </a:r>
            <a:endParaRPr lang="en-US" dirty="0"/>
          </a:p>
        </p:txBody>
      </p:sp>
      <p:sp>
        <p:nvSpPr>
          <p:cNvPr id="3" name="Content Placeholder 2">
            <a:extLst>
              <a:ext uri="{FF2B5EF4-FFF2-40B4-BE49-F238E27FC236}">
                <a16:creationId xmlns:a16="http://schemas.microsoft.com/office/drawing/2014/main" id="{C38673C6-391B-EBC0-DFDC-C6ED722252E0}"/>
              </a:ext>
            </a:extLst>
          </p:cNvPr>
          <p:cNvSpPr>
            <a:spLocks noGrp="1"/>
          </p:cNvSpPr>
          <p:nvPr>
            <p:ph idx="1"/>
          </p:nvPr>
        </p:nvSpPr>
        <p:spPr>
          <a:xfrm>
            <a:off x="1066800" y="2428875"/>
            <a:ext cx="10058400" cy="3606164"/>
          </a:xfrm>
        </p:spPr>
        <p:txBody>
          <a:bodyPr>
            <a:normAutofit/>
          </a:bodyPr>
          <a:lstStyle/>
          <a:p>
            <a:pPr marL="0" indent="0" algn="r" rtl="1">
              <a:lnSpc>
                <a:spcPct val="150000"/>
              </a:lnSpc>
              <a:buNone/>
            </a:pPr>
            <a:r>
              <a:rPr lang="fa-IR" dirty="0"/>
              <a:t>روند کار الگوریتم ژنتیک به شرح زیر است:</a:t>
            </a:r>
          </a:p>
          <a:p>
            <a:pPr lvl="1" algn="r" rtl="1">
              <a:lnSpc>
                <a:spcPct val="150000"/>
              </a:lnSpc>
            </a:pPr>
            <a:r>
              <a:rPr lang="fa-IR" b="1" dirty="0"/>
              <a:t>گام ۷: </a:t>
            </a:r>
            <a:r>
              <a:rPr lang="fa-IR" dirty="0"/>
              <a:t>جهش (</a:t>
            </a:r>
            <a:r>
              <a:rPr lang="en-US" dirty="0"/>
              <a:t>Mutation</a:t>
            </a:r>
            <a:r>
              <a:rPr lang="fa-IR" dirty="0"/>
              <a:t>)</a:t>
            </a:r>
          </a:p>
          <a:p>
            <a:pPr lvl="1" algn="r" rtl="1">
              <a:lnSpc>
                <a:spcPct val="150000"/>
              </a:lnSpc>
            </a:pPr>
            <a:r>
              <a:rPr lang="fa-IR" b="1" dirty="0"/>
              <a:t>گام ۸: </a:t>
            </a:r>
            <a:r>
              <a:rPr lang="fa-IR" dirty="0"/>
              <a:t>راه‌حل (بهترین کروموزوم‌ها)</a:t>
            </a:r>
            <a:endParaRPr lang="en-US" dirty="0"/>
          </a:p>
        </p:txBody>
      </p:sp>
      <p:sp>
        <p:nvSpPr>
          <p:cNvPr id="4" name="Slide Number Placeholder 3">
            <a:extLst>
              <a:ext uri="{FF2B5EF4-FFF2-40B4-BE49-F238E27FC236}">
                <a16:creationId xmlns:a16="http://schemas.microsoft.com/office/drawing/2014/main" id="{D2EC5352-AB82-91FE-2ED6-F963A09FC81C}"/>
              </a:ext>
            </a:extLst>
          </p:cNvPr>
          <p:cNvSpPr>
            <a:spLocks noGrp="1"/>
          </p:cNvSpPr>
          <p:nvPr>
            <p:ph type="sldNum" sz="quarter" idx="12"/>
          </p:nvPr>
        </p:nvSpPr>
        <p:spPr/>
        <p:txBody>
          <a:bodyPr/>
          <a:lstStyle/>
          <a:p>
            <a:r>
              <a:rPr lang="fa-IR" dirty="0">
                <a:cs typeface="B Titr" panose="00000700000000000000" pitchFamily="2" charset="-78"/>
              </a:rPr>
              <a:t>6</a:t>
            </a:r>
            <a:endParaRPr lang="en-US" dirty="0">
              <a:cs typeface="B Titr" panose="00000700000000000000" pitchFamily="2" charset="-78"/>
            </a:endParaRPr>
          </a:p>
        </p:txBody>
      </p:sp>
    </p:spTree>
    <p:extLst>
      <p:ext uri="{BB962C8B-B14F-4D97-AF65-F5344CB8AC3E}">
        <p14:creationId xmlns:p14="http://schemas.microsoft.com/office/powerpoint/2010/main" val="38148845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731B-2B66-9A91-8BBB-104CB4F0FC22}"/>
              </a:ext>
            </a:extLst>
          </p:cNvPr>
          <p:cNvSpPr>
            <a:spLocks noGrp="1"/>
          </p:cNvSpPr>
          <p:nvPr>
            <p:ph type="title"/>
          </p:nvPr>
        </p:nvSpPr>
        <p:spPr/>
        <p:txBody>
          <a:bodyPr anchor="ctr"/>
          <a:lstStyle/>
          <a:p>
            <a:pPr algn="ctr" rtl="1"/>
            <a:r>
              <a:rPr lang="fa-IR" dirty="0"/>
              <a:t>نمودار کلی</a:t>
            </a:r>
            <a:endParaRPr lang="en-US" dirty="0"/>
          </a:p>
        </p:txBody>
      </p:sp>
      <p:sp>
        <p:nvSpPr>
          <p:cNvPr id="4" name="Text Placeholder 3">
            <a:extLst>
              <a:ext uri="{FF2B5EF4-FFF2-40B4-BE49-F238E27FC236}">
                <a16:creationId xmlns:a16="http://schemas.microsoft.com/office/drawing/2014/main" id="{ABA7FF8B-F35E-8BE9-CF49-B1CB2B747D42}"/>
              </a:ext>
            </a:extLst>
          </p:cNvPr>
          <p:cNvSpPr>
            <a:spLocks noGrp="1"/>
          </p:cNvSpPr>
          <p:nvPr>
            <p:ph type="body" sz="half" idx="2"/>
          </p:nvPr>
        </p:nvSpPr>
        <p:spPr/>
        <p:txBody>
          <a:bodyPr/>
          <a:lstStyle/>
          <a:p>
            <a:pPr algn="just" rtl="1"/>
            <a:r>
              <a:rPr lang="fa-IR" dirty="0"/>
              <a:t>نمودار کلی الگوریتم را می‌توانید در شکل رو به رو مشاهده کنید.</a:t>
            </a:r>
            <a:endParaRPr lang="en-US" dirty="0"/>
          </a:p>
          <a:p>
            <a:endParaRPr lang="en-US" dirty="0"/>
          </a:p>
        </p:txBody>
      </p:sp>
      <p:sp>
        <p:nvSpPr>
          <p:cNvPr id="5" name="Slide Number Placeholder 4">
            <a:extLst>
              <a:ext uri="{FF2B5EF4-FFF2-40B4-BE49-F238E27FC236}">
                <a16:creationId xmlns:a16="http://schemas.microsoft.com/office/drawing/2014/main" id="{478D6586-FA99-8FB1-46A1-0C827DF06B93}"/>
              </a:ext>
            </a:extLst>
          </p:cNvPr>
          <p:cNvSpPr>
            <a:spLocks noGrp="1"/>
          </p:cNvSpPr>
          <p:nvPr>
            <p:ph type="sldNum" sz="quarter" idx="12"/>
          </p:nvPr>
        </p:nvSpPr>
        <p:spPr/>
        <p:txBody>
          <a:bodyPr/>
          <a:lstStyle/>
          <a:p>
            <a:r>
              <a:rPr lang="fa-IR" dirty="0">
                <a:cs typeface="B Titr" panose="00000700000000000000" pitchFamily="2" charset="-78"/>
              </a:rPr>
              <a:t>7</a:t>
            </a:r>
            <a:endParaRPr lang="en-US" dirty="0">
              <a:cs typeface="B Titr" panose="00000700000000000000" pitchFamily="2" charset="-78"/>
            </a:endParaRPr>
          </a:p>
        </p:txBody>
      </p:sp>
      <p:pic>
        <p:nvPicPr>
          <p:cNvPr id="6" name="Content Placeholder 5">
            <a:extLst>
              <a:ext uri="{FF2B5EF4-FFF2-40B4-BE49-F238E27FC236}">
                <a16:creationId xmlns:a16="http://schemas.microsoft.com/office/drawing/2014/main" id="{704BB33B-FC58-ADC7-3DDD-B6501CDBEF92}"/>
              </a:ext>
            </a:extLst>
          </p:cNvPr>
          <p:cNvPicPr>
            <a:picLocks noGrp="1" noChangeAspect="1"/>
          </p:cNvPicPr>
          <p:nvPr>
            <p:ph idx="1"/>
          </p:nvPr>
        </p:nvPicPr>
        <p:blipFill rotWithShape="1">
          <a:blip r:embed="rId3"/>
          <a:srcRect t="982"/>
          <a:stretch/>
        </p:blipFill>
        <p:spPr bwMode="auto">
          <a:xfrm>
            <a:off x="2338786" y="228994"/>
            <a:ext cx="3612262" cy="63908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8676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TM03457510[[fn=Savon]]</Template>
  <TotalTime>255</TotalTime>
  <Words>4560</Words>
  <Application>Microsoft Office PowerPoint</Application>
  <PresentationFormat>Widescreen</PresentationFormat>
  <Paragraphs>435</Paragraphs>
  <Slides>40</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Aptos</vt:lpstr>
      <vt:lpstr>Arial</vt:lpstr>
      <vt:lpstr>B Nazanin</vt:lpstr>
      <vt:lpstr>B Titr</vt:lpstr>
      <vt:lpstr>Garamond</vt:lpstr>
      <vt:lpstr>Symbol</vt:lpstr>
      <vt:lpstr>Times New Roman</vt:lpstr>
      <vt:lpstr>Savon</vt:lpstr>
      <vt:lpstr>الگوریتم ژنتیک برای حل معادله ساده ریاضی</vt:lpstr>
      <vt:lpstr>فهرست</vt:lpstr>
      <vt:lpstr>مقدمه</vt:lpstr>
      <vt:lpstr>فلسفه بنیادین</vt:lpstr>
      <vt:lpstr>فلسفه بنیادین</vt:lpstr>
      <vt:lpstr>الگوریتم</vt:lpstr>
      <vt:lpstr>الگوریتم</vt:lpstr>
      <vt:lpstr>الگوریتم</vt:lpstr>
      <vt:lpstr>نمودار کلی</vt:lpstr>
      <vt:lpstr>مثال عددی</vt:lpstr>
      <vt:lpstr>گام ۱: مقداردهی اولیه</vt:lpstr>
      <vt:lpstr>گام ۲: ارزیابی</vt:lpstr>
      <vt:lpstr>ادامه گام 2</vt:lpstr>
      <vt:lpstr>ادامه گام 2</vt:lpstr>
      <vt:lpstr>گام 3: انتخاب</vt:lpstr>
      <vt:lpstr>ادامه گام 3</vt:lpstr>
      <vt:lpstr>ادامه گام 3</vt:lpstr>
      <vt:lpstr>ادامه گام 3</vt:lpstr>
      <vt:lpstr>ادامه گام 3</vt:lpstr>
      <vt:lpstr>ادامه گام 3</vt:lpstr>
      <vt:lpstr>ادامه گام 3</vt:lpstr>
      <vt:lpstr>ادامه گام 3</vt:lpstr>
      <vt:lpstr>ادامه گام 3</vt:lpstr>
      <vt:lpstr>ادامه گام 3</vt:lpstr>
      <vt:lpstr>ادامه گام 3</vt:lpstr>
      <vt:lpstr>ادامه گام 3</vt:lpstr>
      <vt:lpstr>ادامه گام 3</vt:lpstr>
      <vt:lpstr>ادامه گام 3</vt:lpstr>
      <vt:lpstr>ادامه گام 3</vt:lpstr>
      <vt:lpstr>گام 4: جهش</vt:lpstr>
      <vt:lpstr>ادامه گام 4</vt:lpstr>
      <vt:lpstr>ادامه گام 4</vt:lpstr>
      <vt:lpstr>ادامه گام 4</vt:lpstr>
      <vt:lpstr>ادامه گام 4</vt:lpstr>
      <vt:lpstr>ادامه گام 4</vt:lpstr>
      <vt:lpstr>ادامه گام 4</vt:lpstr>
      <vt:lpstr>ادامه گام 4</vt:lpstr>
      <vt:lpstr>ادامه گام 4</vt:lpstr>
      <vt:lpstr>منابع</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الگوریتم ژنتیک برای حل معادله ساده ریاضی</dc:title>
  <dc:creator>MH Alikhani</dc:creator>
  <cp:lastModifiedBy>MH Alikhani</cp:lastModifiedBy>
  <cp:revision>133</cp:revision>
  <dcterms:created xsi:type="dcterms:W3CDTF">2024-05-10T22:29:09Z</dcterms:created>
  <dcterms:modified xsi:type="dcterms:W3CDTF">2024-05-14T16:40:20Z</dcterms:modified>
</cp:coreProperties>
</file>