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6"/>
  </p:notesMasterIdLst>
  <p:sldIdLst>
    <p:sldId id="256" r:id="rId3"/>
    <p:sldId id="257" r:id="rId4"/>
    <p:sldId id="264" r:id="rId5"/>
    <p:sldId id="267" r:id="rId6"/>
    <p:sldId id="261" r:id="rId7"/>
    <p:sldId id="268" r:id="rId8"/>
    <p:sldId id="262" r:id="rId9"/>
    <p:sldId id="265" r:id="rId10"/>
    <p:sldId id="269" r:id="rId11"/>
    <p:sldId id="266" r:id="rId12"/>
    <p:sldId id="270" r:id="rId13"/>
    <p:sldId id="27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1657" autoAdjust="0"/>
  </p:normalViewPr>
  <p:slideViewPr>
    <p:cSldViewPr snapToGrid="0">
      <p:cViewPr>
        <p:scale>
          <a:sx n="51" d="100"/>
          <a:sy n="51" d="100"/>
        </p:scale>
        <p:origin x="1018" y="38"/>
      </p:cViewPr>
      <p:guideLst/>
    </p:cSldViewPr>
  </p:slideViewPr>
  <p:outlineViewPr>
    <p:cViewPr>
      <p:scale>
        <a:sx n="33" d="100"/>
        <a:sy n="33" d="100"/>
      </p:scale>
      <p:origin x="0" y="-53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E8104-5EA3-4D1E-AF61-89E1CB76A46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A9F61-6202-44E7-9FB7-3114602B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efrinogionaldo/glassdoor-jobs-data-analysis?select=glassdoor+job+posting.csv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rowdflower.com/data-for-everyone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found similar trends in the tools and skills used.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A9F61-6202-44E7-9FB7-3114602BC9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A9F61-6202-44E7-9FB7-3114602BC9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  <a:hlinkClick r:id="rId3"/>
              </a:rPr>
              <a:t>https://www.kaggle.com/defrinogionaldo/glassdoor-jobs-data-analysis?select=glassdoor+job+posting.csv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Glass Door Data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1" cap="all" dirty="0"/>
              <a:t>DESCRIPTION</a:t>
            </a:r>
            <a:endParaRPr lang="en-US" dirty="0"/>
          </a:p>
          <a:p>
            <a:r>
              <a:rPr lang="en-US" dirty="0"/>
              <a:t>The data behind data scientists</a:t>
            </a:r>
          </a:p>
          <a:p>
            <a:r>
              <a:rPr lang="en-US" b="1" cap="all" dirty="0"/>
              <a:t>SUMMARY</a:t>
            </a:r>
            <a:endParaRPr lang="en-US" dirty="0"/>
          </a:p>
          <a:p>
            <a:r>
              <a:rPr lang="en-US" dirty="0"/>
              <a:t>A look into what skills data scientists need and what programs they use. A part of our 2015 data scientist report which you can download. Added: January 25, 2015 by CrowdFlower | Data Rows: 974 Download Now</a:t>
            </a:r>
          </a:p>
          <a:p>
            <a:r>
              <a:rPr lang="en-US" dirty="0"/>
              <a:t>Source: </a:t>
            </a:r>
            <a:r>
              <a:rPr lang="en-US" dirty="0">
                <a:hlinkClick r:id="rId4"/>
              </a:rPr>
              <a:t>https://www.crowdflower.com/data-for-everyone/</a:t>
            </a:r>
            <a:endParaRPr lang="en-US" dirty="0"/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A9F61-6202-44E7-9FB7-3114602BC9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69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https://www.kaggle.com/elroyggj/indeed-dataset-data-scientistanalystengineer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A9F61-6202-44E7-9FB7-3114602BC9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3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71E1-FE5C-4F68-ADAE-946F5B2DF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7CE5-2019-4E47-80F7-9E1B26BD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44E4A-8486-4068-8039-BBA9ECD5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DC1A-0597-49D1-BFAA-6C0FE4E4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5E5A-13EA-4E08-90C1-7E2B702D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6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8E3D-ADB0-4F68-BECF-86F5BF2A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BF378-943E-4AD3-B1D6-D379DEF35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792-146D-46F3-9668-412E3B9B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AC18-71C1-49C1-8B0E-EB2D2BCD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4896-7025-474A-86C3-B2BC1A4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C7ED2-3367-4F0A-8DDA-979536CE1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F413F-1849-43CA-BF6A-F496D38BA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21469-984A-4F98-ADEC-AB79B3B1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A4BB-FBF7-4C6D-984C-38DFCA2F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6E29-A995-4063-A478-07FD4629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6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6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2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9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81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0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7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3C9-7FA6-4418-A83C-CAE28EC8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3468-B3E7-4A37-A35E-6ECDB0E1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8B3F-5F89-400A-9432-D5B453B5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B9CA9-0FEE-4DB5-A4C0-D7500762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6FC11-E189-45BB-8EA2-20DD002E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6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36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8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68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90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38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0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86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3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2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9576-F8E5-4D8B-B53A-98EFCA1E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CAABE-A9DF-477E-AA03-D84EA330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E7C6-6487-4459-82FC-102A80E2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9129-84DD-454C-AA33-12E632AA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389B-D509-4FC9-A055-BB9EE19E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6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513B-D1E4-4528-9691-7108F21D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1B5E-F812-47C5-9619-525F2E64D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D829D-9A08-4B79-AD44-90C2DAA7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46D8-C4B6-438A-80CF-19E3D808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76D39-AF70-4E57-952C-1B57CB52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08E7F-C54C-40CD-B553-33CE7B9E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3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1236-E08C-46F1-A325-388D1AA2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4F47D-8BD8-46CF-9D55-921F6987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DE999-F681-4186-AA4F-6B47FC4A5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A360B-093F-49D6-96A7-6E1BA84A7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A722D-DCEC-47EB-BA8B-5BC28E7D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F7A2B-73EE-4E2D-8298-C99B9C1C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89F2E-458F-42FB-B1EA-81F02C24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A1789-0BAC-431B-A21B-5675E934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5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7D9F-C6E7-40D2-A008-1B452C6D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E1872-1909-4406-BF7D-5156D018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2FE36-0C54-4E55-BD64-51CECF96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F812E-E18D-4847-B618-7CE2CF4B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6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E2FB2-4638-47D4-BA44-21A99A5C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5C29D-42FF-4311-B69E-57FF59E9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E43D7-E11F-4C18-A993-E21E860D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6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2731-1A84-44B4-AFB5-D84A50E4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F067-512F-4E39-BD35-AB7936AE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83792-3013-4DBB-8ECD-C674018C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98D57-8094-42EF-877D-8D591357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AB272-6974-46E0-9A88-EA759F45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E9DA3-704A-4CEF-BEFF-A0FC3110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D500-E03B-4A33-95EE-8FA1AA15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215C9-4C1B-41D8-9D72-2299C4101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0F60A-E02C-418B-B2DA-B62220AE4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E0C7C-DB36-4038-9194-89A9F228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D1FFB-4DF3-46E5-B62E-3B59D56F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4A13D-4D55-4E85-973B-A1EE13D7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B0358-9658-4475-8B0D-E70796BC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8F328-BAE9-4691-9947-A0F3585C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C93C-98D8-43DF-9F0F-600C4D438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05B6-4931-44CC-BD4D-6412E3566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7D06E-9378-43EE-8A7A-6A6296B43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7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B9FD5-D932-4814-8B16-FD0BF9942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8D3-5097-43C1-9C5E-4C9816E9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24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Analyst vs Data Scientist vs Data Engineer | Recruitday.com">
            <a:extLst>
              <a:ext uri="{FF2B5EF4-FFF2-40B4-BE49-F238E27FC236}">
                <a16:creationId xmlns:a16="http://schemas.microsoft.com/office/drawing/2014/main" id="{6686969A-0024-47B1-8D68-C6FFCBA0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356CD0-629C-4015-A86C-D03614B05404}"/>
              </a:ext>
            </a:extLst>
          </p:cNvPr>
          <p:cNvSpPr txBox="1"/>
          <p:nvPr/>
        </p:nvSpPr>
        <p:spPr>
          <a:xfrm>
            <a:off x="6390901" y="5178016"/>
            <a:ext cx="8807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 by: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Keely Wright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Lisa </a:t>
            </a:r>
            <a:r>
              <a:rPr lang="en-US" dirty="0" err="1">
                <a:solidFill>
                  <a:schemeClr val="bg1"/>
                </a:solidFill>
              </a:rPr>
              <a:t>Modenbach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Francis </a:t>
            </a:r>
            <a:r>
              <a:rPr lang="en-US" dirty="0" err="1">
                <a:solidFill>
                  <a:schemeClr val="bg1"/>
                </a:solidFill>
              </a:rPr>
              <a:t>Olave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Mark </a:t>
            </a:r>
            <a:r>
              <a:rPr lang="en-US" dirty="0" err="1">
                <a:solidFill>
                  <a:schemeClr val="bg1"/>
                </a:solidFill>
              </a:rPr>
              <a:t>Schiffour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59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1277-17EF-4780-866D-A5844EF3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875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orbel" panose="020B0503020204020204" pitchFamily="34" charset="0"/>
                <a:cs typeface="Calibri Light" panose="020F0302020204030204" pitchFamily="34" charset="0"/>
              </a:rPr>
              <a:t>LinkedIn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088A-FAEF-4CC0-A5BA-9C13D0874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/>
          <a:lstStyle/>
          <a:p>
            <a:r>
              <a:rPr lang="en-US" sz="3200" b="0" i="0" dirty="0">
                <a:effectLst/>
                <a:latin typeface="Corbel" panose="020B0503020204020204" pitchFamily="34" charset="0"/>
              </a:rPr>
              <a:t>This data set required extensive cleaning and formatting</a:t>
            </a:r>
          </a:p>
          <a:p>
            <a:r>
              <a:rPr lang="en-US" sz="3200" b="0" i="0" dirty="0">
                <a:effectLst/>
                <a:latin typeface="Corbel" panose="020B0503020204020204" pitchFamily="34" charset="0"/>
              </a:rPr>
              <a:t>From the data set we used the following:</a:t>
            </a:r>
          </a:p>
          <a:p>
            <a:pPr lvl="1"/>
            <a:r>
              <a:rPr lang="en-US" sz="3200" b="0" i="0" dirty="0">
                <a:effectLst/>
                <a:latin typeface="Corbel" panose="020B0503020204020204" pitchFamily="34" charset="0"/>
              </a:rPr>
              <a:t>Job title</a:t>
            </a:r>
          </a:p>
          <a:p>
            <a:pPr lvl="1"/>
            <a:r>
              <a:rPr lang="en-US" sz="3200" b="0" i="0" dirty="0">
                <a:effectLst/>
                <a:latin typeface="Corbel" panose="020B0503020204020204" pitchFamily="34" charset="0"/>
              </a:rPr>
              <a:t>Range of the salary</a:t>
            </a:r>
          </a:p>
          <a:p>
            <a:pPr lvl="1"/>
            <a:r>
              <a:rPr lang="en-US" sz="3200" b="0" i="0" dirty="0">
                <a:effectLst/>
                <a:latin typeface="Corbel" panose="020B0503020204020204" pitchFamily="34" charset="0"/>
              </a:rPr>
              <a:t>Location which included all over the world</a:t>
            </a:r>
          </a:p>
          <a:p>
            <a:r>
              <a:rPr lang="en-US" sz="3200" b="0" i="0" dirty="0">
                <a:effectLst/>
                <a:latin typeface="Corbel" panose="020B0503020204020204" pitchFamily="34" charset="0"/>
              </a:rPr>
              <a:t>Salary range had to be reformatted by splitting data into separate columns then getting the average for 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6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7E39-CA66-423E-9428-4BC40FBC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Corbel" panose="020B0503020204020204" pitchFamily="34" charset="0"/>
              </a:rPr>
              <a:t>Final Database, Tables/Collections and Why This Was Chosen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0979-5124-4CD8-B88C-55B5406C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3612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Type of final production database to load the data into:</a:t>
            </a:r>
          </a:p>
          <a:p>
            <a:pPr lvl="1"/>
            <a:r>
              <a:rPr lang="en-US" sz="3200" dirty="0">
                <a:latin typeface="Corbel" panose="020B0503020204020204" pitchFamily="34" charset="0"/>
              </a:rPr>
              <a:t>Non relational data base (MongoDB)</a:t>
            </a:r>
          </a:p>
          <a:p>
            <a:r>
              <a:rPr lang="en-US" sz="3200" dirty="0">
                <a:latin typeface="Corbel" panose="020B0503020204020204" pitchFamily="34" charset="0"/>
              </a:rPr>
              <a:t>Other technologies used:</a:t>
            </a:r>
          </a:p>
          <a:p>
            <a:pPr lvl="1"/>
            <a:r>
              <a:rPr lang="en-US" sz="3200" dirty="0">
                <a:latin typeface="Corbel" panose="020B0503020204020204" pitchFamily="34" charset="0"/>
              </a:rPr>
              <a:t>Flask</a:t>
            </a:r>
          </a:p>
          <a:p>
            <a:pPr lvl="1"/>
            <a:r>
              <a:rPr lang="en-US" sz="3200" dirty="0">
                <a:latin typeface="Corbel" panose="020B0503020204020204" pitchFamily="34" charset="0"/>
              </a:rPr>
              <a:t>Leaflet</a:t>
            </a:r>
          </a:p>
          <a:p>
            <a:pPr lvl="1"/>
            <a:r>
              <a:rPr lang="en-US" sz="3200" dirty="0">
                <a:latin typeface="Corbel" panose="020B0503020204020204" pitchFamily="34" charset="0"/>
              </a:rPr>
              <a:t>D3</a:t>
            </a:r>
          </a:p>
          <a:p>
            <a:pPr lvl="1"/>
            <a:endParaRPr lang="en-US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39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75543-0B70-423D-994A-2A5D0212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D36DE9-D0F1-41F2-8622-0681DA3574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PUT SCREENSHOT OF WHAT WE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30539-B93C-49FB-A426-C16DC3CDE4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8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70 Funny Financial Cartoons ideas | funny, today cartoon, cartoon">
            <a:extLst>
              <a:ext uri="{FF2B5EF4-FFF2-40B4-BE49-F238E27FC236}">
                <a16:creationId xmlns:a16="http://schemas.microsoft.com/office/drawing/2014/main" id="{E88C7597-C058-40E8-8449-A7774AA3C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6"/>
          <a:stretch/>
        </p:blipFill>
        <p:spPr bwMode="auto">
          <a:xfrm>
            <a:off x="2420186" y="1690688"/>
            <a:ext cx="6858000" cy="473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C863B-A703-4460-B8A0-9931C867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118"/>
            <a:ext cx="9905998" cy="1478570"/>
          </a:xfrm>
        </p:spPr>
        <p:txBody>
          <a:bodyPr/>
          <a:lstStyle/>
          <a:p>
            <a:r>
              <a:rPr lang="en-US" dirty="0"/>
              <a:t>				THANKS!</a:t>
            </a:r>
          </a:p>
        </p:txBody>
      </p:sp>
    </p:spTree>
    <p:extLst>
      <p:ext uri="{BB962C8B-B14F-4D97-AF65-F5344CB8AC3E}">
        <p14:creationId xmlns:p14="http://schemas.microsoft.com/office/powerpoint/2010/main" val="55468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Become a Data Engineer: A Hype Profession or a Necessary Thing -  DZone Big Data">
            <a:extLst>
              <a:ext uri="{FF2B5EF4-FFF2-40B4-BE49-F238E27FC236}">
                <a16:creationId xmlns:a16="http://schemas.microsoft.com/office/drawing/2014/main" id="{C99AC93F-ADDE-4886-B687-404C3D1EF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725"/>
            <a:ext cx="121920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E3FC-0B17-4ECF-BBEE-E66FDD95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1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orbel" panose="020B0503020204020204" pitchFamily="34" charset="0"/>
              </a:rPr>
              <a:t>Exploring the differences in Data Careers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DD92-BC7B-4361-A88B-B746D00F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Define differences in Data Careers</a:t>
            </a:r>
          </a:p>
          <a:p>
            <a:r>
              <a:rPr lang="en-US" sz="3200" dirty="0">
                <a:latin typeface="Corbel" panose="020B0503020204020204" pitchFamily="34" charset="0"/>
              </a:rPr>
              <a:t>Compare the 3 different roles in the field for the following:</a:t>
            </a:r>
          </a:p>
          <a:p>
            <a:pPr lvl="1"/>
            <a:r>
              <a:rPr lang="en-US" sz="3200" dirty="0">
                <a:latin typeface="Corbel" panose="020B0503020204020204" pitchFamily="34" charset="0"/>
              </a:rPr>
              <a:t>Identify the frequently used tools by role to prepare for employment</a:t>
            </a:r>
          </a:p>
          <a:p>
            <a:pPr lvl="1"/>
            <a:r>
              <a:rPr lang="en-US" sz="3200" dirty="0">
                <a:latin typeface="Corbel" panose="020B0503020204020204" pitchFamily="34" charset="0"/>
              </a:rPr>
              <a:t>Compare and contrast salaries both in the US and International markets</a:t>
            </a:r>
          </a:p>
          <a:p>
            <a:r>
              <a:rPr lang="en-US" sz="3200" dirty="0">
                <a:latin typeface="Corbel" panose="020B0503020204020204" pitchFamily="34" charset="0"/>
              </a:rPr>
              <a:t>Data sets were taken from Glassdoor, Indeed and LinkedIn</a:t>
            </a:r>
          </a:p>
        </p:txBody>
      </p:sp>
    </p:spTree>
    <p:extLst>
      <p:ext uri="{BB962C8B-B14F-4D97-AF65-F5344CB8AC3E}">
        <p14:creationId xmlns:p14="http://schemas.microsoft.com/office/powerpoint/2010/main" val="346639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FF2E42-D6F5-4F82-9A59-5D54315D3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4A2A-47EE-41E5-B651-2B6DD341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384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orbel" panose="020B0503020204020204" pitchFamily="34" charset="0"/>
              </a:rPr>
              <a:t>Data Behind Data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2CDF-FE7F-45AD-9EE1-845F9429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>
                <a:latin typeface="+mj-lt"/>
              </a:rPr>
              <a:t>This data collection contained 150 job listings for Data Scientist. </a:t>
            </a:r>
          </a:p>
          <a:p>
            <a:pPr lvl="1">
              <a:lnSpc>
                <a:spcPct val="100000"/>
              </a:lnSpc>
            </a:pPr>
            <a:r>
              <a:rPr lang="en-US" sz="3500" dirty="0">
                <a:latin typeface="+mj-lt"/>
              </a:rPr>
              <a:t>The job listings are scraped from Glassdoor.com in Indonesia on 10 October 2020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+mj-lt"/>
              </a:rPr>
              <a:t>Glass door is our international data set. Focus was on Data Scientist and the types of companies that employ them.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+mj-lt"/>
              </a:rPr>
              <a:t>Limitations of the data set</a:t>
            </a:r>
          </a:p>
          <a:p>
            <a:pPr lvl="1">
              <a:lnSpc>
                <a:spcPct val="100000"/>
              </a:lnSpc>
            </a:pPr>
            <a:r>
              <a:rPr lang="en-US" sz="3500" dirty="0">
                <a:latin typeface="+mj-lt"/>
              </a:rPr>
              <a:t>150 rows</a:t>
            </a:r>
          </a:p>
          <a:p>
            <a:pPr lvl="1">
              <a:lnSpc>
                <a:spcPct val="100000"/>
              </a:lnSpc>
            </a:pPr>
            <a:r>
              <a:rPr lang="en-US" sz="3500" dirty="0">
                <a:latin typeface="+mj-lt"/>
              </a:rPr>
              <a:t>Data Scientist is the only role presented in data.</a:t>
            </a:r>
          </a:p>
          <a:p>
            <a:pPr lvl="1">
              <a:lnSpc>
                <a:spcPct val="100000"/>
              </a:lnSpc>
            </a:pPr>
            <a:r>
              <a:rPr lang="en-US" sz="3500" dirty="0">
                <a:latin typeface="+mj-lt"/>
              </a:rPr>
              <a:t>No salary information</a:t>
            </a:r>
          </a:p>
          <a:p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1330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D9E08-0611-46E4-8787-942DD5B6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8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019-77A9-4AB7-A16B-C605964B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117987"/>
            <a:ext cx="11577483" cy="159282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Corbel" panose="020B0503020204020204" pitchFamily="34" charset="0"/>
              </a:rPr>
              <a:t>Indeed Dataset</a:t>
            </a:r>
            <a:br>
              <a:rPr lang="en-US" sz="4000" b="1" dirty="0">
                <a:latin typeface="Corbel" panose="020B0503020204020204" pitchFamily="34" charset="0"/>
              </a:rPr>
            </a:br>
            <a:r>
              <a:rPr lang="en-US" sz="4000" b="1" dirty="0">
                <a:latin typeface="Corbel" panose="020B0503020204020204" pitchFamily="34" charset="0"/>
              </a:rPr>
              <a:t> (Data Scientist / Analyst / Engineer)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9F64-4C7C-4587-80C7-EAB15CD46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812"/>
            <a:ext cx="10515600" cy="4911213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>
                <a:latin typeface="Corbel" panose="020B0503020204020204" pitchFamily="34" charset="0"/>
              </a:rPr>
              <a:t>We cleaned and sorted rows of data for:</a:t>
            </a:r>
          </a:p>
          <a:p>
            <a:pPr lvl="1"/>
            <a:r>
              <a:rPr lang="en-US" sz="3500" dirty="0">
                <a:latin typeface="Corbel" panose="020B0503020204020204" pitchFamily="34" charset="0"/>
              </a:rPr>
              <a:t>Salary</a:t>
            </a:r>
          </a:p>
          <a:p>
            <a:pPr lvl="1"/>
            <a:r>
              <a:rPr lang="en-US" sz="3500" dirty="0">
                <a:latin typeface="Corbel" panose="020B0503020204020204" pitchFamily="34" charset="0"/>
              </a:rPr>
              <a:t>Tools</a:t>
            </a:r>
          </a:p>
          <a:p>
            <a:pPr lvl="1"/>
            <a:r>
              <a:rPr lang="en-US" sz="3500" dirty="0">
                <a:latin typeface="Corbel" panose="020B0503020204020204" pitchFamily="34" charset="0"/>
              </a:rPr>
              <a:t>Languages</a:t>
            </a:r>
          </a:p>
          <a:p>
            <a:r>
              <a:rPr lang="en-US" sz="3500" dirty="0">
                <a:latin typeface="Corbel" panose="020B0503020204020204" pitchFamily="34" charset="0"/>
              </a:rPr>
              <a:t>We realized we needed to add latitude and longitude for the following locations</a:t>
            </a:r>
          </a:p>
          <a:p>
            <a:pPr lvl="1"/>
            <a:r>
              <a:rPr lang="en-US" sz="3500" dirty="0">
                <a:latin typeface="Corbel" panose="020B0503020204020204" pitchFamily="34" charset="0"/>
              </a:rPr>
              <a:t>US and International sites</a:t>
            </a:r>
          </a:p>
          <a:p>
            <a:r>
              <a:rPr lang="en-US" sz="3500" dirty="0">
                <a:latin typeface="Corbel" panose="020B0503020204020204" pitchFamily="34" charset="0"/>
              </a:rPr>
              <a:t>Nulls and incomplete data were removed</a:t>
            </a:r>
          </a:p>
          <a:p>
            <a:pPr lvl="1"/>
            <a:r>
              <a:rPr lang="en-US" sz="3500" dirty="0">
                <a:latin typeface="Corbel" panose="020B0503020204020204" pitchFamily="34" charset="0"/>
              </a:rPr>
              <a:t>Totals adjusted in the percentage calculation</a:t>
            </a:r>
          </a:p>
          <a:p>
            <a:pPr lvl="1"/>
            <a:endParaRPr lang="en-US" sz="3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sz="3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3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68F2-D042-4A69-B5CD-650807E4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5125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Corbel" panose="020B0503020204020204" pitchFamily="34" charset="0"/>
              </a:rPr>
              <a:t>Indeed Dataset</a:t>
            </a:r>
            <a:br>
              <a:rPr lang="en-US" sz="4000" b="1" dirty="0">
                <a:latin typeface="Corbel" panose="020B0503020204020204" pitchFamily="34" charset="0"/>
              </a:rPr>
            </a:br>
            <a:r>
              <a:rPr lang="en-US" sz="4000" b="1" dirty="0">
                <a:latin typeface="Corbel" panose="020B0503020204020204" pitchFamily="34" charset="0"/>
              </a:rPr>
              <a:t> (Data Scientist / Analyst / Engineer)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115C-AA89-4397-AFBF-BFF9F43E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523"/>
            <a:ext cx="10515600" cy="441335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Salary for Scientist, Analyst and Engineer</a:t>
            </a:r>
          </a:p>
          <a:p>
            <a:pPr lvl="1"/>
            <a:r>
              <a:rPr lang="en-US" sz="3200" dirty="0">
                <a:latin typeface="+mj-lt"/>
              </a:rPr>
              <a:t>Salary was averaged based on high and low range</a:t>
            </a:r>
          </a:p>
          <a:p>
            <a:r>
              <a:rPr lang="en-US" sz="3200" dirty="0">
                <a:latin typeface="+mj-lt"/>
              </a:rPr>
              <a:t>Skills and languages were cleaned to create:</a:t>
            </a:r>
          </a:p>
          <a:p>
            <a:pPr lvl="1"/>
            <a:r>
              <a:rPr lang="en-US" sz="3200" dirty="0">
                <a:latin typeface="+mj-lt"/>
              </a:rPr>
              <a:t>Tools : Machine Learning, Tableau and Hadoop</a:t>
            </a:r>
          </a:p>
          <a:p>
            <a:pPr lvl="1"/>
            <a:r>
              <a:rPr lang="en-US" sz="3200" dirty="0">
                <a:latin typeface="+mj-lt"/>
              </a:rPr>
              <a:t>Skills: SQL, Python, SAS, Java, Spark,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423C05-A158-4A51-8743-280DADF2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2167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525</TotalTime>
  <Words>458</Words>
  <Application>Microsoft Office PowerPoint</Application>
  <PresentationFormat>Widescreen</PresentationFormat>
  <Paragraphs>67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Inter</vt:lpstr>
      <vt:lpstr>Tw Cen MT</vt:lpstr>
      <vt:lpstr>Office Theme</vt:lpstr>
      <vt:lpstr>Circuit</vt:lpstr>
      <vt:lpstr>PowerPoint Presentation</vt:lpstr>
      <vt:lpstr>PowerPoint Presentation</vt:lpstr>
      <vt:lpstr>Exploring the differences in Data Careers</vt:lpstr>
      <vt:lpstr>PowerPoint Presentation</vt:lpstr>
      <vt:lpstr>Data Behind Data Scientists</vt:lpstr>
      <vt:lpstr>PowerPoint Presentation</vt:lpstr>
      <vt:lpstr>Indeed Dataset  (Data Scientist / Analyst / Engineer)</vt:lpstr>
      <vt:lpstr>Indeed Dataset  (Data Scientist / Analyst / Engineer)</vt:lpstr>
      <vt:lpstr>PowerPoint Presentation</vt:lpstr>
      <vt:lpstr>LinkedIn Dataset</vt:lpstr>
      <vt:lpstr>Final Database, Tables/Collections and Why This Was Chosen </vt:lpstr>
      <vt:lpstr>PowerPoint Presentation</vt:lpstr>
      <vt:lpstr>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Keely Wright</dc:creator>
  <cp:lastModifiedBy>Katushka Olave</cp:lastModifiedBy>
  <cp:revision>19</cp:revision>
  <dcterms:created xsi:type="dcterms:W3CDTF">2021-07-16T00:48:45Z</dcterms:created>
  <dcterms:modified xsi:type="dcterms:W3CDTF">2021-07-23T21:22:49Z</dcterms:modified>
</cp:coreProperties>
</file>