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9" r:id="rId7"/>
    <p:sldId id="264" r:id="rId8"/>
    <p:sldId id="265" r:id="rId9"/>
    <p:sldId id="262" r:id="rId10"/>
    <p:sldId id="266" r:id="rId11"/>
    <p:sldId id="268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37"/>
  </p:normalViewPr>
  <p:slideViewPr>
    <p:cSldViewPr snapToGrid="0">
      <p:cViewPr varScale="1">
        <p:scale>
          <a:sx n="128" d="100"/>
          <a:sy n="12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D8C2A-4DD5-6E4B-AC80-AE5A63C3FA88}" type="datetimeFigureOut">
              <a:rPr lang="en-ES" smtClean="0"/>
              <a:t>10/5/24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8234-313B-7E43-AF62-447A190425A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1768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8234-313B-7E43-AF62-447A190425AB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45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rs-cantabri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5CF-884A-ED04-D669-8F608B2D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62" y="1481959"/>
            <a:ext cx="8296541" cy="2568877"/>
          </a:xfrm>
        </p:spPr>
        <p:txBody>
          <a:bodyPr/>
          <a:lstStyle/>
          <a:p>
            <a:r>
              <a:rPr lang="en-GB" sz="5000" dirty="0"/>
              <a:t>BDD </a:t>
            </a:r>
            <a:r>
              <a:rPr lang="en-GB" sz="3600" dirty="0"/>
              <a:t>(</a:t>
            </a:r>
            <a:r>
              <a:rPr lang="en-GB" sz="3600" dirty="0" err="1"/>
              <a:t>Behavior</a:t>
            </a:r>
            <a:r>
              <a:rPr lang="en-GB" sz="3600" dirty="0"/>
              <a:t>-Driven Development) </a:t>
            </a:r>
            <a:r>
              <a:rPr lang="en-ES" sz="5000" dirty="0"/>
              <a:t>con Cucumber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97E7-D79A-318D-E6A5-122A7B76D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GB" dirty="0"/>
              <a:t>P</a:t>
            </a:r>
            <a:r>
              <a:rPr lang="en-ES" dirty="0"/>
              <a:t>or Manuel Caballero Rábago y Juan Manuel Lomas Fernández</a:t>
            </a:r>
          </a:p>
        </p:txBody>
      </p:sp>
    </p:spTree>
    <p:extLst>
      <p:ext uri="{BB962C8B-B14F-4D97-AF65-F5344CB8AC3E}">
        <p14:creationId xmlns:p14="http://schemas.microsoft.com/office/powerpoint/2010/main" val="35090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7DD-347D-9933-906C-72868139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BDD y metodologías ágiles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4FA6-887C-EDCC-BBDF-39833DF3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191" cy="3880772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 err="1"/>
              <a:t>Mejora</a:t>
            </a:r>
            <a:r>
              <a:rPr lang="en-GB" dirty="0"/>
              <a:t> y </a:t>
            </a:r>
            <a:r>
              <a:rPr lang="en-GB" dirty="0" err="1"/>
              <a:t>refuerza</a:t>
            </a:r>
            <a:r>
              <a:rPr lang="en-GB" dirty="0"/>
              <a:t> la </a:t>
            </a:r>
            <a:r>
              <a:rPr lang="en-GB" dirty="0" err="1"/>
              <a:t>metodología</a:t>
            </a:r>
            <a:r>
              <a:rPr lang="en-GB" dirty="0"/>
              <a:t> </a:t>
            </a:r>
            <a:r>
              <a:rPr lang="en-GB" dirty="0" err="1"/>
              <a:t>incluyendo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 </a:t>
            </a:r>
            <a:r>
              <a:rPr lang="en-GB" dirty="0" err="1"/>
              <a:t>prácticas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Descubrimiento</a:t>
            </a:r>
            <a:r>
              <a:rPr lang="en-GB" dirty="0"/>
              <a:t>: Lo que </a:t>
            </a:r>
            <a:r>
              <a:rPr lang="en-GB" dirty="0" err="1"/>
              <a:t>podría</a:t>
            </a:r>
            <a:r>
              <a:rPr lang="en-GB" dirty="0"/>
              <a:t> </a:t>
            </a:r>
            <a:r>
              <a:rPr lang="en-GB" dirty="0" err="1"/>
              <a:t>hacer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Formulación</a:t>
            </a:r>
            <a:r>
              <a:rPr lang="en-GB" dirty="0"/>
              <a:t>: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debe</a:t>
            </a:r>
            <a:r>
              <a:rPr lang="en-GB" dirty="0"/>
              <a:t> </a:t>
            </a:r>
            <a:r>
              <a:rPr lang="en-GB" dirty="0" err="1"/>
              <a:t>hacer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Automatización</a:t>
            </a:r>
            <a:r>
              <a:rPr lang="en-GB" dirty="0"/>
              <a:t>: Lo que </a:t>
            </a:r>
            <a:r>
              <a:rPr lang="en-GB" dirty="0" err="1"/>
              <a:t>realmente</a:t>
            </a:r>
            <a:r>
              <a:rPr lang="en-GB" dirty="0"/>
              <a:t> </a:t>
            </a:r>
            <a:r>
              <a:rPr lang="en-GB" dirty="0" err="1"/>
              <a:t>hace</a:t>
            </a:r>
            <a:endParaRPr lang="en-ES" dirty="0"/>
          </a:p>
        </p:txBody>
      </p:sp>
      <p:pic>
        <p:nvPicPr>
          <p:cNvPr id="6" name="Content Placeholder 5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636CFD84-DBA2-19A6-2B23-1F61C4913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259881"/>
            <a:ext cx="4184650" cy="3682850"/>
          </a:xfr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9D7B401-5E0A-2482-342A-BE0069D3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633160"/>
            <a:ext cx="4662108" cy="7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1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6EBB-8A3B-BB9A-FBAF-71E8F337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Y ahora, ¿q</a:t>
            </a:r>
            <a:r>
              <a:rPr lang="en-GB" dirty="0"/>
              <a:t>u</a:t>
            </a:r>
            <a:r>
              <a:rPr lang="en-ES" dirty="0"/>
              <a:t>ién hace qué?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7A97-F38F-FA85-AA0B-2AC29DFF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ES" dirty="0"/>
              <a:t>El principio de Los Tres Amigos</a:t>
            </a:r>
            <a:br>
              <a:rPr lang="en-ES" dirty="0"/>
            </a:br>
            <a:endParaRPr lang="en-ES" dirty="0"/>
          </a:p>
          <a:p>
            <a:r>
              <a:rPr lang="en-GB" dirty="0"/>
              <a:t>El </a:t>
            </a:r>
            <a:r>
              <a:rPr lang="en-GB" dirty="0" err="1"/>
              <a:t>propietario</a:t>
            </a:r>
            <a:r>
              <a:rPr lang="en-GB" dirty="0"/>
              <a:t> del product (</a:t>
            </a:r>
            <a:r>
              <a:rPr lang="en-GB" dirty="0" err="1"/>
              <a:t>Experto</a:t>
            </a:r>
            <a:r>
              <a:rPr lang="en-GB" dirty="0"/>
              <a:t> </a:t>
            </a:r>
            <a:r>
              <a:rPr lang="en-GB" dirty="0" err="1"/>
              <a:t>negocio</a:t>
            </a:r>
            <a:r>
              <a:rPr lang="en-GB" dirty="0"/>
              <a:t> y/o PO)</a:t>
            </a:r>
          </a:p>
          <a:p>
            <a:r>
              <a:rPr lang="en-GB" dirty="0"/>
              <a:t>QA tester (QA)</a:t>
            </a:r>
          </a:p>
          <a:p>
            <a:r>
              <a:rPr lang="en-GB" dirty="0" err="1"/>
              <a:t>Desarrollador</a:t>
            </a:r>
            <a:r>
              <a:rPr lang="en-GB" dirty="0"/>
              <a:t> (DEV)</a:t>
            </a:r>
            <a:endParaRPr lang="en-ES" dirty="0"/>
          </a:p>
          <a:p>
            <a:pPr marL="0" indent="0">
              <a:buNone/>
            </a:pPr>
            <a:br>
              <a:rPr lang="en-ES" dirty="0"/>
            </a:br>
            <a:r>
              <a:rPr lang="en-ES" dirty="0"/>
              <a:t>Ejemplo de tareas por rol</a:t>
            </a:r>
            <a:br>
              <a:rPr lang="en-ES" dirty="0"/>
            </a:br>
            <a:endParaRPr lang="en-ES" dirty="0"/>
          </a:p>
          <a:p>
            <a:r>
              <a:rPr lang="en-ES" dirty="0"/>
              <a:t>Requisitos e historias de usuario (PO)</a:t>
            </a:r>
          </a:p>
          <a:p>
            <a:r>
              <a:rPr lang="en-ES" dirty="0"/>
              <a:t>Escritura de ficheros de características (escenarios y pasos) (PO, QA y DEV)</a:t>
            </a:r>
          </a:p>
          <a:p>
            <a:r>
              <a:rPr lang="en-ES" dirty="0"/>
              <a:t>Revisión y refinamiento (comprobar que los escenarios son testeables) (PO, QA y DEV)</a:t>
            </a:r>
          </a:p>
          <a:p>
            <a:r>
              <a:rPr lang="en-ES" dirty="0"/>
              <a:t>Desarrollo e implementación de los tests (QA, DEV)</a:t>
            </a:r>
          </a:p>
          <a:p>
            <a:endParaRPr lang="en-ES" dirty="0"/>
          </a:p>
          <a:p>
            <a:pPr marL="0" indent="0">
              <a:buNone/>
            </a:pPr>
            <a:r>
              <a:rPr lang="en-ES" dirty="0"/>
              <a:t>No se empieza a desarrollar hasta no tener los tests definidos !</a:t>
            </a:r>
          </a:p>
        </p:txBody>
      </p:sp>
    </p:spTree>
    <p:extLst>
      <p:ext uri="{BB962C8B-B14F-4D97-AF65-F5344CB8AC3E}">
        <p14:creationId xmlns:p14="http://schemas.microsoft.com/office/powerpoint/2010/main" val="312475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934-EE52-74B4-A9BB-E0DB5126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BDD en 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150F-614D-C56F-9036-5009E10F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Presentamos un ejemplo sencillo, completo y funcional, con todo lo explicado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50053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5CF-884A-ED04-D669-8F608B2D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62" y="1481959"/>
            <a:ext cx="8296541" cy="2568877"/>
          </a:xfrm>
        </p:spPr>
        <p:txBody>
          <a:bodyPr/>
          <a:lstStyle/>
          <a:p>
            <a:pPr algn="ctr"/>
            <a:r>
              <a:rPr lang="es-ES" sz="5000" dirty="0"/>
              <a:t>Gracias</a:t>
            </a:r>
            <a:endParaRPr lang="en-E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97E7-D79A-318D-E6A5-122A7B76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794" y="4050833"/>
            <a:ext cx="7960210" cy="1096899"/>
          </a:xfrm>
        </p:spPr>
        <p:txBody>
          <a:bodyPr anchor="b"/>
          <a:lstStyle/>
          <a:p>
            <a:pPr algn="l"/>
            <a:r>
              <a:rPr lang="en-ES" dirty="0"/>
              <a:t>Todos los ejemplos incluidos en esta charla, estarán disponibles en un repositorio público en el GitHub de </a:t>
            </a:r>
            <a:r>
              <a:rPr lang="en-ES" b="1" dirty="0"/>
              <a:t>Coders Cantabria</a:t>
            </a:r>
            <a:r>
              <a:rPr lang="en-ES" dirty="0"/>
              <a:t> ( </a:t>
            </a:r>
            <a:r>
              <a:rPr lang="en-GB" b="1" i="1" dirty="0">
                <a:hlinkClick r:id="rId2"/>
              </a:rPr>
              <a:t>coders-</a:t>
            </a:r>
            <a:r>
              <a:rPr lang="en-GB" b="1" i="1" dirty="0" err="1">
                <a:hlinkClick r:id="rId2"/>
              </a:rPr>
              <a:t>cantabria</a:t>
            </a:r>
            <a:r>
              <a:rPr lang="en-GB" dirty="0"/>
              <a:t> </a:t>
            </a:r>
            <a:r>
              <a:rPr lang="en-ES" dirty="0"/>
              <a:t>), incluida esta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104244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Qué es BDD?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0E7-E2E0-B5E9-49B9-FBF41B58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 err="1"/>
              <a:t>Definición</a:t>
            </a:r>
            <a:r>
              <a:rPr lang="en-GB" dirty="0"/>
              <a:t> de BDD</a:t>
            </a:r>
            <a:br>
              <a:rPr lang="en-GB" dirty="0"/>
            </a:br>
            <a:endParaRPr lang="en-GB" dirty="0"/>
          </a:p>
          <a:p>
            <a:r>
              <a:rPr lang="en-GB" dirty="0"/>
              <a:t>BDD </a:t>
            </a:r>
            <a:r>
              <a:rPr lang="en-GB" dirty="0" err="1"/>
              <a:t>enfatiza</a:t>
            </a:r>
            <a:r>
              <a:rPr lang="en-GB" dirty="0"/>
              <a:t> la </a:t>
            </a:r>
            <a:r>
              <a:rPr lang="en-GB" dirty="0" err="1"/>
              <a:t>colaboración</a:t>
            </a:r>
            <a:r>
              <a:rPr lang="en-GB" dirty="0"/>
              <a:t> entre </a:t>
            </a:r>
            <a:r>
              <a:rPr lang="en-GB" dirty="0" err="1"/>
              <a:t>desarrolladores</a:t>
            </a:r>
            <a:r>
              <a:rPr lang="en-GB" dirty="0"/>
              <a:t>, QA y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interesadas</a:t>
            </a:r>
            <a:r>
              <a:rPr lang="en-GB" dirty="0"/>
              <a:t> no </a:t>
            </a:r>
            <a:r>
              <a:rPr lang="en-GB" dirty="0" err="1"/>
              <a:t>técnicas</a:t>
            </a:r>
            <a:br>
              <a:rPr lang="en-GB" dirty="0"/>
            </a:br>
            <a:endParaRPr lang="en-GB" dirty="0"/>
          </a:p>
          <a:p>
            <a:r>
              <a:rPr lang="en-GB" dirty="0"/>
              <a:t>El </a:t>
            </a:r>
            <a:r>
              <a:rPr lang="en-GB" dirty="0" err="1"/>
              <a:t>papel</a:t>
            </a:r>
            <a:r>
              <a:rPr lang="en-GB" dirty="0"/>
              <a:t> de las </a:t>
            </a:r>
            <a:r>
              <a:rPr lang="en-GB" dirty="0" err="1"/>
              <a:t>historias</a:t>
            </a:r>
            <a:r>
              <a:rPr lang="en-GB" dirty="0"/>
              <a:t> de </a:t>
            </a:r>
            <a:r>
              <a:rPr lang="en-GB" dirty="0" err="1"/>
              <a:t>usuario</a:t>
            </a:r>
            <a:r>
              <a:rPr lang="en-GB" dirty="0"/>
              <a:t> y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criterios</a:t>
            </a:r>
            <a:r>
              <a:rPr lang="en-GB" dirty="0"/>
              <a:t> de </a:t>
            </a:r>
            <a:r>
              <a:rPr lang="en-GB" dirty="0" err="1"/>
              <a:t>aceptación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13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Por qué utilizar BDD?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0E7-E2E0-B5E9-49B9-FBF41B58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/>
              <a:t>Mejora</a:t>
            </a:r>
            <a:r>
              <a:rPr lang="en-GB" dirty="0"/>
              <a:t> de la </a:t>
            </a:r>
            <a:r>
              <a:rPr lang="en-GB" dirty="0" err="1"/>
              <a:t>comunicación</a:t>
            </a:r>
            <a:r>
              <a:rPr lang="en-GB" dirty="0"/>
              <a:t> y la </a:t>
            </a:r>
            <a:r>
              <a:rPr lang="en-GB" dirty="0" err="1"/>
              <a:t>claridad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Validación</a:t>
            </a:r>
            <a:r>
              <a:rPr lang="en-GB" dirty="0"/>
              <a:t> </a:t>
            </a:r>
            <a:r>
              <a:rPr lang="en-GB" dirty="0" err="1"/>
              <a:t>temprana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criterios</a:t>
            </a:r>
            <a:r>
              <a:rPr lang="en-GB" dirty="0"/>
              <a:t> de </a:t>
            </a:r>
            <a:r>
              <a:rPr lang="en-GB" dirty="0" err="1"/>
              <a:t>aceptación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Reducción</a:t>
            </a:r>
            <a:r>
              <a:rPr lang="en-GB" dirty="0"/>
              <a:t> de la </a:t>
            </a:r>
            <a:r>
              <a:rPr lang="en-GB" dirty="0" err="1"/>
              <a:t>deuda</a:t>
            </a:r>
            <a:r>
              <a:rPr lang="en-GB" dirty="0"/>
              <a:t> </a:t>
            </a:r>
            <a:r>
              <a:rPr lang="en-GB" dirty="0" err="1"/>
              <a:t>técnica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Documentación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91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BDD y TDD, compatibles?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0E7-E2E0-B5E9-49B9-FBF41B58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ES" dirty="0"/>
              <a:t>Enfoques diferentes, pero perfectamente utilizables en un mismo proyecto.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TDD: se </a:t>
            </a:r>
            <a:r>
              <a:rPr lang="en-GB" dirty="0"/>
              <a:t>centra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funcionalidad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</a:t>
            </a:r>
            <a:r>
              <a:rPr lang="en-GB" dirty="0" err="1"/>
              <a:t>perspectiva</a:t>
            </a:r>
            <a:r>
              <a:rPr lang="en-GB" dirty="0"/>
              <a:t> del </a:t>
            </a:r>
            <a:r>
              <a:rPr lang="en-GB" dirty="0" err="1"/>
              <a:t>desarrollador</a:t>
            </a:r>
            <a:r>
              <a:rPr lang="en-GB" dirty="0"/>
              <a:t>, con un </a:t>
            </a:r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técnico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BDD: </a:t>
            </a:r>
            <a:r>
              <a:rPr lang="en-GB" dirty="0" err="1"/>
              <a:t>extiende</a:t>
            </a:r>
            <a:r>
              <a:rPr lang="en-GB" dirty="0"/>
              <a:t> TDD y se </a:t>
            </a:r>
            <a:r>
              <a:rPr lang="en-GB" dirty="0" err="1"/>
              <a:t>enfoca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funcionalidad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</a:t>
            </a:r>
            <a:r>
              <a:rPr lang="en-GB" dirty="0" err="1"/>
              <a:t>perspectiva</a:t>
            </a:r>
            <a:r>
              <a:rPr lang="en-GB" dirty="0"/>
              <a:t> del </a:t>
            </a:r>
            <a:r>
              <a:rPr lang="en-GB" dirty="0" err="1"/>
              <a:t>usuario</a:t>
            </a:r>
            <a:r>
              <a:rPr lang="en-GB" dirty="0"/>
              <a:t> o del </a:t>
            </a:r>
            <a:r>
              <a:rPr lang="en-GB" dirty="0" err="1"/>
              <a:t>negocio</a:t>
            </a:r>
            <a:r>
              <a:rPr lang="en-GB" dirty="0"/>
              <a:t>, </a:t>
            </a:r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dirty="0" err="1"/>
              <a:t>lenguaje</a:t>
            </a:r>
            <a:r>
              <a:rPr lang="en-GB" dirty="0"/>
              <a:t> natural.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Flujo</a:t>
            </a:r>
            <a:r>
              <a:rPr lang="en-GB" dirty="0"/>
              <a:t> de </a:t>
            </a:r>
            <a:r>
              <a:rPr lang="en-GB" dirty="0" err="1"/>
              <a:t>trabajo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17125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Introducción a 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0E7-E2E0-B5E9-49B9-FBF41B58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/>
              <a:t>Qué</a:t>
            </a:r>
            <a:r>
              <a:rPr lang="en-GB" dirty="0"/>
              <a:t> es Cucumber y 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encaja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BDD</a:t>
            </a:r>
            <a:br>
              <a:rPr lang="en-GB" dirty="0"/>
            </a:br>
            <a:endParaRPr lang="en-GB" dirty="0"/>
          </a:p>
          <a:p>
            <a:r>
              <a:rPr lang="en-GB" dirty="0"/>
              <a:t>Gherkin,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lenguaje</a:t>
            </a:r>
            <a:r>
              <a:rPr lang="en-GB" dirty="0"/>
              <a:t> de Cucumber para </a:t>
            </a:r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casos</a:t>
            </a:r>
            <a:r>
              <a:rPr lang="en-GB" dirty="0"/>
              <a:t> de </a:t>
            </a:r>
            <a:r>
              <a:rPr lang="en-GB" dirty="0" err="1"/>
              <a:t>prueba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Integraciónes</a:t>
            </a:r>
            <a:r>
              <a:rPr lang="en-GB" dirty="0"/>
              <a:t> de Cucumber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05830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8BF4-AD2E-15BF-B926-D9DE59A1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ES" sz="3600"/>
              <a:t>Qué es Gherkin</a:t>
            </a:r>
            <a:endParaRPr lang="en-ES" sz="3600" dirty="0"/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95CB0CC7-79AC-E7F7-61F0-C50724BDF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093" y="1576387"/>
            <a:ext cx="4672561" cy="4078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BC5E8-7FEE-6817-2863-39B8CFD5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504461"/>
          </a:xfrm>
        </p:spPr>
        <p:txBody>
          <a:bodyPr>
            <a:noAutofit/>
          </a:bodyPr>
          <a:lstStyle/>
          <a:p>
            <a:r>
              <a:rPr lang="en-GB" sz="1800"/>
              <a:t>Gherkin sirve para múltiples propósitos:</a:t>
            </a:r>
            <a:br>
              <a:rPr lang="en-GB" sz="1800"/>
            </a:br>
            <a:endParaRPr lang="en-GB" sz="1800"/>
          </a:p>
          <a:p>
            <a:pPr marL="342900" indent="-342900">
              <a:buFont typeface="Wingdings 3" charset="2"/>
              <a:buChar char=""/>
            </a:pPr>
            <a:r>
              <a:rPr lang="en-GB" sz="1800"/>
              <a:t>Especificación ejecutable no ambigua</a:t>
            </a:r>
            <a:br>
              <a:rPr lang="en-GB" sz="1800"/>
            </a:br>
            <a:endParaRPr lang="en-GB" sz="1800"/>
          </a:p>
          <a:p>
            <a:pPr marL="342900" indent="-342900">
              <a:buFont typeface="Wingdings 3" charset="2"/>
              <a:buChar char=""/>
            </a:pPr>
            <a:r>
              <a:rPr lang="en-GB" sz="1800"/>
              <a:t>Pruebas automatizadas con Cucumber</a:t>
            </a:r>
            <a:br>
              <a:rPr lang="en-GB" sz="1800"/>
            </a:br>
            <a:endParaRPr lang="en-GB" sz="1800"/>
          </a:p>
          <a:p>
            <a:pPr marL="342900" indent="-342900">
              <a:buFont typeface="Wingdings 3" charset="2"/>
              <a:buChar char=""/>
            </a:pPr>
            <a:r>
              <a:rPr lang="en-GB" sz="1800"/>
              <a:t>Documentar cómo se comporta realmente el sistema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624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CBE9-1C1B-6477-F748-5921A51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ES" sz="4000" dirty="0"/>
              <a:t>Archivos de características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1C449-B171-295E-9568-279797F5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342900" indent="-342900">
              <a:buFont typeface="Wingdings 3" charset="2"/>
              <a:buChar char=""/>
            </a:pPr>
            <a:r>
              <a:rPr lang="en-GB" sz="1800" dirty="0" err="1"/>
              <a:t>Funcionalidad</a:t>
            </a:r>
            <a:endParaRPr lang="en-GB" sz="1800" dirty="0"/>
          </a:p>
          <a:p>
            <a:pPr marL="342900" indent="-342900">
              <a:buFont typeface="Wingdings 3" charset="2"/>
              <a:buChar char=""/>
            </a:pPr>
            <a:r>
              <a:rPr lang="en-GB" sz="1800" dirty="0" err="1"/>
              <a:t>Descripción</a:t>
            </a:r>
            <a:endParaRPr lang="en-GB" sz="1800" dirty="0"/>
          </a:p>
          <a:p>
            <a:pPr marL="342900" indent="-342900">
              <a:buFont typeface="Wingdings 3" charset="2"/>
              <a:buChar char=""/>
            </a:pPr>
            <a:r>
              <a:rPr lang="en-GB" sz="1800" dirty="0" err="1"/>
              <a:t>Escenarios</a:t>
            </a:r>
            <a:r>
              <a:rPr lang="en-GB" sz="1800" dirty="0"/>
              <a:t> y pasos (</a:t>
            </a:r>
            <a:r>
              <a:rPr lang="en-GB" sz="1800" dirty="0" err="1"/>
              <a:t>sintaxis</a:t>
            </a:r>
            <a:r>
              <a:rPr lang="en-GB" sz="1800" dirty="0"/>
              <a:t> Given – When - Then)</a:t>
            </a:r>
            <a:endParaRPr lang="en-ES" sz="1800" dirty="0"/>
          </a:p>
        </p:txBody>
      </p:sp>
      <p:pic>
        <p:nvPicPr>
          <p:cNvPr id="10" name="Content Placeholder 9" descr="A screenshot of a white screen&#10;&#10;Description automatically generated">
            <a:extLst>
              <a:ext uri="{FF2B5EF4-FFF2-40B4-BE49-F238E27FC236}">
                <a16:creationId xmlns:a16="http://schemas.microsoft.com/office/drawing/2014/main" id="{E8CDE305-AE12-085F-C1FC-50A7ACC72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464612"/>
            <a:ext cx="4513262" cy="3627150"/>
          </a:xfrm>
        </p:spPr>
      </p:pic>
    </p:spTree>
    <p:extLst>
      <p:ext uri="{BB962C8B-B14F-4D97-AF65-F5344CB8AC3E}">
        <p14:creationId xmlns:p14="http://schemas.microsoft.com/office/powerpoint/2010/main" val="56819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B265-E92D-4A56-EB00-0D8EEC63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Definición de los pasos de un escenario</a:t>
            </a:r>
          </a:p>
        </p:txBody>
      </p:sp>
      <p:pic>
        <p:nvPicPr>
          <p:cNvPr id="6" name="Content Placeholder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1CB2F142-41C3-A79E-3785-C02E9F3B6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5611" y="3369295"/>
            <a:ext cx="6381538" cy="1173287"/>
          </a:xfrm>
        </p:spPr>
      </p:pic>
      <p:pic>
        <p:nvPicPr>
          <p:cNvPr id="9" name="Content Placeholder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5B3508E-3466-7741-C858-B34345F6E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4730" y="4864100"/>
            <a:ext cx="3543300" cy="1384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B11D3-1FFF-1049-6041-DB6C29D124E1}"/>
              </a:ext>
            </a:extLst>
          </p:cNvPr>
          <p:cNvSpPr txBox="1"/>
          <p:nvPr/>
        </p:nvSpPr>
        <p:spPr>
          <a:xfrm>
            <a:off x="677334" y="2346612"/>
            <a:ext cx="6388287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Conexión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archivos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  <a:endParaRPr lang="en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/>
              <a:t>Soporta</a:t>
            </a:r>
            <a:r>
              <a:rPr lang="en-GB" dirty="0"/>
              <a:t> </a:t>
            </a:r>
            <a:r>
              <a:rPr lang="en-GB" dirty="0" err="1"/>
              <a:t>expresiones</a:t>
            </a:r>
            <a:r>
              <a:rPr lang="en-GB" dirty="0"/>
              <a:t> </a:t>
            </a:r>
            <a:r>
              <a:rPr lang="en-GB" dirty="0" err="1"/>
              <a:t>regulares</a:t>
            </a:r>
            <a:r>
              <a:rPr lang="en-GB" dirty="0"/>
              <a:t> y </a:t>
            </a:r>
            <a:r>
              <a:rPr lang="en-GB" dirty="0" err="1"/>
              <a:t>propias</a:t>
            </a:r>
            <a:r>
              <a:rPr lang="en-GB" dirty="0"/>
              <a:t> de Cucumber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7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E60D-9444-D227-476E-361E68C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Configurando Cucumber con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6AD9-BCE2-336C-3E6A-863D77E9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/>
              <a:t>Agregar</a:t>
            </a:r>
            <a:r>
              <a:rPr lang="en-GB" dirty="0"/>
              <a:t> las </a:t>
            </a:r>
            <a:r>
              <a:rPr lang="en-GB" dirty="0" err="1"/>
              <a:t>dependencias</a:t>
            </a:r>
            <a:r>
              <a:rPr lang="en-GB" dirty="0"/>
              <a:t> </a:t>
            </a:r>
            <a:br>
              <a:rPr lang="en-GB" dirty="0"/>
            </a:br>
            <a:r>
              <a:rPr lang="en-GB" sz="1400" i="1" dirty="0"/>
              <a:t>(cucumber-java, cucumber-</a:t>
            </a:r>
            <a:r>
              <a:rPr lang="en-GB" sz="1400" i="1" dirty="0" err="1"/>
              <a:t>junit</a:t>
            </a:r>
            <a:r>
              <a:rPr lang="en-GB" sz="1400" i="1" dirty="0"/>
              <a:t> y cucumber-spring)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Configurar</a:t>
            </a:r>
            <a:r>
              <a:rPr lang="en-GB" dirty="0"/>
              <a:t> Cucumber con </a:t>
            </a:r>
            <a:r>
              <a:rPr lang="en-GB" dirty="0" err="1"/>
              <a:t>SpringBoot</a:t>
            </a:r>
            <a:r>
              <a:rPr lang="en-GB" dirty="0"/>
              <a:t> </a:t>
            </a:r>
            <a:br>
              <a:rPr lang="en-GB" dirty="0"/>
            </a:br>
            <a:r>
              <a:rPr lang="en-GB" sz="1400" i="1" dirty="0"/>
              <a:t>(</a:t>
            </a:r>
            <a:r>
              <a:rPr lang="en-GB" sz="1400" i="1" dirty="0" err="1"/>
              <a:t>anotaciones</a:t>
            </a:r>
            <a:r>
              <a:rPr lang="en-GB" sz="1400" i="1" dirty="0"/>
              <a:t> @</a:t>
            </a:r>
            <a:r>
              <a:rPr lang="en-GB" sz="1400" i="1" dirty="0" err="1"/>
              <a:t>SpringBootTest</a:t>
            </a:r>
            <a:r>
              <a:rPr lang="en-GB" sz="1400" i="1" dirty="0"/>
              <a:t> y @</a:t>
            </a:r>
            <a:r>
              <a:rPr lang="en-GB" sz="1400" i="1" dirty="0" err="1"/>
              <a:t>CucumberContextConfiguration</a:t>
            </a:r>
            <a:r>
              <a:rPr lang="en-GB" sz="1400" i="1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Establecer</a:t>
            </a:r>
            <a:r>
              <a:rPr lang="en-GB" dirty="0"/>
              <a:t> la </a:t>
            </a:r>
            <a:r>
              <a:rPr lang="en-GB" dirty="0" err="1"/>
              <a:t>estructura</a:t>
            </a:r>
            <a:r>
              <a:rPr lang="en-GB" dirty="0"/>
              <a:t> de </a:t>
            </a:r>
            <a:r>
              <a:rPr lang="en-GB" dirty="0" err="1"/>
              <a:t>directorios</a:t>
            </a:r>
            <a:r>
              <a:rPr lang="en-GB" dirty="0"/>
              <a:t> y </a:t>
            </a:r>
            <a:r>
              <a:rPr lang="en-GB" dirty="0" err="1"/>
              <a:t>ficheros</a:t>
            </a:r>
            <a:r>
              <a:rPr lang="en-GB" dirty="0"/>
              <a:t> para </a:t>
            </a:r>
            <a:r>
              <a:rPr lang="en-GB" dirty="0" err="1"/>
              <a:t>los</a:t>
            </a:r>
            <a:r>
              <a:rPr lang="en-GB" dirty="0"/>
              <a:t> tests</a:t>
            </a:r>
            <a:br>
              <a:rPr lang="en-GB" dirty="0"/>
            </a:br>
            <a:r>
              <a:rPr lang="en-GB" sz="1400" i="1" dirty="0"/>
              <a:t>(</a:t>
            </a:r>
            <a:r>
              <a:rPr lang="en-GB" sz="1400" i="1" dirty="0" err="1"/>
              <a:t>ficheros</a:t>
            </a:r>
            <a:r>
              <a:rPr lang="en-GB" sz="1400" i="1" dirty="0"/>
              <a:t> .properties, .feature y tests)</a:t>
            </a:r>
          </a:p>
          <a:p>
            <a:pPr marL="0" indent="0">
              <a:buNone/>
            </a:pPr>
            <a:br>
              <a:rPr lang="en-ES" dirty="0"/>
            </a:br>
            <a:r>
              <a:rPr lang="en-ES" sz="1400" dirty="0"/>
              <a:t>En el proyecto incluido en el repositorio, se incluye un ejemplo.</a:t>
            </a:r>
          </a:p>
        </p:txBody>
      </p:sp>
    </p:spTree>
    <p:extLst>
      <p:ext uri="{BB962C8B-B14F-4D97-AF65-F5344CB8AC3E}">
        <p14:creationId xmlns:p14="http://schemas.microsoft.com/office/powerpoint/2010/main" val="282255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494</Words>
  <Application>Microsoft Macintosh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</vt:lpstr>
      <vt:lpstr>BDD (Behavior-Driven Development) con Cucumber</vt:lpstr>
      <vt:lpstr>Qué es BDD?</vt:lpstr>
      <vt:lpstr>Por qué utilizar BDD?</vt:lpstr>
      <vt:lpstr>BDD y TDD, compatibles?</vt:lpstr>
      <vt:lpstr>Introducción a Cucumber</vt:lpstr>
      <vt:lpstr>Qué es Gherkin</vt:lpstr>
      <vt:lpstr>Archivos de características</vt:lpstr>
      <vt:lpstr>Definición de los pasos de un escenario</vt:lpstr>
      <vt:lpstr>Configurando Cucumber con Spring Boot</vt:lpstr>
      <vt:lpstr>BDD y metodologías ágiles</vt:lpstr>
      <vt:lpstr>Y ahora, ¿quién hace qué?</vt:lpstr>
      <vt:lpstr>BDD en acción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 con Cucumber</dc:title>
  <dc:creator>Juan Manuel Lomas Fernandez</dc:creator>
  <cp:lastModifiedBy>Juan Manuel Lomas Fernandez</cp:lastModifiedBy>
  <cp:revision>44</cp:revision>
  <dcterms:created xsi:type="dcterms:W3CDTF">2024-05-10T06:04:06Z</dcterms:created>
  <dcterms:modified xsi:type="dcterms:W3CDTF">2024-05-10T09:35:48Z</dcterms:modified>
</cp:coreProperties>
</file>