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66" r:id="rId5"/>
    <p:sldId id="281" r:id="rId6"/>
    <p:sldId id="26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80" r:id="rId15"/>
    <p:sldId id="290" r:id="rId16"/>
    <p:sldId id="273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4"/>
    <p:restoredTop sz="82650"/>
  </p:normalViewPr>
  <p:slideViewPr>
    <p:cSldViewPr snapToGrid="0" snapToObjects="1">
      <p:cViewPr>
        <p:scale>
          <a:sx n="89" d="100"/>
          <a:sy n="89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15648-75F9-4AC2-8F85-3F8FFE4735E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4BDDA8-3FCA-4C91-9708-09A60C9C7B59}">
      <dgm:prSet custT="1"/>
      <dgm:spPr>
        <a:solidFill>
          <a:srgbClr val="9D310A"/>
        </a:solidFill>
      </dgm:spPr>
      <dgm:t>
        <a:bodyPr/>
        <a:lstStyle/>
        <a:p>
          <a:r>
            <a:rPr lang="en-US" altLang="zh-CN" sz="1600" dirty="0"/>
            <a:t>First</a:t>
          </a:r>
          <a:r>
            <a:rPr lang="zh-CN" altLang="en-US" sz="1600" baseline="0" dirty="0"/>
            <a:t> </a:t>
          </a:r>
          <a:r>
            <a:rPr lang="en-US" altLang="zh-CN" sz="1600" baseline="0" dirty="0"/>
            <a:t>Comprehensive</a:t>
          </a:r>
          <a:r>
            <a:rPr lang="zh-CN" altLang="en-US" sz="1600" baseline="0" dirty="0"/>
            <a:t> </a:t>
          </a:r>
          <a:r>
            <a:rPr lang="en-US" altLang="zh-CN" sz="1600" baseline="0" dirty="0" err="1"/>
            <a:t>FinLLMs</a:t>
          </a:r>
          <a:r>
            <a:rPr lang="zh-CN" altLang="en-US" sz="1600" baseline="0" dirty="0"/>
            <a:t> </a:t>
          </a:r>
          <a:r>
            <a:rPr lang="en-US" altLang="zh-CN" sz="1600" baseline="0" dirty="0"/>
            <a:t>Benchmark</a:t>
          </a:r>
          <a:endParaRPr lang="en-US" sz="1600" dirty="0"/>
        </a:p>
      </dgm:t>
    </dgm:pt>
    <dgm:pt modelId="{FDF207BF-759C-41B0-9250-A463BCA4A473}" type="parTrans" cxnId="{0A8E04CA-C8FA-4A3D-BBFF-BEEA6E725000}">
      <dgm:prSet/>
      <dgm:spPr/>
      <dgm:t>
        <a:bodyPr/>
        <a:lstStyle/>
        <a:p>
          <a:endParaRPr lang="en-US"/>
        </a:p>
      </dgm:t>
    </dgm:pt>
    <dgm:pt modelId="{6C93DD51-8E81-4A28-883C-0E419F1C47DE}" type="sibTrans" cxnId="{0A8E04CA-C8FA-4A3D-BBFF-BEEA6E725000}">
      <dgm:prSet/>
      <dgm:spPr/>
      <dgm:t>
        <a:bodyPr/>
        <a:lstStyle/>
        <a:p>
          <a:endParaRPr lang="en-US"/>
        </a:p>
      </dgm:t>
    </dgm:pt>
    <dgm:pt modelId="{C4D426F2-4054-4B25-9CFB-EFE0A8C34382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b="1" i="0" dirty="0"/>
            <a:t>35</a:t>
          </a:r>
          <a:r>
            <a:rPr lang="en-US" altLang="zh-CN" b="0" i="0" dirty="0"/>
            <a:t> datasets spanning </a:t>
          </a:r>
          <a:r>
            <a:rPr lang="en-US" altLang="zh-CN" b="1" i="0" dirty="0"/>
            <a:t>23</a:t>
          </a:r>
          <a:r>
            <a:rPr lang="en-US" altLang="zh-CN" b="0" i="0" dirty="0"/>
            <a:t> financial tasks</a:t>
          </a:r>
          <a:endParaRPr lang="en-US" dirty="0"/>
        </a:p>
      </dgm:t>
    </dgm:pt>
    <dgm:pt modelId="{3876BCC6-C161-424D-BF0C-E172AE215CCD}" type="parTrans" cxnId="{659938C4-1AB9-4A44-A6BB-2FB97369887A}">
      <dgm:prSet/>
      <dgm:spPr/>
      <dgm:t>
        <a:bodyPr/>
        <a:lstStyle/>
        <a:p>
          <a:endParaRPr lang="en-US"/>
        </a:p>
      </dgm:t>
    </dgm:pt>
    <dgm:pt modelId="{99F31E2D-0911-4227-95FD-F2597F1D969D}" type="sibTrans" cxnId="{659938C4-1AB9-4A44-A6BB-2FB97369887A}">
      <dgm:prSet/>
      <dgm:spPr/>
      <dgm:t>
        <a:bodyPr/>
        <a:lstStyle/>
        <a:p>
          <a:endParaRPr lang="en-US"/>
        </a:p>
      </dgm:t>
    </dgm:pt>
    <dgm:pt modelId="{144505B4-06D9-4D9F-987A-65B68B574E41}">
      <dgm:prSet custT="1"/>
      <dgm:spPr>
        <a:solidFill>
          <a:srgbClr val="9D310A"/>
        </a:solidFill>
      </dgm:spPr>
      <dgm:t>
        <a:bodyPr/>
        <a:lstStyle/>
        <a:p>
          <a:r>
            <a:rPr lang="en-US" sz="1600" b="0" i="0" dirty="0"/>
            <a:t>Features</a:t>
          </a:r>
          <a:endParaRPr lang="en-US" sz="1200" dirty="0"/>
        </a:p>
      </dgm:t>
    </dgm:pt>
    <dgm:pt modelId="{1C39EA08-6827-4904-9D90-280ABA7E2DEE}" type="parTrans" cxnId="{F65E6C86-8F92-483A-88EF-7F8187671B23}">
      <dgm:prSet/>
      <dgm:spPr/>
      <dgm:t>
        <a:bodyPr/>
        <a:lstStyle/>
        <a:p>
          <a:endParaRPr lang="en-US"/>
        </a:p>
      </dgm:t>
    </dgm:pt>
    <dgm:pt modelId="{298E6E6D-40EB-4654-B4C5-A594C24D3D22}" type="sibTrans" cxnId="{F65E6C86-8F92-483A-88EF-7F8187671B23}">
      <dgm:prSet/>
      <dgm:spPr/>
      <dgm:t>
        <a:bodyPr/>
        <a:lstStyle/>
        <a:p>
          <a:endParaRPr lang="en-US"/>
        </a:p>
      </dgm:t>
    </dgm:pt>
    <dgm:pt modelId="{5F3C5B29-31F8-49CF-852C-D8462BF50AF0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b="1" i="1" dirty="0"/>
            <a:t>Wide coverage</a:t>
          </a:r>
          <a:endParaRPr lang="en-US" b="1" i="1" dirty="0"/>
        </a:p>
      </dgm:t>
    </dgm:pt>
    <dgm:pt modelId="{5ADB85F9-17E2-4E65-94FC-88AB05CB6CF0}" type="parTrans" cxnId="{8EA5EC33-715A-43FC-94C4-894EEFA80C8B}">
      <dgm:prSet/>
      <dgm:spPr/>
      <dgm:t>
        <a:bodyPr/>
        <a:lstStyle/>
        <a:p>
          <a:endParaRPr lang="en-US"/>
        </a:p>
      </dgm:t>
    </dgm:pt>
    <dgm:pt modelId="{8DA817DA-384A-43F5-89E2-A9BF2BAB9DDD}" type="sibTrans" cxnId="{8EA5EC33-715A-43FC-94C4-894EEFA80C8B}">
      <dgm:prSet/>
      <dgm:spPr/>
      <dgm:t>
        <a:bodyPr/>
        <a:lstStyle/>
        <a:p>
          <a:endParaRPr lang="en-US"/>
        </a:p>
      </dgm:t>
    </dgm:pt>
    <dgm:pt modelId="{BC175E1D-F978-4FF9-B2D2-03F6EFFE95E9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b="1" i="1" dirty="0"/>
            <a:t>Multi-data modality and diversity of text types</a:t>
          </a:r>
          <a:endParaRPr lang="en-US" b="1" i="1" dirty="0"/>
        </a:p>
      </dgm:t>
    </dgm:pt>
    <dgm:pt modelId="{8A8B26A7-2451-4F56-96FA-549B74682B59}" type="sibTrans" cxnId="{5CBFAD59-EEE5-45B8-B2D4-10B6C27704ED}">
      <dgm:prSet/>
      <dgm:spPr/>
      <dgm:t>
        <a:bodyPr/>
        <a:lstStyle/>
        <a:p>
          <a:endParaRPr lang="en-US"/>
        </a:p>
      </dgm:t>
    </dgm:pt>
    <dgm:pt modelId="{CEE08B34-8CE9-4E31-9073-614BF27633C0}" type="parTrans" cxnId="{5CBFAD59-EEE5-45B8-B2D4-10B6C27704ED}">
      <dgm:prSet/>
      <dgm:spPr/>
      <dgm:t>
        <a:bodyPr/>
        <a:lstStyle/>
        <a:p>
          <a:endParaRPr lang="en-US"/>
        </a:p>
      </dgm:t>
    </dgm:pt>
    <dgm:pt modelId="{CC617854-953A-418F-959C-480303609DD0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b="1" i="1" dirty="0"/>
            <a:t>Diverse cognitive</a:t>
          </a:r>
          <a:r>
            <a:rPr lang="zh-CN" altLang="en-US" b="1" i="1" dirty="0"/>
            <a:t> </a:t>
          </a:r>
          <a:r>
            <a:rPr lang="en-US" altLang="zh-CN" b="1" i="1" dirty="0"/>
            <a:t>difficulty levels</a:t>
          </a:r>
          <a:endParaRPr lang="en-US" b="1" i="1" dirty="0"/>
        </a:p>
      </dgm:t>
    </dgm:pt>
    <dgm:pt modelId="{FF68DDC5-0F4F-4605-AD67-02F5A95F5603}" type="parTrans" cxnId="{6D7B6B87-D819-46D6-8C58-7DC1DC1B9223}">
      <dgm:prSet/>
      <dgm:spPr/>
      <dgm:t>
        <a:bodyPr/>
        <a:lstStyle/>
        <a:p>
          <a:endParaRPr lang="zh-CN" altLang="en-US"/>
        </a:p>
      </dgm:t>
    </dgm:pt>
    <dgm:pt modelId="{2D396DD5-CB60-4E77-B476-290F74AF7E10}" type="sibTrans" cxnId="{6D7B6B87-D819-46D6-8C58-7DC1DC1B9223}">
      <dgm:prSet/>
      <dgm:spPr/>
      <dgm:t>
        <a:bodyPr/>
        <a:lstStyle/>
        <a:p>
          <a:endParaRPr lang="zh-CN" altLang="en-US"/>
        </a:p>
      </dgm:t>
    </dgm:pt>
    <dgm:pt modelId="{E72962E3-013E-48E5-AE57-2122CA556E39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dirty="0"/>
            <a:t>  </a:t>
          </a:r>
          <a:r>
            <a:rPr lang="en-US" altLang="zh-CN" dirty="0"/>
            <a:t>Classic NLP tasks (text analysis, knowledge extraction, question answering)</a:t>
          </a:r>
          <a:endParaRPr lang="en-US" dirty="0"/>
        </a:p>
      </dgm:t>
    </dgm:pt>
    <dgm:pt modelId="{DDDDAE69-1D21-4A83-95E5-774EC785E80E}" type="parTrans" cxnId="{AC52002B-76F0-43AB-AE0E-B3E7B659C343}">
      <dgm:prSet/>
      <dgm:spPr/>
      <dgm:t>
        <a:bodyPr/>
        <a:lstStyle/>
        <a:p>
          <a:endParaRPr lang="zh-CN" altLang="en-US"/>
        </a:p>
      </dgm:t>
    </dgm:pt>
    <dgm:pt modelId="{5C6ACB4E-F779-48E2-84AC-C8B2E2EF7A76}" type="sibTrans" cxnId="{AC52002B-76F0-43AB-AE0E-B3E7B659C343}">
      <dgm:prSet/>
      <dgm:spPr/>
      <dgm:t>
        <a:bodyPr/>
        <a:lstStyle/>
        <a:p>
          <a:endParaRPr lang="zh-CN" altLang="en-US"/>
        </a:p>
      </dgm:t>
    </dgm:pt>
    <dgm:pt modelId="{3083F8BB-D328-4989-A937-6B3CFDE68118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dirty="0"/>
            <a:t>  </a:t>
          </a:r>
          <a:r>
            <a:rPr lang="en-US" altLang="zh-CN" dirty="0"/>
            <a:t>Finance-specific challenges (numeric labeling)</a:t>
          </a:r>
          <a:endParaRPr lang="en-US" dirty="0"/>
        </a:p>
      </dgm:t>
    </dgm:pt>
    <dgm:pt modelId="{BC833BCE-DECD-411F-B3B5-9B17AD085E06}" type="parTrans" cxnId="{0077FEC2-24FC-44AD-B797-F243DC789A85}">
      <dgm:prSet/>
      <dgm:spPr/>
      <dgm:t>
        <a:bodyPr/>
        <a:lstStyle/>
        <a:p>
          <a:endParaRPr lang="zh-CN" altLang="en-US"/>
        </a:p>
      </dgm:t>
    </dgm:pt>
    <dgm:pt modelId="{21AC659A-22CA-4358-B52A-8C6A130C42C6}" type="sibTrans" cxnId="{0077FEC2-24FC-44AD-B797-F243DC789A85}">
      <dgm:prSet/>
      <dgm:spPr/>
      <dgm:t>
        <a:bodyPr/>
        <a:lstStyle/>
        <a:p>
          <a:endParaRPr lang="zh-CN" altLang="en-US"/>
        </a:p>
      </dgm:t>
    </dgm:pt>
    <dgm:pt modelId="{A4312E5E-E60A-4373-9B90-6B65B1D3F36E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dirty="0"/>
            <a:t>  </a:t>
          </a:r>
          <a:r>
            <a:rPr lang="en-US" altLang="zh-CN" dirty="0"/>
            <a:t>Real-world financial applications (stock prediction, credit scoring)</a:t>
          </a:r>
          <a:endParaRPr lang="en-US" dirty="0"/>
        </a:p>
      </dgm:t>
    </dgm:pt>
    <dgm:pt modelId="{734BDA48-F06E-4C07-8D9B-904F5E0863E4}" type="parTrans" cxnId="{F6594703-31E9-4DC1-9A82-7F3E4C3783DE}">
      <dgm:prSet/>
      <dgm:spPr/>
      <dgm:t>
        <a:bodyPr/>
        <a:lstStyle/>
        <a:p>
          <a:endParaRPr lang="zh-CN" altLang="en-US"/>
        </a:p>
      </dgm:t>
    </dgm:pt>
    <dgm:pt modelId="{3C77587C-9C0A-43CD-B5CE-13F2BD740CB4}" type="sibTrans" cxnId="{F6594703-31E9-4DC1-9A82-7F3E4C3783DE}">
      <dgm:prSet/>
      <dgm:spPr/>
      <dgm:t>
        <a:bodyPr/>
        <a:lstStyle/>
        <a:p>
          <a:endParaRPr lang="zh-CN" altLang="en-US"/>
        </a:p>
      </dgm:t>
    </dgm:pt>
    <dgm:pt modelId="{2DFC82F2-1A31-41C5-AC60-F315F401803D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dirty="0"/>
            <a:t>  </a:t>
          </a:r>
          <a:r>
            <a:rPr lang="en-US" altLang="zh-CN" dirty="0"/>
            <a:t>Real-world</a:t>
          </a:r>
          <a:r>
            <a:rPr lang="zh-CN" altLang="en-US" dirty="0"/>
            <a:t> </a:t>
          </a:r>
          <a:r>
            <a:rPr lang="en-US" altLang="zh-CN" dirty="0"/>
            <a:t>trading:</a:t>
          </a:r>
          <a:r>
            <a:rPr lang="zh-CN" altLang="en-US" dirty="0"/>
            <a:t> </a:t>
          </a:r>
          <a:r>
            <a:rPr lang="en-US" altLang="zh-CN" dirty="0"/>
            <a:t>The </a:t>
          </a:r>
          <a:r>
            <a:rPr lang="en-US" altLang="zh-CN" b="1" i="1" dirty="0"/>
            <a:t>first</a:t>
          </a:r>
          <a:r>
            <a:rPr lang="en-US" altLang="zh-CN" dirty="0"/>
            <a:t> time directly assess the trading performance of LLMs</a:t>
          </a:r>
          <a:endParaRPr lang="en-US" dirty="0"/>
        </a:p>
      </dgm:t>
    </dgm:pt>
    <dgm:pt modelId="{FD2FEE1A-1104-46BC-B0ED-0FD2950225FB}" type="parTrans" cxnId="{F058E75E-EBDE-4684-A668-CB070DEC6621}">
      <dgm:prSet/>
      <dgm:spPr/>
      <dgm:t>
        <a:bodyPr/>
        <a:lstStyle/>
        <a:p>
          <a:endParaRPr lang="zh-CN" altLang="en-US"/>
        </a:p>
      </dgm:t>
    </dgm:pt>
    <dgm:pt modelId="{CA97FF18-CD67-450B-A0C0-B4E6179C870F}" type="sibTrans" cxnId="{F058E75E-EBDE-4684-A668-CB070DEC6621}">
      <dgm:prSet/>
      <dgm:spPr/>
      <dgm:t>
        <a:bodyPr/>
        <a:lstStyle/>
        <a:p>
          <a:endParaRPr lang="zh-CN" altLang="en-US"/>
        </a:p>
      </dgm:t>
    </dgm:pt>
    <dgm:pt modelId="{C78E1F3D-93CD-4A29-9E0E-671FC4AD1288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altLang="zh-CN" dirty="0"/>
            <a:t>  Including news, tweets, earnings calls, financial documents, tables, and time-series data</a:t>
          </a:r>
          <a:endParaRPr lang="en-US" dirty="0"/>
        </a:p>
      </dgm:t>
    </dgm:pt>
    <dgm:pt modelId="{2373961A-79E1-4472-84DD-A94B94C7D1A1}" type="parTrans" cxnId="{0C6EA9F7-FDCE-4782-9E60-0857A2B099DA}">
      <dgm:prSet/>
      <dgm:spPr/>
      <dgm:t>
        <a:bodyPr/>
        <a:lstStyle/>
        <a:p>
          <a:endParaRPr lang="zh-CN" altLang="en-US"/>
        </a:p>
      </dgm:t>
    </dgm:pt>
    <dgm:pt modelId="{0EC21E37-1B31-4018-8F58-1EB1AB1EB689}" type="sibTrans" cxnId="{0C6EA9F7-FDCE-4782-9E60-0857A2B099DA}">
      <dgm:prSet/>
      <dgm:spPr/>
      <dgm:t>
        <a:bodyPr/>
        <a:lstStyle/>
        <a:p>
          <a:endParaRPr lang="zh-CN" altLang="en-US"/>
        </a:p>
      </dgm:t>
    </dgm:pt>
    <dgm:pt modelId="{E491CDAB-21A9-45BD-A5AC-C7C0BB94CAB3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altLang="zh-CN" b="0" i="0" dirty="0" err="1"/>
            <a:t>Specturm</a:t>
          </a:r>
          <a:r>
            <a:rPr lang="en-US" altLang="zh-CN" b="0" i="0" dirty="0"/>
            <a:t> I: Fundamental Tasks (classification, NER, etc.)</a:t>
          </a:r>
          <a:endParaRPr lang="en-US" b="0" i="0" dirty="0"/>
        </a:p>
      </dgm:t>
    </dgm:pt>
    <dgm:pt modelId="{B096C6EE-E45F-4AE3-B0A3-3FB32DB771B9}" type="parTrans" cxnId="{27425D7D-C271-4207-9F65-08F3D8EE8E2F}">
      <dgm:prSet/>
      <dgm:spPr/>
      <dgm:t>
        <a:bodyPr/>
        <a:lstStyle/>
        <a:p>
          <a:endParaRPr lang="zh-CN" altLang="en-US"/>
        </a:p>
      </dgm:t>
    </dgm:pt>
    <dgm:pt modelId="{D3505312-1CA1-4FF5-979A-3B86A6449CD1}" type="sibTrans" cxnId="{27425D7D-C271-4207-9F65-08F3D8EE8E2F}">
      <dgm:prSet/>
      <dgm:spPr/>
      <dgm:t>
        <a:bodyPr/>
        <a:lstStyle/>
        <a:p>
          <a:endParaRPr lang="zh-CN" altLang="en-US"/>
        </a:p>
      </dgm:t>
    </dgm:pt>
    <dgm:pt modelId="{ED2801BE-BC5F-4FBA-9371-80205B1AE22A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altLang="zh-CN" b="0" i="0" dirty="0" err="1"/>
            <a:t>Specturm</a:t>
          </a:r>
          <a:r>
            <a:rPr lang="en-US" altLang="zh-CN" b="0" i="0" dirty="0"/>
            <a:t> II: Advanced Cognitive Engagement (stock movement prediction, etc.)</a:t>
          </a:r>
          <a:endParaRPr lang="en-US" b="0" i="0" dirty="0"/>
        </a:p>
      </dgm:t>
    </dgm:pt>
    <dgm:pt modelId="{04FD62D0-FA7D-4CBE-83F0-0E933F5973BD}" type="parTrans" cxnId="{B24D6C57-39C6-4E85-8D66-F6B8FCC0E1F6}">
      <dgm:prSet/>
      <dgm:spPr/>
      <dgm:t>
        <a:bodyPr/>
        <a:lstStyle/>
        <a:p>
          <a:endParaRPr lang="zh-CN" altLang="en-US"/>
        </a:p>
      </dgm:t>
    </dgm:pt>
    <dgm:pt modelId="{9AF89DFB-6C15-4F05-A811-1E6DCAD51298}" type="sibTrans" cxnId="{B24D6C57-39C6-4E85-8D66-F6B8FCC0E1F6}">
      <dgm:prSet/>
      <dgm:spPr/>
      <dgm:t>
        <a:bodyPr/>
        <a:lstStyle/>
        <a:p>
          <a:endParaRPr lang="zh-CN" altLang="en-US"/>
        </a:p>
      </dgm:t>
    </dgm:pt>
    <dgm:pt modelId="{A3713969-C9FB-4C35-9A12-8F296B33F62C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altLang="zh-CN" b="0" i="0" dirty="0"/>
            <a:t>Spectrum III: General Intelligence (stock trading, etc.)</a:t>
          </a:r>
          <a:endParaRPr lang="en-US" b="0" i="0" dirty="0"/>
        </a:p>
      </dgm:t>
    </dgm:pt>
    <dgm:pt modelId="{AC1E95E3-EBFB-42B0-9A03-25BEC4152C00}" type="parTrans" cxnId="{11E43690-3F8E-4CA0-83EC-017BBEF05DD2}">
      <dgm:prSet/>
      <dgm:spPr/>
      <dgm:t>
        <a:bodyPr/>
        <a:lstStyle/>
        <a:p>
          <a:endParaRPr lang="zh-CN" altLang="en-US"/>
        </a:p>
      </dgm:t>
    </dgm:pt>
    <dgm:pt modelId="{B6CD5298-28A8-4AAD-A280-0A15D9EB83BE}" type="sibTrans" cxnId="{11E43690-3F8E-4CA0-83EC-017BBEF05DD2}">
      <dgm:prSet/>
      <dgm:spPr/>
      <dgm:t>
        <a:bodyPr/>
        <a:lstStyle/>
        <a:p>
          <a:endParaRPr lang="zh-CN" altLang="en-US"/>
        </a:p>
      </dgm:t>
    </dgm:pt>
    <dgm:pt modelId="{0564FCCB-632B-8644-A380-8D0E2D5E402C}">
      <dgm:prSet/>
      <dgm:spPr>
        <a:ln>
          <a:solidFill>
            <a:srgbClr val="9D310A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b="0" i="0" dirty="0"/>
            <a:t>Organized into </a:t>
          </a:r>
          <a:r>
            <a:rPr lang="en-US" altLang="zh-CN" b="1" i="0" dirty="0"/>
            <a:t>three</a:t>
          </a:r>
          <a:r>
            <a:rPr lang="en-US" altLang="zh-CN" b="0" i="0" dirty="0"/>
            <a:t> Spectrums of cognitive</a:t>
          </a:r>
          <a:r>
            <a:rPr lang="zh-CN" altLang="en-US" b="0" i="0" dirty="0"/>
            <a:t> </a:t>
          </a:r>
          <a:r>
            <a:rPr lang="en-US" altLang="zh-CN" b="0" i="0" dirty="0"/>
            <a:t>difficulty</a:t>
          </a:r>
          <a:endParaRPr lang="en-US" dirty="0"/>
        </a:p>
      </dgm:t>
    </dgm:pt>
    <dgm:pt modelId="{FD6A6E0B-4F8F-6347-8526-8E226FFA36BB}" type="parTrans" cxnId="{71B8EF60-3B5B-6143-8F09-3029E1E72951}">
      <dgm:prSet/>
      <dgm:spPr/>
      <dgm:t>
        <a:bodyPr/>
        <a:lstStyle/>
        <a:p>
          <a:endParaRPr lang="en-US"/>
        </a:p>
      </dgm:t>
    </dgm:pt>
    <dgm:pt modelId="{DCAF9177-C352-614C-A087-D33D3507563F}" type="sibTrans" cxnId="{71B8EF60-3B5B-6143-8F09-3029E1E72951}">
      <dgm:prSet/>
      <dgm:spPr/>
      <dgm:t>
        <a:bodyPr/>
        <a:lstStyle/>
        <a:p>
          <a:endParaRPr lang="en-US"/>
        </a:p>
      </dgm:t>
    </dgm:pt>
    <dgm:pt modelId="{75B287CC-4B07-C945-9F91-A2569B8255A7}" type="pres">
      <dgm:prSet presAssocID="{8D615648-75F9-4AC2-8F85-3F8FFE4735EA}" presName="linear" presStyleCnt="0">
        <dgm:presLayoutVars>
          <dgm:dir/>
          <dgm:animLvl val="lvl"/>
          <dgm:resizeHandles val="exact"/>
        </dgm:presLayoutVars>
      </dgm:prSet>
      <dgm:spPr/>
    </dgm:pt>
    <dgm:pt modelId="{F74E3EA6-D38F-0F45-8826-20AA9F350EE5}" type="pres">
      <dgm:prSet presAssocID="{6F4BDDA8-3FCA-4C91-9708-09A60C9C7B59}" presName="parentLin" presStyleCnt="0"/>
      <dgm:spPr/>
    </dgm:pt>
    <dgm:pt modelId="{BF2A1300-AF7F-7849-81D3-25D4009FC911}" type="pres">
      <dgm:prSet presAssocID="{6F4BDDA8-3FCA-4C91-9708-09A60C9C7B59}" presName="parentLeftMargin" presStyleLbl="node1" presStyleIdx="0" presStyleCnt="2"/>
      <dgm:spPr/>
    </dgm:pt>
    <dgm:pt modelId="{8C5C5E1F-D69F-484A-86F3-C7A9872CE8E9}" type="pres">
      <dgm:prSet presAssocID="{6F4BDDA8-3FCA-4C91-9708-09A60C9C7B59}" presName="parentText" presStyleLbl="node1" presStyleIdx="0" presStyleCnt="2" custScaleX="118430">
        <dgm:presLayoutVars>
          <dgm:chMax val="0"/>
          <dgm:bulletEnabled val="1"/>
        </dgm:presLayoutVars>
      </dgm:prSet>
      <dgm:spPr/>
    </dgm:pt>
    <dgm:pt modelId="{4E151F15-B898-4C4E-9D3F-49EC4F0899A6}" type="pres">
      <dgm:prSet presAssocID="{6F4BDDA8-3FCA-4C91-9708-09A60C9C7B59}" presName="negativeSpace" presStyleCnt="0"/>
      <dgm:spPr/>
    </dgm:pt>
    <dgm:pt modelId="{70AFD9B7-0970-F941-B1DA-B6CB81EA4F8D}" type="pres">
      <dgm:prSet presAssocID="{6F4BDDA8-3FCA-4C91-9708-09A60C9C7B59}" presName="childText" presStyleLbl="conFgAcc1" presStyleIdx="0" presStyleCnt="2">
        <dgm:presLayoutVars>
          <dgm:bulletEnabled val="1"/>
        </dgm:presLayoutVars>
      </dgm:prSet>
      <dgm:spPr/>
    </dgm:pt>
    <dgm:pt modelId="{C52A046C-530E-A04D-8F28-5E0F720F726B}" type="pres">
      <dgm:prSet presAssocID="{6C93DD51-8E81-4A28-883C-0E419F1C47DE}" presName="spaceBetweenRectangles" presStyleCnt="0"/>
      <dgm:spPr/>
    </dgm:pt>
    <dgm:pt modelId="{120D65A9-CD0F-D547-B589-C8044D5B9769}" type="pres">
      <dgm:prSet presAssocID="{144505B4-06D9-4D9F-987A-65B68B574E41}" presName="parentLin" presStyleCnt="0"/>
      <dgm:spPr/>
    </dgm:pt>
    <dgm:pt modelId="{4DBBF5BA-8101-0B4B-B9F5-2A7C38B9F91D}" type="pres">
      <dgm:prSet presAssocID="{144505B4-06D9-4D9F-987A-65B68B574E41}" presName="parentLeftMargin" presStyleLbl="node1" presStyleIdx="0" presStyleCnt="2"/>
      <dgm:spPr/>
    </dgm:pt>
    <dgm:pt modelId="{E5D417EA-161D-744E-9EC9-294EE6982C1D}" type="pres">
      <dgm:prSet presAssocID="{144505B4-06D9-4D9F-987A-65B68B574E41}" presName="parentText" presStyleLbl="node1" presStyleIdx="1" presStyleCnt="2" custScaleX="119171">
        <dgm:presLayoutVars>
          <dgm:chMax val="0"/>
          <dgm:bulletEnabled val="1"/>
        </dgm:presLayoutVars>
      </dgm:prSet>
      <dgm:spPr/>
    </dgm:pt>
    <dgm:pt modelId="{B6F79938-5451-C645-A8D2-AC4C39C5F6FD}" type="pres">
      <dgm:prSet presAssocID="{144505B4-06D9-4D9F-987A-65B68B574E41}" presName="negativeSpace" presStyleCnt="0"/>
      <dgm:spPr/>
    </dgm:pt>
    <dgm:pt modelId="{65F9DCBD-F478-5444-AB98-EF6C57DEB0C7}" type="pres">
      <dgm:prSet presAssocID="{144505B4-06D9-4D9F-987A-65B68B574E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594703-31E9-4DC1-9A82-7F3E4C3783DE}" srcId="{144505B4-06D9-4D9F-987A-65B68B574E41}" destId="{A4312E5E-E60A-4373-9B90-6B65B1D3F36E}" srcOrd="3" destOrd="0" parTransId="{734BDA48-F06E-4C07-8D9B-904F5E0863E4}" sibTransId="{3C77587C-9C0A-43CD-B5CE-13F2BD740CB4}"/>
    <dgm:cxn modelId="{808C470C-7DBE-431C-951D-4EB87EF6B663}" type="presOf" srcId="{3083F8BB-D328-4989-A937-6B3CFDE68118}" destId="{65F9DCBD-F478-5444-AB98-EF6C57DEB0C7}" srcOrd="0" destOrd="2" presId="urn:microsoft.com/office/officeart/2005/8/layout/list1"/>
    <dgm:cxn modelId="{0136F40E-7C1E-464C-B773-4C54B2492C43}" type="presOf" srcId="{CC617854-953A-418F-959C-480303609DD0}" destId="{65F9DCBD-F478-5444-AB98-EF6C57DEB0C7}" srcOrd="0" destOrd="7" presId="urn:microsoft.com/office/officeart/2005/8/layout/list1"/>
    <dgm:cxn modelId="{33AD0811-BBB9-9747-8F72-537CAC00ABA3}" type="presOf" srcId="{6F4BDDA8-3FCA-4C91-9708-09A60C9C7B59}" destId="{8C5C5E1F-D69F-484A-86F3-C7A9872CE8E9}" srcOrd="1" destOrd="0" presId="urn:microsoft.com/office/officeart/2005/8/layout/list1"/>
    <dgm:cxn modelId="{46220114-F571-0A4A-8A55-414A9BAE0FFA}" type="presOf" srcId="{5F3C5B29-31F8-49CF-852C-D8462BF50AF0}" destId="{65F9DCBD-F478-5444-AB98-EF6C57DEB0C7}" srcOrd="0" destOrd="0" presId="urn:microsoft.com/office/officeart/2005/8/layout/list1"/>
    <dgm:cxn modelId="{AC52002B-76F0-43AB-AE0E-B3E7B659C343}" srcId="{144505B4-06D9-4D9F-987A-65B68B574E41}" destId="{E72962E3-013E-48E5-AE57-2122CA556E39}" srcOrd="1" destOrd="0" parTransId="{DDDDAE69-1D21-4A83-95E5-774EC785E80E}" sibTransId="{5C6ACB4E-F779-48E2-84AC-C8B2E2EF7A76}"/>
    <dgm:cxn modelId="{3719472B-9BC9-43D8-96F4-9DE3EF30B3FE}" type="presOf" srcId="{C78E1F3D-93CD-4A29-9E0E-671FC4AD1288}" destId="{65F9DCBD-F478-5444-AB98-EF6C57DEB0C7}" srcOrd="0" destOrd="6" presId="urn:microsoft.com/office/officeart/2005/8/layout/list1"/>
    <dgm:cxn modelId="{8EA5EC33-715A-43FC-94C4-894EEFA80C8B}" srcId="{144505B4-06D9-4D9F-987A-65B68B574E41}" destId="{5F3C5B29-31F8-49CF-852C-D8462BF50AF0}" srcOrd="0" destOrd="0" parTransId="{5ADB85F9-17E2-4E65-94FC-88AB05CB6CF0}" sibTransId="{8DA817DA-384A-43F5-89E2-A9BF2BAB9DDD}"/>
    <dgm:cxn modelId="{2C29DE37-106B-6149-A5CB-83AFAF434A03}" type="presOf" srcId="{BC175E1D-F978-4FF9-B2D2-03F6EFFE95E9}" destId="{65F9DCBD-F478-5444-AB98-EF6C57DEB0C7}" srcOrd="0" destOrd="5" presId="urn:microsoft.com/office/officeart/2005/8/layout/list1"/>
    <dgm:cxn modelId="{49588442-3BC8-ED43-8AFB-C5D63E7B1EB7}" type="presOf" srcId="{C4D426F2-4054-4B25-9CFB-EFE0A8C34382}" destId="{70AFD9B7-0970-F941-B1DA-B6CB81EA4F8D}" srcOrd="0" destOrd="0" presId="urn:microsoft.com/office/officeart/2005/8/layout/list1"/>
    <dgm:cxn modelId="{6670804B-75FA-4BC4-9EA4-A852CFD0303A}" type="presOf" srcId="{E491CDAB-21A9-45BD-A5AC-C7C0BB94CAB3}" destId="{65F9DCBD-F478-5444-AB98-EF6C57DEB0C7}" srcOrd="0" destOrd="8" presId="urn:microsoft.com/office/officeart/2005/8/layout/list1"/>
    <dgm:cxn modelId="{848E514E-65C4-A74F-8161-788B1FED3ED5}" type="presOf" srcId="{0564FCCB-632B-8644-A380-8D0E2D5E402C}" destId="{70AFD9B7-0970-F941-B1DA-B6CB81EA4F8D}" srcOrd="0" destOrd="1" presId="urn:microsoft.com/office/officeart/2005/8/layout/list1"/>
    <dgm:cxn modelId="{B7E18252-4A0B-419C-9F48-5121C76815BA}" type="presOf" srcId="{E72962E3-013E-48E5-AE57-2122CA556E39}" destId="{65F9DCBD-F478-5444-AB98-EF6C57DEB0C7}" srcOrd="0" destOrd="1" presId="urn:microsoft.com/office/officeart/2005/8/layout/list1"/>
    <dgm:cxn modelId="{B24D6C57-39C6-4E85-8D66-F6B8FCC0E1F6}" srcId="{144505B4-06D9-4D9F-987A-65B68B574E41}" destId="{ED2801BE-BC5F-4FBA-9371-80205B1AE22A}" srcOrd="9" destOrd="0" parTransId="{04FD62D0-FA7D-4CBE-83F0-0E933F5973BD}" sibTransId="{9AF89DFB-6C15-4F05-A811-1E6DCAD51298}"/>
    <dgm:cxn modelId="{5CBFAD59-EEE5-45B8-B2D4-10B6C27704ED}" srcId="{144505B4-06D9-4D9F-987A-65B68B574E41}" destId="{BC175E1D-F978-4FF9-B2D2-03F6EFFE95E9}" srcOrd="5" destOrd="0" parTransId="{CEE08B34-8CE9-4E31-9073-614BF27633C0}" sibTransId="{8A8B26A7-2451-4F56-96FA-549B74682B59}"/>
    <dgm:cxn modelId="{F058E75E-EBDE-4684-A668-CB070DEC6621}" srcId="{144505B4-06D9-4D9F-987A-65B68B574E41}" destId="{2DFC82F2-1A31-41C5-AC60-F315F401803D}" srcOrd="4" destOrd="0" parTransId="{FD2FEE1A-1104-46BC-B0ED-0FD2950225FB}" sibTransId="{CA97FF18-CD67-450B-A0C0-B4E6179C870F}"/>
    <dgm:cxn modelId="{71B8EF60-3B5B-6143-8F09-3029E1E72951}" srcId="{6F4BDDA8-3FCA-4C91-9708-09A60C9C7B59}" destId="{0564FCCB-632B-8644-A380-8D0E2D5E402C}" srcOrd="1" destOrd="0" parTransId="{FD6A6E0B-4F8F-6347-8526-8E226FFA36BB}" sibTransId="{DCAF9177-C352-614C-A087-D33D3507563F}"/>
    <dgm:cxn modelId="{3C25A269-E2F9-4C09-9821-F2B884AFA850}" type="presOf" srcId="{2DFC82F2-1A31-41C5-AC60-F315F401803D}" destId="{65F9DCBD-F478-5444-AB98-EF6C57DEB0C7}" srcOrd="0" destOrd="4" presId="urn:microsoft.com/office/officeart/2005/8/layout/list1"/>
    <dgm:cxn modelId="{27425D7D-C271-4207-9F65-08F3D8EE8E2F}" srcId="{144505B4-06D9-4D9F-987A-65B68B574E41}" destId="{E491CDAB-21A9-45BD-A5AC-C7C0BB94CAB3}" srcOrd="8" destOrd="0" parTransId="{B096C6EE-E45F-4AE3-B0A3-3FB32DB771B9}" sibTransId="{D3505312-1CA1-4FF5-979A-3B86A6449CD1}"/>
    <dgm:cxn modelId="{F65E6C86-8F92-483A-88EF-7F8187671B23}" srcId="{8D615648-75F9-4AC2-8F85-3F8FFE4735EA}" destId="{144505B4-06D9-4D9F-987A-65B68B574E41}" srcOrd="1" destOrd="0" parTransId="{1C39EA08-6827-4904-9D90-280ABA7E2DEE}" sibTransId="{298E6E6D-40EB-4654-B4C5-A594C24D3D22}"/>
    <dgm:cxn modelId="{6D7B6B87-D819-46D6-8C58-7DC1DC1B9223}" srcId="{144505B4-06D9-4D9F-987A-65B68B574E41}" destId="{CC617854-953A-418F-959C-480303609DD0}" srcOrd="7" destOrd="0" parTransId="{FF68DDC5-0F4F-4605-AD67-02F5A95F5603}" sibTransId="{2D396DD5-CB60-4E77-B476-290F74AF7E10}"/>
    <dgm:cxn modelId="{3C12EF87-1F97-47C8-B170-2D538BD0F4AF}" type="presOf" srcId="{A3713969-C9FB-4C35-9A12-8F296B33F62C}" destId="{65F9DCBD-F478-5444-AB98-EF6C57DEB0C7}" srcOrd="0" destOrd="10" presId="urn:microsoft.com/office/officeart/2005/8/layout/list1"/>
    <dgm:cxn modelId="{11E43690-3F8E-4CA0-83EC-017BBEF05DD2}" srcId="{144505B4-06D9-4D9F-987A-65B68B574E41}" destId="{A3713969-C9FB-4C35-9A12-8F296B33F62C}" srcOrd="10" destOrd="0" parTransId="{AC1E95E3-EBFB-42B0-9A03-25BEC4152C00}" sibTransId="{B6CD5298-28A8-4AAD-A280-0A15D9EB83BE}"/>
    <dgm:cxn modelId="{D728EA9F-8E71-A84F-8433-2454B9055848}" type="presOf" srcId="{144505B4-06D9-4D9F-987A-65B68B574E41}" destId="{4DBBF5BA-8101-0B4B-B9F5-2A7C38B9F91D}" srcOrd="0" destOrd="0" presId="urn:microsoft.com/office/officeart/2005/8/layout/list1"/>
    <dgm:cxn modelId="{1FA651A0-D9DE-42EB-97E4-BF16E3F375D2}" type="presOf" srcId="{A4312E5E-E60A-4373-9B90-6B65B1D3F36E}" destId="{65F9DCBD-F478-5444-AB98-EF6C57DEB0C7}" srcOrd="0" destOrd="3" presId="urn:microsoft.com/office/officeart/2005/8/layout/list1"/>
    <dgm:cxn modelId="{15EB10B7-2335-5549-905D-C7F3E673371C}" type="presOf" srcId="{8D615648-75F9-4AC2-8F85-3F8FFE4735EA}" destId="{75B287CC-4B07-C945-9F91-A2569B8255A7}" srcOrd="0" destOrd="0" presId="urn:microsoft.com/office/officeart/2005/8/layout/list1"/>
    <dgm:cxn modelId="{0077FEC2-24FC-44AD-B797-F243DC789A85}" srcId="{144505B4-06D9-4D9F-987A-65B68B574E41}" destId="{3083F8BB-D328-4989-A937-6B3CFDE68118}" srcOrd="2" destOrd="0" parTransId="{BC833BCE-DECD-411F-B3B5-9B17AD085E06}" sibTransId="{21AC659A-22CA-4358-B52A-8C6A130C42C6}"/>
    <dgm:cxn modelId="{659938C4-1AB9-4A44-A6BB-2FB97369887A}" srcId="{6F4BDDA8-3FCA-4C91-9708-09A60C9C7B59}" destId="{C4D426F2-4054-4B25-9CFB-EFE0A8C34382}" srcOrd="0" destOrd="0" parTransId="{3876BCC6-C161-424D-BF0C-E172AE215CCD}" sibTransId="{99F31E2D-0911-4227-95FD-F2597F1D969D}"/>
    <dgm:cxn modelId="{1013BEC6-9BED-524B-862D-CB17D7215A52}" type="presOf" srcId="{144505B4-06D9-4D9F-987A-65B68B574E41}" destId="{E5D417EA-161D-744E-9EC9-294EE6982C1D}" srcOrd="1" destOrd="0" presId="urn:microsoft.com/office/officeart/2005/8/layout/list1"/>
    <dgm:cxn modelId="{0A8E04CA-C8FA-4A3D-BBFF-BEEA6E725000}" srcId="{8D615648-75F9-4AC2-8F85-3F8FFE4735EA}" destId="{6F4BDDA8-3FCA-4C91-9708-09A60C9C7B59}" srcOrd="0" destOrd="0" parTransId="{FDF207BF-759C-41B0-9250-A463BCA4A473}" sibTransId="{6C93DD51-8E81-4A28-883C-0E419F1C47DE}"/>
    <dgm:cxn modelId="{F646BACA-74BF-491E-B889-768A9B5B9E7B}" type="presOf" srcId="{ED2801BE-BC5F-4FBA-9371-80205B1AE22A}" destId="{65F9DCBD-F478-5444-AB98-EF6C57DEB0C7}" srcOrd="0" destOrd="9" presId="urn:microsoft.com/office/officeart/2005/8/layout/list1"/>
    <dgm:cxn modelId="{D4DBCBE2-DF24-3A4F-9EA5-AD7E7B11DC43}" type="presOf" srcId="{6F4BDDA8-3FCA-4C91-9708-09A60C9C7B59}" destId="{BF2A1300-AF7F-7849-81D3-25D4009FC911}" srcOrd="0" destOrd="0" presId="urn:microsoft.com/office/officeart/2005/8/layout/list1"/>
    <dgm:cxn modelId="{0C6EA9F7-FDCE-4782-9E60-0857A2B099DA}" srcId="{144505B4-06D9-4D9F-987A-65B68B574E41}" destId="{C78E1F3D-93CD-4A29-9E0E-671FC4AD1288}" srcOrd="6" destOrd="0" parTransId="{2373961A-79E1-4472-84DD-A94B94C7D1A1}" sibTransId="{0EC21E37-1B31-4018-8F58-1EB1AB1EB689}"/>
    <dgm:cxn modelId="{15BDF97B-E40A-7C4A-BF08-2DC54D2BCDB1}" type="presParOf" srcId="{75B287CC-4B07-C945-9F91-A2569B8255A7}" destId="{F74E3EA6-D38F-0F45-8826-20AA9F350EE5}" srcOrd="0" destOrd="0" presId="urn:microsoft.com/office/officeart/2005/8/layout/list1"/>
    <dgm:cxn modelId="{14F05622-5F21-5243-9567-FCDBF3961411}" type="presParOf" srcId="{F74E3EA6-D38F-0F45-8826-20AA9F350EE5}" destId="{BF2A1300-AF7F-7849-81D3-25D4009FC911}" srcOrd="0" destOrd="0" presId="urn:microsoft.com/office/officeart/2005/8/layout/list1"/>
    <dgm:cxn modelId="{E29A934E-8F9F-8F44-9954-F06C58150F25}" type="presParOf" srcId="{F74E3EA6-D38F-0F45-8826-20AA9F350EE5}" destId="{8C5C5E1F-D69F-484A-86F3-C7A9872CE8E9}" srcOrd="1" destOrd="0" presId="urn:microsoft.com/office/officeart/2005/8/layout/list1"/>
    <dgm:cxn modelId="{42132E50-7A08-0449-900B-A0DCD038670A}" type="presParOf" srcId="{75B287CC-4B07-C945-9F91-A2569B8255A7}" destId="{4E151F15-B898-4C4E-9D3F-49EC4F0899A6}" srcOrd="1" destOrd="0" presId="urn:microsoft.com/office/officeart/2005/8/layout/list1"/>
    <dgm:cxn modelId="{A220021C-BA55-F34D-8B4A-E217498BFD54}" type="presParOf" srcId="{75B287CC-4B07-C945-9F91-A2569B8255A7}" destId="{70AFD9B7-0970-F941-B1DA-B6CB81EA4F8D}" srcOrd="2" destOrd="0" presId="urn:microsoft.com/office/officeart/2005/8/layout/list1"/>
    <dgm:cxn modelId="{594636A7-6F31-C245-8C3D-514E931A9F2A}" type="presParOf" srcId="{75B287CC-4B07-C945-9F91-A2569B8255A7}" destId="{C52A046C-530E-A04D-8F28-5E0F720F726B}" srcOrd="3" destOrd="0" presId="urn:microsoft.com/office/officeart/2005/8/layout/list1"/>
    <dgm:cxn modelId="{CE7A9269-92FC-704C-9875-88CC74E3D4DA}" type="presParOf" srcId="{75B287CC-4B07-C945-9F91-A2569B8255A7}" destId="{120D65A9-CD0F-D547-B589-C8044D5B9769}" srcOrd="4" destOrd="0" presId="urn:microsoft.com/office/officeart/2005/8/layout/list1"/>
    <dgm:cxn modelId="{B5804F02-E8D3-5845-A470-438AEEF93BFC}" type="presParOf" srcId="{120D65A9-CD0F-D547-B589-C8044D5B9769}" destId="{4DBBF5BA-8101-0B4B-B9F5-2A7C38B9F91D}" srcOrd="0" destOrd="0" presId="urn:microsoft.com/office/officeart/2005/8/layout/list1"/>
    <dgm:cxn modelId="{FFB9C19C-50A9-414E-B3D6-589999710728}" type="presParOf" srcId="{120D65A9-CD0F-D547-B589-C8044D5B9769}" destId="{E5D417EA-161D-744E-9EC9-294EE6982C1D}" srcOrd="1" destOrd="0" presId="urn:microsoft.com/office/officeart/2005/8/layout/list1"/>
    <dgm:cxn modelId="{EB352AA5-0B08-5A44-A140-A02765587BCA}" type="presParOf" srcId="{75B287CC-4B07-C945-9F91-A2569B8255A7}" destId="{B6F79938-5451-C645-A8D2-AC4C39C5F6FD}" srcOrd="5" destOrd="0" presId="urn:microsoft.com/office/officeart/2005/8/layout/list1"/>
    <dgm:cxn modelId="{15AC0EAB-40F1-A746-AC80-862876428DAC}" type="presParOf" srcId="{75B287CC-4B07-C945-9F91-A2569B8255A7}" destId="{65F9DCBD-F478-5444-AB98-EF6C57DEB0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D9B7-0970-F941-B1DA-B6CB81EA4F8D}">
      <dsp:nvSpPr>
        <dsp:cNvPr id="0" name=""/>
        <dsp:cNvSpPr/>
      </dsp:nvSpPr>
      <dsp:spPr>
        <a:xfrm>
          <a:off x="0" y="400418"/>
          <a:ext cx="525780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D310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208280" rIns="40806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b="1" i="0" kern="1200" dirty="0"/>
            <a:t>35</a:t>
          </a:r>
          <a:r>
            <a:rPr lang="en-US" altLang="zh-CN" sz="1000" b="0" i="0" kern="1200" dirty="0"/>
            <a:t> datasets spanning </a:t>
          </a:r>
          <a:r>
            <a:rPr lang="en-US" altLang="zh-CN" sz="1000" b="1" i="0" kern="1200" dirty="0"/>
            <a:t>23</a:t>
          </a:r>
          <a:r>
            <a:rPr lang="en-US" altLang="zh-CN" sz="1000" b="0" i="0" kern="1200" dirty="0"/>
            <a:t> financial tasks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b="0" i="0" kern="1200" dirty="0"/>
            <a:t>Organized into </a:t>
          </a:r>
          <a:r>
            <a:rPr lang="en-US" altLang="zh-CN" sz="1000" b="1" i="0" kern="1200" dirty="0"/>
            <a:t>three</a:t>
          </a:r>
          <a:r>
            <a:rPr lang="en-US" altLang="zh-CN" sz="1000" b="0" i="0" kern="1200" dirty="0"/>
            <a:t> Spectrums of cognitive</a:t>
          </a:r>
          <a:r>
            <a:rPr lang="zh-CN" altLang="en-US" sz="1000" b="0" i="0" kern="1200" dirty="0"/>
            <a:t> </a:t>
          </a:r>
          <a:r>
            <a:rPr lang="en-US" altLang="zh-CN" sz="1000" b="0" i="0" kern="1200" dirty="0"/>
            <a:t>difficulty</a:t>
          </a:r>
          <a:endParaRPr lang="en-US" sz="1000" kern="1200" dirty="0"/>
        </a:p>
      </dsp:txBody>
      <dsp:txXfrm>
        <a:off x="0" y="400418"/>
        <a:ext cx="5257800" cy="661500"/>
      </dsp:txXfrm>
    </dsp:sp>
    <dsp:sp modelId="{8C5C5E1F-D69F-484A-86F3-C7A9872CE8E9}">
      <dsp:nvSpPr>
        <dsp:cNvPr id="0" name=""/>
        <dsp:cNvSpPr/>
      </dsp:nvSpPr>
      <dsp:spPr>
        <a:xfrm>
          <a:off x="262890" y="252818"/>
          <a:ext cx="4358768" cy="295200"/>
        </a:xfrm>
        <a:prstGeom prst="roundRect">
          <a:avLst/>
        </a:prstGeom>
        <a:solidFill>
          <a:srgbClr val="9D31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First</a:t>
          </a:r>
          <a:r>
            <a:rPr lang="zh-CN" altLang="en-US" sz="1600" kern="1200" baseline="0" dirty="0"/>
            <a:t> </a:t>
          </a:r>
          <a:r>
            <a:rPr lang="en-US" altLang="zh-CN" sz="1600" kern="1200" baseline="0" dirty="0"/>
            <a:t>Comprehensive</a:t>
          </a:r>
          <a:r>
            <a:rPr lang="zh-CN" altLang="en-US" sz="1600" kern="1200" baseline="0" dirty="0"/>
            <a:t> </a:t>
          </a:r>
          <a:r>
            <a:rPr lang="en-US" altLang="zh-CN" sz="1600" kern="1200" baseline="0" dirty="0" err="1"/>
            <a:t>FinLLMs</a:t>
          </a:r>
          <a:r>
            <a:rPr lang="zh-CN" altLang="en-US" sz="1600" kern="1200" baseline="0" dirty="0"/>
            <a:t> </a:t>
          </a:r>
          <a:r>
            <a:rPr lang="en-US" altLang="zh-CN" sz="1600" kern="1200" baseline="0" dirty="0"/>
            <a:t>Benchmark</a:t>
          </a:r>
          <a:endParaRPr lang="en-US" sz="1600" kern="1200" dirty="0"/>
        </a:p>
      </dsp:txBody>
      <dsp:txXfrm>
        <a:off x="277300" y="267228"/>
        <a:ext cx="4329948" cy="266380"/>
      </dsp:txXfrm>
    </dsp:sp>
    <dsp:sp modelId="{65F9DCBD-F478-5444-AB98-EF6C57DEB0C7}">
      <dsp:nvSpPr>
        <dsp:cNvPr id="0" name=""/>
        <dsp:cNvSpPr/>
      </dsp:nvSpPr>
      <dsp:spPr>
        <a:xfrm>
          <a:off x="0" y="1263519"/>
          <a:ext cx="5257800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D310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208280" rIns="40806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b="1" i="1" kern="1200" dirty="0"/>
            <a:t>Wide coverage</a:t>
          </a:r>
          <a:endParaRPr lang="en-US" sz="1000" b="1" i="1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000" kern="1200" dirty="0"/>
            <a:t>  </a:t>
          </a:r>
          <a:r>
            <a:rPr lang="en-US" altLang="zh-CN" sz="1000" kern="1200" dirty="0"/>
            <a:t>Classic NLP tasks (text analysis, knowledge extraction, question answering)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000" kern="1200" dirty="0"/>
            <a:t>  </a:t>
          </a:r>
          <a:r>
            <a:rPr lang="en-US" altLang="zh-CN" sz="1000" kern="1200" dirty="0"/>
            <a:t>Finance-specific challenges (numeric labeling)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000" kern="1200" dirty="0"/>
            <a:t>  </a:t>
          </a:r>
          <a:r>
            <a:rPr lang="en-US" altLang="zh-CN" sz="1000" kern="1200" dirty="0"/>
            <a:t>Real-world financial applications (stock prediction, credit scoring)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000" kern="1200" dirty="0"/>
            <a:t>  </a:t>
          </a:r>
          <a:r>
            <a:rPr lang="en-US" altLang="zh-CN" sz="1000" kern="1200" dirty="0"/>
            <a:t>Real-world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trading: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The </a:t>
          </a:r>
          <a:r>
            <a:rPr lang="en-US" altLang="zh-CN" sz="1000" b="1" i="1" kern="1200" dirty="0"/>
            <a:t>first</a:t>
          </a:r>
          <a:r>
            <a:rPr lang="en-US" altLang="zh-CN" sz="1000" kern="1200" dirty="0"/>
            <a:t> time directly assess the trading performance of LLMs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b="1" i="1" kern="1200" dirty="0"/>
            <a:t>Multi-data modality and diversity of text types</a:t>
          </a:r>
          <a:endParaRPr lang="en-US" sz="1000" b="1" i="1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zh-CN" sz="1000" kern="1200" dirty="0"/>
            <a:t>  Including news, tweets, earnings calls, financial documents, tables, and time-series data</a:t>
          </a:r>
          <a:endParaRPr lang="en-US" sz="100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b="1" i="1" kern="1200" dirty="0"/>
            <a:t>Diverse cognitive</a:t>
          </a:r>
          <a:r>
            <a:rPr lang="zh-CN" altLang="en-US" sz="1000" b="1" i="1" kern="1200" dirty="0"/>
            <a:t> </a:t>
          </a:r>
          <a:r>
            <a:rPr lang="en-US" altLang="zh-CN" sz="1000" b="1" i="1" kern="1200" dirty="0"/>
            <a:t>difficulty levels</a:t>
          </a:r>
          <a:endParaRPr lang="en-US" sz="1000" b="1" i="1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zh-CN" sz="1000" b="0" i="0" kern="1200" dirty="0" err="1"/>
            <a:t>Specturm</a:t>
          </a:r>
          <a:r>
            <a:rPr lang="en-US" altLang="zh-CN" sz="1000" b="0" i="0" kern="1200" dirty="0"/>
            <a:t> I: Fundamental Tasks (classification, NER, etc.)</a:t>
          </a:r>
          <a:endParaRPr lang="en-US" sz="1000" b="0" i="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zh-CN" sz="1000" b="0" i="0" kern="1200" dirty="0" err="1"/>
            <a:t>Specturm</a:t>
          </a:r>
          <a:r>
            <a:rPr lang="en-US" altLang="zh-CN" sz="1000" b="0" i="0" kern="1200" dirty="0"/>
            <a:t> II: Advanced Cognitive Engagement (stock movement prediction, etc.)</a:t>
          </a:r>
          <a:endParaRPr lang="en-US" sz="1000" b="0" i="0" kern="1200" dirty="0"/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zh-CN" sz="1000" b="0" i="0" kern="1200" dirty="0"/>
            <a:t>Spectrum III: General Intelligence (stock trading, etc.)</a:t>
          </a:r>
          <a:endParaRPr lang="en-US" sz="1000" b="0" i="0" kern="1200" dirty="0"/>
        </a:p>
      </dsp:txBody>
      <dsp:txXfrm>
        <a:off x="0" y="1263519"/>
        <a:ext cx="5257800" cy="2835000"/>
      </dsp:txXfrm>
    </dsp:sp>
    <dsp:sp modelId="{E5D417EA-161D-744E-9EC9-294EE6982C1D}">
      <dsp:nvSpPr>
        <dsp:cNvPr id="0" name=""/>
        <dsp:cNvSpPr/>
      </dsp:nvSpPr>
      <dsp:spPr>
        <a:xfrm>
          <a:off x="262890" y="1115919"/>
          <a:ext cx="4386040" cy="295200"/>
        </a:xfrm>
        <a:prstGeom prst="roundRect">
          <a:avLst/>
        </a:prstGeom>
        <a:solidFill>
          <a:srgbClr val="9D31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Features</a:t>
          </a:r>
          <a:endParaRPr lang="en-US" sz="1200" kern="1200" dirty="0"/>
        </a:p>
      </dsp:txBody>
      <dsp:txXfrm>
        <a:off x="277300" y="1130329"/>
        <a:ext cx="435722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7DBD1-0D21-1A40-9A98-CF3169B2CED1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42B16-109E-5042-B76C-D918A8DA69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54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12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41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2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79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64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40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49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33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66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87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06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0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2B16-109E-5042-B76C-D918A8DA69E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3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57B6A-732B-4B4D-8A41-C32AE767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16AFA-8EC8-FF45-A875-41E89B85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9566B-EFA3-294A-A7DB-EB6C90BC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neurips_logo.pdf" descr="neurips_logo.pdf">
            <a:extLst>
              <a:ext uri="{FF2B5EF4-FFF2-40B4-BE49-F238E27FC236}">
                <a16:creationId xmlns:a16="http://schemas.microsoft.com/office/drawing/2014/main" id="{1FEAB3E9-EB85-2D47-AB48-5197C8F98B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8384" y="245855"/>
            <a:ext cx="2721484" cy="12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D416-65AF-E24C-8376-4BE65863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7DF5A-2304-6E4D-947D-F30C09B2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58F5A-73E4-E74C-8A80-90515EC7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2FD84-3153-BE45-A530-46011AB1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A7243-7EC8-9D4C-9535-511AB37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4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90DA9-A7D3-A04F-BFF3-00BB88F65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E30EC-9D67-8740-892E-28BE62E5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A8E36-5E31-1746-87EC-696EB042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ED6D0-CFA0-624B-BA24-0D5C6D1E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49621-E602-B84C-8E05-5DEF942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1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12263-517F-2141-AC0B-DA61017A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B3401-1B3C-AB44-A00D-D989F9DE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2F96C-C624-8C40-8F86-38BE7C3B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neurips_logo.pdf" descr="neurips_logo.pdf">
            <a:extLst>
              <a:ext uri="{FF2B5EF4-FFF2-40B4-BE49-F238E27FC236}">
                <a16:creationId xmlns:a16="http://schemas.microsoft.com/office/drawing/2014/main" id="{F597B657-DB7C-764F-9D0F-5D0F241E0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8384" y="245855"/>
            <a:ext cx="2721484" cy="12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D718-728A-994F-8522-318192C3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F09C5-24CA-D741-A9D7-4EE5BE7D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5079F-19E2-BB41-ABCB-6722E66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D0AAC-72AC-B842-BF27-84C23258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10F1-965E-0040-B7D9-13C4A76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538B-21B2-E64F-B843-9CC69698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8FA6-16A6-F54B-9DCD-690CEC329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2C37A-93F3-6D47-B472-ED763658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70CB0-8D5F-064B-A14F-EB0D75F3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167E0-F60F-FB4A-B485-6E4AD61B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8E106-0F0E-6949-9A59-FFB27469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4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BC70-7A8E-F34C-A56D-80F7D3AC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EB3BA-E975-EE46-8F71-093622F2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AF229-4077-DB49-A8E0-913A5DAD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247859-9F08-C44E-835E-C4F5BDE6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6B37D-84BF-1E47-83BD-A5349C45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75DAC6-D41D-B044-A7ED-FE115623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758C7B-0425-7B45-A394-28B1EB74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C0724E-F074-F44F-BA48-4E19013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5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093E-6FD4-B34B-BAFB-362C2C25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44E4E-41F7-E840-AE62-98A80189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5F1AE9-D985-554B-A6F3-A692D2CC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889D9-4BBF-3840-BCBD-BCDEFE15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74F5C-4176-A442-BAF6-DA84C4E7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7D3F1-C8EF-C845-A543-C083870A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3BBB5-1321-5044-B8A7-57CAC43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A289-72EE-7D4D-ADF2-1274D9EF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FCB4-ED8E-494F-812C-FEB5C294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D14C6-97DB-DC48-8194-400BD282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EBCE-71F6-3945-9413-3632AE4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DA7E-BC1F-2C43-910E-AF02D1BD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C55B8-7649-DE44-8BC7-9406F0C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4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06A5-3AC9-5E43-9CB4-60745A62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9C742A-60BB-CE40-AAED-3330A0AEB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CD675-13FE-514B-BDE7-F995A98F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D7DBE-F78F-1E4E-9C0A-E6135EE6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C905E-BB8A-7841-B9DB-82EC95E4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C543B-83B8-F543-9AA4-092DE088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9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1509C3-0543-EE40-907F-BA7B6E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27DAD-63B8-9543-B014-868337B4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1FA43-992C-474B-9F28-471AD90C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AF77-744A-A049-BC16-4004BC981865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33174-8141-354F-9CEE-E357218F9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3AACD-1BF8-134F-8B8E-7BAB5DB7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69E7-446F-494C-B0B8-2C7185B44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2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finai.github.io/finben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3E3BB0-E92D-4083-B232-0AF33E74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7" y="1144012"/>
            <a:ext cx="10268617" cy="279625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83F6FD-737B-4972-A856-5076435AF8CC}"/>
              </a:ext>
            </a:extLst>
          </p:cNvPr>
          <p:cNvGrpSpPr/>
          <p:nvPr/>
        </p:nvGrpSpPr>
        <p:grpSpPr>
          <a:xfrm>
            <a:off x="5845440" y="4623388"/>
            <a:ext cx="5595460" cy="1657194"/>
            <a:chOff x="6258190" y="4723355"/>
            <a:chExt cx="5595460" cy="1657194"/>
          </a:xfrm>
        </p:grpSpPr>
        <p:pic>
          <p:nvPicPr>
            <p:cNvPr id="6" name="Picture 2" descr="Wuhan University Logo">
              <a:extLst>
                <a:ext uri="{FF2B5EF4-FFF2-40B4-BE49-F238E27FC236}">
                  <a16:creationId xmlns:a16="http://schemas.microsoft.com/office/drawing/2014/main" id="{57283031-DA14-B647-A355-F0E2A5EF4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93" y="4854187"/>
              <a:ext cx="620984" cy="62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Southwest Jiaotong University Logo">
              <a:extLst>
                <a:ext uri="{FF2B5EF4-FFF2-40B4-BE49-F238E27FC236}">
                  <a16:creationId xmlns:a16="http://schemas.microsoft.com/office/drawing/2014/main" id="{9467156C-C04C-F043-B195-0CC492D0B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647" y="5783027"/>
              <a:ext cx="456420" cy="55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University of Florida Logo">
              <a:extLst>
                <a:ext uri="{FF2B5EF4-FFF2-40B4-BE49-F238E27FC236}">
                  <a16:creationId xmlns:a16="http://schemas.microsoft.com/office/drawing/2014/main" id="{C0101559-4CD0-1E45-8D5F-711AE85BC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454" y="4869616"/>
              <a:ext cx="1049115" cy="590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4D9B2E-F376-4B21-A5CE-BE07BCC61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498" y="4932142"/>
              <a:ext cx="1114019" cy="46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BFAE2C-09F5-4262-A9FE-743283374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1355" y="4815176"/>
              <a:ext cx="699006" cy="699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A69619C-76A0-4B24-B5B2-718B154E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2197" y="4838953"/>
              <a:ext cx="651453" cy="65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59E737B-90DA-4366-A888-E44932E4A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134" y="5754294"/>
              <a:ext cx="614779" cy="614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50729E5-4B96-4096-BF09-996A0E83E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129" y="5744339"/>
              <a:ext cx="634688" cy="634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1AFBADC-87DF-4A6B-9ACF-69C93AABB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530" y="5742817"/>
              <a:ext cx="850309" cy="63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A48B8D82-FE6F-43A7-97F2-3727C81D4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221" y="5770653"/>
              <a:ext cx="700771" cy="58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F09BC87-4AC4-4012-9F40-7B66F8C73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615" y="5750744"/>
              <a:ext cx="618640" cy="621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3FA704AD-022F-47B4-98CE-817E4BE1A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814" y="5753013"/>
              <a:ext cx="617340" cy="61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E8C6A3-043D-42C8-954C-0E8DCF54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58190" y="4723355"/>
              <a:ext cx="882648" cy="882648"/>
            </a:xfrm>
            <a:prstGeom prst="rect">
              <a:avLst/>
            </a:prstGeom>
          </p:spPr>
        </p:pic>
      </p:grpSp>
      <p:sp>
        <p:nvSpPr>
          <p:cNvPr id="13" name="TextBox 37">
            <a:extLst>
              <a:ext uri="{FF2B5EF4-FFF2-40B4-BE49-F238E27FC236}">
                <a16:creationId xmlns:a16="http://schemas.microsoft.com/office/drawing/2014/main" id="{59EF6FBD-6304-4EE4-8F64-94B5AD37451B}"/>
              </a:ext>
            </a:extLst>
          </p:cNvPr>
          <p:cNvSpPr txBox="1"/>
          <p:nvPr/>
        </p:nvSpPr>
        <p:spPr>
          <a:xfrm>
            <a:off x="661713" y="4413239"/>
            <a:ext cx="5782287" cy="20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a </a:t>
            </a:r>
            <a:r>
              <a:rPr lang="en-US" altLang="zh-CN" sz="1200" kern="12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The Fin AI,   </a:t>
            </a:r>
            <a:r>
              <a:rPr lang="en-US" altLang="zh-CN" sz="1200" kern="1200" baseline="300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b </a:t>
            </a:r>
            <a:r>
              <a:rPr lang="en-US" altLang="zh-CN" sz="1200" kern="12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Wuhan University, 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c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The University of Manchester, </a:t>
            </a:r>
            <a:r>
              <a:rPr lang="en-US" altLang="zh-CN" sz="1200" kern="1200" baseline="300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d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University of Florida,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e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Columbia University, </a:t>
            </a: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f  </a:t>
            </a:r>
            <a:r>
              <a:rPr lang="en-US" altLang="zh-CN" sz="1200" kern="12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The Chinese University of Hong Kong, Shenzhen,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kern="1200" baseline="300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g </a:t>
            </a:r>
            <a:r>
              <a:rPr lang="en-US" altLang="zh-CN" sz="1200" kern="1200" dirty="0">
                <a:solidFill>
                  <a:schemeClr val="accent3"/>
                </a:solidFill>
                <a:latin typeface="Arial"/>
                <a:ea typeface="+mn-ea"/>
                <a:cs typeface="Arial"/>
                <a:sym typeface="Arial"/>
              </a:rPr>
              <a:t>Sichuan University, </a:t>
            </a: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h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Yunnan University,  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kern="1200" baseline="300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I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Stevens Institute of Technology, </a:t>
            </a: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j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Stony Brook University, 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k </a:t>
            </a:r>
            <a:r>
              <a:rPr lang="en-US" altLang="zh-CN" sz="1200" kern="1200" dirty="0" err="1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Nanjin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 Audit University,  </a:t>
            </a: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l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Jiangxi Normal University, </a:t>
            </a:r>
          </a:p>
          <a:p>
            <a:pPr defTabSz="786384">
              <a:spcBef>
                <a:spcPts val="86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200" baseline="300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m </a:t>
            </a:r>
            <a:r>
              <a:rPr lang="en-US" altLang="zh-CN" sz="1200" kern="12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/>
                <a:sym typeface="Arial"/>
              </a:rPr>
              <a:t>Jiangxi Normal University</a:t>
            </a:r>
            <a:endParaRPr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1180947" y="-17314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8600"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Spectrum II: Advanced Cognitive Engagement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63271" y="1152738"/>
            <a:ext cx="4668476" cy="572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Generation (Crystallized Intelligence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Text summarization</a:t>
            </a:r>
            <a:r>
              <a:rPr lang="en-US" altLang="zh-CN" sz="1600" b="1" dirty="0">
                <a:solidFill>
                  <a:schemeClr val="tx2"/>
                </a:solidFill>
              </a:rPr>
              <a:t>:</a:t>
            </a:r>
            <a:r>
              <a:rPr lang="zh-CN" altLang="en-US" sz="1600" b="1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ECTSUM,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EDTSUM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Forecasting (Fluid Intelligence)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Stock movement prediction</a:t>
            </a:r>
            <a:r>
              <a:rPr lang="en-US" altLang="zh-CN" sz="1600" b="1" dirty="0"/>
              <a:t>:</a:t>
            </a:r>
            <a:r>
              <a:rPr lang="zh-CN" altLang="en-US" sz="1600" dirty="0"/>
              <a:t> </a:t>
            </a:r>
            <a:r>
              <a:rPr lang="en-US" sz="1600" dirty="0"/>
              <a:t>BigData22, ACL18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sz="1600" dirty="0"/>
              <a:t>CIKM18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Credit scoring</a:t>
            </a:r>
            <a:r>
              <a:rPr lang="en-US" altLang="zh-CN" sz="1600" b="1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German,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Australia,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LendingClub</a:t>
            </a:r>
            <a:endParaRPr lang="en-US" altLang="zh-CN" sz="1600" i="0" u="none" strike="noStrike" dirty="0">
              <a:solidFill>
                <a:schemeClr val="tx2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Fraud detection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 err="1">
                <a:solidFill>
                  <a:schemeClr val="tx2"/>
                </a:solidFill>
              </a:rPr>
              <a:t>ccf</a:t>
            </a:r>
            <a:r>
              <a:rPr lang="en-US" altLang="zh-CN" sz="1600" dirty="0">
                <a:solidFill>
                  <a:schemeClr val="tx2"/>
                </a:solidFill>
              </a:rPr>
              <a:t>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CCFraud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Financial distress identification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Polish,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Taiwan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Claim analysis</a:t>
            </a:r>
            <a:r>
              <a:rPr lang="en-US" altLang="zh-CN" sz="1600" b="1" dirty="0">
                <a:solidFill>
                  <a:schemeClr val="tx2"/>
                </a:solidFill>
              </a:rPr>
              <a:t>:</a:t>
            </a:r>
            <a:r>
              <a:rPr lang="zh-CN" alt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 err="1"/>
              <a:t>PortoSeguro</a:t>
            </a:r>
            <a:r>
              <a:rPr lang="en-US" altLang="zh-CN" sz="1600" dirty="0">
                <a:solidFill>
                  <a:schemeClr val="tx2"/>
                </a:solidFill>
              </a:rPr>
              <a:t>,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/>
              <a:t>travelinsurance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CC5A99-CAB2-5745-9F85-F9CE17B9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63" y="2754657"/>
            <a:ext cx="7500102" cy="34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D5213-677D-8145-805D-8E684D82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63" y="3073979"/>
            <a:ext cx="7500102" cy="19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Spectrum II</a:t>
            </a:r>
            <a:r>
              <a:rPr lang="en-US" altLang="zh-CN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zh-CN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Intelligence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b="1"/>
              <a:t>Trading</a:t>
            </a:r>
            <a:r>
              <a:rPr lang="en-US" sz="2200" b="1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b="1"/>
              <a:t>First Agent-based Trading Evaluation Task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/>
              <a:t>7</a:t>
            </a:r>
            <a:r>
              <a:rPr lang="en-US" altLang="zh-CN" sz="2200" b="1"/>
              <a:t> </a:t>
            </a:r>
            <a:r>
              <a:rPr lang="en-US" altLang="zh-CN" sz="2200"/>
              <a:t>major stocks with cleaned news, company filings, and stock prices</a:t>
            </a:r>
          </a:p>
        </p:txBody>
      </p:sp>
      <p:pic>
        <p:nvPicPr>
          <p:cNvPr id="3" name="Picture 2" descr="A diagram of a market memory&#10;&#10;Description automatically generated">
            <a:extLst>
              <a:ext uri="{FF2B5EF4-FFF2-40B4-BE49-F238E27FC236}">
                <a16:creationId xmlns:a16="http://schemas.microsoft.com/office/drawing/2014/main" id="{6B54ABAB-EB75-734C-8A5F-1C56011B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873195"/>
            <a:ext cx="5458968" cy="31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4969F-3E66-1B4D-B316-73BE2A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95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Evaluation Settings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15</a:t>
            </a:r>
            <a:r>
              <a:rPr lang="en-US" dirty="0">
                <a:solidFill>
                  <a:schemeClr val="tx2"/>
                </a:solidFill>
              </a:rPr>
              <a:t> representative general LLMs and financial LLMs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General LLMs: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Commercial APIs: </a:t>
            </a:r>
            <a:r>
              <a:rPr lang="en-US" altLang="zh-CN" dirty="0" err="1">
                <a:solidFill>
                  <a:schemeClr val="tx2"/>
                </a:solidFill>
              </a:rPr>
              <a:t>ChatGPT</a:t>
            </a:r>
            <a:r>
              <a:rPr lang="en-US" altLang="zh-CN" dirty="0">
                <a:solidFill>
                  <a:schemeClr val="tx2"/>
                </a:solidFill>
              </a:rPr>
              <a:t>, GPT-4, Gemini Pro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Open-source: </a:t>
            </a:r>
            <a:r>
              <a:rPr lang="en-US" dirty="0">
                <a:solidFill>
                  <a:schemeClr val="tx2"/>
                </a:solidFill>
              </a:rPr>
              <a:t>LLaMA2-70B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ChatGLM3-6B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Baichuan2-6B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InternLM-7B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Falcon7B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Mixtral</a:t>
            </a:r>
            <a:r>
              <a:rPr lang="en-US" dirty="0">
                <a:solidFill>
                  <a:schemeClr val="tx2"/>
                </a:solidFill>
              </a:rPr>
              <a:t> 8×7B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Code Llama-7B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i="0" u="none" strike="noStrike" dirty="0">
                <a:solidFill>
                  <a:schemeClr val="tx2"/>
                </a:solidFill>
                <a:effectLst/>
              </a:rPr>
              <a:t>Financial LLMs: </a:t>
            </a:r>
            <a:r>
              <a:rPr lang="en-US" dirty="0" err="1">
                <a:solidFill>
                  <a:schemeClr val="tx2"/>
                </a:solidFill>
              </a:rPr>
              <a:t>FinGPT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FinMA-7B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DISCFinLLM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CFGPT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2"/>
                </a:solidFill>
              </a:rPr>
              <a:t>16</a:t>
            </a:r>
            <a:r>
              <a:rPr lang="en-US" altLang="zh-CN" dirty="0">
                <a:solidFill>
                  <a:schemeClr val="tx2"/>
                </a:solidFill>
              </a:rPr>
              <a:t> A100 80GB GPUs x </a:t>
            </a:r>
            <a:r>
              <a:rPr lang="en-US" altLang="zh-CN" b="1" dirty="0">
                <a:solidFill>
                  <a:schemeClr val="tx2"/>
                </a:solidFill>
              </a:rPr>
              <a:t>20400</a:t>
            </a:r>
            <a:r>
              <a:rPr lang="en-US" altLang="zh-CN" dirty="0">
                <a:solidFill>
                  <a:schemeClr val="tx2"/>
                </a:solidFill>
              </a:rPr>
              <a:t> GPU hours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 descr="Processor">
            <a:extLst>
              <a:ext uri="{FF2B5EF4-FFF2-40B4-BE49-F238E27FC236}">
                <a16:creationId xmlns:a16="http://schemas.microsoft.com/office/drawing/2014/main" id="{1F3BECA6-2A07-3711-29C1-2BE2F4BD7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06">
            <a:extLst>
              <a:ext uri="{FF2B5EF4-FFF2-40B4-BE49-F238E27FC236}">
                <a16:creationId xmlns:a16="http://schemas.microsoft.com/office/drawing/2014/main" id="{7C0B57BF-12F1-43C0-AF4A-2014F824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107">
              <a:extLst>
                <a:ext uri="{FF2B5EF4-FFF2-40B4-BE49-F238E27FC236}">
                  <a16:creationId xmlns:a16="http://schemas.microsoft.com/office/drawing/2014/main" id="{DB2D4A24-157C-4800-9E88-A6B8FF9B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8">
              <a:extLst>
                <a:ext uri="{FF2B5EF4-FFF2-40B4-BE49-F238E27FC236}">
                  <a16:creationId xmlns:a16="http://schemas.microsoft.com/office/drawing/2014/main" id="{76B2D413-CED5-4AC7-82AB-6E850D85D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FAF7703-F042-40AD-889A-8DCBB8B67D56}"/>
              </a:ext>
            </a:extLst>
          </p:cNvPr>
          <p:cNvSpPr txBox="1"/>
          <p:nvPr/>
        </p:nvSpPr>
        <p:spPr>
          <a:xfrm>
            <a:off x="804671" y="442758"/>
            <a:ext cx="7893851" cy="64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kumimoji="1"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40DB6-3DCF-43AF-A7B9-8E6911F1939E}"/>
              </a:ext>
            </a:extLst>
          </p:cNvPr>
          <p:cNvSpPr txBox="1"/>
          <p:nvPr/>
        </p:nvSpPr>
        <p:spPr>
          <a:xfrm>
            <a:off x="967947" y="1414155"/>
            <a:ext cx="5251983" cy="49215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1" i="0" u="none" strike="noStrike" dirty="0">
                <a:effectLst/>
              </a:rPr>
              <a:t>Fundamental Tasks Analysis</a:t>
            </a:r>
            <a:r>
              <a:rPr kumimoji="1" lang="en-US" altLang="zh-CN" sz="1600" dirty="0"/>
              <a:t>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0" i="0" u="none" strike="noStrike" dirty="0">
                <a:effectLst/>
              </a:rPr>
              <a:t>GPT-4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stands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best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0" i="0" u="none" strike="noStrike" dirty="0">
                <a:effectLst/>
              </a:rPr>
              <a:t>FinMA-7B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is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the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best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open-source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LLMs,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even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better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GPT-4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Quantification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tasks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domain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fine-tuning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0" i="0" u="none" strike="noStrike" dirty="0">
                <a:effectLst/>
              </a:rPr>
              <a:t>A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significant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gap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Numeric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Reasoning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tasks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between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general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financial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fine-tuning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models,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indicating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limitation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domain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fine-tuning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1" i="0" u="none" strike="noStrike" dirty="0">
                <a:effectLst/>
              </a:rPr>
              <a:t>Advanced Cognitive Engagement Tasks Analysis</a:t>
            </a:r>
            <a:r>
              <a:rPr kumimoji="1" lang="zh-CN" altLang="en-US" b="0" i="0" u="none" strike="noStrike" dirty="0">
                <a:effectLst/>
              </a:rPr>
              <a:t>：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Gemini-pro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both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Generation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Forecasting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0" i="0" u="none" strike="noStrike" dirty="0">
                <a:effectLst/>
              </a:rPr>
              <a:t>All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LLMs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fail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show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superior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performance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compared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random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guess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Forecasting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b="0" i="0" u="none" strike="noStrike" dirty="0">
                <a:effectLst/>
              </a:rPr>
              <a:t>Financial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f</a:t>
            </a:r>
            <a:r>
              <a:rPr kumimoji="1" lang="en-US" altLang="zh-CN" sz="1600" b="0" i="0" u="none" strike="noStrike" dirty="0">
                <a:effectLst/>
              </a:rPr>
              <a:t>ine-tuned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models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continue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to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lag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behind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general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b="0" i="0" u="none" strike="noStrike" dirty="0">
                <a:effectLst/>
              </a:rPr>
              <a:t>domain</a:t>
            </a:r>
            <a:r>
              <a:rPr kumimoji="1" lang="zh-CN" altLang="en-US" sz="1600" b="0" i="0" u="none" strike="noStrike" dirty="0">
                <a:effectLst/>
              </a:rPr>
              <a:t> </a:t>
            </a:r>
            <a:r>
              <a:rPr kumimoji="1" lang="en-US" altLang="zh-CN" sz="1600" dirty="0"/>
              <a:t>models,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revealing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another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bottleneck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domain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fine-tuning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finance</a:t>
            </a:r>
            <a:endParaRPr kumimoji="1" lang="en-US" altLang="zh-CN" sz="1600" b="0" i="0" u="none" strike="noStrike" dirty="0"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61A7CA-68FB-4401-848B-8BCDB21D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30" y="658614"/>
            <a:ext cx="5335121" cy="56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6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AF7703-F042-40AD-889A-8DCBB8B67D56}"/>
              </a:ext>
            </a:extLst>
          </p:cNvPr>
          <p:cNvSpPr txBox="1"/>
          <p:nvPr/>
        </p:nvSpPr>
        <p:spPr>
          <a:xfrm>
            <a:off x="804671" y="442758"/>
            <a:ext cx="7893851" cy="64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kumimoji="1"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General</a:t>
            </a:r>
            <a:r>
              <a:rPr lang="zh-CN" altLang="en-US"/>
              <a:t> </a:t>
            </a:r>
            <a:r>
              <a:rPr lang="en-US" altLang="zh-CN"/>
              <a:t>Intelligence</a:t>
            </a:r>
            <a:r>
              <a:rPr lang="zh-CN" altLang="en-US"/>
              <a:t> </a:t>
            </a:r>
            <a:r>
              <a:rPr lang="en-US" altLang="zh-CN"/>
              <a:t>Results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40DB6-3DCF-43AF-A7B9-8E6911F1939E}"/>
              </a:ext>
            </a:extLst>
          </p:cNvPr>
          <p:cNvSpPr txBox="1"/>
          <p:nvPr/>
        </p:nvSpPr>
        <p:spPr>
          <a:xfrm>
            <a:off x="967947" y="1414155"/>
            <a:ext cx="4854767" cy="3071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/>
              <a:t>GPT-4</a:t>
            </a:r>
            <a:r>
              <a:rPr lang="zh-CN" altLang="en-US" sz="1400"/>
              <a:t> </a:t>
            </a:r>
            <a:r>
              <a:rPr lang="en-US" altLang="zh-CN" sz="1400"/>
              <a:t>shows</a:t>
            </a:r>
            <a:r>
              <a:rPr lang="zh-CN" altLang="en-US" sz="1400"/>
              <a:t> </a:t>
            </a:r>
            <a:r>
              <a:rPr lang="en-US" altLang="zh-CN" sz="1400"/>
              <a:t>superior</a:t>
            </a:r>
            <a:r>
              <a:rPr lang="zh-CN" altLang="en-US" sz="1400"/>
              <a:t> </a:t>
            </a:r>
            <a:r>
              <a:rPr lang="en-US" altLang="zh-CN" sz="1400"/>
              <a:t>trading</a:t>
            </a:r>
            <a:r>
              <a:rPr lang="zh-CN" altLang="en-US" sz="1400"/>
              <a:t> </a:t>
            </a:r>
            <a:r>
              <a:rPr lang="en-US" altLang="zh-CN" sz="1400"/>
              <a:t>performance</a:t>
            </a:r>
            <a:r>
              <a:rPr lang="zh-CN" altLang="en-US" sz="1400"/>
              <a:t> </a:t>
            </a:r>
            <a:r>
              <a:rPr lang="en-US" altLang="zh-CN" sz="1400"/>
              <a:t>with</a:t>
            </a:r>
            <a:r>
              <a:rPr lang="zh-CN" altLang="en-US" sz="1400"/>
              <a:t> </a:t>
            </a:r>
            <a:r>
              <a:rPr lang="en-US" altLang="zh-CN" sz="1400"/>
              <a:t>a</a:t>
            </a:r>
            <a:r>
              <a:rPr lang="zh-CN" altLang="en-US" sz="1400"/>
              <a:t> </a:t>
            </a:r>
            <a:r>
              <a:rPr lang="en-US" altLang="zh-CN" sz="1400"/>
              <a:t>&gt;1</a:t>
            </a:r>
            <a:r>
              <a:rPr lang="zh-CN" altLang="en-US" sz="1400"/>
              <a:t> </a:t>
            </a:r>
            <a:r>
              <a:rPr lang="en-US" altLang="zh-CN" sz="1400"/>
              <a:t>Sharpe</a:t>
            </a:r>
            <a:r>
              <a:rPr lang="zh-CN" altLang="en-US" sz="1400"/>
              <a:t> </a:t>
            </a:r>
            <a:r>
              <a:rPr lang="en-US" altLang="zh-CN" sz="1400"/>
              <a:t>Ratio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effectLst/>
              </a:rPr>
              <a:t>All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LLMs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show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better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performance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than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Buy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&amp;</a:t>
            </a:r>
            <a:r>
              <a:rPr lang="zh-CN" altLang="en-US" sz="1400" b="0" i="0" u="none" strike="noStrike">
                <a:effectLst/>
              </a:rPr>
              <a:t> </a:t>
            </a:r>
            <a:r>
              <a:rPr lang="en-US" altLang="zh-CN" sz="1400" b="0" i="0" u="none" strike="noStrike">
                <a:effectLst/>
              </a:rPr>
              <a:t>Hold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/>
              <a:t>Only</a:t>
            </a:r>
            <a:r>
              <a:rPr lang="zh-CN" altLang="en-US" sz="1400"/>
              <a:t> </a:t>
            </a:r>
            <a:r>
              <a:rPr lang="en-US" altLang="zh-CN" sz="1400"/>
              <a:t>Large</a:t>
            </a:r>
            <a:r>
              <a:rPr lang="zh-CN" altLang="en-US" sz="1400"/>
              <a:t> </a:t>
            </a:r>
            <a:r>
              <a:rPr lang="en-US" altLang="zh-CN" sz="1400"/>
              <a:t>LLMs</a:t>
            </a:r>
            <a:r>
              <a:rPr lang="zh-CN" altLang="en-US" sz="1400"/>
              <a:t> </a:t>
            </a:r>
            <a:r>
              <a:rPr lang="en-US" altLang="zh-CN" sz="1400"/>
              <a:t>(&gt;70B)</a:t>
            </a:r>
            <a:r>
              <a:rPr lang="zh-CN" altLang="en-US" sz="1400"/>
              <a:t> </a:t>
            </a:r>
            <a:r>
              <a:rPr lang="en-US" altLang="zh-CN" sz="1400"/>
              <a:t>can</a:t>
            </a:r>
            <a:r>
              <a:rPr lang="zh-CN" altLang="en-US" sz="1400"/>
              <a:t> </a:t>
            </a:r>
            <a:r>
              <a:rPr lang="en-US" altLang="zh-CN" sz="1400"/>
              <a:t>generate</a:t>
            </a:r>
            <a:r>
              <a:rPr lang="zh-CN" altLang="en-US" sz="1400"/>
              <a:t> </a:t>
            </a:r>
            <a:r>
              <a:rPr lang="en-US" altLang="zh-CN" sz="1400"/>
              <a:t>trading</a:t>
            </a:r>
            <a:r>
              <a:rPr lang="zh-CN" altLang="en-US" sz="1400"/>
              <a:t> </a:t>
            </a:r>
            <a:r>
              <a:rPr lang="en-US" altLang="zh-CN" sz="1400"/>
              <a:t>actions</a:t>
            </a:r>
            <a:r>
              <a:rPr lang="zh-CN" altLang="en-US" sz="1400"/>
              <a:t> </a:t>
            </a:r>
            <a:r>
              <a:rPr lang="en-US" altLang="zh-CN" sz="1400"/>
              <a:t>while</a:t>
            </a:r>
            <a:r>
              <a:rPr lang="zh-CN" altLang="en-US" sz="1400"/>
              <a:t> </a:t>
            </a:r>
            <a:r>
              <a:rPr lang="en-US" altLang="zh-CN" sz="1400"/>
              <a:t>small</a:t>
            </a:r>
            <a:r>
              <a:rPr lang="zh-CN" altLang="en-US" sz="1400"/>
              <a:t> </a:t>
            </a:r>
            <a:r>
              <a:rPr lang="en-US" altLang="zh-CN" sz="1400"/>
              <a:t>models</a:t>
            </a:r>
            <a:r>
              <a:rPr lang="zh-CN" altLang="en-US" sz="1400"/>
              <a:t> </a:t>
            </a:r>
            <a:r>
              <a:rPr lang="en-US" altLang="zh-CN" sz="1400"/>
              <a:t>(7/13B)</a:t>
            </a:r>
            <a:r>
              <a:rPr lang="zh-CN" altLang="en-US" sz="1400"/>
              <a:t> </a:t>
            </a:r>
            <a:r>
              <a:rPr lang="en-US" altLang="zh-CN" sz="1400"/>
              <a:t>fail</a:t>
            </a:r>
            <a:r>
              <a:rPr lang="zh-CN" altLang="en-US" sz="1400"/>
              <a:t> </a:t>
            </a:r>
            <a:r>
              <a:rPr lang="en-US" altLang="zh-CN" sz="1400"/>
              <a:t>to</a:t>
            </a:r>
            <a:r>
              <a:rPr lang="zh-CN" altLang="en-US" sz="1400"/>
              <a:t> </a:t>
            </a:r>
            <a:r>
              <a:rPr lang="en-US" altLang="zh-CN" sz="1400"/>
              <a:t>handle</a:t>
            </a:r>
            <a:r>
              <a:rPr lang="zh-CN" altLang="en-US" sz="1400"/>
              <a:t> </a:t>
            </a:r>
            <a:r>
              <a:rPr lang="en-US" altLang="zh-CN" sz="1400"/>
              <a:t>multiple</a:t>
            </a:r>
            <a:r>
              <a:rPr lang="zh-CN" altLang="en-US" sz="1400"/>
              <a:t> </a:t>
            </a:r>
            <a:r>
              <a:rPr lang="en-US" altLang="zh-CN" sz="1400"/>
              <a:t>input</a:t>
            </a:r>
            <a:r>
              <a:rPr lang="zh-CN" altLang="en-US" sz="1400"/>
              <a:t> </a:t>
            </a:r>
            <a:r>
              <a:rPr lang="en-US" altLang="zh-CN" sz="1400"/>
              <a:t>sources</a:t>
            </a:r>
            <a:r>
              <a:rPr lang="zh-CN" altLang="en-US" sz="1400"/>
              <a:t> </a:t>
            </a:r>
            <a:r>
              <a:rPr lang="en-US" altLang="zh-CN" sz="1400"/>
              <a:t>and</a:t>
            </a:r>
            <a:r>
              <a:rPr lang="zh-CN" altLang="en-US" sz="1400"/>
              <a:t> </a:t>
            </a:r>
            <a:r>
              <a:rPr lang="en-US" altLang="zh-CN" sz="1400"/>
              <a:t>complex</a:t>
            </a:r>
            <a:r>
              <a:rPr lang="zh-CN" altLang="en-US" sz="1400"/>
              <a:t> </a:t>
            </a:r>
            <a:r>
              <a:rPr lang="en-US" altLang="zh-CN" sz="1400"/>
              <a:t>instructions</a:t>
            </a:r>
            <a:endParaRPr lang="en-US" altLang="zh-CN" sz="1400" b="0" i="0" u="none" strike="noStrike" dirty="0">
              <a:effectLst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CAB294C-9C39-4115-9450-90B657B9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51" y="1768510"/>
            <a:ext cx="5157942" cy="1507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AB5EF-8D77-3645-A929-FF62E727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" y="4051035"/>
            <a:ext cx="3780274" cy="2129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2C0A2-F78B-D246-9A6D-0FB78A2D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100" y="4003624"/>
            <a:ext cx="4146480" cy="2335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48D5F-FF1F-3A4E-9763-543CB2A9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580" y="4049230"/>
            <a:ext cx="4056006" cy="22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06">
            <a:extLst>
              <a:ext uri="{FF2B5EF4-FFF2-40B4-BE49-F238E27FC236}">
                <a16:creationId xmlns:a16="http://schemas.microsoft.com/office/drawing/2014/main" id="{7C0B57BF-12F1-43C0-AF4A-2014F824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107">
              <a:extLst>
                <a:ext uri="{FF2B5EF4-FFF2-40B4-BE49-F238E27FC236}">
                  <a16:creationId xmlns:a16="http://schemas.microsoft.com/office/drawing/2014/main" id="{DB2D4A24-157C-4800-9E88-A6B8FF9B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8">
              <a:extLst>
                <a:ext uri="{FF2B5EF4-FFF2-40B4-BE49-F238E27FC236}">
                  <a16:creationId xmlns:a16="http://schemas.microsoft.com/office/drawing/2014/main" id="{76B2D413-CED5-4AC7-82AB-6E850D85D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7F54EE3-953E-43CE-BD50-DAE23EE15F00}"/>
              </a:ext>
            </a:extLst>
          </p:cNvPr>
          <p:cNvSpPr txBox="1"/>
          <p:nvPr/>
        </p:nvSpPr>
        <p:spPr>
          <a:xfrm>
            <a:off x="897601" y="626721"/>
            <a:ext cx="4669410" cy="158880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kumimoji="1"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</a:t>
            </a:r>
          </a:p>
        </p:txBody>
      </p:sp>
      <p:sp>
        <p:nvSpPr>
          <p:cNvPr id="7" name="文本框 38">
            <a:extLst>
              <a:ext uri="{FF2B5EF4-FFF2-40B4-BE49-F238E27FC236}">
                <a16:creationId xmlns:a16="http://schemas.microsoft.com/office/drawing/2014/main" id="{832F2BA9-B2DE-499D-8077-17FF5841D002}"/>
              </a:ext>
            </a:extLst>
          </p:cNvPr>
          <p:cNvSpPr txBox="1"/>
          <p:nvPr/>
        </p:nvSpPr>
        <p:spPr>
          <a:xfrm>
            <a:off x="897601" y="2309640"/>
            <a:ext cx="5994519" cy="35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effectLst/>
              </a:rPr>
              <a:t>Introduces </a:t>
            </a:r>
            <a:r>
              <a:rPr lang="en-US" altLang="zh-CN" sz="1400" b="0" i="0" u="none" strike="noStrike" dirty="0" err="1">
                <a:effectLst/>
              </a:rPr>
              <a:t>FinBen</a:t>
            </a:r>
            <a:r>
              <a:rPr lang="en-US" altLang="zh-CN" sz="1400" b="0" i="0" u="none" strike="noStrike" dirty="0">
                <a:effectLst/>
              </a:rPr>
              <a:t>, including defining cognitive abilities in three Spectrums, the first </a:t>
            </a:r>
            <a:r>
              <a:rPr lang="en-US" altLang="zh-CN" sz="1400" dirty="0"/>
              <a:t>comprehensive</a:t>
            </a:r>
            <a:r>
              <a:rPr lang="zh-CN" altLang="en-US" sz="1400" dirty="0"/>
              <a:t> </a:t>
            </a:r>
            <a:r>
              <a:rPr lang="en-US" altLang="zh-CN" sz="1400" b="0" i="0" u="none" strike="noStrike" dirty="0">
                <a:effectLst/>
              </a:rPr>
              <a:t>evaluation benchmark for LLMs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finance</a:t>
            </a:r>
            <a:endParaRPr lang="en-US" altLang="zh-CN" sz="1400" b="0" i="0" u="none" strike="noStrike" dirty="0">
              <a:effectLst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 err="1">
                <a:effectLst/>
              </a:rPr>
              <a:t>FinBen</a:t>
            </a:r>
            <a:r>
              <a:rPr lang="en-US" altLang="zh-CN" sz="1400" b="0" i="0" u="none" strike="noStrike" dirty="0">
                <a:effectLst/>
              </a:rPr>
              <a:t> extends its evaluation to encompass a broad spectrum of tasks, including quantification, extraction, understanding, generation, forecasting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 err="1">
                <a:effectLst/>
              </a:rPr>
              <a:t>FinBen</a:t>
            </a:r>
            <a:r>
              <a:rPr lang="en-US" altLang="zh-CN" sz="1400" b="0" i="0" u="none" strike="noStrike" dirty="0">
                <a:effectLst/>
              </a:rPr>
              <a:t> </a:t>
            </a:r>
            <a:r>
              <a:rPr lang="en-US" altLang="zh-CN" sz="1400" b="1" i="1" u="none" strike="noStrike" dirty="0">
                <a:effectLst/>
              </a:rPr>
              <a:t>first</a:t>
            </a:r>
            <a:r>
              <a:rPr lang="en-US" altLang="zh-CN" sz="1400" b="0" i="0" u="none" strike="noStrike" dirty="0">
                <a:effectLst/>
              </a:rPr>
              <a:t> incorporates a direct trading task through an agent-based evaluation framework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effectLst/>
              </a:rPr>
              <a:t>Perform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b="0" i="0" u="none" strike="noStrike" dirty="0">
                <a:effectLst/>
              </a:rPr>
              <a:t>evaluations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b="0" i="0" u="none" strike="noStrike" dirty="0">
                <a:effectLst/>
              </a:rPr>
              <a:t>on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b="0" i="0" u="none" strike="noStrike" dirty="0">
                <a:effectLst/>
              </a:rPr>
              <a:t>15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dirty="0"/>
              <a:t>general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domain</a:t>
            </a:r>
            <a:r>
              <a:rPr lang="zh-CN" altLang="en-US" sz="1400" dirty="0"/>
              <a:t> </a:t>
            </a:r>
            <a:r>
              <a:rPr lang="en-US" altLang="zh-CN" sz="1400" dirty="0"/>
              <a:t>LLMs,</a:t>
            </a:r>
            <a:r>
              <a:rPr lang="zh-CN" altLang="en-US" sz="1400" dirty="0"/>
              <a:t> </a:t>
            </a:r>
            <a:r>
              <a:rPr lang="en-US" altLang="zh-CN" sz="1400" b="1" dirty="0"/>
              <a:t>in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the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first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time</a:t>
            </a:r>
            <a:r>
              <a:rPr lang="zh-CN" altLang="en-US" sz="1400" b="1" dirty="0"/>
              <a:t> </a:t>
            </a:r>
            <a:r>
              <a:rPr lang="en-US" altLang="zh-CN" sz="1400" dirty="0"/>
              <a:t>revealing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potential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bottleneck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LLMs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financial</a:t>
            </a:r>
            <a:r>
              <a:rPr lang="zh-CN" altLang="en-US" sz="1400" dirty="0"/>
              <a:t> </a:t>
            </a:r>
            <a:r>
              <a:rPr lang="en-US" altLang="zh-CN" sz="1400" dirty="0"/>
              <a:t>tasks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applications</a:t>
            </a:r>
            <a:endParaRPr lang="en-US" altLang="zh-CN" sz="1400" b="0" i="0" u="none" strike="noStrike" dirty="0">
              <a:effectLst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effectLst/>
              </a:rPr>
              <a:t>Aims to expand </a:t>
            </a:r>
            <a:r>
              <a:rPr lang="en-US" altLang="zh-CN" sz="1400" b="0" i="0" u="none" strike="noStrike" dirty="0" err="1">
                <a:effectLst/>
              </a:rPr>
              <a:t>FinBen</a:t>
            </a:r>
            <a:r>
              <a:rPr lang="en-US" altLang="zh-CN" sz="1400" b="0" i="0" u="none" strike="noStrike" dirty="0">
                <a:effectLst/>
              </a:rPr>
              <a:t> to encompass additional languages and a wider array of financial trading tasks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b="0" i="0" u="none" strike="noStrike" dirty="0">
                <a:effectLst/>
              </a:rPr>
              <a:t>to</a:t>
            </a:r>
            <a:r>
              <a:rPr lang="zh-CN" altLang="en-US" sz="1400" b="0" i="0" u="none" strike="noStrike" dirty="0">
                <a:effectLst/>
              </a:rPr>
              <a:t> </a:t>
            </a:r>
            <a:r>
              <a:rPr lang="en-US" altLang="zh-CN" sz="1400" dirty="0"/>
              <a:t>become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domain-level</a:t>
            </a:r>
            <a:r>
              <a:rPr lang="zh-CN" altLang="en-US" sz="1400" dirty="0"/>
              <a:t> </a:t>
            </a:r>
            <a:r>
              <a:rPr lang="en-US" altLang="zh-CN" sz="1400" dirty="0"/>
              <a:t>benchmark</a:t>
            </a:r>
            <a:endParaRPr lang="en-US" altLang="zh-C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98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0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6D2EEA-9B64-414D-80F7-3BADB5860948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03" name="文本框 38">
            <a:extLst>
              <a:ext uri="{FF2B5EF4-FFF2-40B4-BE49-F238E27FC236}">
                <a16:creationId xmlns:a16="http://schemas.microsoft.com/office/drawing/2014/main" id="{25876D82-1090-2C48-97A1-CF23F65F8B92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/>
              </a:solidFill>
            </a:endParaRP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Stay tuned with </a:t>
            </a:r>
            <a:r>
              <a:rPr lang="en-US" dirty="0">
                <a:hlinkClick r:id="rId3"/>
              </a:rPr>
              <a:t>TheFinBen (the-finai.github.io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b="0" i="0" u="none" strike="noStrike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2" name="Freeform: Shape 11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1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0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6D2EEA-9B64-414D-80F7-3BADB5860948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95AA30-10E3-EC41-93D2-587510C65AB6}"/>
              </a:ext>
            </a:extLst>
          </p:cNvPr>
          <p:cNvSpPr txBox="1"/>
          <p:nvPr/>
        </p:nvSpPr>
        <p:spPr>
          <a:xfrm>
            <a:off x="804673" y="2421683"/>
            <a:ext cx="4926528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2"/>
                </a:solidFill>
              </a:rPr>
              <a:t>Introduction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2"/>
                </a:solidFill>
              </a:rPr>
              <a:t>The</a:t>
            </a:r>
            <a:r>
              <a:rPr kumimoji="1" lang="zh-CN" altLang="en-US" dirty="0">
                <a:solidFill>
                  <a:schemeClr val="tx2"/>
                </a:solidFill>
              </a:rPr>
              <a:t> </a:t>
            </a:r>
            <a:r>
              <a:rPr kumimoji="1" lang="en-US" altLang="zh-CN" dirty="0" err="1">
                <a:solidFill>
                  <a:schemeClr val="tx2"/>
                </a:solidFill>
              </a:rPr>
              <a:t>FinBen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2"/>
                </a:solidFill>
              </a:rPr>
              <a:t>Results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Conclusions</a:t>
            </a:r>
          </a:p>
        </p:txBody>
      </p:sp>
      <p:grpSp>
        <p:nvGrpSpPr>
          <p:cNvPr id="121" name="Group 10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22" name="Freeform: Shape 10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0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0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1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34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4969F-3E66-1B4D-B316-73BE2A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785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chemeClr val="tx2"/>
                </a:solidFill>
                <a:effectLst/>
              </a:rPr>
              <a:t>The advanced LLMs exhibit </a:t>
            </a:r>
            <a:r>
              <a:rPr lang="en-US" altLang="zh-CN" b="1" i="0" u="none" strike="noStrike" dirty="0">
                <a:solidFill>
                  <a:schemeClr val="tx2"/>
                </a:solidFill>
                <a:effectLst/>
              </a:rPr>
              <a:t>remarkable capabilities</a:t>
            </a:r>
            <a:r>
              <a:rPr lang="en-US" altLang="zh-CN" b="0" i="0" u="none" strike="noStrike" dirty="0">
                <a:solidFill>
                  <a:schemeClr val="tx2"/>
                </a:solidFill>
                <a:effectLst/>
              </a:rPr>
              <a:t> on financial text analysis and prediction tasks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chemeClr val="tx2"/>
                </a:solidFill>
                <a:effectLst/>
              </a:rPr>
              <a:t>The fast development of LLM highlights the need for </a:t>
            </a:r>
            <a:r>
              <a:rPr lang="en-US" altLang="zh-CN" b="1" i="0" u="none" strike="noStrike" dirty="0">
                <a:solidFill>
                  <a:schemeClr val="tx2"/>
                </a:solidFill>
                <a:effectLst/>
              </a:rPr>
              <a:t>financial evaluation benchmarks</a:t>
            </a:r>
            <a:endParaRPr lang="en-US" altLang="zh-CN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solidFill>
                <a:schemeClr val="tx2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b="0" i="0" u="none" strike="noStrike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Upward trend">
            <a:extLst>
              <a:ext uri="{FF2B5EF4-FFF2-40B4-BE49-F238E27FC236}">
                <a16:creationId xmlns:a16="http://schemas.microsoft.com/office/drawing/2014/main" id="{29AFA3DA-BC03-430D-6100-74DEAA4A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876693" y="741391"/>
            <a:ext cx="3455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</a:t>
            </a:r>
            <a:r>
              <a:rPr kumimoji="1" lang="zh-CN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876693" y="2533476"/>
            <a:ext cx="4500525" cy="3644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i="0" u="none" strike="noStrike" dirty="0">
                <a:effectLst/>
              </a:rPr>
              <a:t>Financial-domain evaluation benchmarks: </a:t>
            </a:r>
            <a:r>
              <a:rPr lang="en-US" altLang="zh-CN" sz="1100" b="0" i="0" u="none" strike="noStrike" dirty="0">
                <a:effectLst/>
              </a:rPr>
              <a:t>FLUE, BBTCFLEB, PIXIU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/>
              <a:t>General-domain benchmarks</a:t>
            </a:r>
            <a:r>
              <a:rPr lang="en-US" altLang="zh-CN" sz="1100" b="1" i="0" u="none" strike="noStrike" dirty="0">
                <a:effectLst/>
              </a:rPr>
              <a:t>: </a:t>
            </a:r>
            <a:r>
              <a:rPr lang="en-US" altLang="zh-CN" sz="1100" b="0" i="0" u="none" strike="noStrike" dirty="0">
                <a:effectLst/>
              </a:rPr>
              <a:t>MMLU, HELM, BIG-bench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/>
              <a:t>Challenges: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i="1" u="none" strike="noStrike" dirty="0">
                <a:effectLst/>
              </a:rPr>
              <a:t>Broad coverage</a:t>
            </a:r>
            <a:r>
              <a:rPr lang="en-US" altLang="zh-CN" sz="1100" b="0" i="0" u="none" strike="noStrike" dirty="0">
                <a:effectLst/>
              </a:rPr>
              <a:t>:  to cover a broad spectrum of tasks to capture the financial domain complexity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i="1" u="none" strike="noStrike" dirty="0">
                <a:effectLst/>
              </a:rPr>
              <a:t>Real-world application orientation</a:t>
            </a:r>
            <a:r>
              <a:rPr lang="en-US" altLang="zh-CN" sz="1100" b="0" i="0" u="none" strike="noStrike" dirty="0">
                <a:effectLst/>
              </a:rPr>
              <a:t>: to</a:t>
            </a:r>
            <a:r>
              <a:rPr lang="zh-CN" altLang="en-US" sz="1100" b="0" i="0" u="none" strike="noStrike" dirty="0">
                <a:effectLst/>
              </a:rPr>
              <a:t> </a:t>
            </a:r>
            <a:r>
              <a:rPr lang="en-US" altLang="zh-CN" sz="1100" b="0" i="0" u="none" strike="noStrike" dirty="0">
                <a:effectLst/>
              </a:rPr>
              <a:t>focus on real-world scenarios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i="1" u="none" strike="noStrike" dirty="0">
                <a:effectLst/>
              </a:rPr>
              <a:t>Inclusion of financial domain-specific characteristics:  </a:t>
            </a:r>
            <a:r>
              <a:rPr lang="en-US" altLang="zh-CN" sz="1100" dirty="0"/>
              <a:t>to</a:t>
            </a:r>
            <a:r>
              <a:rPr lang="en-US" altLang="zh-CN" sz="1100" b="1" i="1" u="none" strike="noStrike" dirty="0">
                <a:effectLst/>
              </a:rPr>
              <a:t> </a:t>
            </a:r>
            <a:r>
              <a:rPr lang="en-US" altLang="zh-CN" sz="1100" dirty="0"/>
              <a:t>demand specific knowledge, terminology, and concepts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i="1" dirty="0"/>
              <a:t>Consideration of human-level cognition: </a:t>
            </a:r>
            <a:r>
              <a:rPr lang="en-US" altLang="zh-CN" sz="1100" dirty="0"/>
              <a:t>to</a:t>
            </a:r>
            <a:r>
              <a:rPr lang="en-US" altLang="zh-CN" sz="1100" b="1" i="1" dirty="0"/>
              <a:t> </a:t>
            </a:r>
            <a:r>
              <a:rPr lang="en-US" altLang="zh-CN" sz="1100" dirty="0"/>
              <a:t>evaluate LLMs on decision-making, problem-solving, and abstract reasoning within financial contexts</a:t>
            </a:r>
            <a:endParaRPr lang="en-US" altLang="zh-CN" sz="1100" b="0" i="0" u="none" strike="noStrike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100" b="0" i="0" u="none" strike="noStrike" dirty="0">
              <a:effectLst/>
            </a:endParaRP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100" b="0" i="0" u="none" strike="noStrike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E9EB6-1135-1345-8C02-CC36A76B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93" y="2533476"/>
            <a:ext cx="6008082" cy="20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06">
            <a:extLst>
              <a:ext uri="{FF2B5EF4-FFF2-40B4-BE49-F238E27FC236}">
                <a16:creationId xmlns:a16="http://schemas.microsoft.com/office/drawing/2014/main" id="{7C0B57BF-12F1-43C0-AF4A-2014F824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107">
              <a:extLst>
                <a:ext uri="{FF2B5EF4-FFF2-40B4-BE49-F238E27FC236}">
                  <a16:creationId xmlns:a16="http://schemas.microsoft.com/office/drawing/2014/main" id="{DB2D4A24-157C-4800-9E88-A6B8FF9B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8">
              <a:extLst>
                <a:ext uri="{FF2B5EF4-FFF2-40B4-BE49-F238E27FC236}">
                  <a16:creationId xmlns:a16="http://schemas.microsoft.com/office/drawing/2014/main" id="{76B2D413-CED5-4AC7-82AB-6E850D85D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2B5F452-84A8-4859-81AD-6A80C92E1B08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dirty="0">
                <a:latin typeface="+mj-lt"/>
                <a:ea typeface="+mj-ea"/>
                <a:cs typeface="+mj-cs"/>
              </a:rPr>
              <a:t>Contributions</a:t>
            </a:r>
          </a:p>
        </p:txBody>
      </p:sp>
      <p:graphicFrame>
        <p:nvGraphicFramePr>
          <p:cNvPr id="11" name="文本框 12">
            <a:extLst>
              <a:ext uri="{FF2B5EF4-FFF2-40B4-BE49-F238E27FC236}">
                <a16:creationId xmlns:a16="http://schemas.microsoft.com/office/drawing/2014/main" id="{86895E98-5494-4A26-9179-0D84D9874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56323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37620CF-822D-EE46-A294-956D62A51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77566"/>
            <a:ext cx="5635775" cy="63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4969F-3E66-1B4D-B316-73BE2A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FinBen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80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</a:rPr>
              <a:t>The first holistic evaluation benchmark for LLMs in financial domain.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</a:rPr>
              <a:t>A </a:t>
            </a:r>
            <a:r>
              <a:rPr lang="en-US">
                <a:solidFill>
                  <a:schemeClr val="tx2"/>
                </a:solidFill>
              </a:rPr>
              <a:t>hierarchy inspired by the CattellHorn-Carroll (CHC) theory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Spectrum I: Fundamental Tasks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Spectrum II: Advanced Cognitive Engagement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Spectrum III: General Intelligence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b="0" i="0" u="none" strike="noStrike">
              <a:solidFill>
                <a:schemeClr val="tx2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b="0" i="0" u="none" strike="noStrike">
              <a:solidFill>
                <a:schemeClr val="tx2"/>
              </a:solidFill>
              <a:effectLst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81E9F76-ABB1-E340-8B72-2966C9F9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21" y="2024717"/>
            <a:ext cx="3661831" cy="28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07574-9B50-415A-8AAD-9D4D8D390DF9}"/>
              </a:ext>
            </a:extLst>
          </p:cNvPr>
          <p:cNvSpPr txBox="1"/>
          <p:nvPr/>
        </p:nvSpPr>
        <p:spPr>
          <a:xfrm>
            <a:off x="1180947" y="-17314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8600"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Spectrum I: Fundamental Tasks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文本框 12">
            <a:extLst>
              <a:ext uri="{FF2B5EF4-FFF2-40B4-BE49-F238E27FC236}">
                <a16:creationId xmlns:a16="http://schemas.microsoft.com/office/drawing/2014/main" id="{742D49E8-4374-4B4B-9816-C5C12DDAAB50}"/>
              </a:ext>
            </a:extLst>
          </p:cNvPr>
          <p:cNvSpPr txBox="1"/>
          <p:nvPr/>
        </p:nvSpPr>
        <p:spPr>
          <a:xfrm>
            <a:off x="63271" y="1152738"/>
            <a:ext cx="4668476" cy="572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Quantification (Inductive Reasoning)</a:t>
            </a:r>
            <a:r>
              <a:rPr lang="en-US" altLang="zh-CN" sz="1600" dirty="0">
                <a:solidFill>
                  <a:schemeClr val="tx2"/>
                </a:solidFill>
              </a:rPr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Sentiment analysis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 Financial Phrase Bank (FPB)</a:t>
            </a:r>
            <a:r>
              <a:rPr lang="en-US" altLang="zh-CN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FiQA</a:t>
            </a:r>
            <a:r>
              <a:rPr lang="en-US" sz="1600" dirty="0">
                <a:solidFill>
                  <a:schemeClr val="tx2"/>
                </a:solidFill>
              </a:rPr>
              <a:t>-SA</a:t>
            </a:r>
            <a:r>
              <a:rPr lang="en-US" altLang="zh-CN" sz="1600" dirty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TSA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News headline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Headlines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Hawkish-Dovish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FOMC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Argument unit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FinArg</a:t>
            </a:r>
            <a:r>
              <a:rPr lang="en-US" sz="1600" dirty="0">
                <a:solidFill>
                  <a:schemeClr val="tx2"/>
                </a:solidFill>
              </a:rPr>
              <a:t> AUC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Argument relation detection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 err="1">
                <a:solidFill>
                  <a:schemeClr val="tx2"/>
                </a:solidFill>
              </a:rPr>
              <a:t>FinArg</a:t>
            </a:r>
            <a:r>
              <a:rPr lang="en-US" altLang="zh-CN" sz="1600" dirty="0">
                <a:solidFill>
                  <a:schemeClr val="tx2"/>
                </a:solidFill>
              </a:rPr>
              <a:t> ARC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Multi-class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 err="1">
                <a:solidFill>
                  <a:schemeClr val="tx2"/>
                </a:solidFill>
              </a:rPr>
              <a:t>MultiFin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Deal completeness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</a:t>
            </a:r>
            <a:r>
              <a:rPr lang="en-US" altLang="zh-CN" sz="1600" dirty="0">
                <a:solidFill>
                  <a:schemeClr val="tx2"/>
                </a:solidFill>
              </a:rPr>
              <a:t> MA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ESG issue identification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MLESG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Extraction (Associative Memory)</a:t>
            </a:r>
            <a:r>
              <a:rPr lang="en-US" altLang="zh-CN" sz="1600" b="1" dirty="0">
                <a:solidFill>
                  <a:schemeClr val="tx2"/>
                </a:solidFill>
              </a:rPr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Named entity recognition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NER, FINER-ORD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i="0" u="none" strike="noStrike" dirty="0">
                <a:solidFill>
                  <a:schemeClr val="tx2"/>
                </a:solidFill>
                <a:effectLst/>
              </a:rPr>
              <a:t>Relation Extraction: </a:t>
            </a:r>
            <a:r>
              <a:rPr lang="en-US" altLang="zh-CN" sz="1600" i="0" u="none" strike="noStrike" dirty="0">
                <a:solidFill>
                  <a:schemeClr val="tx2"/>
                </a:solidFill>
                <a:effectLst/>
              </a:rPr>
              <a:t>FINRED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2"/>
                </a:solidFill>
              </a:rPr>
              <a:t>Causal Classification: </a:t>
            </a:r>
            <a:r>
              <a:rPr lang="en-US" altLang="zh-CN" sz="1600" dirty="0">
                <a:solidFill>
                  <a:schemeClr val="tx2"/>
                </a:solidFill>
              </a:rPr>
              <a:t>SC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Causal detection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CD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Numerical Understanding (Quantitative Reasoning)</a:t>
            </a:r>
            <a:r>
              <a:rPr lang="en-US" altLang="zh-CN" sz="1600" b="1" dirty="0">
                <a:solidFill>
                  <a:schemeClr val="tx2"/>
                </a:solidFill>
              </a:rPr>
              <a:t>:</a:t>
            </a:r>
            <a:endParaRPr lang="en-US" altLang="zh-CN" sz="1600" b="1" i="0" u="none" strike="noStrike" dirty="0">
              <a:solidFill>
                <a:schemeClr val="tx2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Question answering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 err="1">
                <a:solidFill>
                  <a:schemeClr val="tx2"/>
                </a:solidFill>
              </a:rPr>
              <a:t>FinQA</a:t>
            </a:r>
            <a:r>
              <a:rPr lang="en-US" altLang="zh-CN" sz="1600" dirty="0">
                <a:solidFill>
                  <a:schemeClr val="tx2"/>
                </a:solidFill>
              </a:rPr>
              <a:t>, </a:t>
            </a:r>
            <a:r>
              <a:rPr lang="en-US" altLang="zh-CN" sz="1600" dirty="0" err="1">
                <a:solidFill>
                  <a:schemeClr val="tx2"/>
                </a:solidFill>
              </a:rPr>
              <a:t>ConvFinQA</a:t>
            </a:r>
            <a:r>
              <a:rPr lang="en-US" altLang="zh-CN" sz="1600" dirty="0">
                <a:solidFill>
                  <a:schemeClr val="tx2"/>
                </a:solidFill>
              </a:rPr>
              <a:t>, TATQA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i="0" u="none" strike="noStrike" dirty="0">
                <a:solidFill>
                  <a:schemeClr val="tx2"/>
                </a:solidFill>
                <a:effectLst/>
              </a:rPr>
              <a:t>Numeric labeling: </a:t>
            </a:r>
            <a:r>
              <a:rPr lang="en-US" altLang="zh-CN" sz="1600" b="0" i="0" u="none" strike="noStrike" dirty="0">
                <a:solidFill>
                  <a:schemeClr val="tx2"/>
                </a:solidFill>
                <a:effectLst/>
              </a:rPr>
              <a:t>FNXL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Token classification</a:t>
            </a:r>
            <a:r>
              <a:rPr lang="en-US" altLang="zh-CN" sz="1600" b="1" dirty="0">
                <a:solidFill>
                  <a:schemeClr val="tx2"/>
                </a:solidFill>
              </a:rPr>
              <a:t>: </a:t>
            </a:r>
            <a:r>
              <a:rPr lang="en-US" altLang="zh-CN" sz="1600" dirty="0">
                <a:solidFill>
                  <a:schemeClr val="tx2"/>
                </a:solidFill>
              </a:rPr>
              <a:t>FSRL</a:t>
            </a:r>
            <a:endParaRPr lang="en-US" altLang="zh-CN" sz="1600" b="0" i="0" u="none" strike="noStrike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24FCD5-4515-0B48-A15D-8D71C9BE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47" y="1909467"/>
            <a:ext cx="7235868" cy="30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864</Words>
  <Application>Microsoft Macintosh PowerPoint</Application>
  <PresentationFormat>Widescreen</PresentationFormat>
  <Paragraphs>123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FinBen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Qianqian Xie</dc:creator>
  <cp:lastModifiedBy>Qianqian Xie</cp:lastModifiedBy>
  <cp:revision>115</cp:revision>
  <dcterms:created xsi:type="dcterms:W3CDTF">2023-11-12T22:18:21Z</dcterms:created>
  <dcterms:modified xsi:type="dcterms:W3CDTF">2024-04-13T02:39:29Z</dcterms:modified>
</cp:coreProperties>
</file>