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-3-2.svg" ContentType="image/svg+xml"/>
  <Override PartName="/ppt/media/image-3-4.svg" ContentType="image/svg+xml"/>
  <Override PartName="/ppt/media/image-7-2.svg" ContentType="image/svg+xml"/>
  <Override PartName="/ppt/media/image-7-4.svg" ContentType="image/svg+xml"/>
  <Override PartName="/ppt/media/image-7-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Free Cash Flow Forecast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FCF (M)</c:v>
                </c:pt>
              </c:strCache>
            </c:strRef>
          </c:tx>
          <c:spPr>
            <a:solidFill>
              <a:srgbClr val="97B1DF"/>
            </a:solidFill>
            <a:ln w="25400" cap="flat">
              <a:solidFill>
                <a:srgbClr val="97B1DF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97B1DF"/>
              </a:solidFill>
              <a:ln w="9525" cap="flat">
                <a:solidFill>
                  <a:srgbClr val="97B1DF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Sheet1!$A$2:$A$11</c:f>
              <c:multiLvlStrCache>
                <c:ptCount val="10"/>
                <c:lvl>
                  <c:pt idx="0">
                    <c:v>Year 1</c:v>
                  </c:pt>
                  <c:pt idx="1">
                    <c:v>Year 2</c:v>
                  </c:pt>
                  <c:pt idx="2">
                    <c:v>Year 3</c:v>
                  </c:pt>
                  <c:pt idx="3">
                    <c:v>Year 4</c:v>
                  </c:pt>
                  <c:pt idx="4">
                    <c:v>Year 5</c:v>
                  </c:pt>
                  <c:pt idx="5">
                    <c:v>Year 6</c:v>
                  </c:pt>
                  <c:pt idx="6">
                    <c:v>Year 7</c:v>
                  </c:pt>
                  <c:pt idx="7">
                    <c:v>Year 8</c:v>
                  </c:pt>
                  <c:pt idx="8">
                    <c:v>Year 9</c:v>
                  </c:pt>
                  <c:pt idx="9">
                    <c:v>Year 10</c:v>
                  </c:pt>
                </c:lvl>
              </c:multiLvlStrCache>
            </c:multiLvl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1250.56</c:v>
                </c:pt>
                <c:pt idx="1">
                  <c:v>1305.21</c:v>
                </c:pt>
                <c:pt idx="2">
                  <c:v>1361.66</c:v>
                </c:pt>
                <c:pt idx="3">
                  <c:v>1419.99</c:v>
                </c:pt>
                <c:pt idx="4">
                  <c:v>1480.25</c:v>
                </c:pt>
                <c:pt idx="5">
                  <c:v>1700.52</c:v>
                </c:pt>
                <c:pt idx="6">
                  <c:v>1843.85</c:v>
                </c:pt>
                <c:pt idx="7">
                  <c:v>1949.83</c:v>
                </c:pt>
                <c:pt idx="8">
                  <c:v>2058.02</c:v>
                </c:pt>
                <c:pt idx="9">
                  <c:v>2129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97B1DF"/>
            </a:solidFill>
            <a:prstDash val="solid"/>
            <a:round/>
          </a:ln>
        </c:spPr>
        <c:txPr>
          <a:bodyPr/>
          <a:lstStyle/>
          <a:p>
            <a:pPr>
              <a:defRPr sz="9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FCF (M)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97B1DF"/>
            </a:solidFill>
            <a:prstDash val="solid"/>
            <a:round/>
          </a:ln>
        </c:spPr>
        <c:txPr>
          <a:bodyPr/>
          <a:lstStyle/>
          <a:p>
            <a:pPr>
              <a:defRPr sz="9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Enterprise Value by Scenario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Enterprise value (M)</c:v>
                </c:pt>
              </c:strCache>
            </c:strRef>
          </c:tx>
          <c:spPr>
            <a:solidFill>
              <a:srgbClr val="97B1D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Bear</c:v>
                  </c:pt>
                  <c:pt idx="1">
                    <c:v>Base</c:v>
                  </c:pt>
                  <c:pt idx="2">
                    <c:v>Bull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21738.23</c:v>
                </c:pt>
                <c:pt idx="1">
                  <c:v>24294.87</c:v>
                </c:pt>
                <c:pt idx="2">
                  <c:v>27143.34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Scenario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EV (M)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2000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image" Target="../media/image-3-3.png"/><Relationship Id="rId4" Type="http://schemas.openxmlformats.org/officeDocument/2006/relationships/image" Target="../media/image-3-4.svg"/><Relationship Id="rId5" Type="http://schemas.openxmlformats.org/officeDocument/2006/relationships/hyperlink" Target="https://corporatefinanceinstitute.com/resources/financial-modeling/dcf-model-training-free-guide/#:~:text=Typically%2C%20a%20forecast%20for%20a,our%20mining%20financial%20modeling%20course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hyperlink" Target="https://www.prophix.com/blog/levered-vs-unlevered-free-cash-flow-explained-formulas-examples-definitions/#:~:text=Unlevered%20free%20cash%20flow%20formula,in%20working%20capital%20%E2%80%93%20taxes" TargetMode="External"/><Relationship Id="rId3" Type="http://schemas.openxmlformats.org/officeDocument/2006/relationships/hyperlink" Target="https://www.investopedia.com/terms/u/unlevered-free-cash-flow-ufcf.asp#:~:text=Leverage%20is%20another%20name%20for,firm%27s%20unlevered%20free%20cash%20flow" TargetMode="External"/><Relationship Id="rId4" Type="http://schemas.openxmlformats.org/officeDocument/2006/relationships/hyperlink" Target="https://corporatefinanceinstitute.com/resources/valuation/what-is-wacc-formula/#:~:text=shares%2C%20and%20debt,and%20how%20to%20calculate%20it" TargetMode="External"/><Relationship Id="rId5" Type="http://schemas.openxmlformats.org/officeDocument/2006/relationships/hyperlink" Target="https://corporatefinanceinstitute.com/resources/financial-modeling/dcf-model-training-free-guide/#:~:text=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image" Target="../media/image-6-1.png"/><Relationship Id="rId3" Type="http://schemas.openxmlformats.org/officeDocument/2006/relationships/hyperlink" Target="https://corporatefinanceinstitute.com/resources/financial-modeling/dcf-model-training-free-guide/#:~:text=Sensitivity%20Analysis%20in%20a%20DCF,Model" TargetMode="External"/><Relationship Id="rId4" Type="http://schemas.openxmlformats.org/officeDocument/2006/relationships/hyperlink" Target="https://www.numberanalytics.com/blog/mastering-financial-modeling-in-energy#:~:text=Forecasting%20energy%20prices%20and%20production,a%20variety%20of%20techniques%2C%20including" TargetMode="External"/><Relationship Id="rId5" Type="http://schemas.openxmlformats.org/officeDocument/2006/relationships/hyperlink" Target="https://www.numberanalytics.com/blog/mastering-financial-modeling-in-energy#:~:text=Sensitivity%20Analysis%20and%20Scenario%20Planning" TargetMode="External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svg"/><Relationship Id="rId3" Type="http://schemas.openxmlformats.org/officeDocument/2006/relationships/image" Target="../media/image-7-3.png"/><Relationship Id="rId4" Type="http://schemas.openxmlformats.org/officeDocument/2006/relationships/image" Target="../media/image-7-4.svg"/><Relationship Id="rId5" Type="http://schemas.openxmlformats.org/officeDocument/2006/relationships/image" Target="../media/image-7-5.png"/><Relationship Id="rId6" Type="http://schemas.openxmlformats.org/officeDocument/2006/relationships/image" Target="../media/image-7-6.svg"/><Relationship Id="rId7" Type="http://schemas.openxmlformats.org/officeDocument/2006/relationships/hyperlink" Target="https://www.numberanalytics.com/blog/mastering-financial-modeling-in-energy#:~:text=Sensitivity%20Analysis%20and%20Scenario%20Planning" TargetMode="External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937760" cy="5143500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p/>
        </p:txBody>
      </p:sp>
      <p:sp>
        <p:nvSpPr>
          <p:cNvPr id="3" name="Text 1"/>
          <p:cNvSpPr/>
          <p:nvPr/>
        </p:nvSpPr>
        <p:spPr>
          <a:xfrm>
            <a:off x="457200" y="1645920"/>
            <a:ext cx="438912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030A18"/>
                </a:solidFill>
              </a:rPr>
              <a:t>Voltura Energy</a:t>
            </a:r>
            <a:pPr indent="0" marL="0">
              <a:buNone/>
            </a:pPr>
            <a:endParaRPr lang="en-US" sz="4000" dirty="0"/>
          </a:p>
          <a:p>
            <a:pPr indent="0" marL="0">
              <a:buNone/>
            </a:pPr>
            <a:r>
              <a:rPr lang="en-US" sz="2800" dirty="0">
                <a:solidFill>
                  <a:srgbClr val="030A18"/>
                </a:solidFill>
              </a:rPr>
              <a:t>DCF Valuation</a:t>
            </a:r>
            <a:endParaRPr lang="en-US" sz="4000" dirty="0"/>
          </a:p>
        </p:txBody>
      </p:sp>
      <p:sp>
        <p:nvSpPr>
          <p:cNvPr id="4" name="Text 2"/>
          <p:cNvSpPr/>
          <p:nvPr/>
        </p:nvSpPr>
        <p:spPr>
          <a:xfrm>
            <a:off x="457200" y="3474720"/>
            <a:ext cx="43891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30A18"/>
                </a:solidFill>
              </a:rPr>
              <a:t>Financial Planning &amp; Analysis</a:t>
            </a:r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30A18"/>
                </a:solidFill>
              </a:rPr>
              <a:t>Finance Leadership Team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4663440"/>
            <a:ext cx="43891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7B1DF"/>
                </a:solidFill>
              </a:rPr>
              <a:t>25 July 2025</a:t>
            </a:r>
            <a:endParaRPr lang="en-US" sz="1200" dirty="0"/>
          </a:p>
        </p:txBody>
      </p:sp>
      <p:pic>
        <p:nvPicPr>
          <p:cNvPr id="6" name="Image 0" descr="/home/oai/share/de4788c9-af87-4260-b577-ba20557b0b89.png">    </p:cNvPr>
          <p:cNvPicPr>
            <a:picLocks noChangeAspect="1"/>
          </p:cNvPicPr>
          <p:nvPr/>
        </p:nvPicPr>
        <p:blipFill>
          <a:blip r:embed="rId1"/>
          <a:srcRect l="9111" r="9111" t="0" b="0"/>
          <a:stretch/>
        </p:blipFill>
        <p:spPr>
          <a:xfrm>
            <a:off x="4937760" y="0"/>
            <a:ext cx="420624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50292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</a:rPr>
              <a:t>Model structure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</a:rPr>
              <a:t>Key assumptions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</a:rPr>
              <a:t>Forecast &amp; valuation results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</a:rPr>
              <a:t>Scenario &amp; sensitivity analysis</a:t>
            </a:r>
            <a:endParaRPr lang="en-US" sz="13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300" dirty="0">
                <a:solidFill>
                  <a:srgbClr val="030A18"/>
                </a:solidFill>
              </a:rPr>
              <a:t>Conclusions &amp; next steps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DCF Model Structure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188720"/>
            <a:ext cx="457200" cy="4572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05840" y="118872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100" dirty="0">
                <a:solidFill>
                  <a:srgbClr val="030A18"/>
                </a:solidFill>
              </a:rPr>
              <a:t>Segmentation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457200" y="1645920"/>
            <a:ext cx="50292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50% upstream (exploration)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30% midstream (pipelines)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20% downstream (refining/marketing)</a:t>
            </a: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0" y="1188720"/>
            <a:ext cx="457200" cy="4572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035040" y="1188720"/>
            <a:ext cx="31089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100" dirty="0">
                <a:solidFill>
                  <a:srgbClr val="030A18"/>
                </a:solidFill>
              </a:rPr>
              <a:t>Long‑Term Forecast</a:t>
            </a:r>
            <a:endParaRPr lang="en-US" sz="2100" dirty="0"/>
          </a:p>
        </p:txBody>
      </p:sp>
      <p:sp>
        <p:nvSpPr>
          <p:cNvPr id="8" name="Text 4"/>
          <p:cNvSpPr/>
          <p:nvPr/>
        </p:nvSpPr>
        <p:spPr>
          <a:xfrm>
            <a:off x="5486400" y="1645920"/>
            <a:ext cx="365760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10‑year horizon to capture multi‑year projects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Driver-based revenue: commodity prices × production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Separate CapEx and working capital schedules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5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Assumptions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29768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Oil price: $75/bbl +2%/yr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Gas price: $3.25/MMBtu +1.5%/yr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Production: 100k BOE/day +1.5%/yr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Opex: $20/BOE with 2% inflation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754880" y="1371600"/>
            <a:ext cx="438912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CapEx: $600M/yr years 1–5, tapering thereafter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Downstream margin: $8/bbl refined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Tax rate: 21%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WACC: 9%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Terminal growth: 2.5%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Forecast &amp; Valuation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280160"/>
          <a:ext cx="5029200" cy="246888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Shape 1"/>
          <p:cNvSpPr/>
          <p:nvPr/>
        </p:nvSpPr>
        <p:spPr>
          <a:xfrm>
            <a:off x="5577840" y="1280160"/>
            <a:ext cx="3566160" cy="2560320"/>
          </a:xfrm>
          <a:prstGeom prst="roundRect">
            <a:avLst>
              <a:gd name="adj" fmla="val 1786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p/>
        </p:txBody>
      </p:sp>
      <p:sp>
        <p:nvSpPr>
          <p:cNvPr id="5" name="Text 2"/>
          <p:cNvSpPr/>
          <p:nvPr/>
        </p:nvSpPr>
        <p:spPr>
          <a:xfrm>
            <a:off x="5623560" y="1325880"/>
            <a:ext cx="3474720" cy="2468880"/>
          </a:xfrm>
          <a:prstGeom prst="rect">
            <a:avLst/>
          </a:prstGeom>
          <a:noFill/>
          <a:ln/>
        </p:spPr>
        <p:txBody>
          <a:bodyPr wrap="square" lIns="635" tIns="635" rIns="635" bIns="635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NPV of FCF
</a:t>
            </a:r>
            <a:pPr algn="l" indent="0" marL="0">
              <a:buNone/>
            </a:pPr>
            <a:r>
              <a:rPr lang="en-US" sz="1600" dirty="0">
                <a:solidFill>
                  <a:srgbClr val="97B1DF"/>
                </a:solidFill>
              </a:rPr>
              <a:t>10113.4M
</a:t>
            </a:r>
            <a:pPr algn="l"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PV of Terminal
</a:t>
            </a:r>
            <a:pPr algn="l" indent="0" marL="0">
              <a:buNone/>
            </a:pPr>
            <a:r>
              <a:rPr lang="en-US" sz="1600" dirty="0">
                <a:solidFill>
                  <a:srgbClr val="97B1DF"/>
                </a:solidFill>
              </a:rPr>
              <a:t>14181.5M
</a:t>
            </a:r>
            <a:pPr algn="l"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Enterprise Value
</a:t>
            </a:r>
            <a:pPr algn="l" indent="0" marL="0">
              <a:buNone/>
            </a:pPr>
            <a:r>
              <a:rPr lang="en-US" sz="1600" dirty="0">
                <a:solidFill>
                  <a:srgbClr val="97B1DF"/>
                </a:solidFill>
              </a:rPr>
              <a:t>24294.9M
</a:t>
            </a:r>
            <a:pPr algn="l"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Equity Value
</a:t>
            </a:r>
            <a:pPr algn="l" indent="0" marL="0">
              <a:buNone/>
            </a:pPr>
            <a:r>
              <a:rPr lang="en-US" sz="1600" dirty="0">
                <a:solidFill>
                  <a:srgbClr val="97B1DF"/>
                </a:solidFill>
              </a:rPr>
              <a:t>22194.9M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/>
              </a:rPr>
              <a:t>[2]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[3]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5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Scenario &amp; Sensitivity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371600"/>
          <a:ext cx="5029200" cy="23774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3931920"/>
            <a:ext cx="50292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Bull: +20% oil/+15% gas, 2.5% volume growth
</a:t>
            </a:r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Base: assumptions as stated
</a:t>
            </a:r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Bear: –20% oil/–15% gas, 0.5% volume growth</a:t>
            </a:r>
            <a:endParaRPr lang="en-US" sz="1200" dirty="0"/>
          </a:p>
        </p:txBody>
      </p:sp>
      <p:pic>
        <p:nvPicPr>
          <p:cNvPr id="5" name="Image 0" descr="/home/oai/share/04121a2f-ab77-42cb-b697-9e47c7c46885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5760720" y="1371600"/>
            <a:ext cx="3383280" cy="338328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[5]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[5]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5"/>
              </a:rPr>
              <a:t>[5]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Conclusions &amp; Next Steps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280160"/>
            <a:ext cx="365760" cy="36576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22960" y="1234440"/>
            <a:ext cx="530352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b="1" dirty="0">
                <a:solidFill>
                  <a:srgbClr val="030A18"/>
                </a:solidFill>
              </a:rPr>
              <a:t>Base EV ≈ $24.3B; Equity ≈ $22.2B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Value is dominated by terminal value (~58%)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Commodity prices and volumes drive upside/downside</a:t>
            </a:r>
            <a:endParaRPr lang="en-US" sz="13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377440"/>
            <a:ext cx="365760" cy="36576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22960" y="2331720"/>
            <a:ext cx="530352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b="1" dirty="0">
                <a:solidFill>
                  <a:srgbClr val="030A18"/>
                </a:solidFill>
              </a:rPr>
              <a:t>Risk management: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Consider hedging strategies to mitigate price swings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Update model regularly with market data and new projects</a:t>
            </a:r>
            <a:endParaRPr lang="en-US" sz="13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3840480"/>
            <a:ext cx="365760" cy="36576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22960" y="3794760"/>
            <a:ext cx="530352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b="1" dirty="0">
                <a:solidFill>
                  <a:srgbClr val="030A18"/>
                </a:solidFill>
              </a:rPr>
              <a:t>Next steps: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Refine assumption sensitivities and scenario probabilities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Evaluate impact of capital allocation decisions</a:t>
            </a:r>
            <a:endParaRPr lang="en-US" sz="1300" dirty="0"/>
          </a:p>
        </p:txBody>
      </p:sp>
      <p:sp>
        <p:nvSpPr>
          <p:cNvPr id="9" name="Text 4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7"/>
              </a:rPr>
              <a:t>[5]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2025-07-25T04:35:17Z</dcterms:created>
  <dcterms:modified xsi:type="dcterms:W3CDTF">2025-07-25T04:35:17Z</dcterms:modified>
</cp:coreProperties>
</file>