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iRnj6hqoYqLmk3yoIbFUoH1zVM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54c695d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354c695d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7"/>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1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2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6"/>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2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7" name="Shape 117"/>
        <p:cNvGrpSpPr/>
        <p:nvPr/>
      </p:nvGrpSpPr>
      <p:grpSpPr>
        <a:xfrm>
          <a:off x="0" y="0"/>
          <a:ext cx="0" cy="0"/>
          <a:chOff x="0" y="0"/>
          <a:chExt cx="0" cy="0"/>
        </a:xfrm>
      </p:grpSpPr>
      <p:sp>
        <p:nvSpPr>
          <p:cNvPr id="118" name="Google Shape;118;p27"/>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9" name="Google Shape;119;p2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20" name="Google Shape;120;p27"/>
          <p:cNvGrpSpPr/>
          <p:nvPr/>
        </p:nvGrpSpPr>
        <p:grpSpPr>
          <a:xfrm>
            <a:off x="10300855" y="0"/>
            <a:ext cx="1891145" cy="5600700"/>
            <a:chOff x="10300855" y="0"/>
            <a:chExt cx="1891145" cy="5600700"/>
          </a:xfrm>
        </p:grpSpPr>
        <p:sp>
          <p:nvSpPr>
            <p:cNvPr id="121" name="Google Shape;121;p27"/>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27"/>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27"/>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27"/>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5" name="Google Shape;125;p27"/>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27"/>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27" name="Google Shape;127;p27"/>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27"/>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7"/>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2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2" name="Shape 32"/>
        <p:cNvGrpSpPr/>
        <p:nvPr/>
      </p:nvGrpSpPr>
      <p:grpSpPr>
        <a:xfrm>
          <a:off x="0" y="0"/>
          <a:ext cx="0" cy="0"/>
          <a:chOff x="0" y="0"/>
          <a:chExt cx="0" cy="0"/>
        </a:xfrm>
      </p:grpSpPr>
      <p:sp>
        <p:nvSpPr>
          <p:cNvPr id="33" name="Google Shape;33;p19"/>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 name="Google Shape;34;p1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35" name="Google Shape;35;p19"/>
          <p:cNvGrpSpPr/>
          <p:nvPr/>
        </p:nvGrpSpPr>
        <p:grpSpPr>
          <a:xfrm>
            <a:off x="11151383" y="2767655"/>
            <a:ext cx="1040617" cy="2833045"/>
            <a:chOff x="11151383" y="2767655"/>
            <a:chExt cx="1040617" cy="2833045"/>
          </a:xfrm>
        </p:grpSpPr>
        <p:sp>
          <p:nvSpPr>
            <p:cNvPr id="36" name="Google Shape;36;p19"/>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 name="Google Shape;37;p19"/>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 name="Google Shape;38;p19"/>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9" name="Google Shape;39;p19"/>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 name="Google Shape;40;p19"/>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9"/>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9"/>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1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20"/>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0"/>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9" name="Google Shape;49;p2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21"/>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2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55" name="Google Shape;55;p21"/>
          <p:cNvGrpSpPr/>
          <p:nvPr/>
        </p:nvGrpSpPr>
        <p:grpSpPr>
          <a:xfrm>
            <a:off x="11151383" y="2767655"/>
            <a:ext cx="1040617" cy="2833045"/>
            <a:chOff x="11151383" y="2767655"/>
            <a:chExt cx="1040617" cy="2833045"/>
          </a:xfrm>
        </p:grpSpPr>
        <p:sp>
          <p:nvSpPr>
            <p:cNvPr id="56" name="Google Shape;56;p21"/>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 name="Google Shape;57;p21"/>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 name="Google Shape;58;p21"/>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9" name="Google Shape;59;p21"/>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21"/>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1"/>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21"/>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1"/>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21"/>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2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22"/>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2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24"/>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2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0" name="Google Shape;80;p24"/>
          <p:cNvGrpSpPr/>
          <p:nvPr/>
        </p:nvGrpSpPr>
        <p:grpSpPr>
          <a:xfrm>
            <a:off x="10300855" y="0"/>
            <a:ext cx="1891145" cy="5600700"/>
            <a:chOff x="10300855" y="0"/>
            <a:chExt cx="1891145" cy="5600700"/>
          </a:xfrm>
        </p:grpSpPr>
        <p:sp>
          <p:nvSpPr>
            <p:cNvPr id="81" name="Google Shape;81;p24"/>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p24"/>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24"/>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4" name="Google Shape;84;p24"/>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24"/>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24"/>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87" name="Google Shape;87;p24"/>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24"/>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4"/>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0" name="Google Shape;90;p24"/>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1" name="Google Shape;91;p2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25"/>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6" name="Google Shape;96;p2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97" name="Google Shape;97;p25"/>
          <p:cNvGrpSpPr/>
          <p:nvPr/>
        </p:nvGrpSpPr>
        <p:grpSpPr>
          <a:xfrm>
            <a:off x="10300855" y="0"/>
            <a:ext cx="1891145" cy="5600700"/>
            <a:chOff x="10300855" y="0"/>
            <a:chExt cx="1891145" cy="5600700"/>
          </a:xfrm>
        </p:grpSpPr>
        <p:sp>
          <p:nvSpPr>
            <p:cNvPr id="98" name="Google Shape;98;p25"/>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25"/>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25"/>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25"/>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2" name="Google Shape;102;p25"/>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3" name="Google Shape;103;p25"/>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04" name="Google Shape;104;p25"/>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25"/>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5"/>
          <p:cNvSpPr/>
          <p:nvPr>
            <p:ph idx="2" type="pic"/>
          </p:nvPr>
        </p:nvSpPr>
        <p:spPr>
          <a:xfrm>
            <a:off x="5183188" y="668049"/>
            <a:ext cx="4958436" cy="5231253"/>
          </a:xfrm>
          <a:prstGeom prst="rect">
            <a:avLst/>
          </a:prstGeom>
          <a:noFill/>
          <a:ln>
            <a:noFill/>
          </a:ln>
        </p:spPr>
      </p:sp>
      <p:sp>
        <p:nvSpPr>
          <p:cNvPr id="107" name="Google Shape;107;p25"/>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2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6"/>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 name="Google Shape;7;p1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 name="Google Shape;8;p16"/>
          <p:cNvGrpSpPr/>
          <p:nvPr/>
        </p:nvGrpSpPr>
        <p:grpSpPr>
          <a:xfrm>
            <a:off x="8351566" y="0"/>
            <a:ext cx="3840434" cy="6858000"/>
            <a:chOff x="8351565" y="0"/>
            <a:chExt cx="3840434" cy="6858000"/>
          </a:xfrm>
        </p:grpSpPr>
        <p:sp>
          <p:nvSpPr>
            <p:cNvPr id="9" name="Google Shape;9;p16"/>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 name="Google Shape;10;p16"/>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 name="Google Shape;11;p16"/>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 name="Google Shape;12;p16"/>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DCB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16"/>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4" name="Google Shape;14;p16"/>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 name="Google Shape;15;p1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7" name="Google Shape;17;p1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8" name="Google Shape;18;p1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9" name="Google Shape;19;p1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Gill Sans"/>
                <a:ea typeface="Gill Sans"/>
                <a:cs typeface="Gill Sans"/>
                <a:sym typeface="Gill Sans"/>
              </a:defRPr>
            </a:lvl1pPr>
            <a:lvl2pPr indent="0" lvl="1" marL="0" marR="0" rtl="0" algn="r">
              <a:spcBef>
                <a:spcPts val="0"/>
              </a:spcBef>
              <a:buNone/>
              <a:defRPr b="0" sz="1000" u="none">
                <a:solidFill>
                  <a:schemeClr val="lt1"/>
                </a:solidFill>
                <a:latin typeface="Gill Sans"/>
                <a:ea typeface="Gill Sans"/>
                <a:cs typeface="Gill Sans"/>
                <a:sym typeface="Gill Sans"/>
              </a:defRPr>
            </a:lvl2pPr>
            <a:lvl3pPr indent="0" lvl="2" marL="0" marR="0" rtl="0" algn="r">
              <a:spcBef>
                <a:spcPts val="0"/>
              </a:spcBef>
              <a:buNone/>
              <a:defRPr b="0" sz="1000" u="none">
                <a:solidFill>
                  <a:schemeClr val="lt1"/>
                </a:solidFill>
                <a:latin typeface="Gill Sans"/>
                <a:ea typeface="Gill Sans"/>
                <a:cs typeface="Gill Sans"/>
                <a:sym typeface="Gill Sans"/>
              </a:defRPr>
            </a:lvl3pPr>
            <a:lvl4pPr indent="0" lvl="3" marL="0" marR="0" rtl="0" algn="r">
              <a:spcBef>
                <a:spcPts val="0"/>
              </a:spcBef>
              <a:buNone/>
              <a:defRPr b="0" sz="1000" u="none">
                <a:solidFill>
                  <a:schemeClr val="lt1"/>
                </a:solidFill>
                <a:latin typeface="Gill Sans"/>
                <a:ea typeface="Gill Sans"/>
                <a:cs typeface="Gill Sans"/>
                <a:sym typeface="Gill Sans"/>
              </a:defRPr>
            </a:lvl4pPr>
            <a:lvl5pPr indent="0" lvl="4" marL="0" marR="0" rtl="0" algn="r">
              <a:spcBef>
                <a:spcPts val="0"/>
              </a:spcBef>
              <a:buNone/>
              <a:defRPr b="0" sz="1000" u="none">
                <a:solidFill>
                  <a:schemeClr val="lt1"/>
                </a:solidFill>
                <a:latin typeface="Gill Sans"/>
                <a:ea typeface="Gill Sans"/>
                <a:cs typeface="Gill Sans"/>
                <a:sym typeface="Gill Sans"/>
              </a:defRPr>
            </a:lvl5pPr>
            <a:lvl6pPr indent="0" lvl="5" marL="0" marR="0" rtl="0" algn="r">
              <a:spcBef>
                <a:spcPts val="0"/>
              </a:spcBef>
              <a:buNone/>
              <a:defRPr b="0" sz="1000" u="none">
                <a:solidFill>
                  <a:schemeClr val="lt1"/>
                </a:solidFill>
                <a:latin typeface="Gill Sans"/>
                <a:ea typeface="Gill Sans"/>
                <a:cs typeface="Gill Sans"/>
                <a:sym typeface="Gill Sans"/>
              </a:defRPr>
            </a:lvl6pPr>
            <a:lvl7pPr indent="0" lvl="6" marL="0" marR="0" rtl="0" algn="r">
              <a:spcBef>
                <a:spcPts val="0"/>
              </a:spcBef>
              <a:buNone/>
              <a:defRPr b="0" sz="1000" u="none">
                <a:solidFill>
                  <a:schemeClr val="lt1"/>
                </a:solidFill>
                <a:latin typeface="Gill Sans"/>
                <a:ea typeface="Gill Sans"/>
                <a:cs typeface="Gill Sans"/>
                <a:sym typeface="Gill Sans"/>
              </a:defRPr>
            </a:lvl7pPr>
            <a:lvl8pPr indent="0" lvl="7" marL="0" marR="0" rtl="0" algn="r">
              <a:spcBef>
                <a:spcPts val="0"/>
              </a:spcBef>
              <a:buNone/>
              <a:defRPr b="0" sz="1000" u="none">
                <a:solidFill>
                  <a:schemeClr val="lt1"/>
                </a:solidFill>
                <a:latin typeface="Gill Sans"/>
                <a:ea typeface="Gill Sans"/>
                <a:cs typeface="Gill Sans"/>
                <a:sym typeface="Gill Sans"/>
              </a:defRPr>
            </a:lvl8pPr>
            <a:lvl9pPr indent="0" lvl="8" marL="0" marR="0" rtl="0" algn="r">
              <a:spcBef>
                <a:spcPts val="0"/>
              </a:spcBef>
              <a:buNone/>
              <a:defRPr b="0" sz="1000" u="non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rive.google.com/drive/folders/1f6CPE-ZKMAOxgStUQB-Sj_qdGoESUG8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sp>
        <p:nvSpPr>
          <p:cNvPr id="139" name="Google Shape;139;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ill Sans"/>
              <a:buNone/>
            </a:pPr>
            <a:r>
              <a:rPr lang="en-US" sz="4000"/>
              <a:t>¿Qué es el diseño de experimentos?</a:t>
            </a:r>
            <a:endParaRPr sz="4000"/>
          </a:p>
        </p:txBody>
      </p:sp>
      <p:sp>
        <p:nvSpPr>
          <p:cNvPr id="141" name="Google Shape;141;p1"/>
          <p:cNvSpPr txBox="1"/>
          <p:nvPr>
            <p:ph idx="1" type="subTitle"/>
          </p:nvPr>
        </p:nvSpPr>
        <p:spPr>
          <a:xfrm>
            <a:off x="457200" y="3840481"/>
            <a:ext cx="3277432" cy="23472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Introducción</a:t>
            </a:r>
            <a:endParaRPr/>
          </a:p>
        </p:txBody>
      </p:sp>
      <p:pic>
        <p:nvPicPr>
          <p:cNvPr descr="Black dots connected through lings to build a network" id="142" name="Google Shape;142;p1"/>
          <p:cNvPicPr preferRelativeResize="0"/>
          <p:nvPr/>
        </p:nvPicPr>
        <p:blipFill rotWithShape="1">
          <a:blip r:embed="rId4">
            <a:alphaModFix/>
          </a:blip>
          <a:srcRect b="0" l="32457" r="0"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0" name="Shape 210"/>
        <p:cNvGrpSpPr/>
        <p:nvPr/>
      </p:nvGrpSpPr>
      <p:grpSpPr>
        <a:xfrm>
          <a:off x="0" y="0"/>
          <a:ext cx="0" cy="0"/>
          <a:chOff x="0" y="0"/>
          <a:chExt cx="0" cy="0"/>
        </a:xfrm>
      </p:grpSpPr>
      <p:sp>
        <p:nvSpPr>
          <p:cNvPr id="211" name="Google Shape;211;p1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2" name="Google Shape;212;p10"/>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13" name="Google Shape;213;p10"/>
          <p:cNvGrpSpPr/>
          <p:nvPr/>
        </p:nvGrpSpPr>
        <p:grpSpPr>
          <a:xfrm>
            <a:off x="7649180" y="-1190"/>
            <a:ext cx="4263283" cy="6859190"/>
            <a:chOff x="7649180" y="-1190"/>
            <a:chExt cx="4263283" cy="6859190"/>
          </a:xfrm>
        </p:grpSpPr>
        <p:sp>
          <p:nvSpPr>
            <p:cNvPr id="214" name="Google Shape;214;p10"/>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5" name="Google Shape;215;p10"/>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6" name="Google Shape;216;p10"/>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7" name="Google Shape;217;p10"/>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8" name="Google Shape;218;p10"/>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19" name="Google Shape;219;p10"/>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0" name="Google Shape;220;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 manos a la obra</a:t>
            </a:r>
            <a:endParaRPr/>
          </a:p>
        </p:txBody>
      </p:sp>
      <p:sp>
        <p:nvSpPr>
          <p:cNvPr id="221" name="Google Shape;221;p1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92500" lnSpcReduction="20000"/>
          </a:bodyPr>
          <a:lstStyle/>
          <a:p>
            <a:pPr indent="-219551" lvl="0" marL="228600" rtl="0" algn="l">
              <a:lnSpc>
                <a:spcPct val="90000"/>
              </a:lnSpc>
              <a:spcBef>
                <a:spcPts val="0"/>
              </a:spcBef>
              <a:spcAft>
                <a:spcPts val="0"/>
              </a:spcAft>
              <a:buClr>
                <a:schemeClr val="lt1"/>
              </a:buClr>
              <a:buSzPct val="100000"/>
              <a:buChar char="•"/>
            </a:pPr>
            <a:r>
              <a:rPr lang="en-US" sz="1900"/>
              <a:t>Se busca entender de qué variables depende el precio de un auto usado. Para ello se realiza un experimento sencillo. Un amigo y usted buscan entrar al mercado de autos usados. Es un mercado muy competido y que es fácil terminar con pérdidas si no se puede predecir el precio al que se venderá un auto comparado con el precio de compra.</a:t>
            </a:r>
            <a:endParaRPr/>
          </a:p>
          <a:p>
            <a:pPr indent="-219551" lvl="0" marL="228600" rtl="0" algn="l">
              <a:lnSpc>
                <a:spcPct val="90000"/>
              </a:lnSpc>
              <a:spcBef>
                <a:spcPts val="1000"/>
              </a:spcBef>
              <a:spcAft>
                <a:spcPts val="0"/>
              </a:spcAft>
              <a:buClr>
                <a:schemeClr val="lt1"/>
              </a:buClr>
              <a:buSzPct val="100000"/>
              <a:buChar char="•"/>
            </a:pPr>
            <a:r>
              <a:rPr lang="en-US" sz="1900"/>
              <a:t>Ustedes creen que pueden desarrollar un modelo con base en algunas variables del automóvil que consideran clave. </a:t>
            </a:r>
            <a:endParaRPr/>
          </a:p>
          <a:p>
            <a:pPr indent="-219551" lvl="0" marL="228600" rtl="0" algn="l">
              <a:lnSpc>
                <a:spcPct val="90000"/>
              </a:lnSpc>
              <a:spcBef>
                <a:spcPts val="1000"/>
              </a:spcBef>
              <a:spcAft>
                <a:spcPts val="0"/>
              </a:spcAft>
              <a:buClr>
                <a:schemeClr val="lt1"/>
              </a:buClr>
              <a:buSzPct val="100000"/>
              <a:buChar char="•"/>
            </a:pPr>
            <a:r>
              <a:rPr lang="en-US" sz="1900"/>
              <a:t>Para probar que su modelo funciona hacen un experimento visitando a 15 personas que han anunciado sus automóviles y luego de revisarlos apuntan la marca, el número de cilindros y el precio. Con esta información y gráficas sencillas creen poder determinar de qué depende el precio. Recuerde, este experimento le permite probar que su modelo de negocio será exitoso pues les permitirá determinar el precio de venta y por lo tanto si tendrá ganancias o no.</a:t>
            </a:r>
            <a:endParaRPr/>
          </a:p>
          <a:p>
            <a:pPr indent="-107950" lvl="0" marL="228600" rtl="0" algn="l">
              <a:lnSpc>
                <a:spcPct val="90000"/>
              </a:lnSpc>
              <a:spcBef>
                <a:spcPts val="1000"/>
              </a:spcBef>
              <a:spcAft>
                <a:spcPts val="0"/>
              </a:spcAft>
              <a:buClr>
                <a:schemeClr val="lt1"/>
              </a:buClr>
              <a:buSzPct val="100000"/>
              <a:buNone/>
            </a:pPr>
            <a:r>
              <a:t/>
            </a:r>
            <a:endParaRPr sz="1900"/>
          </a:p>
          <a:p>
            <a:pPr indent="-107950" lvl="0" marL="228600" rtl="0" algn="l">
              <a:lnSpc>
                <a:spcPct val="90000"/>
              </a:lnSpc>
              <a:spcBef>
                <a:spcPts val="1000"/>
              </a:spcBef>
              <a:spcAft>
                <a:spcPts val="0"/>
              </a:spcAft>
              <a:buClr>
                <a:schemeClr val="lt1"/>
              </a:buClr>
              <a:buSzPct val="100000"/>
              <a:buNone/>
            </a:pPr>
            <a:r>
              <a:t/>
            </a:r>
            <a:endParaRPr sz="1900"/>
          </a:p>
          <a:p>
            <a:pPr indent="-107950" lvl="0" marL="228600" rtl="0" algn="l">
              <a:lnSpc>
                <a:spcPct val="90000"/>
              </a:lnSpc>
              <a:spcBef>
                <a:spcPts val="1000"/>
              </a:spcBef>
              <a:spcAft>
                <a:spcPts val="0"/>
              </a:spcAft>
              <a:buClr>
                <a:schemeClr val="lt1"/>
              </a:buClr>
              <a:buSzPct val="100000"/>
              <a:buNone/>
            </a:pPr>
            <a:r>
              <a:t/>
            </a:r>
            <a:endParaRPr sz="1900"/>
          </a:p>
          <a:p>
            <a:pPr indent="-107950" lvl="0" marL="228600" rtl="0" algn="l">
              <a:lnSpc>
                <a:spcPct val="90000"/>
              </a:lnSpc>
              <a:spcBef>
                <a:spcPts val="1000"/>
              </a:spcBef>
              <a:spcAft>
                <a:spcPts val="0"/>
              </a:spcAft>
              <a:buClr>
                <a:schemeClr val="lt1"/>
              </a:buClr>
              <a:buSzPct val="100000"/>
              <a:buNone/>
            </a:pPr>
            <a:r>
              <a:t/>
            </a:r>
            <a:endParaRPr sz="1900"/>
          </a:p>
        </p:txBody>
      </p:sp>
      <p:pic>
        <p:nvPicPr>
          <p:cNvPr id="222" name="Google Shape;222;p10"/>
          <p:cNvPicPr preferRelativeResize="0"/>
          <p:nvPr/>
        </p:nvPicPr>
        <p:blipFill rotWithShape="1">
          <a:blip r:embed="rId4">
            <a:alphaModFix/>
          </a:blip>
          <a:srcRect b="2" l="20197" r="13055"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6" name="Shape 226"/>
        <p:cNvGrpSpPr/>
        <p:nvPr/>
      </p:nvGrpSpPr>
      <p:grpSpPr>
        <a:xfrm>
          <a:off x="0" y="0"/>
          <a:ext cx="0" cy="0"/>
          <a:chOff x="0" y="0"/>
          <a:chExt cx="0" cy="0"/>
        </a:xfrm>
      </p:grpSpPr>
      <p:sp>
        <p:nvSpPr>
          <p:cNvPr id="227" name="Google Shape;227;p1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8" name="Google Shape;228;p1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29" name="Google Shape;229;p11"/>
          <p:cNvGrpSpPr/>
          <p:nvPr/>
        </p:nvGrpSpPr>
        <p:grpSpPr>
          <a:xfrm>
            <a:off x="7739089" y="-3532"/>
            <a:ext cx="4456394" cy="6861532"/>
            <a:chOff x="7739089" y="-3532"/>
            <a:chExt cx="4456394" cy="6861532"/>
          </a:xfrm>
        </p:grpSpPr>
        <p:sp>
          <p:nvSpPr>
            <p:cNvPr id="230" name="Google Shape;230;p11"/>
            <p:cNvSpPr/>
            <p:nvPr/>
          </p:nvSpPr>
          <p:spPr>
            <a:xfrm>
              <a:off x="8907984" y="4121414"/>
              <a:ext cx="514757" cy="516940"/>
            </a:xfrm>
            <a:prstGeom prst="ellipse">
              <a:avLst/>
            </a:prstGeom>
            <a:solidFill>
              <a:srgbClr val="BBB9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1" name="Google Shape;231;p11"/>
            <p:cNvSpPr/>
            <p:nvPr/>
          </p:nvSpPr>
          <p:spPr>
            <a:xfrm>
              <a:off x="834837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2" name="Google Shape;232;p11"/>
            <p:cNvSpPr/>
            <p:nvPr/>
          </p:nvSpPr>
          <p:spPr>
            <a:xfrm>
              <a:off x="11759158" y="340461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AABC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3" name="Google Shape;233;p11"/>
            <p:cNvSpPr/>
            <p:nvPr/>
          </p:nvSpPr>
          <p:spPr>
            <a:xfrm>
              <a:off x="7739089" y="-3532"/>
              <a:ext cx="3875603" cy="3875603"/>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8F8F6">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34" name="Google Shape;234;p11"/>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5" name="Google Shape;235;p11"/>
          <p:cNvSpPr txBox="1"/>
          <p:nvPr>
            <p:ph type="title"/>
          </p:nvPr>
        </p:nvSpPr>
        <p:spPr>
          <a:xfrm>
            <a:off x="457201" y="668049"/>
            <a:ext cx="6975566"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 manos a la obra</a:t>
            </a:r>
            <a:endParaRPr/>
          </a:p>
        </p:txBody>
      </p:sp>
      <p:sp>
        <p:nvSpPr>
          <p:cNvPr id="236" name="Google Shape;236;p11"/>
          <p:cNvSpPr txBox="1"/>
          <p:nvPr>
            <p:ph idx="1" type="body"/>
          </p:nvPr>
        </p:nvSpPr>
        <p:spPr>
          <a:xfrm>
            <a:off x="457201" y="2096713"/>
            <a:ext cx="6975566"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De tal manera que pueda vivir el experimento abra la hoja de cálculo anexa en este folder llamada datos de carro. En el archivo ubíquese en la celda C2 de la hoja 1, jale la pequeña cruz que aparece del lado derecho (Esto causará que los números cambien, éste es el resultado de su experimento,</a:t>
            </a:r>
            <a:endParaRPr/>
          </a:p>
          <a:p>
            <a:pPr indent="-228600" lvl="0" marL="228600" rtl="0" algn="l">
              <a:lnSpc>
                <a:spcPct val="90000"/>
              </a:lnSpc>
              <a:spcBef>
                <a:spcPts val="1000"/>
              </a:spcBef>
              <a:spcAft>
                <a:spcPts val="0"/>
              </a:spcAft>
              <a:buClr>
                <a:schemeClr val="lt1"/>
              </a:buClr>
              <a:buSzPts val="2000"/>
              <a:buChar char="•"/>
            </a:pPr>
            <a:r>
              <a:rPr lang="en-US"/>
              <a:t>Seleccione las celdas B2:F7 y copielas (ctrl + C). Pase a la hoja 2 y ubíquese en la celda B3 y peque solamente los valores (ctrl + mayúsculas + V), Esto pegará los valores y construirá 2 gráficas, una con el precio del automóvil respecto al número de cilindros y otra respecto a la marca. (un ejemplo de ambas gráficas para una serie de datos está en la hoja siguiente).</a:t>
            </a:r>
            <a:endParaRPr/>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237" name="Google Shape;237;p11"/>
          <p:cNvPicPr preferRelativeResize="0"/>
          <p:nvPr/>
        </p:nvPicPr>
        <p:blipFill rotWithShape="1">
          <a:blip r:embed="rId4">
            <a:alphaModFix/>
          </a:blip>
          <a:srcRect b="3" l="20196" r="13056" t="0"/>
          <a:stretch/>
        </p:blipFill>
        <p:spPr>
          <a:xfrm>
            <a:off x="7918449" y="168275"/>
            <a:ext cx="3531759" cy="3531758"/>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Ejemplo de resultados</a:t>
            </a:r>
            <a:endParaRPr/>
          </a:p>
        </p:txBody>
      </p:sp>
      <p:pic>
        <p:nvPicPr>
          <p:cNvPr id="243" name="Google Shape;243;p12"/>
          <p:cNvPicPr preferRelativeResize="0"/>
          <p:nvPr>
            <p:ph idx="1" type="body"/>
          </p:nvPr>
        </p:nvPicPr>
        <p:blipFill rotWithShape="1">
          <a:blip r:embed="rId3">
            <a:alphaModFix/>
          </a:blip>
          <a:srcRect b="0" l="0" r="0" t="0"/>
          <a:stretch/>
        </p:blipFill>
        <p:spPr>
          <a:xfrm>
            <a:off x="946205" y="2753420"/>
            <a:ext cx="4584589" cy="3011685"/>
          </a:xfrm>
          <a:prstGeom prst="rect">
            <a:avLst/>
          </a:prstGeom>
          <a:noFill/>
          <a:ln>
            <a:noFill/>
          </a:ln>
        </p:spPr>
      </p:pic>
      <p:pic>
        <p:nvPicPr>
          <p:cNvPr id="244" name="Google Shape;244;p12"/>
          <p:cNvPicPr preferRelativeResize="0"/>
          <p:nvPr>
            <p:ph idx="2" type="body"/>
          </p:nvPr>
        </p:nvPicPr>
        <p:blipFill rotWithShape="1">
          <a:blip r:embed="rId4">
            <a:alphaModFix/>
          </a:blip>
          <a:srcRect b="0" l="0" r="0" t="0"/>
          <a:stretch/>
        </p:blipFill>
        <p:spPr>
          <a:xfrm>
            <a:off x="6255653" y="2341563"/>
            <a:ext cx="4570193" cy="383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457201" y="668049"/>
            <a:ext cx="6975566"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 manos a la obra (Reflexión)</a:t>
            </a:r>
            <a:endParaRPr/>
          </a:p>
        </p:txBody>
      </p:sp>
      <p:sp>
        <p:nvSpPr>
          <p:cNvPr id="250" name="Google Shape;250;p13"/>
          <p:cNvSpPr txBox="1"/>
          <p:nvPr>
            <p:ph idx="1" type="body"/>
          </p:nvPr>
        </p:nvSpPr>
        <p:spPr>
          <a:xfrm>
            <a:off x="457201" y="2096713"/>
            <a:ext cx="6975566" cy="408025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lt1"/>
              </a:buClr>
              <a:buSzPct val="100000"/>
              <a:buChar char="•"/>
            </a:pPr>
            <a:r>
              <a:rPr lang="en-US"/>
              <a:t>¿Cuál diría usted que es la hipótesis que queremos probar?</a:t>
            </a:r>
            <a:endParaRPr/>
          </a:p>
          <a:p>
            <a:pPr indent="-228600" lvl="0" marL="228600" rtl="0" algn="l">
              <a:lnSpc>
                <a:spcPct val="90000"/>
              </a:lnSpc>
              <a:spcBef>
                <a:spcPts val="1000"/>
              </a:spcBef>
              <a:spcAft>
                <a:spcPts val="0"/>
              </a:spcAft>
              <a:buClr>
                <a:schemeClr val="lt1"/>
              </a:buClr>
              <a:buSzPct val="100000"/>
              <a:buChar char="•"/>
            </a:pPr>
            <a:r>
              <a:rPr lang="en-US"/>
              <a:t>Tomando en cuenta las gráficas ¿Considera que estas dos variables explican el precio del auto usado?</a:t>
            </a:r>
            <a:endParaRPr/>
          </a:p>
          <a:p>
            <a:pPr indent="-228600" lvl="0" marL="228600" rtl="0" algn="l">
              <a:lnSpc>
                <a:spcPct val="90000"/>
              </a:lnSpc>
              <a:spcBef>
                <a:spcPts val="1000"/>
              </a:spcBef>
              <a:spcAft>
                <a:spcPts val="0"/>
              </a:spcAft>
              <a:buClr>
                <a:schemeClr val="lt1"/>
              </a:buClr>
              <a:buSzPct val="100000"/>
              <a:buChar char="•"/>
            </a:pPr>
            <a:r>
              <a:rPr lang="en-US"/>
              <a:t>¿Hay algunas variables que se debieron haber considerado antes de iniciar el experimento? Es decir que se hubiera planeado de mejor manera, descríbalas</a:t>
            </a:r>
            <a:endParaRPr/>
          </a:p>
          <a:p>
            <a:pPr indent="-228600" lvl="0" marL="228600" rtl="0" algn="l">
              <a:lnSpc>
                <a:spcPct val="90000"/>
              </a:lnSpc>
              <a:spcBef>
                <a:spcPts val="1000"/>
              </a:spcBef>
              <a:spcAft>
                <a:spcPts val="0"/>
              </a:spcAft>
              <a:buClr>
                <a:schemeClr val="lt1"/>
              </a:buClr>
              <a:buSzPct val="100000"/>
              <a:buChar char="•"/>
            </a:pPr>
            <a:r>
              <a:rPr lang="en-US"/>
              <a:t>¿El número de datos (15) cree que sea el adecuado? ¿Qué beneficios y perjuicios tiene aumentar el número de entrevistas? ¿Qué beneficios y perjuicios tiene reducir el número de entrevistas?</a:t>
            </a:r>
            <a:endParaRPr/>
          </a:p>
          <a:p>
            <a:pPr indent="-228600" lvl="0" marL="228600" rtl="0" algn="l">
              <a:lnSpc>
                <a:spcPct val="90000"/>
              </a:lnSpc>
              <a:spcBef>
                <a:spcPts val="1000"/>
              </a:spcBef>
              <a:spcAft>
                <a:spcPts val="0"/>
              </a:spcAft>
              <a:buClr>
                <a:schemeClr val="lt1"/>
              </a:buClr>
              <a:buSzPct val="100000"/>
              <a:buChar char="•"/>
            </a:pPr>
            <a:r>
              <a:rPr lang="en-US"/>
              <a:t>¿Existen datos repetidos o en cero en los datos? Qué significan y qué puede hacerse para evitar estos problemas?</a:t>
            </a:r>
            <a:endParaRPr/>
          </a:p>
          <a:p>
            <a:pPr indent="-228600" lvl="0" marL="228600" rtl="0" algn="l">
              <a:lnSpc>
                <a:spcPct val="90000"/>
              </a:lnSpc>
              <a:spcBef>
                <a:spcPts val="1000"/>
              </a:spcBef>
              <a:spcAft>
                <a:spcPts val="0"/>
              </a:spcAft>
              <a:buClr>
                <a:schemeClr val="lt1"/>
              </a:buClr>
              <a:buSzPct val="100000"/>
              <a:buChar char="•"/>
            </a:pPr>
            <a:r>
              <a:rPr lang="en-US"/>
              <a:t>Refiriéndonos a las gráficas, ¿Habrá herramientas que nos den una mejor respuesta? Es decir que nos permitan validar o rechazar la hipótesis</a:t>
            </a:r>
            <a:endParaRPr/>
          </a:p>
          <a:p>
            <a:pPr indent="-228600" lvl="0" marL="228600" rtl="0" algn="l">
              <a:lnSpc>
                <a:spcPct val="90000"/>
              </a:lnSpc>
              <a:spcBef>
                <a:spcPts val="1000"/>
              </a:spcBef>
              <a:spcAft>
                <a:spcPts val="0"/>
              </a:spcAft>
              <a:buClr>
                <a:schemeClr val="lt1"/>
              </a:buClr>
              <a:buSzPct val="100000"/>
              <a:buChar char="•"/>
            </a:pPr>
            <a:r>
              <a:rPr lang="en-US"/>
              <a:t>Si tuviera que repetir este experimento ¿Qué cambiaría?</a:t>
            </a:r>
            <a:endParaRPr/>
          </a:p>
          <a:p>
            <a:pPr indent="-120650" lvl="0" marL="228600" rtl="0" algn="l">
              <a:lnSpc>
                <a:spcPct val="90000"/>
              </a:lnSpc>
              <a:spcBef>
                <a:spcPts val="1000"/>
              </a:spcBef>
              <a:spcAft>
                <a:spcPts val="0"/>
              </a:spcAft>
              <a:buClr>
                <a:schemeClr val="lt1"/>
              </a:buClr>
              <a:buSzPct val="100000"/>
              <a:buNone/>
            </a:pPr>
            <a:r>
              <a:t/>
            </a:r>
            <a:endParaRPr/>
          </a:p>
        </p:txBody>
      </p:sp>
      <p:pic>
        <p:nvPicPr>
          <p:cNvPr id="251" name="Google Shape;251;p13"/>
          <p:cNvPicPr preferRelativeResize="0"/>
          <p:nvPr/>
        </p:nvPicPr>
        <p:blipFill rotWithShape="1">
          <a:blip r:embed="rId3">
            <a:alphaModFix/>
          </a:blip>
          <a:srcRect b="3" l="20196" r="13056" t="0"/>
          <a:stretch/>
        </p:blipFill>
        <p:spPr>
          <a:xfrm>
            <a:off x="7918449" y="168275"/>
            <a:ext cx="3531759" cy="3531758"/>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457201" y="668049"/>
            <a:ext cx="6975566"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 manos a la obra (Reflexión)</a:t>
            </a:r>
            <a:endParaRPr/>
          </a:p>
        </p:txBody>
      </p:sp>
      <p:sp>
        <p:nvSpPr>
          <p:cNvPr id="257" name="Google Shape;257;p14"/>
          <p:cNvSpPr txBox="1"/>
          <p:nvPr>
            <p:ph idx="1" type="body"/>
          </p:nvPr>
        </p:nvSpPr>
        <p:spPr>
          <a:xfrm>
            <a:off x="457201" y="2096713"/>
            <a:ext cx="6975566"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Podemos ver que este experimento fue costoso (tuvimos que ir a 15 casas o lotes) y no tenemos una muy buena información.</a:t>
            </a:r>
            <a:endParaRPr/>
          </a:p>
          <a:p>
            <a:pPr indent="-228600" lvl="0" marL="228600" rtl="0" algn="l">
              <a:lnSpc>
                <a:spcPct val="90000"/>
              </a:lnSpc>
              <a:spcBef>
                <a:spcPts val="1000"/>
              </a:spcBef>
              <a:spcAft>
                <a:spcPts val="0"/>
              </a:spcAft>
              <a:buClr>
                <a:schemeClr val="lt1"/>
              </a:buClr>
              <a:buSzPts val="2000"/>
              <a:buChar char="•"/>
            </a:pPr>
            <a:r>
              <a:rPr lang="en-US"/>
              <a:t>Los experimentos que son diseñados cuidadosamene tienen las siguientes ventajas.</a:t>
            </a:r>
            <a:endParaRPr/>
          </a:p>
          <a:p>
            <a:pPr indent="-228600" lvl="1" marL="685800" rtl="0" algn="l">
              <a:lnSpc>
                <a:spcPct val="90000"/>
              </a:lnSpc>
              <a:spcBef>
                <a:spcPts val="500"/>
              </a:spcBef>
              <a:spcAft>
                <a:spcPts val="0"/>
              </a:spcAft>
              <a:buClr>
                <a:schemeClr val="lt1"/>
              </a:buClr>
              <a:buSzPts val="2000"/>
              <a:buChar char="•"/>
            </a:pPr>
            <a:r>
              <a:rPr lang="en-US"/>
              <a:t>Contemplan un número de posibles variables más amplio</a:t>
            </a:r>
            <a:endParaRPr/>
          </a:p>
          <a:p>
            <a:pPr indent="-228600" lvl="1" marL="685800" rtl="0" algn="l">
              <a:lnSpc>
                <a:spcPct val="90000"/>
              </a:lnSpc>
              <a:spcBef>
                <a:spcPts val="500"/>
              </a:spcBef>
              <a:spcAft>
                <a:spcPts val="0"/>
              </a:spcAft>
              <a:buClr>
                <a:schemeClr val="lt1"/>
              </a:buClr>
              <a:buSzPts val="2000"/>
              <a:buChar char="•"/>
            </a:pPr>
            <a:r>
              <a:rPr lang="en-US"/>
              <a:t>Ofrecen un menor costo de ejecución</a:t>
            </a:r>
            <a:endParaRPr/>
          </a:p>
          <a:p>
            <a:pPr indent="-228600" lvl="1" marL="685800" rtl="0" algn="l">
              <a:lnSpc>
                <a:spcPct val="90000"/>
              </a:lnSpc>
              <a:spcBef>
                <a:spcPts val="500"/>
              </a:spcBef>
              <a:spcAft>
                <a:spcPts val="0"/>
              </a:spcAft>
              <a:buClr>
                <a:schemeClr val="lt1"/>
              </a:buClr>
              <a:buSzPts val="2000"/>
              <a:buChar char="•"/>
            </a:pPr>
            <a:r>
              <a:rPr lang="en-US"/>
              <a:t>Cuentan con mayor confianza en el resultado de experimento</a:t>
            </a:r>
            <a:endParaRPr/>
          </a:p>
          <a:p>
            <a:pPr indent="-228600" lvl="1" marL="685800" rtl="0" algn="l">
              <a:lnSpc>
                <a:spcPct val="90000"/>
              </a:lnSpc>
              <a:spcBef>
                <a:spcPts val="500"/>
              </a:spcBef>
              <a:spcAft>
                <a:spcPts val="0"/>
              </a:spcAft>
              <a:buClr>
                <a:schemeClr val="lt1"/>
              </a:buClr>
              <a:buSzPts val="2000"/>
              <a:buChar char="•"/>
            </a:pPr>
            <a:r>
              <a:rPr lang="en-US"/>
              <a:t>Menor tiempo de ejecución.</a:t>
            </a:r>
            <a:endParaRPr/>
          </a:p>
          <a:p>
            <a:pPr indent="-228600" lvl="0" marL="228600" rtl="0" algn="l">
              <a:lnSpc>
                <a:spcPct val="90000"/>
              </a:lnSpc>
              <a:spcBef>
                <a:spcPts val="1000"/>
              </a:spcBef>
              <a:spcAft>
                <a:spcPts val="0"/>
              </a:spcAft>
              <a:buClr>
                <a:schemeClr val="lt1"/>
              </a:buClr>
              <a:buSzPts val="2000"/>
              <a:buChar char="•"/>
            </a:pPr>
            <a:r>
              <a:rPr lang="en-US"/>
              <a:t>Algunas herramientas estadísticas nos ayudarán también a mejorar el experimento al darnos evidencia numérica en lugar de simplemente visual.</a:t>
            </a:r>
            <a:endParaRPr/>
          </a:p>
        </p:txBody>
      </p:sp>
      <p:pic>
        <p:nvPicPr>
          <p:cNvPr id="258" name="Google Shape;258;p14"/>
          <p:cNvPicPr preferRelativeResize="0"/>
          <p:nvPr/>
        </p:nvPicPr>
        <p:blipFill rotWithShape="1">
          <a:blip r:embed="rId3">
            <a:alphaModFix/>
          </a:blip>
          <a:srcRect b="3" l="20196" r="13056" t="0"/>
          <a:stretch/>
        </p:blipFill>
        <p:spPr>
          <a:xfrm>
            <a:off x="7918449" y="168275"/>
            <a:ext cx="3531759" cy="3531758"/>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354c695d95_0_0"/>
          <p:cNvSpPr txBox="1"/>
          <p:nvPr>
            <p:ph type="title"/>
          </p:nvPr>
        </p:nvSpPr>
        <p:spPr>
          <a:xfrm>
            <a:off x="457200" y="668049"/>
            <a:ext cx="76851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Diseño de </a:t>
            </a:r>
            <a:r>
              <a:rPr lang="en-US"/>
              <a:t>Experimentos</a:t>
            </a:r>
            <a:endParaRPr/>
          </a:p>
        </p:txBody>
      </p:sp>
      <p:sp>
        <p:nvSpPr>
          <p:cNvPr id="264" name="Google Shape;264;g1354c695d95_0_0"/>
          <p:cNvSpPr txBox="1"/>
          <p:nvPr>
            <p:ph idx="1" type="body"/>
          </p:nvPr>
        </p:nvSpPr>
        <p:spPr>
          <a:xfrm>
            <a:off x="457200" y="2105591"/>
            <a:ext cx="7685100" cy="408030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90000"/>
              </a:lnSpc>
              <a:spcBef>
                <a:spcPts val="1000"/>
              </a:spcBef>
              <a:spcAft>
                <a:spcPts val="0"/>
              </a:spcAft>
              <a:buClr>
                <a:schemeClr val="lt1"/>
              </a:buClr>
              <a:buSzPct val="100000"/>
              <a:buChar char="•"/>
            </a:pPr>
            <a:r>
              <a:rPr lang="en-US"/>
              <a:t>El Diseño de Experimentos o DOE (Design of Experiments por sus siglas en inglés), es una herramienta estadística que se basa en una serie de experimentos para obtener información y con base en esa información obtenida tomar las mejores decisiones.</a:t>
            </a:r>
            <a:endParaRPr/>
          </a:p>
          <a:p>
            <a:pPr indent="-219075" lvl="0" marL="228600" rtl="0" algn="l">
              <a:lnSpc>
                <a:spcPct val="90000"/>
              </a:lnSpc>
              <a:spcBef>
                <a:spcPts val="1000"/>
              </a:spcBef>
              <a:spcAft>
                <a:spcPts val="0"/>
              </a:spcAft>
              <a:buClr>
                <a:schemeClr val="lt1"/>
              </a:buClr>
              <a:buSzPct val="100000"/>
              <a:buChar char="•"/>
            </a:pPr>
            <a:r>
              <a:rPr lang="en-US"/>
              <a:t>Esta herramienta es comúnmente usada en las organizaciones para mejorar, optimizar o encontrar la mejor relación entre los factores que intervienen en un proceso y de esta manera obtener la mayor rentabilidad de sus procesos.</a:t>
            </a:r>
            <a:endParaRPr/>
          </a:p>
          <a:p>
            <a:pPr indent="-207327" lvl="0" marL="228600" rtl="0" algn="l">
              <a:lnSpc>
                <a:spcPct val="90000"/>
              </a:lnSpc>
              <a:spcBef>
                <a:spcPts val="1000"/>
              </a:spcBef>
              <a:spcAft>
                <a:spcPts val="0"/>
              </a:spcAft>
              <a:buSzPct val="90000"/>
              <a:buChar char="•"/>
            </a:pPr>
            <a:r>
              <a:rPr lang="en-US"/>
              <a:t>Razones para realizar un DOE</a:t>
            </a:r>
            <a:endParaRPr/>
          </a:p>
          <a:p>
            <a:pPr indent="-220027" lvl="1" marL="685800" rtl="0" algn="l">
              <a:lnSpc>
                <a:spcPct val="90000"/>
              </a:lnSpc>
              <a:spcBef>
                <a:spcPts val="1000"/>
              </a:spcBef>
              <a:spcAft>
                <a:spcPts val="0"/>
              </a:spcAft>
              <a:buSzPct val="90000"/>
              <a:buChar char="•"/>
            </a:pPr>
            <a:r>
              <a:rPr lang="en-US"/>
              <a:t>Para determinar las causas principales de la variacion en una respuesta medida.</a:t>
            </a:r>
            <a:endParaRPr/>
          </a:p>
          <a:p>
            <a:pPr indent="-220027" lvl="1" marL="685800" rtl="0" algn="l">
              <a:lnSpc>
                <a:spcPct val="90000"/>
              </a:lnSpc>
              <a:spcBef>
                <a:spcPts val="1000"/>
              </a:spcBef>
              <a:spcAft>
                <a:spcPts val="0"/>
              </a:spcAft>
              <a:buSzPct val="90000"/>
              <a:buChar char="•"/>
            </a:pPr>
            <a:r>
              <a:rPr lang="en-US"/>
              <a:t>Para encontrar las condiciones que maximizan o minimizan la respuesta.</a:t>
            </a:r>
            <a:endParaRPr/>
          </a:p>
          <a:p>
            <a:pPr indent="-220027" lvl="1" marL="685800" rtl="0" algn="l">
              <a:lnSpc>
                <a:spcPct val="90000"/>
              </a:lnSpc>
              <a:spcBef>
                <a:spcPts val="1000"/>
              </a:spcBef>
              <a:spcAft>
                <a:spcPts val="0"/>
              </a:spcAft>
              <a:buSzPct val="90000"/>
              <a:buChar char="•"/>
            </a:pPr>
            <a:r>
              <a:rPr lang="en-US"/>
              <a:t>Para comparar las respuestas a diferentes niveles de las variables de control</a:t>
            </a:r>
            <a:endParaRPr/>
          </a:p>
          <a:p>
            <a:pPr indent="-220027" lvl="1" marL="685800" rtl="0" algn="l">
              <a:lnSpc>
                <a:spcPct val="90000"/>
              </a:lnSpc>
              <a:spcBef>
                <a:spcPts val="1000"/>
              </a:spcBef>
              <a:spcAft>
                <a:spcPts val="0"/>
              </a:spcAft>
              <a:buSzPct val="90000"/>
              <a:buChar char="•"/>
            </a:pPr>
            <a:r>
              <a:rPr lang="en-US"/>
              <a:t>Para obtener un modelo matemático para predecir respuestas futuras.</a:t>
            </a:r>
            <a:endParaRPr/>
          </a:p>
        </p:txBody>
      </p:sp>
      <p:sp>
        <p:nvSpPr>
          <p:cNvPr id="265" name="Google Shape;265;g1354c695d95_0_0"/>
          <p:cNvSpPr/>
          <p:nvPr/>
        </p:nvSpPr>
        <p:spPr>
          <a:xfrm>
            <a:off x="0" y="98978"/>
            <a:ext cx="0" cy="276900"/>
          </a:xfrm>
          <a:prstGeom prst="rect">
            <a:avLst/>
          </a:prstGeom>
          <a:solidFill>
            <a:srgbClr val="F8F9FA"/>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 (Para terminar)</a:t>
            </a:r>
            <a:endParaRPr/>
          </a:p>
        </p:txBody>
      </p:sp>
      <p:sp>
        <p:nvSpPr>
          <p:cNvPr id="271" name="Google Shape;271;p15"/>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Hay mucho más que aprender, en la carpeta de materiales del slab1 (</a:t>
            </a:r>
            <a:r>
              <a:rPr lang="en-US" u="sng">
                <a:solidFill>
                  <a:schemeClr val="hlink"/>
                </a:solidFill>
                <a:hlinkClick r:id="rId3"/>
              </a:rPr>
              <a:t>https://drive.google.com/drive/folders/1f6CPE-ZKMAOxgStUQB-Sj_qdGoESUG8k</a:t>
            </a:r>
            <a:r>
              <a:rPr lang="en-US"/>
              <a:t>) encontrarás el artículo de Davenport “How to design Smart business experiments”</a:t>
            </a:r>
            <a:endParaRPr/>
          </a:p>
          <a:p>
            <a:pPr indent="-228600" lvl="0" marL="228600" rtl="0" algn="l">
              <a:lnSpc>
                <a:spcPct val="90000"/>
              </a:lnSpc>
              <a:spcBef>
                <a:spcPts val="1000"/>
              </a:spcBef>
              <a:spcAft>
                <a:spcPts val="0"/>
              </a:spcAft>
              <a:buClr>
                <a:schemeClr val="lt1"/>
              </a:buClr>
              <a:buSzPts val="2000"/>
              <a:buChar char="•"/>
            </a:pPr>
            <a:r>
              <a:rPr lang="en-US"/>
              <a:t>Lee el artículo para tener una visión más amplia de la aplicación de experimentos en la vida real.</a:t>
            </a:r>
            <a:endParaRPr/>
          </a:p>
          <a:p>
            <a:pPr indent="0" lvl="0" marL="0" rtl="0" algn="l">
              <a:lnSpc>
                <a:spcPct val="90000"/>
              </a:lnSpc>
              <a:spcBef>
                <a:spcPts val="1000"/>
              </a:spcBef>
              <a:spcAft>
                <a:spcPts val="0"/>
              </a:spcAft>
              <a:buClr>
                <a:schemeClr val="lt1"/>
              </a:buClr>
              <a:buSzPts val="2000"/>
              <a:buNone/>
            </a:pPr>
            <a:r>
              <a:t/>
            </a:r>
            <a:endParaRPr/>
          </a:p>
        </p:txBody>
      </p:sp>
      <p:sp>
        <p:nvSpPr>
          <p:cNvPr id="272" name="Google Shape;272;p1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
        <p:nvSpPr>
          <p:cNvPr id="273" name="Google Shape;273;p15"/>
          <p:cNvSpPr txBox="1"/>
          <p:nvPr/>
        </p:nvSpPr>
        <p:spPr>
          <a:xfrm>
            <a:off x="1036100" y="5654150"/>
            <a:ext cx="5683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FFFF00"/>
                </a:solidFill>
              </a:rPr>
              <a:t>Davenport, T.H.. (2009). How to design smart business experiments. Strategic Direction, 28, 8.</a:t>
            </a:r>
            <a:endParaRPr>
              <a:solidFill>
                <a:srgbClr val="FFFF00"/>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a:t>
            </a:r>
            <a:endParaRPr/>
          </a:p>
        </p:txBody>
      </p:sp>
      <p:sp>
        <p:nvSpPr>
          <p:cNvPr id="148" name="Google Shape;148;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Podemos aprender mucho solo por observar pero para entender necesitamos indagar más profundo</a:t>
            </a:r>
            <a:endParaRPr/>
          </a:p>
          <a:p>
            <a:pPr indent="-228600" lvl="0" marL="228600" rtl="0" algn="l">
              <a:lnSpc>
                <a:spcPct val="90000"/>
              </a:lnSpc>
              <a:spcBef>
                <a:spcPts val="1000"/>
              </a:spcBef>
              <a:spcAft>
                <a:spcPts val="0"/>
              </a:spcAft>
              <a:buClr>
                <a:schemeClr val="lt1"/>
              </a:buClr>
              <a:buSzPts val="2000"/>
              <a:buChar char="•"/>
            </a:pPr>
            <a:r>
              <a:rPr lang="en-US"/>
              <a:t>Queremos entender la relación entre algunas variables de entrada en un sistema y cómo afectan la salida del mismo.</a:t>
            </a:r>
            <a:endParaRPr/>
          </a:p>
          <a:p>
            <a:pPr indent="-228600" lvl="0" marL="228600" rtl="0" algn="l">
              <a:lnSpc>
                <a:spcPct val="90000"/>
              </a:lnSpc>
              <a:spcBef>
                <a:spcPts val="1000"/>
              </a:spcBef>
              <a:spcAft>
                <a:spcPts val="0"/>
              </a:spcAft>
              <a:buClr>
                <a:schemeClr val="lt1"/>
              </a:buClr>
              <a:buSzPts val="2000"/>
              <a:buChar char="•"/>
            </a:pPr>
            <a:r>
              <a:rPr lang="en-US"/>
              <a:t>Un sistema es "un objeto complejo cuyas partes o componentes se relacionan con al menos alguno de los demás componentes"; puede ser conceptual o material.​ Todos los sistemas tienen composición, estructura y entorno. El sistema convierte entradas en salidas.</a:t>
            </a:r>
            <a:endParaRPr/>
          </a:p>
        </p:txBody>
      </p:sp>
      <p:grpSp>
        <p:nvGrpSpPr>
          <p:cNvPr id="149" name="Google Shape;149;p2"/>
          <p:cNvGrpSpPr/>
          <p:nvPr/>
        </p:nvGrpSpPr>
        <p:grpSpPr>
          <a:xfrm>
            <a:off x="7194000" y="2027466"/>
            <a:ext cx="5078195" cy="5532632"/>
            <a:chOff x="-42822" y="-619940"/>
            <a:chExt cx="5078195" cy="5532632"/>
          </a:xfrm>
        </p:grpSpPr>
        <p:sp>
          <p:nvSpPr>
            <p:cNvPr id="150" name="Google Shape;150;p2"/>
            <p:cNvSpPr/>
            <p:nvPr/>
          </p:nvSpPr>
          <p:spPr>
            <a:xfrm>
              <a:off x="1802674" y="1839827"/>
              <a:ext cx="2203269" cy="2203269"/>
            </a:xfrm>
            <a:custGeom>
              <a:rect b="b" l="l" r="r" t="t"/>
              <a:pathLst>
                <a:path extrusionOk="0" h="120000" w="12000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solidFill>
              <a:srgbClr val="7030A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txBox="1"/>
            <p:nvPr/>
          </p:nvSpPr>
          <p:spPr>
            <a:xfrm>
              <a:off x="2245629" y="2355932"/>
              <a:ext cx="1317359" cy="1132526"/>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1900"/>
                <a:buFont typeface="Gill Sans"/>
                <a:buNone/>
              </a:pPr>
              <a:r>
                <a:rPr lang="en-US" sz="1900">
                  <a:solidFill>
                    <a:schemeClr val="lt1"/>
                  </a:solidFill>
                  <a:latin typeface="Gill Sans"/>
                  <a:ea typeface="Gill Sans"/>
                  <a:cs typeface="Gill Sans"/>
                  <a:sym typeface="Gill Sans"/>
                </a:rPr>
                <a:t>Proceso</a:t>
              </a:r>
              <a:endParaRPr sz="1900">
                <a:solidFill>
                  <a:schemeClr val="lt1"/>
                </a:solidFill>
                <a:latin typeface="Gill Sans"/>
                <a:ea typeface="Gill Sans"/>
                <a:cs typeface="Gill Sans"/>
                <a:sym typeface="Gill Sans"/>
              </a:endParaRPr>
            </a:p>
          </p:txBody>
        </p:sp>
        <p:sp>
          <p:nvSpPr>
            <p:cNvPr id="152" name="Google Shape;152;p2"/>
            <p:cNvSpPr/>
            <p:nvPr/>
          </p:nvSpPr>
          <p:spPr>
            <a:xfrm>
              <a:off x="414743" y="2477872"/>
              <a:ext cx="1602377" cy="1602377"/>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FFC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txBox="1"/>
            <p:nvPr/>
          </p:nvSpPr>
          <p:spPr>
            <a:xfrm>
              <a:off x="818146" y="2883713"/>
              <a:ext cx="795571" cy="790695"/>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1900"/>
                <a:buFont typeface="Gill Sans"/>
                <a:buNone/>
              </a:pPr>
              <a:r>
                <a:rPr lang="en-US" sz="1900">
                  <a:solidFill>
                    <a:schemeClr val="lt1"/>
                  </a:solidFill>
                  <a:latin typeface="Gill Sans"/>
                  <a:ea typeface="Gill Sans"/>
                  <a:cs typeface="Gill Sans"/>
                  <a:sym typeface="Gill Sans"/>
                </a:rPr>
                <a:t>Entrada</a:t>
              </a:r>
              <a:endParaRPr sz="1900">
                <a:solidFill>
                  <a:schemeClr val="lt1"/>
                </a:solidFill>
                <a:latin typeface="Gill Sans"/>
                <a:ea typeface="Gill Sans"/>
                <a:cs typeface="Gill Sans"/>
                <a:sym typeface="Gill Sans"/>
              </a:endParaRPr>
            </a:p>
          </p:txBody>
        </p:sp>
        <p:sp>
          <p:nvSpPr>
            <p:cNvPr id="154" name="Google Shape;154;p2"/>
            <p:cNvSpPr/>
            <p:nvPr/>
          </p:nvSpPr>
          <p:spPr>
            <a:xfrm rot="-900000">
              <a:off x="2259515" y="333506"/>
              <a:ext cx="1570002" cy="1570002"/>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0070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txBox="1"/>
            <p:nvPr/>
          </p:nvSpPr>
          <p:spPr>
            <a:xfrm>
              <a:off x="2603863" y="677854"/>
              <a:ext cx="881307" cy="881307"/>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1900"/>
                <a:buFont typeface="Gill Sans"/>
                <a:buNone/>
              </a:pPr>
              <a:r>
                <a:rPr lang="en-US" sz="1900">
                  <a:solidFill>
                    <a:schemeClr val="lt1"/>
                  </a:solidFill>
                  <a:latin typeface="Gill Sans"/>
                  <a:ea typeface="Gill Sans"/>
                  <a:cs typeface="Gill Sans"/>
                  <a:sym typeface="Gill Sans"/>
                </a:rPr>
                <a:t>Salida</a:t>
              </a:r>
              <a:endParaRPr sz="1900">
                <a:solidFill>
                  <a:schemeClr val="lt1"/>
                </a:solidFill>
                <a:latin typeface="Gill Sans"/>
                <a:ea typeface="Gill Sans"/>
                <a:cs typeface="Gill Sans"/>
                <a:sym typeface="Gill Sans"/>
              </a:endParaRPr>
            </a:p>
          </p:txBody>
        </p:sp>
        <p:sp>
          <p:nvSpPr>
            <p:cNvPr id="156" name="Google Shape;156;p2"/>
            <p:cNvSpPr/>
            <p:nvPr/>
          </p:nvSpPr>
          <p:spPr>
            <a:xfrm rot="2666538">
              <a:off x="1631204" y="1508524"/>
              <a:ext cx="2820184" cy="2820184"/>
            </a:xfrm>
            <a:custGeom>
              <a:rect b="b" l="l" r="r" t="t"/>
              <a:pathLst>
                <a:path extrusionOk="0" h="120000" w="120000">
                  <a:moveTo>
                    <a:pt x="54627" y="4008"/>
                  </a:moveTo>
                  <a:lnTo>
                    <a:pt x="54627" y="4008"/>
                  </a:lnTo>
                  <a:cubicBezTo>
                    <a:pt x="77735" y="1790"/>
                    <a:pt x="99832" y="13997"/>
                    <a:pt x="110258" y="34739"/>
                  </a:cubicBezTo>
                  <a:cubicBezTo>
                    <a:pt x="120683" y="55480"/>
                    <a:pt x="117296" y="80496"/>
                    <a:pt x="101729" y="97718"/>
                  </a:cubicBezTo>
                  <a:lnTo>
                    <a:pt x="104288" y="100447"/>
                  </a:lnTo>
                  <a:lnTo>
                    <a:pt x="96550" y="98982"/>
                  </a:lnTo>
                  <a:lnTo>
                    <a:pt x="95310" y="90872"/>
                  </a:lnTo>
                  <a:lnTo>
                    <a:pt x="97867" y="93600"/>
                  </a:lnTo>
                  <a:cubicBezTo>
                    <a:pt x="111678" y="78035"/>
                    <a:pt x="114558" y="55605"/>
                    <a:pt x="105127" y="37057"/>
                  </a:cubicBezTo>
                  <a:cubicBezTo>
                    <a:pt x="95697" y="18508"/>
                    <a:pt x="75877" y="7619"/>
                    <a:pt x="55164" y="9607"/>
                  </a:cubicBezTo>
                  <a:close/>
                </a:path>
              </a:pathLst>
            </a:custGeom>
            <a:solidFill>
              <a:srgbClr val="BBC6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42822" y="2154048"/>
              <a:ext cx="2049040" cy="2049040"/>
            </a:xfrm>
            <a:custGeom>
              <a:rect b="b" l="l" r="r" t="t"/>
              <a:pathLst>
                <a:path extrusionOk="0" h="120000" w="12000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solidFill>
              <a:srgbClr val="BBC6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rot="3105642">
              <a:off x="1934535" y="-173246"/>
              <a:ext cx="2209278" cy="2209278"/>
            </a:xfrm>
            <a:custGeom>
              <a:rect b="b" l="l" r="r" t="t"/>
              <a:pathLst>
                <a:path extrusionOk="0" h="120000" w="12000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solidFill>
              <a:srgbClr val="BBC6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a:t>
            </a:r>
            <a:endParaRPr/>
          </a:p>
        </p:txBody>
      </p:sp>
      <p:sp>
        <p:nvSpPr>
          <p:cNvPr id="164" name="Google Shape;164;p3"/>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n-US"/>
              <a:t>Podemos definir un experimento como una prueba o una serie de corridas en las que se realizan cambios intencionales en las variables de entrada de un proceso o sistema para que podamos observar e identificar las razones de los cambios que se pueden observar en la respuesta de salida. </a:t>
            </a:r>
            <a:endParaRPr/>
          </a:p>
          <a:p>
            <a:pPr indent="-228600" lvl="0" marL="228600" rtl="0" algn="l">
              <a:lnSpc>
                <a:spcPct val="90000"/>
              </a:lnSpc>
              <a:spcBef>
                <a:spcPts val="1000"/>
              </a:spcBef>
              <a:spcAft>
                <a:spcPts val="0"/>
              </a:spcAft>
              <a:buClr>
                <a:schemeClr val="lt1"/>
              </a:buClr>
              <a:buSzPts val="2000"/>
              <a:buChar char="•"/>
            </a:pPr>
            <a:r>
              <a:rPr lang="en-US"/>
              <a:t>Es posible que queramos determinar qué variables de entrada son responsables de los cambios observados en la respuesta, desarrollar un modelo que relacione la respuesta con las variables de entrada importantes y utilizar este modelo para la mejora de procesos o sistemas u otra toma de decisiones.</a:t>
            </a:r>
            <a:endParaRPr/>
          </a:p>
          <a:p>
            <a:pPr indent="-228600" lvl="0" marL="228600" rtl="0" algn="l">
              <a:lnSpc>
                <a:spcPct val="90000"/>
              </a:lnSpc>
              <a:spcBef>
                <a:spcPts val="1000"/>
              </a:spcBef>
              <a:spcAft>
                <a:spcPts val="0"/>
              </a:spcAft>
              <a:buClr>
                <a:schemeClr val="lt1"/>
              </a:buClr>
              <a:buSzPts val="2000"/>
              <a:buChar char="•"/>
            </a:pPr>
            <a:r>
              <a:rPr lang="en-US"/>
              <a:t>Debemos considerar que hay otras variables que si bien pueden tener un impacto, no son parte del experimento las </a:t>
            </a:r>
            <a:r>
              <a:rPr lang="en-US"/>
              <a:t>llamaremos ruido</a:t>
            </a:r>
            <a:r>
              <a:rPr lang="en-US"/>
              <a:t>.</a:t>
            </a:r>
            <a:endParaRPr/>
          </a:p>
          <a:p>
            <a:pPr indent="-228600" lvl="0" marL="228600" rtl="0" algn="l">
              <a:lnSpc>
                <a:spcPct val="90000"/>
              </a:lnSpc>
              <a:spcBef>
                <a:spcPts val="1000"/>
              </a:spcBef>
              <a:spcAft>
                <a:spcPts val="0"/>
              </a:spcAft>
              <a:buClr>
                <a:schemeClr val="lt1"/>
              </a:buClr>
              <a:buSzPts val="2000"/>
              <a:buChar char="•"/>
            </a:pPr>
            <a:r>
              <a:rPr lang="en-US"/>
              <a:t>Otra aplicación de los experimentos es generar información que permita validar una afirmación o rechazarla.</a:t>
            </a:r>
            <a:endParaRPr/>
          </a:p>
        </p:txBody>
      </p:sp>
      <p:sp>
        <p:nvSpPr>
          <p:cNvPr id="165" name="Google Shape;165;p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a:t>
            </a:r>
            <a:endParaRPr/>
          </a:p>
        </p:txBody>
      </p:sp>
      <p:sp>
        <p:nvSpPr>
          <p:cNvPr id="171" name="Google Shape;171;p4"/>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Los experimentos nos ayudan a entender mejor las relaciones que existen en sistemas y procesos en una gran variedad de áreas de conocimiento:</a:t>
            </a:r>
            <a:endParaRPr/>
          </a:p>
          <a:p>
            <a:pPr indent="-228600" lvl="1" marL="685800" rtl="0" algn="l">
              <a:lnSpc>
                <a:spcPct val="90000"/>
              </a:lnSpc>
              <a:spcBef>
                <a:spcPts val="500"/>
              </a:spcBef>
              <a:spcAft>
                <a:spcPts val="0"/>
              </a:spcAft>
              <a:buClr>
                <a:schemeClr val="lt1"/>
              </a:buClr>
              <a:buSzPts val="2000"/>
              <a:buChar char="•"/>
            </a:pPr>
            <a:r>
              <a:rPr lang="en-US"/>
              <a:t>Física</a:t>
            </a:r>
            <a:endParaRPr/>
          </a:p>
          <a:p>
            <a:pPr indent="-228600" lvl="1" marL="685800" rtl="0" algn="l">
              <a:lnSpc>
                <a:spcPct val="90000"/>
              </a:lnSpc>
              <a:spcBef>
                <a:spcPts val="500"/>
              </a:spcBef>
              <a:spcAft>
                <a:spcPts val="0"/>
              </a:spcAft>
              <a:buClr>
                <a:schemeClr val="lt1"/>
              </a:buClr>
              <a:buSzPts val="2000"/>
              <a:buChar char="•"/>
            </a:pPr>
            <a:r>
              <a:rPr lang="en-US"/>
              <a:t>Ingeniería (todas sus ramas)</a:t>
            </a:r>
            <a:endParaRPr/>
          </a:p>
          <a:p>
            <a:pPr indent="-228600" lvl="1" marL="685800" rtl="0" algn="l">
              <a:lnSpc>
                <a:spcPct val="90000"/>
              </a:lnSpc>
              <a:spcBef>
                <a:spcPts val="500"/>
              </a:spcBef>
              <a:spcAft>
                <a:spcPts val="0"/>
              </a:spcAft>
              <a:buClr>
                <a:schemeClr val="lt1"/>
              </a:buClr>
              <a:buSzPts val="2000"/>
              <a:buChar char="•"/>
            </a:pPr>
            <a:r>
              <a:rPr lang="en-US"/>
              <a:t>Química</a:t>
            </a:r>
            <a:endParaRPr/>
          </a:p>
          <a:p>
            <a:pPr indent="-228600" lvl="1" marL="685800" rtl="0" algn="l">
              <a:lnSpc>
                <a:spcPct val="90000"/>
              </a:lnSpc>
              <a:spcBef>
                <a:spcPts val="500"/>
              </a:spcBef>
              <a:spcAft>
                <a:spcPts val="0"/>
              </a:spcAft>
              <a:buClr>
                <a:schemeClr val="lt1"/>
              </a:buClr>
              <a:buSzPts val="2000"/>
              <a:buChar char="•"/>
            </a:pPr>
            <a:r>
              <a:rPr lang="en-US"/>
              <a:t>Biología y Agricultura</a:t>
            </a:r>
            <a:endParaRPr/>
          </a:p>
          <a:p>
            <a:pPr indent="-228600" lvl="1" marL="685800" rtl="0" algn="l">
              <a:lnSpc>
                <a:spcPct val="90000"/>
              </a:lnSpc>
              <a:spcBef>
                <a:spcPts val="500"/>
              </a:spcBef>
              <a:spcAft>
                <a:spcPts val="0"/>
              </a:spcAft>
              <a:buClr>
                <a:schemeClr val="lt1"/>
              </a:buClr>
              <a:buSzPts val="2000"/>
              <a:buChar char="•"/>
            </a:pPr>
            <a:r>
              <a:rPr lang="en-US"/>
              <a:t>Psicología</a:t>
            </a:r>
            <a:endParaRPr/>
          </a:p>
          <a:p>
            <a:pPr indent="-228600" lvl="1" marL="685800" rtl="0" algn="l">
              <a:lnSpc>
                <a:spcPct val="90000"/>
              </a:lnSpc>
              <a:spcBef>
                <a:spcPts val="500"/>
              </a:spcBef>
              <a:spcAft>
                <a:spcPts val="0"/>
              </a:spcAft>
              <a:buClr>
                <a:schemeClr val="lt1"/>
              </a:buClr>
              <a:buSzPts val="2000"/>
              <a:buChar char="•"/>
            </a:pPr>
            <a:r>
              <a:rPr lang="en-US"/>
              <a:t>Mercadotecnia</a:t>
            </a:r>
            <a:endParaRPr/>
          </a:p>
          <a:p>
            <a:pPr indent="-228600" lvl="1" marL="685800" rtl="0" algn="l">
              <a:lnSpc>
                <a:spcPct val="90000"/>
              </a:lnSpc>
              <a:spcBef>
                <a:spcPts val="500"/>
              </a:spcBef>
              <a:spcAft>
                <a:spcPts val="0"/>
              </a:spcAft>
              <a:buClr>
                <a:schemeClr val="lt1"/>
              </a:buClr>
              <a:buSzPts val="2000"/>
              <a:buChar char="•"/>
            </a:pPr>
            <a:r>
              <a:rPr lang="en-US"/>
              <a:t>Administración</a:t>
            </a:r>
            <a:endParaRPr/>
          </a:p>
          <a:p>
            <a:pPr indent="-228600" lvl="1" marL="685800" rtl="0" algn="l">
              <a:lnSpc>
                <a:spcPct val="90000"/>
              </a:lnSpc>
              <a:spcBef>
                <a:spcPts val="500"/>
              </a:spcBef>
              <a:spcAft>
                <a:spcPts val="0"/>
              </a:spcAft>
              <a:buClr>
                <a:schemeClr val="lt1"/>
              </a:buClr>
              <a:buSzPts val="2000"/>
              <a:buChar char="•"/>
            </a:pPr>
            <a:r>
              <a:rPr lang="en-US"/>
              <a:t>Negocios</a:t>
            </a:r>
            <a:endParaRPr/>
          </a:p>
          <a:p>
            <a:pPr indent="-228600" lvl="1" marL="685800" rtl="0" algn="l">
              <a:lnSpc>
                <a:spcPct val="90000"/>
              </a:lnSpc>
              <a:spcBef>
                <a:spcPts val="500"/>
              </a:spcBef>
              <a:spcAft>
                <a:spcPts val="0"/>
              </a:spcAft>
              <a:buClr>
                <a:srgbClr val="FFFF00"/>
              </a:buClr>
              <a:buSzPts val="2000"/>
              <a:buChar char="•"/>
            </a:pPr>
            <a:r>
              <a:rPr lang="en-US">
                <a:solidFill>
                  <a:srgbClr val="FFFF00"/>
                </a:solidFill>
              </a:rPr>
              <a:t>¿Puedes pensar en otros campos? Trata de describirlo</a:t>
            </a:r>
            <a:endParaRPr>
              <a:solidFill>
                <a:srgbClr val="FFFF00"/>
              </a:solidFill>
            </a:endParaRPr>
          </a:p>
        </p:txBody>
      </p:sp>
      <p:sp>
        <p:nvSpPr>
          <p:cNvPr id="172" name="Google Shape;172;p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a:t>
            </a:r>
            <a:endParaRPr/>
          </a:p>
        </p:txBody>
      </p:sp>
      <p:sp>
        <p:nvSpPr>
          <p:cNvPr id="178" name="Google Shape;178;p5"/>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Experimentar es más que observar y también más que hacer cambios y observar.</a:t>
            </a:r>
            <a:endParaRPr/>
          </a:p>
          <a:p>
            <a:pPr indent="-228600" lvl="0" marL="228600" rtl="0" algn="l">
              <a:lnSpc>
                <a:spcPct val="90000"/>
              </a:lnSpc>
              <a:spcBef>
                <a:spcPts val="1000"/>
              </a:spcBef>
              <a:spcAft>
                <a:spcPts val="0"/>
              </a:spcAft>
              <a:buClr>
                <a:schemeClr val="lt1"/>
              </a:buClr>
              <a:buSzPts val="2000"/>
              <a:buChar char="•"/>
            </a:pPr>
            <a:r>
              <a:rPr lang="en-US"/>
              <a:t>Experimentar nos ayuda a:</a:t>
            </a:r>
            <a:endParaRPr/>
          </a:p>
          <a:p>
            <a:pPr indent="-228600" lvl="1" marL="685800" rtl="0" algn="l">
              <a:lnSpc>
                <a:spcPct val="90000"/>
              </a:lnSpc>
              <a:spcBef>
                <a:spcPts val="500"/>
              </a:spcBef>
              <a:spcAft>
                <a:spcPts val="0"/>
              </a:spcAft>
              <a:buClr>
                <a:schemeClr val="lt1"/>
              </a:buClr>
              <a:buSzPts val="2000"/>
              <a:buChar char="•"/>
            </a:pPr>
            <a:r>
              <a:rPr lang="en-US"/>
              <a:t>Aumentar nuestro conocimiento</a:t>
            </a:r>
            <a:endParaRPr/>
          </a:p>
          <a:p>
            <a:pPr indent="-228600" lvl="1" marL="685800" rtl="0" algn="l">
              <a:lnSpc>
                <a:spcPct val="90000"/>
              </a:lnSpc>
              <a:spcBef>
                <a:spcPts val="500"/>
              </a:spcBef>
              <a:spcAft>
                <a:spcPts val="0"/>
              </a:spcAft>
              <a:buClr>
                <a:schemeClr val="lt1"/>
              </a:buClr>
              <a:buSzPts val="2000"/>
              <a:buChar char="•"/>
            </a:pPr>
            <a:r>
              <a:rPr lang="en-US"/>
              <a:t>Entender mejor la realidad</a:t>
            </a:r>
            <a:endParaRPr/>
          </a:p>
          <a:p>
            <a:pPr indent="-228600" lvl="1" marL="685800" rtl="0" algn="l">
              <a:lnSpc>
                <a:spcPct val="90000"/>
              </a:lnSpc>
              <a:spcBef>
                <a:spcPts val="500"/>
              </a:spcBef>
              <a:spcAft>
                <a:spcPts val="0"/>
              </a:spcAft>
              <a:buClr>
                <a:schemeClr val="lt1"/>
              </a:buClr>
              <a:buSzPts val="2000"/>
              <a:buChar char="•"/>
            </a:pPr>
            <a:r>
              <a:rPr lang="en-US"/>
              <a:t>Revelar la causa-efecto en un sistema</a:t>
            </a:r>
            <a:endParaRPr/>
          </a:p>
          <a:p>
            <a:pPr indent="-228600" lvl="1" marL="685800" rtl="0" algn="l">
              <a:lnSpc>
                <a:spcPct val="90000"/>
              </a:lnSpc>
              <a:spcBef>
                <a:spcPts val="500"/>
              </a:spcBef>
              <a:spcAft>
                <a:spcPts val="0"/>
              </a:spcAft>
              <a:buClr>
                <a:schemeClr val="lt1"/>
              </a:buClr>
              <a:buSzPts val="2000"/>
              <a:buChar char="•"/>
            </a:pPr>
            <a:r>
              <a:rPr lang="en-US"/>
              <a:t>Reducir el riesgo y la incertidumbre en la toma de decisiones</a:t>
            </a:r>
            <a:endParaRPr/>
          </a:p>
          <a:p>
            <a:pPr indent="-228600" lvl="1" marL="685800" rtl="0" algn="l">
              <a:lnSpc>
                <a:spcPct val="90000"/>
              </a:lnSpc>
              <a:spcBef>
                <a:spcPts val="500"/>
              </a:spcBef>
              <a:spcAft>
                <a:spcPts val="0"/>
              </a:spcAft>
              <a:buClr>
                <a:schemeClr val="lt1"/>
              </a:buClr>
              <a:buSzPts val="2000"/>
              <a:buChar char="•"/>
            </a:pPr>
            <a:r>
              <a:rPr lang="en-US"/>
              <a:t>Producir evidencia (débil o fuerte) que permita aceptar o rechazar un planteamiento (hipótesis).</a:t>
            </a:r>
            <a:endParaRPr/>
          </a:p>
          <a:p>
            <a:pPr indent="-228600" lvl="1" marL="685800" rtl="0" algn="l">
              <a:lnSpc>
                <a:spcPct val="90000"/>
              </a:lnSpc>
              <a:spcBef>
                <a:spcPts val="500"/>
              </a:spcBef>
              <a:spcAft>
                <a:spcPts val="0"/>
              </a:spcAft>
              <a:buClr>
                <a:schemeClr val="lt1"/>
              </a:buClr>
              <a:buSzPts val="2000"/>
              <a:buChar char="•"/>
            </a:pPr>
            <a:r>
              <a:rPr lang="en-US"/>
              <a:t>Generar nuevas hipótesis.</a:t>
            </a:r>
            <a:endParaRPr/>
          </a:p>
          <a:p>
            <a:pPr indent="0" lvl="0" marL="0" rtl="0" algn="l">
              <a:lnSpc>
                <a:spcPct val="90000"/>
              </a:lnSpc>
              <a:spcBef>
                <a:spcPts val="1000"/>
              </a:spcBef>
              <a:spcAft>
                <a:spcPts val="0"/>
              </a:spcAft>
              <a:buClr>
                <a:schemeClr val="lt1"/>
              </a:buClr>
              <a:buSzPts val="2000"/>
              <a:buNone/>
            </a:pPr>
            <a:r>
              <a:t/>
            </a:r>
            <a:endParaRPr/>
          </a:p>
          <a:p>
            <a:pPr indent="-101600" lvl="1" marL="685800" rtl="0" algn="l">
              <a:lnSpc>
                <a:spcPct val="90000"/>
              </a:lnSpc>
              <a:spcBef>
                <a:spcPts val="500"/>
              </a:spcBef>
              <a:spcAft>
                <a:spcPts val="0"/>
              </a:spcAft>
              <a:buClr>
                <a:schemeClr val="lt1"/>
              </a:buClr>
              <a:buSzPts val="2000"/>
              <a:buNone/>
            </a:pPr>
            <a:r>
              <a:t/>
            </a:r>
            <a:endParaRPr/>
          </a:p>
        </p:txBody>
      </p:sp>
      <p:sp>
        <p:nvSpPr>
          <p:cNvPr id="179" name="Google Shape;179;p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a:t>
            </a:r>
            <a:endParaRPr/>
          </a:p>
        </p:txBody>
      </p:sp>
      <p:sp>
        <p:nvSpPr>
          <p:cNvPr id="185" name="Google Shape;185;p6"/>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a:t>El proceso de experimentación no tiene que ser necesariamente caro o difícil.</a:t>
            </a:r>
            <a:endParaRPr/>
          </a:p>
          <a:p>
            <a:pPr indent="-228600" lvl="0" marL="228600" rtl="0" algn="l">
              <a:lnSpc>
                <a:spcPct val="90000"/>
              </a:lnSpc>
              <a:spcBef>
                <a:spcPts val="1000"/>
              </a:spcBef>
              <a:spcAft>
                <a:spcPts val="0"/>
              </a:spcAft>
              <a:buClr>
                <a:schemeClr val="lt1"/>
              </a:buClr>
              <a:buSzPts val="2000"/>
              <a:buChar char="•"/>
            </a:pPr>
            <a:r>
              <a:rPr lang="en-US"/>
              <a:t>Estamos acostumbrados a ver en películas y las noticias preparaciones realmente complicadas para realizar un experimento. Sin embargo no siempre es el caso:</a:t>
            </a:r>
            <a:endParaRPr/>
          </a:p>
          <a:p>
            <a:pPr indent="-228600" lvl="0" marL="228600" rtl="0" algn="l">
              <a:lnSpc>
                <a:spcPct val="90000"/>
              </a:lnSpc>
              <a:spcBef>
                <a:spcPts val="1000"/>
              </a:spcBef>
              <a:spcAft>
                <a:spcPts val="0"/>
              </a:spcAft>
              <a:buClr>
                <a:schemeClr val="lt1"/>
              </a:buClr>
              <a:buSzPts val="2000"/>
              <a:buChar char="•"/>
            </a:pPr>
            <a:r>
              <a:rPr lang="en-US"/>
              <a:t>Los experimentos pueden ser:</a:t>
            </a:r>
            <a:endParaRPr/>
          </a:p>
          <a:p>
            <a:pPr indent="-228600" lvl="1" marL="685800" rtl="0" algn="l">
              <a:lnSpc>
                <a:spcPct val="90000"/>
              </a:lnSpc>
              <a:spcBef>
                <a:spcPts val="500"/>
              </a:spcBef>
              <a:spcAft>
                <a:spcPts val="0"/>
              </a:spcAft>
              <a:buClr>
                <a:schemeClr val="lt1"/>
              </a:buClr>
              <a:buSzPts val="2000"/>
              <a:buChar char="•"/>
            </a:pPr>
            <a:r>
              <a:rPr lang="en-US"/>
              <a:t>Sencillos o complejos</a:t>
            </a:r>
            <a:endParaRPr/>
          </a:p>
          <a:p>
            <a:pPr indent="-228600" lvl="1" marL="685800" rtl="0" algn="l">
              <a:lnSpc>
                <a:spcPct val="90000"/>
              </a:lnSpc>
              <a:spcBef>
                <a:spcPts val="500"/>
              </a:spcBef>
              <a:spcAft>
                <a:spcPts val="0"/>
              </a:spcAft>
              <a:buClr>
                <a:schemeClr val="lt1"/>
              </a:buClr>
              <a:buSzPts val="2000"/>
              <a:buChar char="•"/>
            </a:pPr>
            <a:r>
              <a:rPr lang="en-US"/>
              <a:t>Económicos o caros</a:t>
            </a:r>
            <a:endParaRPr/>
          </a:p>
          <a:p>
            <a:pPr indent="-228600" lvl="1" marL="685800" rtl="0" algn="l">
              <a:lnSpc>
                <a:spcPct val="90000"/>
              </a:lnSpc>
              <a:spcBef>
                <a:spcPts val="500"/>
              </a:spcBef>
              <a:spcAft>
                <a:spcPts val="0"/>
              </a:spcAft>
              <a:buClr>
                <a:schemeClr val="lt1"/>
              </a:buClr>
              <a:buSzPts val="2000"/>
              <a:buChar char="•"/>
            </a:pPr>
            <a:r>
              <a:rPr lang="en-US"/>
              <a:t>De corta o muy larga duración</a:t>
            </a:r>
            <a:endParaRPr/>
          </a:p>
          <a:p>
            <a:pPr indent="0" lvl="0" marL="0" rtl="0" algn="l">
              <a:lnSpc>
                <a:spcPct val="90000"/>
              </a:lnSpc>
              <a:spcBef>
                <a:spcPts val="1000"/>
              </a:spcBef>
              <a:spcAft>
                <a:spcPts val="0"/>
              </a:spcAft>
              <a:buClr>
                <a:schemeClr val="lt1"/>
              </a:buClr>
              <a:buSzPts val="2000"/>
              <a:buNone/>
            </a:pPr>
            <a:r>
              <a:t/>
            </a:r>
            <a:endParaRPr/>
          </a:p>
          <a:p>
            <a:pPr indent="-101600" lvl="1" marL="685800" rtl="0" algn="l">
              <a:lnSpc>
                <a:spcPct val="90000"/>
              </a:lnSpc>
              <a:spcBef>
                <a:spcPts val="500"/>
              </a:spcBef>
              <a:spcAft>
                <a:spcPts val="0"/>
              </a:spcAft>
              <a:buClr>
                <a:schemeClr val="lt1"/>
              </a:buClr>
              <a:buSzPts val="2000"/>
              <a:buNone/>
            </a:pPr>
            <a:r>
              <a:t/>
            </a:r>
            <a:endParaRPr/>
          </a:p>
        </p:txBody>
      </p:sp>
      <p:sp>
        <p:nvSpPr>
          <p:cNvPr id="186" name="Google Shape;186;p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Diseño de Experimentos</a:t>
            </a:r>
            <a:endParaRPr/>
          </a:p>
        </p:txBody>
      </p:sp>
      <p:sp>
        <p:nvSpPr>
          <p:cNvPr id="192" name="Google Shape;192;p7"/>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sz="2800"/>
              <a:t>Consiste en planear y realizar un conjunto de pruebas con el objetivo de generar datos que, al ser analizados estadísticamente, proporcionen evidencias objetivas que permitan responder las interrogantes planteadas por el experimentador sobre determinada situación.</a:t>
            </a:r>
            <a:endParaRPr/>
          </a:p>
        </p:txBody>
      </p:sp>
      <p:sp>
        <p:nvSpPr>
          <p:cNvPr id="193" name="Google Shape;193;p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Diseño de Experimentos</a:t>
            </a:r>
            <a:endParaRPr/>
          </a:p>
        </p:txBody>
      </p:sp>
      <p:sp>
        <p:nvSpPr>
          <p:cNvPr id="199" name="Google Shape;199;p8"/>
          <p:cNvSpPr txBox="1"/>
          <p:nvPr>
            <p:ph idx="1" type="body"/>
          </p:nvPr>
        </p:nvSpPr>
        <p:spPr>
          <a:xfrm>
            <a:off x="457200" y="2105591"/>
            <a:ext cx="7685037" cy="408025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90000"/>
              </a:lnSpc>
              <a:spcBef>
                <a:spcPts val="0"/>
              </a:spcBef>
              <a:spcAft>
                <a:spcPts val="0"/>
              </a:spcAft>
              <a:buClr>
                <a:schemeClr val="lt1"/>
              </a:buClr>
              <a:buSzPct val="100000"/>
              <a:buChar char="•"/>
            </a:pPr>
            <a:r>
              <a:rPr lang="en-US"/>
              <a:t>Los componentes de un diseño de experimentos son:</a:t>
            </a:r>
            <a:endParaRPr/>
          </a:p>
          <a:p>
            <a:pPr indent="-447675" lvl="0" marL="457200" rtl="0" algn="l">
              <a:lnSpc>
                <a:spcPct val="90000"/>
              </a:lnSpc>
              <a:spcBef>
                <a:spcPts val="1000"/>
              </a:spcBef>
              <a:spcAft>
                <a:spcPts val="0"/>
              </a:spcAft>
              <a:buClr>
                <a:schemeClr val="lt1"/>
              </a:buClr>
              <a:buSzPct val="100000"/>
              <a:buFont typeface="Gill Sans"/>
              <a:buAutoNum type="arabicPeriod"/>
            </a:pPr>
            <a:r>
              <a:rPr lang="en-US"/>
              <a:t>Hipótesis: Es la suposición que deseamos validar como cierta o falsa. Más a</a:t>
            </a:r>
            <a:r>
              <a:rPr lang="en-US"/>
              <a:t>delante</a:t>
            </a:r>
            <a:r>
              <a:rPr lang="en-US"/>
              <a:t> descubriremos que nunca podemos validar su Certeza.</a:t>
            </a:r>
            <a:endParaRPr/>
          </a:p>
          <a:p>
            <a:pPr indent="-447675" lvl="0" marL="457200" rtl="0" algn="l">
              <a:lnSpc>
                <a:spcPct val="90000"/>
              </a:lnSpc>
              <a:spcBef>
                <a:spcPts val="1000"/>
              </a:spcBef>
              <a:spcAft>
                <a:spcPts val="0"/>
              </a:spcAft>
              <a:buClr>
                <a:schemeClr val="lt1"/>
              </a:buClr>
              <a:buSzPct val="100000"/>
              <a:buFont typeface="Gill Sans"/>
              <a:buAutoNum type="arabicPeriod"/>
            </a:pPr>
            <a:r>
              <a:rPr lang="en-US"/>
              <a:t>Experimento en sí: La prueba o serie de pruebas que </a:t>
            </a:r>
            <a:r>
              <a:rPr lang="en-US"/>
              <a:t>generarán</a:t>
            </a:r>
            <a:r>
              <a:rPr lang="en-US"/>
              <a:t> la información que nos </a:t>
            </a:r>
            <a:r>
              <a:rPr lang="en-US"/>
              <a:t>ayudarán</a:t>
            </a:r>
            <a:r>
              <a:rPr lang="en-US"/>
              <a:t> a validar o refutar la hipótesis.</a:t>
            </a:r>
            <a:endParaRPr/>
          </a:p>
          <a:p>
            <a:pPr indent="-447675" lvl="0" marL="457200" rtl="0" algn="l">
              <a:lnSpc>
                <a:spcPct val="90000"/>
              </a:lnSpc>
              <a:spcBef>
                <a:spcPts val="1000"/>
              </a:spcBef>
              <a:spcAft>
                <a:spcPts val="0"/>
              </a:spcAft>
              <a:buClr>
                <a:schemeClr val="lt1"/>
              </a:buClr>
              <a:buSzPct val="100000"/>
              <a:buFont typeface="Gill Sans"/>
              <a:buAutoNum type="arabicPeriod"/>
            </a:pPr>
            <a:r>
              <a:rPr lang="en-US"/>
              <a:t>Métricas: Los datos que mediremos en el experimento.</a:t>
            </a:r>
            <a:endParaRPr/>
          </a:p>
          <a:p>
            <a:pPr indent="-447675" lvl="0" marL="457200" rtl="0" algn="l">
              <a:lnSpc>
                <a:spcPct val="90000"/>
              </a:lnSpc>
              <a:spcBef>
                <a:spcPts val="1000"/>
              </a:spcBef>
              <a:spcAft>
                <a:spcPts val="0"/>
              </a:spcAft>
              <a:buClr>
                <a:schemeClr val="lt1"/>
              </a:buClr>
              <a:buSzPct val="100000"/>
              <a:buFont typeface="Gill Sans"/>
              <a:buAutoNum type="arabicPeriod"/>
            </a:pPr>
            <a:r>
              <a:rPr lang="en-US"/>
              <a:t>Criterios de aceptación: El criterio o criterios de éxito para las métricas de nuestro experimento. En este punto normalmente utilizamos probabilidad y estadística para definir el criterio.</a:t>
            </a:r>
            <a:endParaRPr/>
          </a:p>
          <a:p>
            <a:pPr indent="-101600" lvl="0" marL="228600" rtl="0" algn="l">
              <a:lnSpc>
                <a:spcPct val="90000"/>
              </a:lnSpc>
              <a:spcBef>
                <a:spcPts val="1000"/>
              </a:spcBef>
              <a:spcAft>
                <a:spcPts val="0"/>
              </a:spcAft>
              <a:buClr>
                <a:schemeClr val="lt1"/>
              </a:buClr>
              <a:buSzPct val="100000"/>
              <a:buNone/>
            </a:pPr>
            <a:r>
              <a:t/>
            </a:r>
            <a:endParaRPr/>
          </a:p>
          <a:p>
            <a:pPr indent="-219075" lvl="0" marL="228600" rtl="0" algn="l">
              <a:lnSpc>
                <a:spcPct val="90000"/>
              </a:lnSpc>
              <a:spcBef>
                <a:spcPts val="1000"/>
              </a:spcBef>
              <a:spcAft>
                <a:spcPts val="0"/>
              </a:spcAft>
              <a:buClr>
                <a:schemeClr val="lt1"/>
              </a:buClr>
              <a:buSzPct val="100000"/>
              <a:buChar char="•"/>
            </a:pPr>
            <a:r>
              <a:rPr lang="en-US"/>
              <a:t>Normalmente no usamos una sola hipótesis. El proceso es iterativo es decir el resultado de un experimento puede detonar otros más.</a:t>
            </a:r>
            <a:endParaRPr/>
          </a:p>
          <a:p>
            <a:pPr indent="0" lvl="0" marL="0" rtl="0" algn="l">
              <a:lnSpc>
                <a:spcPct val="90000"/>
              </a:lnSpc>
              <a:spcBef>
                <a:spcPts val="1000"/>
              </a:spcBef>
              <a:spcAft>
                <a:spcPts val="0"/>
              </a:spcAft>
              <a:buClr>
                <a:schemeClr val="lt1"/>
              </a:buClr>
              <a:buSzPct val="100000"/>
              <a:buNone/>
            </a:pPr>
            <a:r>
              <a:t/>
            </a:r>
            <a:endParaRPr/>
          </a:p>
          <a:p>
            <a:pPr indent="-101600" lvl="1" marL="685800" rtl="0" algn="l">
              <a:lnSpc>
                <a:spcPct val="90000"/>
              </a:lnSpc>
              <a:spcBef>
                <a:spcPts val="500"/>
              </a:spcBef>
              <a:spcAft>
                <a:spcPts val="0"/>
              </a:spcAft>
              <a:buClr>
                <a:schemeClr val="lt1"/>
              </a:buClr>
              <a:buSzPct val="100000"/>
              <a:buNone/>
            </a:pPr>
            <a:r>
              <a:t/>
            </a:r>
            <a:endParaRPr/>
          </a:p>
        </p:txBody>
      </p:sp>
      <p:sp>
        <p:nvSpPr>
          <p:cNvPr id="200" name="Google Shape;200;p8"/>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US"/>
              <a:t>Experimentos (ejemplo)</a:t>
            </a:r>
            <a:endParaRPr/>
          </a:p>
        </p:txBody>
      </p:sp>
      <p:sp>
        <p:nvSpPr>
          <p:cNvPr id="206" name="Google Shape;206;p9"/>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n-US"/>
              <a:t>En nuestra cadena de tiendas de abarrotes estamos considerando introducir una caja de autopago adicional a los 3 cajeros que hoy existen en cada tienda. Antes de realizar la inversión para todas las localidades planeamos hacer una prueba (experimento) en 5 de ellas.</a:t>
            </a:r>
            <a:endParaRPr/>
          </a:p>
          <a:p>
            <a:pPr indent="-228600" lvl="0" marL="228600" rtl="0" algn="l">
              <a:lnSpc>
                <a:spcPct val="90000"/>
              </a:lnSpc>
              <a:spcBef>
                <a:spcPts val="1000"/>
              </a:spcBef>
              <a:spcAft>
                <a:spcPts val="0"/>
              </a:spcAft>
              <a:buClr>
                <a:schemeClr val="lt1"/>
              </a:buClr>
              <a:buSzPts val="2000"/>
              <a:buChar char="•"/>
            </a:pPr>
            <a:r>
              <a:rPr lang="en-US"/>
              <a:t>Hipótesis: Las personas usarán una caja de autopago si está disponible en la tienda.</a:t>
            </a:r>
            <a:endParaRPr/>
          </a:p>
          <a:p>
            <a:pPr indent="-228600" lvl="0" marL="228600" rtl="0" algn="l">
              <a:lnSpc>
                <a:spcPct val="90000"/>
              </a:lnSpc>
              <a:spcBef>
                <a:spcPts val="1000"/>
              </a:spcBef>
              <a:spcAft>
                <a:spcPts val="0"/>
              </a:spcAft>
              <a:buClr>
                <a:schemeClr val="lt1"/>
              </a:buClr>
              <a:buSzPts val="2000"/>
              <a:buChar char="•"/>
            </a:pPr>
            <a:r>
              <a:rPr lang="en-US"/>
              <a:t>Experimentos: Habilitar una caja de autopago cuando existan 0, 1, 2 y 3 cajeros ocupados.</a:t>
            </a:r>
            <a:endParaRPr/>
          </a:p>
          <a:p>
            <a:pPr indent="-228600" lvl="0" marL="228600" rtl="0" algn="l">
              <a:lnSpc>
                <a:spcPct val="90000"/>
              </a:lnSpc>
              <a:spcBef>
                <a:spcPts val="1000"/>
              </a:spcBef>
              <a:spcAft>
                <a:spcPts val="0"/>
              </a:spcAft>
              <a:buClr>
                <a:schemeClr val="lt1"/>
              </a:buClr>
              <a:buSzPts val="2000"/>
              <a:buChar char="•"/>
            </a:pPr>
            <a:r>
              <a:rPr lang="en-US"/>
              <a:t>Métrica: Proporción de personas que </a:t>
            </a:r>
            <a:r>
              <a:rPr lang="en-US"/>
              <a:t>eligen</a:t>
            </a:r>
            <a:r>
              <a:rPr lang="en-US"/>
              <a:t> el cajero de autopago vs. cajero convencional.</a:t>
            </a:r>
            <a:endParaRPr/>
          </a:p>
          <a:p>
            <a:pPr indent="-228600" lvl="0" marL="228600" rtl="0" algn="l">
              <a:lnSpc>
                <a:spcPct val="90000"/>
              </a:lnSpc>
              <a:spcBef>
                <a:spcPts val="1000"/>
              </a:spcBef>
              <a:spcAft>
                <a:spcPts val="0"/>
              </a:spcAft>
              <a:buClr>
                <a:schemeClr val="lt1"/>
              </a:buClr>
              <a:buSzPts val="2000"/>
              <a:buChar char="•"/>
            </a:pPr>
            <a:r>
              <a:rPr lang="en-US"/>
              <a:t>Criterio de éxito: Se acepta la hipótesis si la proporción de personas que </a:t>
            </a:r>
            <a:r>
              <a:rPr lang="en-US"/>
              <a:t>eligen</a:t>
            </a:r>
            <a:r>
              <a:rPr lang="en-US"/>
              <a:t> el cajero automático es mayor al 60% en </a:t>
            </a:r>
            <a:r>
              <a:rPr lang="en-US" u="sng"/>
              <a:t>todos</a:t>
            </a:r>
            <a:r>
              <a:rPr lang="en-US"/>
              <a:t> los casos</a:t>
            </a:r>
            <a:endParaRPr/>
          </a:p>
          <a:p>
            <a:pPr indent="-228600" lvl="0" marL="228600" rtl="0" algn="l">
              <a:lnSpc>
                <a:spcPct val="90000"/>
              </a:lnSpc>
              <a:spcBef>
                <a:spcPts val="1000"/>
              </a:spcBef>
              <a:spcAft>
                <a:spcPts val="0"/>
              </a:spcAft>
              <a:buClr>
                <a:srgbClr val="FFFF00"/>
              </a:buClr>
              <a:buSzPts val="2000"/>
              <a:buChar char="•"/>
            </a:pPr>
            <a:r>
              <a:rPr lang="en-US">
                <a:solidFill>
                  <a:srgbClr val="FFFF00"/>
                </a:solidFill>
              </a:rPr>
              <a:t>¿Puedes plantear un experimento así?</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2022-05-21T19:15:29Z</dcterms:created>
  <dc:creator>Gutierrez Perez, Cesar (MEX, TYP, ID)</dc:creator>
</cp:coreProperties>
</file>