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ij59Jhvb5HF2Wb8nMSNBKXZKuF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9"/>
          <p:cNvSpPr txBox="1"/>
          <p:nvPr>
            <p:ph type="ctrTitle"/>
          </p:nvPr>
        </p:nvSpPr>
        <p:spPr>
          <a:xfrm>
            <a:off x="457200" y="668049"/>
            <a:ext cx="7626795" cy="28419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subTitle"/>
          </p:nvPr>
        </p:nvSpPr>
        <p:spPr>
          <a:xfrm>
            <a:off x="457200" y="3602038"/>
            <a:ext cx="7626795" cy="250172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1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2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8"/>
          <p:cNvSpPr txBox="1"/>
          <p:nvPr>
            <p:ph idx="1" type="body"/>
          </p:nvPr>
        </p:nvSpPr>
        <p:spPr>
          <a:xfrm rot="5400000">
            <a:off x="2259593" y="294320"/>
            <a:ext cx="4080250" cy="7685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2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7" name="Shape 117"/>
        <p:cNvGrpSpPr/>
        <p:nvPr/>
      </p:nvGrpSpPr>
      <p:grpSpPr>
        <a:xfrm>
          <a:off x="0" y="0"/>
          <a:ext cx="0" cy="0"/>
          <a:chOff x="0" y="0"/>
          <a:chExt cx="0" cy="0"/>
        </a:xfrm>
      </p:grpSpPr>
      <p:sp>
        <p:nvSpPr>
          <p:cNvPr id="118" name="Google Shape;118;p29"/>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9" name="Google Shape;119;p2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20" name="Google Shape;120;p29"/>
          <p:cNvGrpSpPr/>
          <p:nvPr/>
        </p:nvGrpSpPr>
        <p:grpSpPr>
          <a:xfrm>
            <a:off x="10300855" y="0"/>
            <a:ext cx="1891145" cy="5600700"/>
            <a:chOff x="10300855" y="0"/>
            <a:chExt cx="1891145" cy="5600700"/>
          </a:xfrm>
        </p:grpSpPr>
        <p:sp>
          <p:nvSpPr>
            <p:cNvPr id="121" name="Google Shape;121;p29"/>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2" name="Google Shape;122;p29"/>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29"/>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4" name="Google Shape;124;p29"/>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5" name="Google Shape;125;p29"/>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6" name="Google Shape;126;p29"/>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27" name="Google Shape;127;p29"/>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8" name="Google Shape;128;p29"/>
          <p:cNvSpPr txBox="1"/>
          <p:nvPr>
            <p:ph type="title"/>
          </p:nvPr>
        </p:nvSpPr>
        <p:spPr>
          <a:xfrm rot="5400000">
            <a:off x="5866305" y="2108056"/>
            <a:ext cx="5508913"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9"/>
          <p:cNvSpPr txBox="1"/>
          <p:nvPr>
            <p:ph idx="1" type="body"/>
          </p:nvPr>
        </p:nvSpPr>
        <p:spPr>
          <a:xfrm rot="5400000">
            <a:off x="1047293" y="77957"/>
            <a:ext cx="5508913" cy="66890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2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20"/>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1"/>
          <p:cNvSpPr txBox="1"/>
          <p:nvPr>
            <p:ph type="title"/>
          </p:nvPr>
        </p:nvSpPr>
        <p:spPr>
          <a:xfrm>
            <a:off x="457200" y="668050"/>
            <a:ext cx="7673389" cy="38165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457200" y="4589463"/>
            <a:ext cx="76733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21"/>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8" name="Shape 38"/>
        <p:cNvGrpSpPr/>
        <p:nvPr/>
      </p:nvGrpSpPr>
      <p:grpSpPr>
        <a:xfrm>
          <a:off x="0" y="0"/>
          <a:ext cx="0" cy="0"/>
          <a:chOff x="0" y="0"/>
          <a:chExt cx="0" cy="0"/>
        </a:xfrm>
      </p:grpSpPr>
      <p:sp>
        <p:nvSpPr>
          <p:cNvPr id="39" name="Google Shape;39;p22"/>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 name="Google Shape;40;p2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41" name="Google Shape;41;p22"/>
          <p:cNvGrpSpPr/>
          <p:nvPr/>
        </p:nvGrpSpPr>
        <p:grpSpPr>
          <a:xfrm>
            <a:off x="11151383" y="2767655"/>
            <a:ext cx="1040617" cy="2833045"/>
            <a:chOff x="11151383" y="2767655"/>
            <a:chExt cx="1040617" cy="2833045"/>
          </a:xfrm>
        </p:grpSpPr>
        <p:sp>
          <p:nvSpPr>
            <p:cNvPr id="42" name="Google Shape;42;p22"/>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 name="Google Shape;43;p22"/>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 name="Google Shape;44;p22"/>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5" name="Google Shape;45;p22"/>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22"/>
          <p:cNvSpPr txBox="1"/>
          <p:nvPr>
            <p:ph type="title"/>
          </p:nvPr>
        </p:nvSpPr>
        <p:spPr>
          <a:xfrm>
            <a:off x="457200" y="668049"/>
            <a:ext cx="10451534" cy="159174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 type="body"/>
          </p:nvPr>
        </p:nvSpPr>
        <p:spPr>
          <a:xfrm>
            <a:off x="457200" y="2341329"/>
            <a:ext cx="5562600"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22"/>
          <p:cNvSpPr txBox="1"/>
          <p:nvPr>
            <p:ph idx="2" type="body"/>
          </p:nvPr>
        </p:nvSpPr>
        <p:spPr>
          <a:xfrm>
            <a:off x="6172200" y="2341329"/>
            <a:ext cx="4736534"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2"/>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23"/>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2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55" name="Google Shape;55;p23"/>
          <p:cNvGrpSpPr/>
          <p:nvPr/>
        </p:nvGrpSpPr>
        <p:grpSpPr>
          <a:xfrm>
            <a:off x="11151383" y="2767655"/>
            <a:ext cx="1040617" cy="2833045"/>
            <a:chOff x="11151383" y="2767655"/>
            <a:chExt cx="1040617" cy="2833045"/>
          </a:xfrm>
        </p:grpSpPr>
        <p:sp>
          <p:nvSpPr>
            <p:cNvPr id="56" name="Google Shape;56;p23"/>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 name="Google Shape;57;p23"/>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 name="Google Shape;58;p23"/>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9" name="Google Shape;59;p23"/>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 name="Google Shape;60;p23"/>
          <p:cNvSpPr txBox="1"/>
          <p:nvPr>
            <p:ph type="title"/>
          </p:nvPr>
        </p:nvSpPr>
        <p:spPr>
          <a:xfrm>
            <a:off x="457200" y="668049"/>
            <a:ext cx="10450629" cy="1325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3"/>
          <p:cNvSpPr txBox="1"/>
          <p:nvPr>
            <p:ph idx="1" type="body"/>
          </p:nvPr>
        </p:nvSpPr>
        <p:spPr>
          <a:xfrm>
            <a:off x="457086" y="2182814"/>
            <a:ext cx="5021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23"/>
          <p:cNvSpPr txBox="1"/>
          <p:nvPr>
            <p:ph idx="2" type="body"/>
          </p:nvPr>
        </p:nvSpPr>
        <p:spPr>
          <a:xfrm>
            <a:off x="457086" y="3115949"/>
            <a:ext cx="502151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23"/>
          <p:cNvSpPr txBox="1"/>
          <p:nvPr>
            <p:ph idx="3" type="body"/>
          </p:nvPr>
        </p:nvSpPr>
        <p:spPr>
          <a:xfrm>
            <a:off x="5890597" y="2182814"/>
            <a:ext cx="50172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23"/>
          <p:cNvSpPr txBox="1"/>
          <p:nvPr>
            <p:ph idx="4" type="body"/>
          </p:nvPr>
        </p:nvSpPr>
        <p:spPr>
          <a:xfrm>
            <a:off x="5890597" y="3115949"/>
            <a:ext cx="501723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23"/>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24"/>
          <p:cNvSpPr txBox="1"/>
          <p:nvPr>
            <p:ph type="title"/>
          </p:nvPr>
        </p:nvSpPr>
        <p:spPr>
          <a:xfrm>
            <a:off x="457200" y="668049"/>
            <a:ext cx="7685037" cy="13638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2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26"/>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p2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0" name="Google Shape;80;p26"/>
          <p:cNvGrpSpPr/>
          <p:nvPr/>
        </p:nvGrpSpPr>
        <p:grpSpPr>
          <a:xfrm>
            <a:off x="10300855" y="0"/>
            <a:ext cx="1891145" cy="5600700"/>
            <a:chOff x="10300855" y="0"/>
            <a:chExt cx="1891145" cy="5600700"/>
          </a:xfrm>
        </p:grpSpPr>
        <p:sp>
          <p:nvSpPr>
            <p:cNvPr id="81" name="Google Shape;81;p26"/>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2" name="Google Shape;82;p26"/>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3" name="Google Shape;83;p26"/>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4" name="Google Shape;84;p26"/>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5" name="Google Shape;85;p26"/>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26"/>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87" name="Google Shape;87;p26"/>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 name="Google Shape;88;p26"/>
          <p:cNvSpPr txBox="1"/>
          <p:nvPr>
            <p:ph type="title"/>
          </p:nvPr>
        </p:nvSpPr>
        <p:spPr>
          <a:xfrm>
            <a:off x="457200" y="668049"/>
            <a:ext cx="4314825" cy="19578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6"/>
          <p:cNvSpPr txBox="1"/>
          <p:nvPr>
            <p:ph idx="1" type="body"/>
          </p:nvPr>
        </p:nvSpPr>
        <p:spPr>
          <a:xfrm>
            <a:off x="5183188" y="668049"/>
            <a:ext cx="4875212" cy="523125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0" name="Google Shape;90;p26"/>
          <p:cNvSpPr txBox="1"/>
          <p:nvPr>
            <p:ph idx="2" type="body"/>
          </p:nvPr>
        </p:nvSpPr>
        <p:spPr>
          <a:xfrm>
            <a:off x="457200" y="2749024"/>
            <a:ext cx="4314825" cy="3119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1" name="Google Shape;91;p2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4" name="Shape 94"/>
        <p:cNvGrpSpPr/>
        <p:nvPr/>
      </p:nvGrpSpPr>
      <p:grpSpPr>
        <a:xfrm>
          <a:off x="0" y="0"/>
          <a:ext cx="0" cy="0"/>
          <a:chOff x="0" y="0"/>
          <a:chExt cx="0" cy="0"/>
        </a:xfrm>
      </p:grpSpPr>
      <p:sp>
        <p:nvSpPr>
          <p:cNvPr id="95" name="Google Shape;95;p27"/>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6" name="Google Shape;96;p2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97" name="Google Shape;97;p27"/>
          <p:cNvGrpSpPr/>
          <p:nvPr/>
        </p:nvGrpSpPr>
        <p:grpSpPr>
          <a:xfrm>
            <a:off x="10300855" y="0"/>
            <a:ext cx="1891145" cy="5600700"/>
            <a:chOff x="10300855" y="0"/>
            <a:chExt cx="1891145" cy="5600700"/>
          </a:xfrm>
        </p:grpSpPr>
        <p:sp>
          <p:nvSpPr>
            <p:cNvPr id="98" name="Google Shape;98;p27"/>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 name="Google Shape;99;p27"/>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27"/>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27"/>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2" name="Google Shape;102;p27"/>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3" name="Google Shape;103;p27"/>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04" name="Google Shape;104;p27"/>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5" name="Google Shape;105;p27"/>
          <p:cNvSpPr txBox="1"/>
          <p:nvPr>
            <p:ph type="title"/>
          </p:nvPr>
        </p:nvSpPr>
        <p:spPr>
          <a:xfrm>
            <a:off x="457200" y="668049"/>
            <a:ext cx="4314825" cy="22357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Gill Sans"/>
              <a:buNone/>
              <a:defRPr sz="4400">
                <a:solidFill>
                  <a:schemeClr val="l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7"/>
          <p:cNvSpPr/>
          <p:nvPr>
            <p:ph idx="2" type="pic"/>
          </p:nvPr>
        </p:nvSpPr>
        <p:spPr>
          <a:xfrm>
            <a:off x="5183188" y="668049"/>
            <a:ext cx="4958436" cy="5231253"/>
          </a:xfrm>
          <a:prstGeom prst="rect">
            <a:avLst/>
          </a:prstGeom>
          <a:noFill/>
          <a:ln>
            <a:noFill/>
          </a:ln>
        </p:spPr>
      </p:sp>
      <p:sp>
        <p:nvSpPr>
          <p:cNvPr id="107" name="Google Shape;107;p27"/>
          <p:cNvSpPr txBox="1"/>
          <p:nvPr>
            <p:ph idx="1" type="body"/>
          </p:nvPr>
        </p:nvSpPr>
        <p:spPr>
          <a:xfrm>
            <a:off x="457200" y="2941222"/>
            <a:ext cx="4314825" cy="29277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8" name="Google Shape;108;p2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8"/>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 name="Google Shape;7;p1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 name="Google Shape;8;p18"/>
          <p:cNvGrpSpPr/>
          <p:nvPr/>
        </p:nvGrpSpPr>
        <p:grpSpPr>
          <a:xfrm>
            <a:off x="8351566" y="0"/>
            <a:ext cx="3840434" cy="6858000"/>
            <a:chOff x="8351565" y="0"/>
            <a:chExt cx="3840434" cy="6858000"/>
          </a:xfrm>
        </p:grpSpPr>
        <p:sp>
          <p:nvSpPr>
            <p:cNvPr id="9" name="Google Shape;9;p18"/>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 name="Google Shape;10;p18"/>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 name="Google Shape;11;p18"/>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 name="Google Shape;12;p18"/>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DCB4A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18"/>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4" name="Google Shape;14;p18"/>
          <p:cNvSpPr/>
          <p:nvPr/>
        </p:nvSpPr>
        <p:spPr>
          <a:xfrm>
            <a:off x="3048" y="0"/>
            <a:ext cx="12188952" cy="6858000"/>
          </a:xfrm>
          <a:prstGeom prst="rect">
            <a:avLst/>
          </a:prstGeom>
          <a:blipFill rotWithShape="1">
            <a:blip r:embed="rId1">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 name="Google Shape;15;p1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Gill Sans"/>
              <a:buNone/>
              <a:defRPr b="0" i="0" sz="44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8"/>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7" name="Google Shape;17;p1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8" name="Google Shape;18;p1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9" name="Google Shape;19;p1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chemeClr val="lt1"/>
                </a:solidFill>
                <a:latin typeface="Gill Sans"/>
                <a:ea typeface="Gill Sans"/>
                <a:cs typeface="Gill Sans"/>
                <a:sym typeface="Gill Sans"/>
              </a:defRPr>
            </a:lvl1pPr>
            <a:lvl2pPr indent="0" lvl="1" marL="0" marR="0" rtl="0" algn="r">
              <a:spcBef>
                <a:spcPts val="0"/>
              </a:spcBef>
              <a:buNone/>
              <a:defRPr b="0" sz="1000" u="none">
                <a:solidFill>
                  <a:schemeClr val="lt1"/>
                </a:solidFill>
                <a:latin typeface="Gill Sans"/>
                <a:ea typeface="Gill Sans"/>
                <a:cs typeface="Gill Sans"/>
                <a:sym typeface="Gill Sans"/>
              </a:defRPr>
            </a:lvl2pPr>
            <a:lvl3pPr indent="0" lvl="2" marL="0" marR="0" rtl="0" algn="r">
              <a:spcBef>
                <a:spcPts val="0"/>
              </a:spcBef>
              <a:buNone/>
              <a:defRPr b="0" sz="1000" u="none">
                <a:solidFill>
                  <a:schemeClr val="lt1"/>
                </a:solidFill>
                <a:latin typeface="Gill Sans"/>
                <a:ea typeface="Gill Sans"/>
                <a:cs typeface="Gill Sans"/>
                <a:sym typeface="Gill Sans"/>
              </a:defRPr>
            </a:lvl3pPr>
            <a:lvl4pPr indent="0" lvl="3" marL="0" marR="0" rtl="0" algn="r">
              <a:spcBef>
                <a:spcPts val="0"/>
              </a:spcBef>
              <a:buNone/>
              <a:defRPr b="0" sz="1000" u="none">
                <a:solidFill>
                  <a:schemeClr val="lt1"/>
                </a:solidFill>
                <a:latin typeface="Gill Sans"/>
                <a:ea typeface="Gill Sans"/>
                <a:cs typeface="Gill Sans"/>
                <a:sym typeface="Gill Sans"/>
              </a:defRPr>
            </a:lvl4pPr>
            <a:lvl5pPr indent="0" lvl="4" marL="0" marR="0" rtl="0" algn="r">
              <a:spcBef>
                <a:spcPts val="0"/>
              </a:spcBef>
              <a:buNone/>
              <a:defRPr b="0" sz="1000" u="none">
                <a:solidFill>
                  <a:schemeClr val="lt1"/>
                </a:solidFill>
                <a:latin typeface="Gill Sans"/>
                <a:ea typeface="Gill Sans"/>
                <a:cs typeface="Gill Sans"/>
                <a:sym typeface="Gill Sans"/>
              </a:defRPr>
            </a:lvl5pPr>
            <a:lvl6pPr indent="0" lvl="5" marL="0" marR="0" rtl="0" algn="r">
              <a:spcBef>
                <a:spcPts val="0"/>
              </a:spcBef>
              <a:buNone/>
              <a:defRPr b="0" sz="1000" u="none">
                <a:solidFill>
                  <a:schemeClr val="lt1"/>
                </a:solidFill>
                <a:latin typeface="Gill Sans"/>
                <a:ea typeface="Gill Sans"/>
                <a:cs typeface="Gill Sans"/>
                <a:sym typeface="Gill Sans"/>
              </a:defRPr>
            </a:lvl6pPr>
            <a:lvl7pPr indent="0" lvl="6" marL="0" marR="0" rtl="0" algn="r">
              <a:spcBef>
                <a:spcPts val="0"/>
              </a:spcBef>
              <a:buNone/>
              <a:defRPr b="0" sz="1000" u="none">
                <a:solidFill>
                  <a:schemeClr val="lt1"/>
                </a:solidFill>
                <a:latin typeface="Gill Sans"/>
                <a:ea typeface="Gill Sans"/>
                <a:cs typeface="Gill Sans"/>
                <a:sym typeface="Gill Sans"/>
              </a:defRPr>
            </a:lvl7pPr>
            <a:lvl8pPr indent="0" lvl="7" marL="0" marR="0" rtl="0" algn="r">
              <a:spcBef>
                <a:spcPts val="0"/>
              </a:spcBef>
              <a:buNone/>
              <a:defRPr b="0" sz="1000" u="none">
                <a:solidFill>
                  <a:schemeClr val="lt1"/>
                </a:solidFill>
                <a:latin typeface="Gill Sans"/>
                <a:ea typeface="Gill Sans"/>
                <a:cs typeface="Gill Sans"/>
                <a:sym typeface="Gill Sans"/>
              </a:defRPr>
            </a:lvl8pPr>
            <a:lvl9pPr indent="0" lvl="8" marL="0" marR="0" rtl="0" algn="r">
              <a:spcBef>
                <a:spcPts val="0"/>
              </a:spcBef>
              <a:buNone/>
              <a:defRPr b="0" sz="1000" u="non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youtu.be/E43-CfukEg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6" name="Shape 136"/>
        <p:cNvGrpSpPr/>
        <p:nvPr/>
      </p:nvGrpSpPr>
      <p:grpSpPr>
        <a:xfrm>
          <a:off x="0" y="0"/>
          <a:ext cx="0" cy="0"/>
          <a:chOff x="0" y="0"/>
          <a:chExt cx="0" cy="0"/>
        </a:xfrm>
      </p:grpSpPr>
      <p:sp>
        <p:nvSpPr>
          <p:cNvPr id="137" name="Google Shape;13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8" name="Google Shape;138;p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sp>
        <p:nvSpPr>
          <p:cNvPr id="139" name="Google Shape;139;p1"/>
          <p:cNvSpPr/>
          <p:nvPr/>
        </p:nvSpPr>
        <p:spPr>
          <a:xfrm>
            <a:off x="-3047" y="-1"/>
            <a:ext cx="12195048"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p1"/>
          <p:cNvSpPr txBox="1"/>
          <p:nvPr>
            <p:ph type="ctrTitle"/>
          </p:nvPr>
        </p:nvSpPr>
        <p:spPr>
          <a:xfrm>
            <a:off x="457200" y="676656"/>
            <a:ext cx="3277432" cy="30632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Gill Sans"/>
              <a:buNone/>
            </a:pPr>
            <a:r>
              <a:rPr lang="es-MX" sz="4000"/>
              <a:t>Método científico aplicado</a:t>
            </a:r>
            <a:endParaRPr sz="4000"/>
          </a:p>
        </p:txBody>
      </p:sp>
      <p:sp>
        <p:nvSpPr>
          <p:cNvPr id="141" name="Google Shape;141;p1"/>
          <p:cNvSpPr txBox="1"/>
          <p:nvPr>
            <p:ph idx="1" type="subTitle"/>
          </p:nvPr>
        </p:nvSpPr>
        <p:spPr>
          <a:xfrm>
            <a:off x="457200" y="3840481"/>
            <a:ext cx="3277432" cy="23472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s-MX"/>
              <a:t>Introducción</a:t>
            </a:r>
            <a:endParaRPr/>
          </a:p>
        </p:txBody>
      </p:sp>
      <p:pic>
        <p:nvPicPr>
          <p:cNvPr descr="Black dots connected through lings to build a network" id="142" name="Google Shape;142;p1"/>
          <p:cNvPicPr preferRelativeResize="0"/>
          <p:nvPr/>
        </p:nvPicPr>
        <p:blipFill rotWithShape="1">
          <a:blip r:embed="rId4">
            <a:alphaModFix/>
          </a:blip>
          <a:srcRect b="0" l="32457" r="0" t="0"/>
          <a:stretch/>
        </p:blipFill>
        <p:spPr>
          <a:xfrm>
            <a:off x="3957208" y="10"/>
            <a:ext cx="8234792" cy="6857990"/>
          </a:xfrm>
          <a:custGeom>
            <a:rect b="b" l="l" r="r" t="t"/>
            <a:pathLst>
              <a:path extrusionOk="0" h="6821666" w="8234792">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 Elaboración de hipótesis</a:t>
            </a:r>
            <a:endParaRPr/>
          </a:p>
        </p:txBody>
      </p:sp>
      <p:sp>
        <p:nvSpPr>
          <p:cNvPr id="201" name="Google Shape;201;p1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lt1"/>
              </a:buClr>
              <a:buSzPct val="100000"/>
              <a:buChar char="•"/>
            </a:pPr>
            <a:r>
              <a:rPr lang="es-MX"/>
              <a:t>Hay algunas características que debe cumplir la hipótesis (además de ser comprobable):</a:t>
            </a:r>
            <a:endParaRPr/>
          </a:p>
          <a:p>
            <a:pPr indent="-228600" lvl="1" marL="685800" rtl="0" algn="l">
              <a:lnSpc>
                <a:spcPct val="90000"/>
              </a:lnSpc>
              <a:spcBef>
                <a:spcPts val="500"/>
              </a:spcBef>
              <a:spcAft>
                <a:spcPts val="0"/>
              </a:spcAft>
              <a:buClr>
                <a:schemeClr val="lt1"/>
              </a:buClr>
              <a:buSzPct val="100000"/>
              <a:buChar char="•"/>
            </a:pPr>
            <a:r>
              <a:rPr lang="es-MX"/>
              <a:t>No debe producir o contener problemas lógicos.</a:t>
            </a:r>
            <a:endParaRPr/>
          </a:p>
          <a:p>
            <a:pPr indent="-228600" lvl="1" marL="685800" rtl="0" algn="l">
              <a:lnSpc>
                <a:spcPct val="90000"/>
              </a:lnSpc>
              <a:spcBef>
                <a:spcPts val="500"/>
              </a:spcBef>
              <a:spcAft>
                <a:spcPts val="0"/>
              </a:spcAft>
              <a:buClr>
                <a:schemeClr val="lt1"/>
              </a:buClr>
              <a:buSzPct val="100000"/>
              <a:buChar char="•"/>
            </a:pPr>
            <a:r>
              <a:rPr lang="es-MX"/>
              <a:t>Debe corresponder con las observaciones de la realidad.</a:t>
            </a:r>
            <a:endParaRPr/>
          </a:p>
          <a:p>
            <a:pPr indent="-228600" lvl="1" marL="685800" rtl="0" algn="l">
              <a:lnSpc>
                <a:spcPct val="90000"/>
              </a:lnSpc>
              <a:spcBef>
                <a:spcPts val="500"/>
              </a:spcBef>
              <a:spcAft>
                <a:spcPts val="0"/>
              </a:spcAft>
              <a:buClr>
                <a:schemeClr val="lt1"/>
              </a:buClr>
              <a:buSzPct val="100000"/>
              <a:buChar char="•"/>
            </a:pPr>
            <a:r>
              <a:rPr lang="es-MX"/>
              <a:t>Provee explicación al fenómeno o problema que estamos investigando.</a:t>
            </a:r>
            <a:endParaRPr/>
          </a:p>
          <a:p>
            <a:pPr indent="-228600" lvl="1" marL="685800" rtl="0" algn="l">
              <a:lnSpc>
                <a:spcPct val="90000"/>
              </a:lnSpc>
              <a:spcBef>
                <a:spcPts val="500"/>
              </a:spcBef>
              <a:spcAft>
                <a:spcPts val="0"/>
              </a:spcAft>
              <a:buClr>
                <a:schemeClr val="lt1"/>
              </a:buClr>
              <a:buSzPct val="100000"/>
              <a:buChar char="•"/>
            </a:pPr>
            <a:r>
              <a:rPr lang="es-MX"/>
              <a:t>Debe de poder explicar otros fenómenos relacionados.</a:t>
            </a:r>
            <a:endParaRPr/>
          </a:p>
          <a:p>
            <a:pPr indent="-228600" lvl="1" marL="685800" rtl="0" algn="l">
              <a:lnSpc>
                <a:spcPct val="90000"/>
              </a:lnSpc>
              <a:spcBef>
                <a:spcPts val="500"/>
              </a:spcBef>
              <a:spcAft>
                <a:spcPts val="0"/>
              </a:spcAft>
              <a:buClr>
                <a:schemeClr val="lt1"/>
              </a:buClr>
              <a:buSzPct val="100000"/>
              <a:buChar char="•"/>
            </a:pPr>
            <a:r>
              <a:rPr lang="es-MX"/>
              <a:t>Es precisa semánticamente, es decir que permite a todos entenderla y por lo tanto repetir los experimentos que se deban hacer.</a:t>
            </a:r>
            <a:endParaRPr/>
          </a:p>
          <a:p>
            <a:pPr indent="-228600" lvl="1" marL="685800" rtl="0" algn="l">
              <a:lnSpc>
                <a:spcPct val="90000"/>
              </a:lnSpc>
              <a:spcBef>
                <a:spcPts val="500"/>
              </a:spcBef>
              <a:spcAft>
                <a:spcPts val="0"/>
              </a:spcAft>
              <a:buClr>
                <a:schemeClr val="lt1"/>
              </a:buClr>
              <a:buSzPct val="100000"/>
              <a:buChar char="•"/>
            </a:pPr>
            <a:r>
              <a:rPr lang="es-MX"/>
              <a:t>Genera un nuevo conocimiento.</a:t>
            </a:r>
            <a:endParaRPr/>
          </a:p>
          <a:p>
            <a:pPr indent="-228600" lvl="0" marL="228600" rtl="0" algn="l">
              <a:lnSpc>
                <a:spcPct val="90000"/>
              </a:lnSpc>
              <a:spcBef>
                <a:spcPts val="1000"/>
              </a:spcBef>
              <a:spcAft>
                <a:spcPts val="0"/>
              </a:spcAft>
              <a:buClr>
                <a:schemeClr val="lt1"/>
              </a:buClr>
              <a:buSzPct val="100000"/>
              <a:buChar char="•"/>
            </a:pPr>
            <a:r>
              <a:rPr lang="es-MX"/>
              <a:t>Debe considerar el conocimiento actual es decir que construye lo que hoy.</a:t>
            </a:r>
            <a:endParaRPr/>
          </a:p>
          <a:p>
            <a:pPr indent="-228600" lvl="0" marL="228600" rtl="0" algn="l">
              <a:lnSpc>
                <a:spcPct val="90000"/>
              </a:lnSpc>
              <a:spcBef>
                <a:spcPts val="1000"/>
              </a:spcBef>
              <a:spcAft>
                <a:spcPts val="0"/>
              </a:spcAft>
              <a:buClr>
                <a:srgbClr val="FFFF00"/>
              </a:buClr>
              <a:buSzPct val="100000"/>
              <a:buChar char="•"/>
            </a:pPr>
            <a:r>
              <a:rPr lang="es-MX">
                <a:solidFill>
                  <a:srgbClr val="FFFF00"/>
                </a:solidFill>
              </a:rPr>
              <a:t>Un ejemplo de hipótesis para la caída de la manzana es que el color de la manzana determina si esta va a caer a tierra o no. </a:t>
            </a:r>
            <a:endParaRPr/>
          </a:p>
          <a:p>
            <a:pPr indent="-111125" lvl="0" marL="228600" rtl="0" algn="l">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 Experimentación</a:t>
            </a:r>
            <a:endParaRPr/>
          </a:p>
        </p:txBody>
      </p:sp>
      <p:sp>
        <p:nvSpPr>
          <p:cNvPr id="207" name="Google Shape;207;p11"/>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Ya que se planteó una hipótesis, se diseña un experimento que permita probar si la hipótesis es válida o no. Es decir si explica el problema o pregunta planteados por la observación e investigación.</a:t>
            </a:r>
            <a:endParaRPr/>
          </a:p>
          <a:p>
            <a:pPr indent="-228600" lvl="0" marL="228600" rtl="0" algn="l">
              <a:lnSpc>
                <a:spcPct val="90000"/>
              </a:lnSpc>
              <a:spcBef>
                <a:spcPts val="1000"/>
              </a:spcBef>
              <a:spcAft>
                <a:spcPts val="0"/>
              </a:spcAft>
              <a:buClr>
                <a:schemeClr val="lt1"/>
              </a:buClr>
              <a:buSzPts val="2000"/>
              <a:buChar char="•"/>
            </a:pPr>
            <a:r>
              <a:rPr lang="es-MX"/>
              <a:t>El experimento debe ser reproducible de tal modo que otro con la misma duda pueda verificar que las conclusiones a las que llegamos son correctas.</a:t>
            </a:r>
            <a:endParaRPr/>
          </a:p>
          <a:p>
            <a:pPr indent="-228600" lvl="0" marL="228600" rtl="0" algn="l">
              <a:lnSpc>
                <a:spcPct val="90000"/>
              </a:lnSpc>
              <a:spcBef>
                <a:spcPts val="1000"/>
              </a:spcBef>
              <a:spcAft>
                <a:spcPts val="0"/>
              </a:spcAft>
              <a:buClr>
                <a:schemeClr val="lt1"/>
              </a:buClr>
              <a:buSzPts val="2000"/>
              <a:buChar char="•"/>
            </a:pPr>
            <a:r>
              <a:rPr lang="es-MX"/>
              <a:t>En el ejemplo de la hipótesis anterior podríamos colgar manzanas de todos los colores posibles y verificar si hay algún color que no haga que la manzana caiga. Como no lo encontraremos podremos decir que esa hipótesis es falsa.</a:t>
            </a:r>
            <a:endParaRPr/>
          </a:p>
          <a:p>
            <a:pPr indent="-228600" lvl="0" marL="228600" rtl="0" algn="l">
              <a:lnSpc>
                <a:spcPct val="90000"/>
              </a:lnSpc>
              <a:spcBef>
                <a:spcPts val="1000"/>
              </a:spcBef>
              <a:spcAft>
                <a:spcPts val="0"/>
              </a:spcAft>
              <a:buClr>
                <a:schemeClr val="lt1"/>
              </a:buClr>
              <a:buSzPts val="2000"/>
              <a:buChar char="•"/>
            </a:pPr>
            <a:r>
              <a:rPr lang="es-MX"/>
              <a:t>El que descubramos que una hipótesis es falsa, no es un fracaso, nos indica que esa explicación en realidad NO es tal y no debemos considerarla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 Análisis de datos</a:t>
            </a:r>
            <a:endParaRPr/>
          </a:p>
        </p:txBody>
      </p:sp>
      <p:sp>
        <p:nvSpPr>
          <p:cNvPr id="213" name="Google Shape;213;p1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La experimentación arrojará datos o información, en sí los datos no nos dirán si la hipótesis es cierta o falsa.</a:t>
            </a:r>
            <a:endParaRPr/>
          </a:p>
          <a:p>
            <a:pPr indent="-228600" lvl="0" marL="228600" rtl="0" algn="l">
              <a:lnSpc>
                <a:spcPct val="90000"/>
              </a:lnSpc>
              <a:spcBef>
                <a:spcPts val="1000"/>
              </a:spcBef>
              <a:spcAft>
                <a:spcPts val="0"/>
              </a:spcAft>
              <a:buClr>
                <a:schemeClr val="lt1"/>
              </a:buClr>
              <a:buSzPts val="2000"/>
              <a:buChar char="•"/>
            </a:pPr>
            <a:r>
              <a:rPr lang="es-MX"/>
              <a:t>Es el análisis de estos datos lo que nos dirá si debemos aceptar o rechazar la hipótesis.</a:t>
            </a:r>
            <a:endParaRPr/>
          </a:p>
          <a:p>
            <a:pPr indent="-228600" lvl="0" marL="228600" rtl="0" algn="l">
              <a:lnSpc>
                <a:spcPct val="90000"/>
              </a:lnSpc>
              <a:spcBef>
                <a:spcPts val="1000"/>
              </a:spcBef>
              <a:spcAft>
                <a:spcPts val="0"/>
              </a:spcAft>
              <a:buClr>
                <a:schemeClr val="lt1"/>
              </a:buClr>
              <a:buSzPts val="2000"/>
              <a:buChar char="•"/>
            </a:pPr>
            <a:r>
              <a:rPr lang="es-MX"/>
              <a:t>El experimento puede ser una sola prueba o una serie de pruebas con repeticiones para tener mejor entendimiento. En este caso deberemos emplear técnicas de estadística inferencial.</a:t>
            </a:r>
            <a:endParaRPr/>
          </a:p>
          <a:p>
            <a:pPr indent="-228600" lvl="0" marL="228600" rtl="0" algn="l">
              <a:lnSpc>
                <a:spcPct val="90000"/>
              </a:lnSpc>
              <a:spcBef>
                <a:spcPts val="1000"/>
              </a:spcBef>
              <a:spcAft>
                <a:spcPts val="0"/>
              </a:spcAft>
              <a:buClr>
                <a:schemeClr val="lt1"/>
              </a:buClr>
              <a:buSzPts val="2000"/>
              <a:buChar char="•"/>
            </a:pPr>
            <a:r>
              <a:rPr lang="es-MX"/>
              <a:t>Los datos que se generan son importantes y por lo tanto debe tenerse cuidado en no alterarlos o modificarlos para satisfacer nuestra hipótesis, como vimos anteriormente el declarar una hipótesis falsa también ayuda al avance del conocimiento.</a:t>
            </a:r>
            <a:endParaRPr/>
          </a:p>
          <a:p>
            <a:pPr indent="-101600" lvl="0" marL="228600" rtl="0" algn="l">
              <a:lnSpc>
                <a:spcPct val="90000"/>
              </a:lnSpc>
              <a:spcBef>
                <a:spcPts val="1000"/>
              </a:spcBef>
              <a:spcAft>
                <a:spcPts val="0"/>
              </a:spcAft>
              <a:buClr>
                <a:schemeClr val="lt1"/>
              </a:buClr>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Gill Sans"/>
              <a:buNone/>
            </a:pPr>
            <a:r>
              <a:rPr lang="es-MX"/>
              <a:t>El método científico – Aceptación o rechazo de la hipótesis</a:t>
            </a:r>
            <a:endParaRPr/>
          </a:p>
        </p:txBody>
      </p:sp>
      <p:sp>
        <p:nvSpPr>
          <p:cNvPr id="219" name="Google Shape;219;p1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Aquí inicia el proceso iterativo (es decir repetitivo).</a:t>
            </a:r>
            <a:endParaRPr/>
          </a:p>
          <a:p>
            <a:pPr indent="-228600" lvl="0" marL="228600" rtl="0" algn="l">
              <a:lnSpc>
                <a:spcPct val="90000"/>
              </a:lnSpc>
              <a:spcBef>
                <a:spcPts val="1000"/>
              </a:spcBef>
              <a:spcAft>
                <a:spcPts val="0"/>
              </a:spcAft>
              <a:buClr>
                <a:schemeClr val="lt1"/>
              </a:buClr>
              <a:buSzPts val="2000"/>
              <a:buChar char="•"/>
            </a:pPr>
            <a:r>
              <a:rPr lang="es-MX"/>
              <a:t>Si la hipótesis se rechaza debemos regresar a plantear una nueva en base a:</a:t>
            </a:r>
            <a:endParaRPr/>
          </a:p>
          <a:p>
            <a:pPr indent="-228600" lvl="1" marL="685800" rtl="0" algn="l">
              <a:lnSpc>
                <a:spcPct val="90000"/>
              </a:lnSpc>
              <a:spcBef>
                <a:spcPts val="500"/>
              </a:spcBef>
              <a:spcAft>
                <a:spcPts val="0"/>
              </a:spcAft>
              <a:buClr>
                <a:schemeClr val="lt1"/>
              </a:buClr>
              <a:buSzPts val="2000"/>
              <a:buChar char="•"/>
            </a:pPr>
            <a:r>
              <a:rPr lang="es-MX"/>
              <a:t>Lo que ya hemos aprendido y</a:t>
            </a:r>
            <a:endParaRPr/>
          </a:p>
          <a:p>
            <a:pPr indent="-228600" lvl="1" marL="685800" rtl="0" algn="l">
              <a:lnSpc>
                <a:spcPct val="90000"/>
              </a:lnSpc>
              <a:spcBef>
                <a:spcPts val="500"/>
              </a:spcBef>
              <a:spcAft>
                <a:spcPts val="0"/>
              </a:spcAft>
              <a:buClr>
                <a:schemeClr val="lt1"/>
              </a:buClr>
              <a:buSzPts val="2000"/>
              <a:buChar char="•"/>
            </a:pPr>
            <a:r>
              <a:rPr lang="es-MX"/>
              <a:t>el resultado del experimento.</a:t>
            </a:r>
            <a:endParaRPr/>
          </a:p>
          <a:p>
            <a:pPr indent="-228600" lvl="0" marL="228600" rtl="0" algn="l">
              <a:lnSpc>
                <a:spcPct val="90000"/>
              </a:lnSpc>
              <a:spcBef>
                <a:spcPts val="1000"/>
              </a:spcBef>
              <a:spcAft>
                <a:spcPts val="0"/>
              </a:spcAft>
              <a:buClr>
                <a:schemeClr val="lt1"/>
              </a:buClr>
              <a:buSzPts val="2000"/>
              <a:buChar char="•"/>
            </a:pPr>
            <a:r>
              <a:rPr lang="es-MX"/>
              <a:t>Este proceso puede ser tan largo o corto como se decida.</a:t>
            </a:r>
            <a:endParaRPr/>
          </a:p>
          <a:p>
            <a:pPr indent="-228600" lvl="0" marL="228600" rtl="0" algn="l">
              <a:lnSpc>
                <a:spcPct val="90000"/>
              </a:lnSpc>
              <a:spcBef>
                <a:spcPts val="1000"/>
              </a:spcBef>
              <a:spcAft>
                <a:spcPts val="0"/>
              </a:spcAft>
              <a:buClr>
                <a:schemeClr val="lt1"/>
              </a:buClr>
              <a:buSzPts val="2000"/>
              <a:buChar char="•"/>
            </a:pPr>
            <a:r>
              <a:rPr lang="es-MX"/>
              <a:t>Hay ocasiones en que el ciclo hipótesis-experimentos pueden llevar años antes de dar frutos.</a:t>
            </a:r>
            <a:endParaRPr/>
          </a:p>
          <a:p>
            <a:pPr indent="-228600" lvl="0" marL="228600" rtl="0" algn="l">
              <a:lnSpc>
                <a:spcPct val="90000"/>
              </a:lnSpc>
              <a:spcBef>
                <a:spcPts val="1000"/>
              </a:spcBef>
              <a:spcAft>
                <a:spcPts val="0"/>
              </a:spcAft>
              <a:buClr>
                <a:schemeClr val="lt1"/>
              </a:buClr>
              <a:buSzPts val="2000"/>
              <a:buChar char="•"/>
            </a:pPr>
            <a:r>
              <a:rPr lang="es-MX"/>
              <a:t>Puede también encontrarse una hipótesis que explique razonablemente bien el problema, con eso se concluye el proceso y el conocimiento generado pasa a ser parte del conocimiento aceptado.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 Conclusión</a:t>
            </a:r>
            <a:endParaRPr/>
          </a:p>
        </p:txBody>
      </p:sp>
      <p:sp>
        <p:nvSpPr>
          <p:cNvPr id="225" name="Google Shape;225;p1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La conclusión del método puede ser en tres sentidos:</a:t>
            </a:r>
            <a:endParaRPr/>
          </a:p>
          <a:p>
            <a:pPr indent="-228600" lvl="0" marL="228600" rtl="0" algn="l">
              <a:lnSpc>
                <a:spcPct val="90000"/>
              </a:lnSpc>
              <a:spcBef>
                <a:spcPts val="1000"/>
              </a:spcBef>
              <a:spcAft>
                <a:spcPts val="0"/>
              </a:spcAft>
              <a:buClr>
                <a:schemeClr val="lt1"/>
              </a:buClr>
              <a:buSzPts val="2000"/>
              <a:buChar char="•"/>
            </a:pPr>
            <a:r>
              <a:rPr lang="es-MX"/>
              <a:t>Se acepta la hipótesis y el conocimiento generado es parte del conocimiento aceptado (ciencia).</a:t>
            </a:r>
            <a:endParaRPr/>
          </a:p>
          <a:p>
            <a:pPr indent="-228600" lvl="0" marL="228600" rtl="0" algn="l">
              <a:lnSpc>
                <a:spcPct val="90000"/>
              </a:lnSpc>
              <a:spcBef>
                <a:spcPts val="1000"/>
              </a:spcBef>
              <a:spcAft>
                <a:spcPts val="0"/>
              </a:spcAft>
              <a:buClr>
                <a:schemeClr val="lt1"/>
              </a:buClr>
              <a:buSzPts val="2000"/>
              <a:buChar char="•"/>
            </a:pPr>
            <a:r>
              <a:rPr lang="es-MX"/>
              <a:t>Se rechaza la hipótesis y se decide seguir iterando.</a:t>
            </a:r>
            <a:endParaRPr/>
          </a:p>
          <a:p>
            <a:pPr indent="-228600" lvl="0" marL="228600" rtl="0" algn="l">
              <a:lnSpc>
                <a:spcPct val="90000"/>
              </a:lnSpc>
              <a:spcBef>
                <a:spcPts val="1000"/>
              </a:spcBef>
              <a:spcAft>
                <a:spcPts val="0"/>
              </a:spcAft>
              <a:buClr>
                <a:schemeClr val="lt1"/>
              </a:buClr>
              <a:buSzPts val="2000"/>
              <a:buChar char="•"/>
            </a:pPr>
            <a:r>
              <a:rPr lang="es-MX"/>
              <a:t>Se cancela la búsqueda, regularmente de forma temporal, hasta tener las condiciones o tecnología para probar nuevamente o bien se espera para tener nuevos datos para formular una hipótesis más completa.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Ejemplo de un experimento complejo</a:t>
            </a:r>
            <a:endParaRPr/>
          </a:p>
        </p:txBody>
      </p:sp>
      <p:sp>
        <p:nvSpPr>
          <p:cNvPr id="231" name="Google Shape;231;p1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Aristóteles sostenía que al dejar caer dos cuerpos de diferente masa desde una misma altura el más pesado llegaría al suelo primero. Esto coincide con nuestra experiencia (lo que podemos observar).</a:t>
            </a:r>
            <a:endParaRPr/>
          </a:p>
          <a:p>
            <a:pPr indent="-228600" lvl="0" marL="228600" rtl="0" algn="l">
              <a:lnSpc>
                <a:spcPct val="90000"/>
              </a:lnSpc>
              <a:spcBef>
                <a:spcPts val="1000"/>
              </a:spcBef>
              <a:spcAft>
                <a:spcPts val="0"/>
              </a:spcAft>
              <a:buClr>
                <a:schemeClr val="lt1"/>
              </a:buClr>
              <a:buSzPts val="2000"/>
              <a:buChar char="•"/>
            </a:pPr>
            <a:r>
              <a:rPr lang="es-MX"/>
              <a:t>Sin embargo, Galileo al proponer su teoría del movimiento observa que el término de la masa no debería influir en la velocidad del objeto, su hipótesis era que había otro efecto que hacía que los objetos cayeran con distinta velocidad: la resistencia del aire al movimiento del cuerpo.</a:t>
            </a:r>
            <a:endParaRPr/>
          </a:p>
          <a:p>
            <a:pPr indent="-228600" lvl="0" marL="228600" rtl="0" algn="l">
              <a:lnSpc>
                <a:spcPct val="90000"/>
              </a:lnSpc>
              <a:spcBef>
                <a:spcPts val="1000"/>
              </a:spcBef>
              <a:spcAft>
                <a:spcPts val="0"/>
              </a:spcAft>
              <a:buClr>
                <a:schemeClr val="lt1"/>
              </a:buClr>
              <a:buSzPts val="2000"/>
              <a:buChar char="•"/>
            </a:pPr>
            <a:r>
              <a:rPr lang="es-MX"/>
              <a:t>En su época no podía hacer un experimento para probar su teoría (utilizó elementos matemáticos).</a:t>
            </a:r>
            <a:endParaRPr/>
          </a:p>
          <a:p>
            <a:pPr indent="-228600" lvl="0" marL="228600" rtl="0" algn="l">
              <a:lnSpc>
                <a:spcPct val="90000"/>
              </a:lnSpc>
              <a:spcBef>
                <a:spcPts val="1000"/>
              </a:spcBef>
              <a:spcAft>
                <a:spcPts val="0"/>
              </a:spcAft>
              <a:buClr>
                <a:schemeClr val="lt1"/>
              </a:buClr>
              <a:buSzPts val="2000"/>
              <a:buChar char="•"/>
            </a:pPr>
            <a:r>
              <a:rPr lang="es-MX"/>
              <a:t>En este </a:t>
            </a:r>
            <a:r>
              <a:rPr lang="es-MX" u="sng">
                <a:solidFill>
                  <a:srgbClr val="FFFF00"/>
                </a:solidFill>
                <a:hlinkClick r:id="rId3">
                  <a:extLst>
                    <a:ext uri="{A12FA001-AC4F-418D-AE19-62706E023703}">
                      <ahyp:hlinkClr val="tx"/>
                    </a:ext>
                  </a:extLst>
                </a:hlinkClick>
              </a:rPr>
              <a:t>video</a:t>
            </a:r>
            <a:r>
              <a:rPr lang="es-MX"/>
              <a:t> puedes ver cómo, con la tecnología moderna, se prueba que  Galileo tenía razón.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Experimentos – para los reactivos</a:t>
            </a:r>
            <a:endParaRPr/>
          </a:p>
        </p:txBody>
      </p:sp>
      <p:sp>
        <p:nvSpPr>
          <p:cNvPr id="237" name="Google Shape;237;p17"/>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38" name="Google Shape;238;p17"/>
          <p:cNvPicPr preferRelativeResize="0"/>
          <p:nvPr>
            <p:ph idx="1" type="body"/>
          </p:nvPr>
        </p:nvPicPr>
        <p:blipFill rotWithShape="1">
          <a:blip r:embed="rId3">
            <a:alphaModFix/>
          </a:blip>
          <a:srcRect b="0" l="0" r="0" t="0"/>
          <a:stretch/>
        </p:blipFill>
        <p:spPr>
          <a:xfrm>
            <a:off x="1105470" y="2097088"/>
            <a:ext cx="6388547" cy="4079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breve historia</a:t>
            </a:r>
            <a:endParaRPr/>
          </a:p>
        </p:txBody>
      </p:sp>
      <p:sp>
        <p:nvSpPr>
          <p:cNvPr id="148" name="Google Shape;148;p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2600 A.C. – En antiguo Egipto se describen métodos quirúrgicos en el llamado Edwin Smith.</a:t>
            </a:r>
            <a:endParaRPr/>
          </a:p>
          <a:p>
            <a:pPr indent="-228600" lvl="0" marL="228600" rtl="0" algn="l">
              <a:lnSpc>
                <a:spcPct val="90000"/>
              </a:lnSpc>
              <a:spcBef>
                <a:spcPts val="1000"/>
              </a:spcBef>
              <a:spcAft>
                <a:spcPts val="0"/>
              </a:spcAft>
              <a:buClr>
                <a:schemeClr val="lt1"/>
              </a:buClr>
              <a:buSzPts val="2000"/>
              <a:buChar char="•"/>
            </a:pPr>
            <a:r>
              <a:rPr lang="es-MX"/>
              <a:t>Siglo IV A.C. – Grecia antigua, principalmente Aristóteles utiliza el razonamiento inductivo y la experiencia como la fuente del conocimiento.</a:t>
            </a:r>
            <a:endParaRPr/>
          </a:p>
          <a:p>
            <a:pPr indent="-228600" lvl="0" marL="228600" rtl="0" algn="l">
              <a:lnSpc>
                <a:spcPct val="90000"/>
              </a:lnSpc>
              <a:spcBef>
                <a:spcPts val="1000"/>
              </a:spcBef>
              <a:spcAft>
                <a:spcPts val="0"/>
              </a:spcAft>
              <a:buClr>
                <a:schemeClr val="lt1"/>
              </a:buClr>
              <a:buSzPts val="2000"/>
              <a:buChar char="•"/>
            </a:pPr>
            <a:r>
              <a:rPr lang="es-MX"/>
              <a:t>Siglo VII a XV D.C. – Filósofos musulmanes utilizan la filosofía griega con mayor énfasis en la observación y experimentación.</a:t>
            </a:r>
            <a:endParaRPr/>
          </a:p>
          <a:p>
            <a:pPr indent="-228600" lvl="0" marL="228600" rtl="0" algn="l">
              <a:lnSpc>
                <a:spcPct val="90000"/>
              </a:lnSpc>
              <a:spcBef>
                <a:spcPts val="1000"/>
              </a:spcBef>
              <a:spcAft>
                <a:spcPts val="0"/>
              </a:spcAft>
              <a:buClr>
                <a:schemeClr val="lt1"/>
              </a:buClr>
              <a:buSzPts val="2000"/>
              <a:buChar char="•"/>
            </a:pPr>
            <a:r>
              <a:rPr lang="es-MX"/>
              <a:t>Siglo XII a XVI D.C. – Ciencia europea, filósofos como Francis Bacon recuperan textos griegos a partir de las traducciones al árabe. Hace énfasis en la experimentación y sostiene que si se controlan las condiciones de la misma manera deben llegar al mismo resultado.</a:t>
            </a:r>
            <a:endParaRPr/>
          </a:p>
          <a:p>
            <a:pPr indent="-101600" lvl="0" marL="228600" rtl="0" algn="l">
              <a:lnSpc>
                <a:spcPct val="90000"/>
              </a:lnSpc>
              <a:spcBef>
                <a:spcPts val="1000"/>
              </a:spcBef>
              <a:spcAft>
                <a:spcPts val="0"/>
              </a:spcAft>
              <a:buClr>
                <a:schemeClr val="lt1"/>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breve historia</a:t>
            </a:r>
            <a:endParaRPr/>
          </a:p>
        </p:txBody>
      </p:sp>
      <p:sp>
        <p:nvSpPr>
          <p:cNvPr id="154" name="Google Shape;154;p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Siglo XVI a XVIII D.C. – Revolución científica, puede marcarse el inicio en 1453 con la publicación de los trabajos de Galileo que retaba el conocimiento de los griegos (Ptolomeo y Aristóteles). El uso extendido de la imprenta permite la comunicación del conocimiento adquirido en distintos campos (medicina, biología, física).</a:t>
            </a:r>
            <a:endParaRPr/>
          </a:p>
          <a:p>
            <a:pPr indent="-228600" lvl="0" marL="228600" rtl="0" algn="l">
              <a:lnSpc>
                <a:spcPct val="90000"/>
              </a:lnSpc>
              <a:spcBef>
                <a:spcPts val="1000"/>
              </a:spcBef>
              <a:spcAft>
                <a:spcPts val="0"/>
              </a:spcAft>
              <a:buClr>
                <a:schemeClr val="lt1"/>
              </a:buClr>
              <a:buSzPts val="2000"/>
              <a:buChar char="•"/>
            </a:pPr>
            <a:r>
              <a:rPr lang="es-MX"/>
              <a:t>Humanismo y Emprirismo – La experiencia acumulada de filósofos de los siglos pasados llevaron a sentar las bases del método científico.</a:t>
            </a:r>
            <a:endParaRPr/>
          </a:p>
          <a:p>
            <a:pPr indent="-101600" lvl="0" marL="228600" rtl="0" algn="l">
              <a:lnSpc>
                <a:spcPct val="90000"/>
              </a:lnSpc>
              <a:spcBef>
                <a:spcPts val="1000"/>
              </a:spcBef>
              <a:spcAft>
                <a:spcPts val="0"/>
              </a:spcAft>
              <a:buClr>
                <a:schemeClr val="lt1"/>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8" name="Shape 158"/>
        <p:cNvGrpSpPr/>
        <p:nvPr/>
      </p:nvGrpSpPr>
      <p:grpSpPr>
        <a:xfrm>
          <a:off x="0" y="0"/>
          <a:ext cx="0" cy="0"/>
          <a:chOff x="0" y="0"/>
          <a:chExt cx="0" cy="0"/>
        </a:xfrm>
      </p:grpSpPr>
      <p:sp>
        <p:nvSpPr>
          <p:cNvPr id="159" name="Google Shape;159;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0" name="Google Shape;160;p4"/>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sp>
        <p:nvSpPr>
          <p:cNvPr id="161" name="Google Shape;161;p4"/>
          <p:cNvSpPr/>
          <p:nvPr/>
        </p:nvSpPr>
        <p:spPr>
          <a:xfrm>
            <a:off x="5291818" y="16444"/>
            <a:ext cx="6893328" cy="6846993"/>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cap="flat" cmpd="sng" w="38100">
            <a:solidFill>
              <a:srgbClr val="F7F7F7"/>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2" name="Google Shape;162;p4"/>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3" name="Google Shape;163;p4"/>
          <p:cNvSpPr txBox="1"/>
          <p:nvPr>
            <p:ph type="title"/>
          </p:nvPr>
        </p:nvSpPr>
        <p:spPr>
          <a:xfrm>
            <a:off x="457200" y="758952"/>
            <a:ext cx="4640729"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a:t>
            </a:r>
            <a:endParaRPr/>
          </a:p>
        </p:txBody>
      </p:sp>
      <p:sp>
        <p:nvSpPr>
          <p:cNvPr id="164" name="Google Shape;164;p4"/>
          <p:cNvSpPr txBox="1"/>
          <p:nvPr>
            <p:ph idx="1" type="body"/>
          </p:nvPr>
        </p:nvSpPr>
        <p:spPr>
          <a:xfrm>
            <a:off x="457200" y="2286000"/>
            <a:ext cx="4640729" cy="388758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El método científico es un proceso mental que ha impulsado el avance de las ciencias (naturales y sociales).</a:t>
            </a:r>
            <a:endParaRPr/>
          </a:p>
          <a:p>
            <a:pPr indent="-228600" lvl="0" marL="228600" rtl="0" algn="l">
              <a:lnSpc>
                <a:spcPct val="90000"/>
              </a:lnSpc>
              <a:spcBef>
                <a:spcPts val="1000"/>
              </a:spcBef>
              <a:spcAft>
                <a:spcPts val="0"/>
              </a:spcAft>
              <a:buClr>
                <a:schemeClr val="lt1"/>
              </a:buClr>
              <a:buSzPts val="2000"/>
              <a:buChar char="•"/>
            </a:pPr>
            <a:r>
              <a:rPr lang="es-MX"/>
              <a:t>Se habla de un método, pero se trata más de un proceso mental y una visión de la vida diaria.</a:t>
            </a:r>
            <a:endParaRPr/>
          </a:p>
          <a:p>
            <a:pPr indent="-228600" lvl="0" marL="228600" rtl="0" algn="l">
              <a:lnSpc>
                <a:spcPct val="90000"/>
              </a:lnSpc>
              <a:spcBef>
                <a:spcPts val="1000"/>
              </a:spcBef>
              <a:spcAft>
                <a:spcPts val="0"/>
              </a:spcAft>
              <a:buClr>
                <a:schemeClr val="lt1"/>
              </a:buClr>
              <a:buSzPts val="2000"/>
              <a:buChar char="•"/>
            </a:pPr>
            <a:r>
              <a:rPr lang="es-MX"/>
              <a:t>Normalmente se habla de él como un proceso y se representa como un diagrama de flujo,</a:t>
            </a:r>
            <a:endParaRPr/>
          </a:p>
          <a:p>
            <a:pPr indent="-228600" lvl="0" marL="228600" rtl="0" algn="l">
              <a:lnSpc>
                <a:spcPct val="90000"/>
              </a:lnSpc>
              <a:spcBef>
                <a:spcPts val="1000"/>
              </a:spcBef>
              <a:spcAft>
                <a:spcPts val="0"/>
              </a:spcAft>
              <a:buClr>
                <a:schemeClr val="lt1"/>
              </a:buClr>
              <a:buSzPts val="2000"/>
              <a:buChar char="•"/>
            </a:pPr>
            <a:r>
              <a:rPr lang="es-MX"/>
              <a:t>Es de carácter iterativo, es decir no hay una sola respuesta para nuestra pregunta.</a:t>
            </a:r>
            <a:endParaRPr/>
          </a:p>
        </p:txBody>
      </p:sp>
      <p:pic>
        <p:nvPicPr>
          <p:cNvPr id="165" name="Google Shape;165;p4"/>
          <p:cNvPicPr preferRelativeResize="0"/>
          <p:nvPr/>
        </p:nvPicPr>
        <p:blipFill rotWithShape="1">
          <a:blip r:embed="rId4">
            <a:alphaModFix/>
          </a:blip>
          <a:srcRect b="3940" l="715" r="0" t="0"/>
          <a:stretch/>
        </p:blipFill>
        <p:spPr>
          <a:xfrm>
            <a:off x="5700163" y="1885950"/>
            <a:ext cx="6134091" cy="308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 Observación</a:t>
            </a:r>
            <a:endParaRPr/>
          </a:p>
        </p:txBody>
      </p:sp>
      <p:sp>
        <p:nvSpPr>
          <p:cNvPr id="171" name="Google Shape;171;p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Es el punto de partida para el método científico</a:t>
            </a:r>
            <a:endParaRPr/>
          </a:p>
          <a:p>
            <a:pPr indent="-228600" lvl="0" marL="228600" rtl="0" algn="l">
              <a:lnSpc>
                <a:spcPct val="90000"/>
              </a:lnSpc>
              <a:spcBef>
                <a:spcPts val="1000"/>
              </a:spcBef>
              <a:spcAft>
                <a:spcPts val="0"/>
              </a:spcAft>
              <a:buClr>
                <a:schemeClr val="lt1"/>
              </a:buClr>
              <a:buSzPts val="2000"/>
              <a:buChar char="•"/>
            </a:pPr>
            <a:r>
              <a:rPr lang="es-MX"/>
              <a:t>Se utilizan todos los sentidos, no solo la vista (por ejemplo el ruido en el motor de un automóvil, el olor a quemado en una instalación eléctrica).</a:t>
            </a:r>
            <a:endParaRPr/>
          </a:p>
          <a:p>
            <a:pPr indent="-228600" lvl="0" marL="228600" rtl="0" algn="l">
              <a:lnSpc>
                <a:spcPct val="90000"/>
              </a:lnSpc>
              <a:spcBef>
                <a:spcPts val="1000"/>
              </a:spcBef>
              <a:spcAft>
                <a:spcPts val="0"/>
              </a:spcAft>
              <a:buClr>
                <a:schemeClr val="lt1"/>
              </a:buClr>
              <a:buSzPts val="2000"/>
              <a:buChar char="•"/>
            </a:pPr>
            <a:r>
              <a:rPr lang="es-MX"/>
              <a:t>La observación tiene como finalidad traer información a nosotros.</a:t>
            </a:r>
            <a:endParaRPr/>
          </a:p>
          <a:p>
            <a:pPr indent="-228600" lvl="0" marL="228600" rtl="0" algn="l">
              <a:lnSpc>
                <a:spcPct val="90000"/>
              </a:lnSpc>
              <a:spcBef>
                <a:spcPts val="1000"/>
              </a:spcBef>
              <a:spcAft>
                <a:spcPts val="0"/>
              </a:spcAft>
              <a:buClr>
                <a:schemeClr val="lt1"/>
              </a:buClr>
              <a:buSzPts val="2000"/>
              <a:buChar char="•"/>
            </a:pPr>
            <a:r>
              <a:rPr lang="es-MX"/>
              <a:t>La información obtenida en la observación detona preguntas que quisiéramos responder.</a:t>
            </a:r>
            <a:endParaRPr/>
          </a:p>
          <a:p>
            <a:pPr indent="-228600" lvl="0" marL="228600" rtl="0" algn="l">
              <a:lnSpc>
                <a:spcPct val="90000"/>
              </a:lnSpc>
              <a:spcBef>
                <a:spcPts val="1000"/>
              </a:spcBef>
              <a:spcAft>
                <a:spcPts val="0"/>
              </a:spcAft>
              <a:buClr>
                <a:srgbClr val="FFFF00"/>
              </a:buClr>
              <a:buSzPts val="2000"/>
              <a:buChar char="•"/>
            </a:pPr>
            <a:r>
              <a:rPr lang="es-MX">
                <a:solidFill>
                  <a:srgbClr val="FFFF00"/>
                </a:solidFill>
              </a:rPr>
              <a:t>¿Puede describir una observación y un par de preguntas que detonen debido a esta observación?</a:t>
            </a:r>
            <a:endParaRPr/>
          </a:p>
          <a:p>
            <a:pPr indent="-101600" lvl="0" marL="228600" rtl="0" algn="l">
              <a:lnSpc>
                <a:spcPct val="90000"/>
              </a:lnSpc>
              <a:spcBef>
                <a:spcPts val="1000"/>
              </a:spcBef>
              <a:spcAft>
                <a:spcPts val="0"/>
              </a:spcAft>
              <a:buClr>
                <a:schemeClr val="lt1"/>
              </a:buClr>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 Observación</a:t>
            </a:r>
            <a:endParaRPr/>
          </a:p>
        </p:txBody>
      </p:sp>
      <p:sp>
        <p:nvSpPr>
          <p:cNvPr id="177" name="Google Shape;177;p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Durante la observación utilizamos más el método inductivo.</a:t>
            </a:r>
            <a:endParaRPr/>
          </a:p>
          <a:p>
            <a:pPr indent="-228600" lvl="0" marL="228600" rtl="0" algn="l">
              <a:lnSpc>
                <a:spcPct val="90000"/>
              </a:lnSpc>
              <a:spcBef>
                <a:spcPts val="1000"/>
              </a:spcBef>
              <a:spcAft>
                <a:spcPts val="0"/>
              </a:spcAft>
              <a:buClr>
                <a:schemeClr val="lt1"/>
              </a:buClr>
              <a:buSzPts val="2000"/>
              <a:buChar char="•"/>
            </a:pPr>
            <a:r>
              <a:rPr lang="es-MX"/>
              <a:t>En el método inductivo partimos de lo particular (observación) a lo general.</a:t>
            </a:r>
            <a:endParaRPr/>
          </a:p>
          <a:p>
            <a:pPr indent="-228600" lvl="0" marL="228600" rtl="0" algn="l">
              <a:lnSpc>
                <a:spcPct val="90000"/>
              </a:lnSpc>
              <a:spcBef>
                <a:spcPts val="1000"/>
              </a:spcBef>
              <a:spcAft>
                <a:spcPts val="0"/>
              </a:spcAft>
              <a:buClr>
                <a:schemeClr val="lt1"/>
              </a:buClr>
              <a:buSzPts val="2000"/>
              <a:buChar char="•"/>
            </a:pPr>
            <a:r>
              <a:rPr lang="es-MX"/>
              <a:t>Se necesita partir de la experiencia para de ahí generalizar a todos los demás casos.</a:t>
            </a:r>
            <a:endParaRPr/>
          </a:p>
          <a:p>
            <a:pPr indent="-228600" lvl="0" marL="228600" rtl="0" algn="l">
              <a:lnSpc>
                <a:spcPct val="90000"/>
              </a:lnSpc>
              <a:spcBef>
                <a:spcPts val="1000"/>
              </a:spcBef>
              <a:spcAft>
                <a:spcPts val="0"/>
              </a:spcAft>
              <a:buClr>
                <a:schemeClr val="lt1"/>
              </a:buClr>
              <a:buSzPts val="2000"/>
              <a:buChar char="•"/>
            </a:pPr>
            <a:r>
              <a:rPr lang="es-MX"/>
              <a:t>Permite elaborar hipótesis con base en la inducción presentada.</a:t>
            </a:r>
            <a:endParaRPr/>
          </a:p>
          <a:p>
            <a:pPr indent="-228600" lvl="0" marL="228600" rtl="0" algn="l">
              <a:lnSpc>
                <a:spcPct val="90000"/>
              </a:lnSpc>
              <a:spcBef>
                <a:spcPts val="1000"/>
              </a:spcBef>
              <a:spcAft>
                <a:spcPts val="0"/>
              </a:spcAft>
              <a:buClr>
                <a:schemeClr val="lt1"/>
              </a:buClr>
              <a:buSzPts val="2000"/>
              <a:buChar char="•"/>
            </a:pPr>
            <a:r>
              <a:rPr lang="es-MX"/>
              <a:t>Por ejemplo, de mi observación de que una manzana cae del árbol puedo inducir que todos los objetos tenderán a caer al suelo. Más tarde debo de formular una hipótesis que explique por qué.</a:t>
            </a:r>
            <a:endParaRPr/>
          </a:p>
          <a:p>
            <a:pPr indent="-228600" lvl="0" marL="228600" rtl="0" algn="l">
              <a:lnSpc>
                <a:spcPct val="90000"/>
              </a:lnSpc>
              <a:spcBef>
                <a:spcPts val="1000"/>
              </a:spcBef>
              <a:spcAft>
                <a:spcPts val="0"/>
              </a:spcAft>
              <a:buClr>
                <a:srgbClr val="FFFF00"/>
              </a:buClr>
              <a:buSzPts val="2000"/>
              <a:buChar char="•"/>
            </a:pPr>
            <a:r>
              <a:rPr lang="es-MX">
                <a:solidFill>
                  <a:srgbClr val="FFFF00"/>
                </a:solidFill>
              </a:rPr>
              <a:t>¿Puedes dar un ejemplo de una inducción que hayas hecho en tu vida diaria? – no necesita ser correcta.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 Observación</a:t>
            </a:r>
            <a:endParaRPr/>
          </a:p>
        </p:txBody>
      </p:sp>
      <p:sp>
        <p:nvSpPr>
          <p:cNvPr id="183" name="Google Shape;183;p7"/>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La observación por sí misma no contribuye al conocimiento. Puedo observar un hecho y que no me afecte.</a:t>
            </a:r>
            <a:endParaRPr>
              <a:solidFill>
                <a:srgbClr val="FFFF00"/>
              </a:solidFill>
            </a:endParaRPr>
          </a:p>
          <a:p>
            <a:pPr indent="-228600" lvl="0" marL="228600" rtl="0" algn="l">
              <a:lnSpc>
                <a:spcPct val="90000"/>
              </a:lnSpc>
              <a:spcBef>
                <a:spcPts val="1000"/>
              </a:spcBef>
              <a:spcAft>
                <a:spcPts val="0"/>
              </a:spcAft>
              <a:buClr>
                <a:schemeClr val="lt1"/>
              </a:buClr>
              <a:buSzPts val="2000"/>
              <a:buChar char="•"/>
            </a:pPr>
            <a:r>
              <a:rPr lang="es-MX"/>
              <a:t>Es cuando hago una pregunta (el problema a resolver) basada en esa observación cuando voy camino a generar conocimiento.</a:t>
            </a:r>
            <a:endParaRPr/>
          </a:p>
          <a:p>
            <a:pPr indent="-228600" lvl="0" marL="228600" rtl="0" algn="l">
              <a:lnSpc>
                <a:spcPct val="90000"/>
              </a:lnSpc>
              <a:spcBef>
                <a:spcPts val="1000"/>
              </a:spcBef>
              <a:spcAft>
                <a:spcPts val="0"/>
              </a:spcAft>
              <a:buClr>
                <a:schemeClr val="lt1"/>
              </a:buClr>
              <a:buSzPts val="2000"/>
              <a:buChar char="•"/>
            </a:pPr>
            <a:r>
              <a:rPr lang="es-MX"/>
              <a:t>Por ejemplo: Llevo semanas escuchando un ruido en el automóvil, un ruido que antes no tenía, cuando me pregunto ¿Qué causará ese ruido? Es que estoy enfocado a generar conocimiento</a:t>
            </a:r>
            <a:endParaRPr/>
          </a:p>
          <a:p>
            <a:pPr indent="-228600" lvl="0" marL="228600" rtl="0" algn="l">
              <a:lnSpc>
                <a:spcPct val="90000"/>
              </a:lnSpc>
              <a:spcBef>
                <a:spcPts val="1000"/>
              </a:spcBef>
              <a:spcAft>
                <a:spcPts val="0"/>
              </a:spcAft>
              <a:buClr>
                <a:schemeClr val="lt1"/>
              </a:buClr>
              <a:buSzPts val="2000"/>
              <a:buChar char="•"/>
            </a:pPr>
            <a:r>
              <a:rPr lang="es-MX"/>
              <a:t>Una vez que se plantea el problema la observación también ayuda a encontrar la solución.</a:t>
            </a:r>
            <a:endParaRPr/>
          </a:p>
          <a:p>
            <a:pPr indent="-228600" lvl="0" marL="228600" rtl="0" algn="l">
              <a:lnSpc>
                <a:spcPct val="90000"/>
              </a:lnSpc>
              <a:spcBef>
                <a:spcPts val="1000"/>
              </a:spcBef>
              <a:spcAft>
                <a:spcPts val="0"/>
              </a:spcAft>
              <a:buClr>
                <a:srgbClr val="FFFF00"/>
              </a:buClr>
              <a:buSzPts val="2000"/>
              <a:buChar char="•"/>
            </a:pPr>
            <a:r>
              <a:rPr lang="es-MX">
                <a:solidFill>
                  <a:srgbClr val="FFFF00"/>
                </a:solidFill>
              </a:rPr>
              <a:t>¿Puedes pensar en un problema o pregunta que haya sido detonada por la observación que has hecho?</a:t>
            </a:r>
            <a:endParaRPr/>
          </a:p>
          <a:p>
            <a:pPr indent="-101600" lvl="0" marL="228600" rtl="0" algn="l">
              <a:lnSpc>
                <a:spcPct val="90000"/>
              </a:lnSpc>
              <a:spcBef>
                <a:spcPts val="1000"/>
              </a:spcBef>
              <a:spcAft>
                <a:spcPts val="0"/>
              </a:spcAft>
              <a:buClr>
                <a:schemeClr val="lt1"/>
              </a:buClr>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 Investigación</a:t>
            </a:r>
            <a:endParaRPr/>
          </a:p>
        </p:txBody>
      </p:sp>
      <p:sp>
        <p:nvSpPr>
          <p:cNvPr id="189" name="Google Shape;189;p8"/>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Una vez que tenemos la pregunta que queremos resolver, debemos hacer una investigación del conocimiento existente.</a:t>
            </a:r>
            <a:endParaRPr/>
          </a:p>
          <a:p>
            <a:pPr indent="-228600" lvl="0" marL="228600" rtl="0" algn="l">
              <a:lnSpc>
                <a:spcPct val="90000"/>
              </a:lnSpc>
              <a:spcBef>
                <a:spcPts val="1000"/>
              </a:spcBef>
              <a:spcAft>
                <a:spcPts val="0"/>
              </a:spcAft>
              <a:buClr>
                <a:schemeClr val="lt1"/>
              </a:buClr>
              <a:buSzPts val="2000"/>
              <a:buChar char="•"/>
            </a:pPr>
            <a:r>
              <a:rPr lang="es-MX"/>
              <a:t>El método científico busca construir sobre el conocimiento generado anteriormente.</a:t>
            </a:r>
            <a:endParaRPr/>
          </a:p>
          <a:p>
            <a:pPr indent="-228600" lvl="0" marL="228600" rtl="0" algn="l">
              <a:lnSpc>
                <a:spcPct val="90000"/>
              </a:lnSpc>
              <a:spcBef>
                <a:spcPts val="1000"/>
              </a:spcBef>
              <a:spcAft>
                <a:spcPts val="0"/>
              </a:spcAft>
              <a:buClr>
                <a:schemeClr val="lt1"/>
              </a:buClr>
              <a:buSzPts val="2000"/>
              <a:buChar char="•"/>
            </a:pPr>
            <a:r>
              <a:rPr lang="es-MX"/>
              <a:t>Esta investigación también permite conocer lo que el día de hoy es explicado por el conocimiento científico.</a:t>
            </a:r>
            <a:endParaRPr/>
          </a:p>
          <a:p>
            <a:pPr indent="-228600" lvl="0" marL="228600" rtl="0" algn="l">
              <a:lnSpc>
                <a:spcPct val="90000"/>
              </a:lnSpc>
              <a:spcBef>
                <a:spcPts val="1000"/>
              </a:spcBef>
              <a:spcAft>
                <a:spcPts val="0"/>
              </a:spcAft>
              <a:buClr>
                <a:schemeClr val="lt1"/>
              </a:buClr>
              <a:buSzPts val="2000"/>
              <a:buChar char="•"/>
            </a:pPr>
            <a:r>
              <a:rPr lang="es-MX"/>
              <a:t>Durante esta investigación se utiliza más comúnmente el método deductivo. </a:t>
            </a:r>
            <a:endParaRPr/>
          </a:p>
          <a:p>
            <a:pPr indent="-228600" lvl="0" marL="228600" rtl="0" algn="l">
              <a:lnSpc>
                <a:spcPct val="90000"/>
              </a:lnSpc>
              <a:spcBef>
                <a:spcPts val="1000"/>
              </a:spcBef>
              <a:spcAft>
                <a:spcPts val="0"/>
              </a:spcAft>
              <a:buClr>
                <a:schemeClr val="lt1"/>
              </a:buClr>
              <a:buSzPts val="2000"/>
              <a:buChar char="•"/>
            </a:pPr>
            <a:r>
              <a:rPr lang="es-MX"/>
              <a:t>Deductivo parte de lo general (una teoría establecida) a lo particular y por lo tanto requiere de una teoría existente.</a:t>
            </a:r>
            <a:endParaRPr/>
          </a:p>
          <a:p>
            <a:pPr indent="-228600" lvl="0" marL="228600" rtl="0" algn="l">
              <a:lnSpc>
                <a:spcPct val="90000"/>
              </a:lnSpc>
              <a:spcBef>
                <a:spcPts val="1000"/>
              </a:spcBef>
              <a:spcAft>
                <a:spcPts val="0"/>
              </a:spcAft>
              <a:buClr>
                <a:srgbClr val="FFFF00"/>
              </a:buClr>
              <a:buSzPts val="2000"/>
              <a:buChar char="•"/>
            </a:pPr>
            <a:r>
              <a:rPr lang="es-MX">
                <a:solidFill>
                  <a:srgbClr val="FFFF00"/>
                </a:solidFill>
              </a:rPr>
              <a:t>¿Puedes pensar en un ejemplo de conocimiento deductivo?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El método científico – Elaboración de hipótesis</a:t>
            </a:r>
            <a:endParaRPr/>
          </a:p>
        </p:txBody>
      </p:sp>
      <p:sp>
        <p:nvSpPr>
          <p:cNvPr id="195" name="Google Shape;195;p9"/>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Con base en los pasos anteriores elaboramos una explicación que permita responder a la pregunta que fue generada por la observación.</a:t>
            </a:r>
            <a:endParaRPr/>
          </a:p>
          <a:p>
            <a:pPr indent="-228600" lvl="0" marL="228600" rtl="0" algn="l">
              <a:lnSpc>
                <a:spcPct val="90000"/>
              </a:lnSpc>
              <a:spcBef>
                <a:spcPts val="1000"/>
              </a:spcBef>
              <a:spcAft>
                <a:spcPts val="0"/>
              </a:spcAft>
              <a:buClr>
                <a:schemeClr val="lt1"/>
              </a:buClr>
              <a:buSzPts val="2000"/>
              <a:buChar char="•"/>
            </a:pPr>
            <a:r>
              <a:rPr lang="es-MX"/>
              <a:t>Esta explicación que no sabemos si es verdadera o no, la llamamos hipótesis.</a:t>
            </a:r>
            <a:endParaRPr/>
          </a:p>
          <a:p>
            <a:pPr indent="-228600" lvl="0" marL="228600" rtl="0" algn="l">
              <a:lnSpc>
                <a:spcPct val="90000"/>
              </a:lnSpc>
              <a:spcBef>
                <a:spcPts val="1000"/>
              </a:spcBef>
              <a:spcAft>
                <a:spcPts val="0"/>
              </a:spcAft>
              <a:buClr>
                <a:schemeClr val="lt1"/>
              </a:buClr>
              <a:buSzPts val="2000"/>
              <a:buChar char="•"/>
            </a:pPr>
            <a:r>
              <a:rPr lang="es-MX"/>
              <a:t>Del griego hypothesis = “afirmación, conjetura, proposición”.</a:t>
            </a:r>
            <a:endParaRPr/>
          </a:p>
          <a:p>
            <a:pPr indent="-228600" lvl="0" marL="228600" rtl="0" algn="l">
              <a:lnSpc>
                <a:spcPct val="90000"/>
              </a:lnSpc>
              <a:spcBef>
                <a:spcPts val="1000"/>
              </a:spcBef>
              <a:spcAft>
                <a:spcPts val="0"/>
              </a:spcAft>
              <a:buClr>
                <a:schemeClr val="lt1"/>
              </a:buClr>
              <a:buSzPts val="2000"/>
              <a:buChar char="•"/>
            </a:pPr>
            <a:r>
              <a:rPr lang="es-MX"/>
              <a:t>La hipótesis es una proposición que aún no ha sido corroborada y a partir de la cual se puede desarrollar una investigación.</a:t>
            </a:r>
            <a:endParaRPr/>
          </a:p>
          <a:p>
            <a:pPr indent="-228600" lvl="0" marL="228600" rtl="0" algn="l">
              <a:lnSpc>
                <a:spcPct val="90000"/>
              </a:lnSpc>
              <a:spcBef>
                <a:spcPts val="1000"/>
              </a:spcBef>
              <a:spcAft>
                <a:spcPts val="0"/>
              </a:spcAft>
              <a:buClr>
                <a:schemeClr val="lt1"/>
              </a:buClr>
              <a:buSzPts val="2000"/>
              <a:buChar char="•"/>
            </a:pPr>
            <a:r>
              <a:rPr lang="es-MX"/>
              <a:t>La hipótesis debe ser una observación comprobable. Si no podemos comprobarla no sabremos si la hipótesis puede explicar la observación o no.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2022-05-21T19:15:29Z</dcterms:created>
  <dc:creator>Gutierrez Perez, Cesar (MEX, TYP, ID)</dc:creator>
</cp:coreProperties>
</file>