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hAyVrJZYp+i1ubuTg0DnK6lRWun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RIA ESTHER NERI MONTES"/>
  <p:cmAuthor clrIdx="1" id="1" initials="" lastIdx="1" name="César Gutiérrez P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GillSans-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06T22:54:25.827">
    <p:pos x="505" y="3847"/>
    <p:text>@cesar.gutierrez_perez@mabe.com.mx  te parece bien si todos los links de este documento los pones de eta manera? y si es así pues también se tienen que agregar a las referencias.
_Reassigned to Cesar Gutierrea_</p:text>
    <p:extLst>
      <p:ext uri="{C676402C-5697-4E1C-873F-D02D1690AC5C}">
        <p15:threadingInfo timeZoneBias="0"/>
      </p:ext>
      <p:ext uri="http://customooxmlschemas.google.com/">
        <go:slidesCustomData xmlns:go="http://customooxmlschemas.google.com/" commentPostId="AAAAamLzE4s"/>
      </p:ext>
    </p:extLst>
  </p:cm>
  <p:cm authorId="1" idx="1" dt="2022-06-06T22:54:25.827">
    <p:pos x="505" y="3847"/>
    <p:text>De acuerdo</p:text>
    <p:extLst>
      <p:ext uri="{C676402C-5697-4E1C-873F-D02D1690AC5C}">
        <p15:threadingInfo timeZoneBias="0">
          <p15:parentCm authorId="0" idx="1"/>
        </p15:threadingInfo>
      </p:ext>
      <p:ext uri="http://customooxmlschemas.google.com/">
        <go:slidesCustomData xmlns:go="http://customooxmlschemas.google.com/" commentPostId="AAAAau3Quh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57b4c392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557b4c392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8"/>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1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2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7"/>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2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28"/>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9" name="Google Shape;119;p2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20" name="Google Shape;120;p28"/>
          <p:cNvGrpSpPr/>
          <p:nvPr/>
        </p:nvGrpSpPr>
        <p:grpSpPr>
          <a:xfrm>
            <a:off x="10300855" y="0"/>
            <a:ext cx="1891145" cy="5600700"/>
            <a:chOff x="10300855" y="0"/>
            <a:chExt cx="1891145" cy="5600700"/>
          </a:xfrm>
        </p:grpSpPr>
        <p:sp>
          <p:nvSpPr>
            <p:cNvPr id="121" name="Google Shape;121;p28"/>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2" name="Google Shape;122;p28"/>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3" name="Google Shape;123;p28"/>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28"/>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28"/>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6" name="Google Shape;126;p28"/>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27" name="Google Shape;127;p28"/>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8" name="Google Shape;128;p28"/>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8"/>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2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0"/>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2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 name="Shape 38"/>
        <p:cNvGrpSpPr/>
        <p:nvPr/>
      </p:nvGrpSpPr>
      <p:grpSpPr>
        <a:xfrm>
          <a:off x="0" y="0"/>
          <a:ext cx="0" cy="0"/>
          <a:chOff x="0" y="0"/>
          <a:chExt cx="0" cy="0"/>
        </a:xfrm>
      </p:grpSpPr>
      <p:sp>
        <p:nvSpPr>
          <p:cNvPr id="39" name="Google Shape;39;p21"/>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 name="Google Shape;40;p2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41" name="Google Shape;41;p21"/>
          <p:cNvGrpSpPr/>
          <p:nvPr/>
        </p:nvGrpSpPr>
        <p:grpSpPr>
          <a:xfrm>
            <a:off x="11151383" y="2767655"/>
            <a:ext cx="1040617" cy="2833045"/>
            <a:chOff x="11151383" y="2767655"/>
            <a:chExt cx="1040617" cy="2833045"/>
          </a:xfrm>
        </p:grpSpPr>
        <p:sp>
          <p:nvSpPr>
            <p:cNvPr id="42" name="Google Shape;42;p21"/>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 name="Google Shape;43;p21"/>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4" name="Google Shape;44;p21"/>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5" name="Google Shape;45;p21"/>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 name="Google Shape;46;p21"/>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21"/>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22"/>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 name="Google Shape;54;p2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55" name="Google Shape;55;p22"/>
          <p:cNvGrpSpPr/>
          <p:nvPr/>
        </p:nvGrpSpPr>
        <p:grpSpPr>
          <a:xfrm>
            <a:off x="11151383" y="2767655"/>
            <a:ext cx="1040617" cy="2833045"/>
            <a:chOff x="11151383" y="2767655"/>
            <a:chExt cx="1040617" cy="2833045"/>
          </a:xfrm>
        </p:grpSpPr>
        <p:sp>
          <p:nvSpPr>
            <p:cNvPr id="56" name="Google Shape;56;p22"/>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7" name="Google Shape;57;p22"/>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8" name="Google Shape;58;p22"/>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59" name="Google Shape;59;p22"/>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 name="Google Shape;60;p22"/>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2"/>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2"/>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22"/>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2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3"/>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2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5"/>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80" name="Google Shape;80;p25"/>
          <p:cNvGrpSpPr/>
          <p:nvPr/>
        </p:nvGrpSpPr>
        <p:grpSpPr>
          <a:xfrm>
            <a:off x="10300855" y="0"/>
            <a:ext cx="1891145" cy="5600700"/>
            <a:chOff x="10300855" y="0"/>
            <a:chExt cx="1891145" cy="5600700"/>
          </a:xfrm>
        </p:grpSpPr>
        <p:sp>
          <p:nvSpPr>
            <p:cNvPr id="81" name="Google Shape;81;p25"/>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2" name="Google Shape;82;p25"/>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3" name="Google Shape;83;p25"/>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4" name="Google Shape;84;p25"/>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5" name="Google Shape;85;p25"/>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6" name="Google Shape;86;p25"/>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87" name="Google Shape;87;p25"/>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8" name="Google Shape;88;p25"/>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25"/>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2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2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6" name="Google Shape;96;p2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97" name="Google Shape;97;p26"/>
          <p:cNvGrpSpPr/>
          <p:nvPr/>
        </p:nvGrpSpPr>
        <p:grpSpPr>
          <a:xfrm>
            <a:off x="10300855" y="0"/>
            <a:ext cx="1891145" cy="5600700"/>
            <a:chOff x="10300855" y="0"/>
            <a:chExt cx="1891145" cy="5600700"/>
          </a:xfrm>
        </p:grpSpPr>
        <p:sp>
          <p:nvSpPr>
            <p:cNvPr id="98" name="Google Shape;98;p26"/>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9" name="Google Shape;99;p26"/>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0" name="Google Shape;100;p26"/>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26"/>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2" name="Google Shape;102;p26"/>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3" name="Google Shape;103;p26"/>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04" name="Google Shape;104;p26"/>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26"/>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p:nvPr>
            <p:ph idx="2" type="pic"/>
          </p:nvPr>
        </p:nvSpPr>
        <p:spPr>
          <a:xfrm>
            <a:off x="5183188" y="668049"/>
            <a:ext cx="4958436" cy="5231253"/>
          </a:xfrm>
          <a:prstGeom prst="rect">
            <a:avLst/>
          </a:prstGeom>
          <a:noFill/>
          <a:ln>
            <a:noFill/>
          </a:ln>
        </p:spPr>
      </p:sp>
      <p:sp>
        <p:nvSpPr>
          <p:cNvPr id="107" name="Google Shape;107;p26"/>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7"/>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 name="Google Shape;7;p1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8" name="Google Shape;8;p17"/>
          <p:cNvGrpSpPr/>
          <p:nvPr/>
        </p:nvGrpSpPr>
        <p:grpSpPr>
          <a:xfrm>
            <a:off x="8351566" y="0"/>
            <a:ext cx="3840434" cy="6858000"/>
            <a:chOff x="8351565" y="0"/>
            <a:chExt cx="3840434" cy="6858000"/>
          </a:xfrm>
        </p:grpSpPr>
        <p:sp>
          <p:nvSpPr>
            <p:cNvPr id="9" name="Google Shape;9;p17"/>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 name="Google Shape;10;p17"/>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7"/>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7"/>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7"/>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4" name="Google Shape;14;p17"/>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 name="Google Shape;15;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1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8" name="Google Shape;18;p1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9" name="Google Shape;19;p1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hyperlink" Target="https://youtu.be/9G4HPNVA5w4" TargetMode="External"/><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youtu.be/av8a4pytju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youtu.be/NuE2VY0CZ3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2.jpg"/><Relationship Id="rId5" Type="http://schemas.openxmlformats.org/officeDocument/2006/relationships/image" Target="../media/image10.png"/><Relationship Id="rId6" Type="http://schemas.openxmlformats.org/officeDocument/2006/relationships/hyperlink" Target="https://www.youtube.com/watch?v=QAREEH131_M" TargetMode="External"/><Relationship Id="rId7" Type="http://schemas.openxmlformats.org/officeDocument/2006/relationships/hyperlink" Target="https://www.youtube.com/watch?v=QAREEH131_M" TargetMode="External"/><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n-US" sz="4000"/>
              <a:t>Estadística ¿Para qué?</a:t>
            </a:r>
            <a:endParaRPr sz="4000"/>
          </a:p>
        </p:txBody>
      </p:sp>
      <p:sp>
        <p:nvSpPr>
          <p:cNvPr id="141" name="Google Shape;141;p1"/>
          <p:cNvSpPr txBox="1"/>
          <p:nvPr>
            <p:ph idx="1" type="subTitle"/>
          </p:nvPr>
        </p:nvSpPr>
        <p:spPr>
          <a:xfrm>
            <a:off x="457200" y="3840481"/>
            <a:ext cx="3277432" cy="23472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Introducción</a:t>
            </a:r>
            <a:endParaRPr/>
          </a:p>
        </p:txBody>
      </p:sp>
      <p:pic>
        <p:nvPicPr>
          <p:cNvPr descr="Black dots connected through lings to build a network" id="142" name="Google Shape;142;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5" name="Shape 275"/>
        <p:cNvGrpSpPr/>
        <p:nvPr/>
      </p:nvGrpSpPr>
      <p:grpSpPr>
        <a:xfrm>
          <a:off x="0" y="0"/>
          <a:ext cx="0" cy="0"/>
          <a:chOff x="0" y="0"/>
          <a:chExt cx="0" cy="0"/>
        </a:xfrm>
      </p:grpSpPr>
      <p:sp>
        <p:nvSpPr>
          <p:cNvPr id="276" name="Google Shape;276;g1557b4c3921_0_2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7" name="Google Shape;277;g1557b4c3921_0_21"/>
          <p:cNvSpPr/>
          <p:nvPr/>
        </p:nvSpPr>
        <p:spPr>
          <a:xfrm>
            <a:off x="0" y="0"/>
            <a:ext cx="12189000"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78" name="Google Shape;278;g1557b4c3921_0_21"/>
          <p:cNvGrpSpPr/>
          <p:nvPr/>
        </p:nvGrpSpPr>
        <p:grpSpPr>
          <a:xfrm>
            <a:off x="7649180" y="-1190"/>
            <a:ext cx="4266632" cy="6859191"/>
            <a:chOff x="7649180" y="-1190"/>
            <a:chExt cx="4266632" cy="6859191"/>
          </a:xfrm>
        </p:grpSpPr>
        <p:sp>
          <p:nvSpPr>
            <p:cNvPr id="279" name="Google Shape;279;g1557b4c3921_0_21"/>
            <p:cNvSpPr/>
            <p:nvPr/>
          </p:nvSpPr>
          <p:spPr>
            <a:xfrm>
              <a:off x="11202463" y="453951"/>
              <a:ext cx="608100" cy="608100"/>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0" name="Google Shape;280;g1557b4c3921_0_21"/>
            <p:cNvSpPr/>
            <p:nvPr/>
          </p:nvSpPr>
          <p:spPr>
            <a:xfrm>
              <a:off x="7649180" y="4581409"/>
              <a:ext cx="853344" cy="1306411"/>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1" name="Google Shape;281;g1557b4c3921_0_21"/>
            <p:cNvSpPr/>
            <p:nvPr/>
          </p:nvSpPr>
          <p:spPr>
            <a:xfrm>
              <a:off x="8666922" y="5224794"/>
              <a:ext cx="439500" cy="4395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2" name="Google Shape;282;g1557b4c3921_0_21"/>
            <p:cNvSpPr/>
            <p:nvPr/>
          </p:nvSpPr>
          <p:spPr>
            <a:xfrm>
              <a:off x="8389791" y="-1190"/>
              <a:ext cx="352602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3" name="Google Shape;283;g1557b4c3921_0_21"/>
            <p:cNvSpPr/>
            <p:nvPr/>
          </p:nvSpPr>
          <p:spPr>
            <a:xfrm>
              <a:off x="8288140" y="5358010"/>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4" name="Google Shape;284;g1557b4c3921_0_21"/>
            <p:cNvSpPr/>
            <p:nvPr/>
          </p:nvSpPr>
          <p:spPr>
            <a:xfrm>
              <a:off x="8389791" y="1693710"/>
              <a:ext cx="3499388" cy="3499388"/>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cap="flat" cmpd="sng" w="38100">
              <a:solidFill>
                <a:srgbClr val="F7F7F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85" name="Google Shape;285;g1557b4c3921_0_21"/>
          <p:cNvSpPr/>
          <p:nvPr/>
        </p:nvSpPr>
        <p:spPr>
          <a:xfrm>
            <a:off x="3048" y="0"/>
            <a:ext cx="12189000"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6" name="Google Shape;286;g1557b4c3921_0_21"/>
          <p:cNvSpPr txBox="1"/>
          <p:nvPr>
            <p:ph type="title"/>
          </p:nvPr>
        </p:nvSpPr>
        <p:spPr>
          <a:xfrm>
            <a:off x="457200" y="758952"/>
            <a:ext cx="69438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gráfica (cuantitativos)</a:t>
            </a:r>
            <a:endParaRPr/>
          </a:p>
        </p:txBody>
      </p:sp>
      <p:sp>
        <p:nvSpPr>
          <p:cNvPr id="287" name="Google Shape;287;g1557b4c3921_0_21"/>
          <p:cNvSpPr/>
          <p:nvPr/>
        </p:nvSpPr>
        <p:spPr>
          <a:xfrm>
            <a:off x="0" y="98978"/>
            <a:ext cx="0" cy="276900"/>
          </a:xfrm>
          <a:prstGeom prst="rect">
            <a:avLst/>
          </a:prstGeom>
          <a:solidFill>
            <a:srgbClr val="F8F9FA"/>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
        <p:nvSpPr>
          <p:cNvPr id="288" name="Google Shape;288;g1557b4c3921_0_21"/>
          <p:cNvSpPr txBox="1"/>
          <p:nvPr/>
        </p:nvSpPr>
        <p:spPr>
          <a:xfrm>
            <a:off x="714800" y="6181525"/>
            <a:ext cx="625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Gill Sans"/>
                <a:ea typeface="Gill Sans"/>
                <a:cs typeface="Gill Sans"/>
                <a:sym typeface="Gill Sans"/>
              </a:rPr>
              <a:t>Conoce sobre </a:t>
            </a:r>
            <a:r>
              <a:rPr b="0" i="0" lang="en-US" sz="1800" u="sng" cap="none" strike="noStrike">
                <a:solidFill>
                  <a:srgbClr val="FFFF00"/>
                </a:solidFill>
                <a:latin typeface="Gill Sans"/>
                <a:ea typeface="Gill Sans"/>
                <a:cs typeface="Gill Sans"/>
                <a:sym typeface="Gill Sans"/>
                <a:hlinkClick r:id="rId4">
                  <a:extLst>
                    <a:ext uri="{A12FA001-AC4F-418D-AE19-62706E023703}">
                      <ahyp:hlinkClr val="tx"/>
                    </a:ext>
                  </a:extLst>
                </a:hlinkClick>
              </a:rPr>
              <a:t>“Gráficos estadísticos - datos cuantitativos”</a:t>
            </a:r>
            <a:endParaRPr b="0" i="0" sz="1400" u="none" cap="none" strike="noStrike">
              <a:solidFill>
                <a:srgbClr val="FFFF00"/>
              </a:solidFill>
              <a:latin typeface="Arial"/>
              <a:ea typeface="Arial"/>
              <a:cs typeface="Arial"/>
              <a:sym typeface="Arial"/>
            </a:endParaRPr>
          </a:p>
        </p:txBody>
      </p:sp>
      <p:pic>
        <p:nvPicPr>
          <p:cNvPr id="289" name="Google Shape;289;g1557b4c3921_0_21"/>
          <p:cNvPicPr preferRelativeResize="0"/>
          <p:nvPr/>
        </p:nvPicPr>
        <p:blipFill>
          <a:blip r:embed="rId5">
            <a:alphaModFix/>
          </a:blip>
          <a:stretch>
            <a:fillRect/>
          </a:stretch>
        </p:blipFill>
        <p:spPr>
          <a:xfrm>
            <a:off x="661000" y="2300300"/>
            <a:ext cx="6814650" cy="3814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3" name="Shape 293"/>
        <p:cNvGrpSpPr/>
        <p:nvPr/>
      </p:nvGrpSpPr>
      <p:grpSpPr>
        <a:xfrm>
          <a:off x="0" y="0"/>
          <a:ext cx="0" cy="0"/>
          <a:chOff x="0" y="0"/>
          <a:chExt cx="0" cy="0"/>
        </a:xfrm>
      </p:grpSpPr>
      <p:sp>
        <p:nvSpPr>
          <p:cNvPr id="294" name="Google Shape;294;p1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5" name="Google Shape;295;p1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96" name="Google Shape;296;p12"/>
          <p:cNvGrpSpPr/>
          <p:nvPr/>
        </p:nvGrpSpPr>
        <p:grpSpPr>
          <a:xfrm>
            <a:off x="7649180" y="-1190"/>
            <a:ext cx="4263283" cy="6859190"/>
            <a:chOff x="7649180" y="-1190"/>
            <a:chExt cx="4263283" cy="6859190"/>
          </a:xfrm>
        </p:grpSpPr>
        <p:sp>
          <p:nvSpPr>
            <p:cNvPr id="297" name="Google Shape;297;p1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8" name="Google Shape;298;p1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9" name="Google Shape;299;p1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0" name="Google Shape;300;p1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1" name="Google Shape;301;p1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02" name="Google Shape;302;p1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3" name="Google Shape;303;p1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gráfica (cuantitativos)</a:t>
            </a:r>
            <a:endParaRPr/>
          </a:p>
        </p:txBody>
      </p:sp>
      <p:sp>
        <p:nvSpPr>
          <p:cNvPr id="304" name="Google Shape;304;p12"/>
          <p:cNvSpPr txBox="1"/>
          <p:nvPr>
            <p:ph idx="1" type="body"/>
          </p:nvPr>
        </p:nvSpPr>
        <p:spPr>
          <a:xfrm>
            <a:off x="457200" y="2096725"/>
            <a:ext cx="7685100" cy="12360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n-US"/>
              <a:t>Ejemplo: Una firma de contabilidad registra el tiempo, en días, que se requieren para terminar las auditorías de fin de año de sus clientes. Se muestra el resultado del análisis estadístico (gráfico).</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descr="A magnifying glass over a book&#10;&#10;Description automatically generated with low confidence" id="305" name="Google Shape;305;p12"/>
          <p:cNvPicPr preferRelativeResize="0"/>
          <p:nvPr/>
        </p:nvPicPr>
        <p:blipFill rotWithShape="1">
          <a:blip r:embed="rId4">
            <a:alphaModFix/>
          </a:blip>
          <a:srcRect b="2" l="12816" r="2043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pic>
        <p:nvPicPr>
          <p:cNvPr id="306" name="Google Shape;306;p12"/>
          <p:cNvPicPr preferRelativeResize="0"/>
          <p:nvPr/>
        </p:nvPicPr>
        <p:blipFill rotWithShape="1">
          <a:blip r:embed="rId5">
            <a:alphaModFix/>
          </a:blip>
          <a:srcRect b="0" l="0" r="0" t="0"/>
          <a:stretch/>
        </p:blipFill>
        <p:spPr>
          <a:xfrm>
            <a:off x="285732" y="3148012"/>
            <a:ext cx="2038350" cy="1190625"/>
          </a:xfrm>
          <a:prstGeom prst="rect">
            <a:avLst/>
          </a:prstGeom>
          <a:solidFill>
            <a:srgbClr val="F1EBE0"/>
          </a:solidFill>
          <a:ln>
            <a:noFill/>
          </a:ln>
        </p:spPr>
      </p:pic>
      <p:pic>
        <p:nvPicPr>
          <p:cNvPr id="307" name="Google Shape;307;p12"/>
          <p:cNvPicPr preferRelativeResize="0"/>
          <p:nvPr/>
        </p:nvPicPr>
        <p:blipFill rotWithShape="1">
          <a:blip r:embed="rId6">
            <a:alphaModFix/>
          </a:blip>
          <a:srcRect b="0" l="0" r="0" t="0"/>
          <a:stretch/>
        </p:blipFill>
        <p:spPr>
          <a:xfrm>
            <a:off x="285721" y="4731945"/>
            <a:ext cx="7124700" cy="1781175"/>
          </a:xfrm>
          <a:prstGeom prst="rect">
            <a:avLst/>
          </a:prstGeom>
          <a:solidFill>
            <a:srgbClr val="E4D7C2"/>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1" name="Shape 311"/>
        <p:cNvGrpSpPr/>
        <p:nvPr/>
      </p:nvGrpSpPr>
      <p:grpSpPr>
        <a:xfrm>
          <a:off x="0" y="0"/>
          <a:ext cx="0" cy="0"/>
          <a:chOff x="0" y="0"/>
          <a:chExt cx="0" cy="0"/>
        </a:xfrm>
      </p:grpSpPr>
      <p:sp>
        <p:nvSpPr>
          <p:cNvPr id="312" name="Google Shape;312;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3" name="Google Shape;313;p1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314" name="Google Shape;314;p13"/>
          <p:cNvGrpSpPr/>
          <p:nvPr/>
        </p:nvGrpSpPr>
        <p:grpSpPr>
          <a:xfrm>
            <a:off x="7649180" y="-1190"/>
            <a:ext cx="4263283" cy="6859190"/>
            <a:chOff x="7649180" y="-1190"/>
            <a:chExt cx="4263283" cy="6859190"/>
          </a:xfrm>
        </p:grpSpPr>
        <p:sp>
          <p:nvSpPr>
            <p:cNvPr id="315" name="Google Shape;315;p1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6" name="Google Shape;316;p1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7" name="Google Shape;317;p1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8" name="Google Shape;318;p1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9" name="Google Shape;319;p1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20" name="Google Shape;320;p1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1" name="Google Shape;321;p1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gráfica (cuantitativos)</a:t>
            </a:r>
            <a:endParaRPr/>
          </a:p>
        </p:txBody>
      </p:sp>
      <p:pic>
        <p:nvPicPr>
          <p:cNvPr id="322" name="Google Shape;322;p13"/>
          <p:cNvPicPr preferRelativeResize="0"/>
          <p:nvPr>
            <p:ph idx="1" type="body"/>
          </p:nvPr>
        </p:nvPicPr>
        <p:blipFill rotWithShape="1">
          <a:blip r:embed="rId4">
            <a:alphaModFix/>
          </a:blip>
          <a:srcRect b="0" l="0" r="0" t="0"/>
          <a:stretch/>
        </p:blipFill>
        <p:spPr>
          <a:xfrm>
            <a:off x="444095" y="2169269"/>
            <a:ext cx="7551344" cy="4020682"/>
          </a:xfrm>
          <a:prstGeom prst="rect">
            <a:avLst/>
          </a:prstGeom>
          <a:noFill/>
          <a:ln>
            <a:noFill/>
          </a:ln>
        </p:spPr>
      </p:pic>
      <p:pic>
        <p:nvPicPr>
          <p:cNvPr descr="A magnifying glass over a book&#10;&#10;Description automatically generated with low confidence" id="323" name="Google Shape;323;p13"/>
          <p:cNvPicPr preferRelativeResize="0"/>
          <p:nvPr/>
        </p:nvPicPr>
        <p:blipFill rotWithShape="1">
          <a:blip r:embed="rId5">
            <a:alphaModFix/>
          </a:blip>
          <a:srcRect b="2" l="12816" r="2043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numérica</a:t>
            </a:r>
            <a:endParaRPr/>
          </a:p>
        </p:txBody>
      </p:sp>
      <p:sp>
        <p:nvSpPr>
          <p:cNvPr id="329" name="Google Shape;329;p1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Las principales medidas de localización</a:t>
            </a:r>
            <a:endParaRPr/>
          </a:p>
          <a:p>
            <a:pPr indent="-228600" lvl="1" marL="685800" rtl="0" algn="l">
              <a:lnSpc>
                <a:spcPct val="90000"/>
              </a:lnSpc>
              <a:spcBef>
                <a:spcPts val="500"/>
              </a:spcBef>
              <a:spcAft>
                <a:spcPts val="0"/>
              </a:spcAft>
              <a:buClr>
                <a:schemeClr val="lt1"/>
              </a:buClr>
              <a:buSzPts val="2000"/>
              <a:buChar char="•"/>
            </a:pPr>
            <a:r>
              <a:rPr lang="en-US"/>
              <a:t>Moda: El dato que más se repite en los datos recolectados</a:t>
            </a:r>
            <a:endParaRPr/>
          </a:p>
          <a:p>
            <a:pPr indent="-101600" lvl="1" marL="685800" rtl="0" algn="l">
              <a:lnSpc>
                <a:spcPct val="90000"/>
              </a:lnSpc>
              <a:spcBef>
                <a:spcPts val="500"/>
              </a:spcBef>
              <a:spcAft>
                <a:spcPts val="0"/>
              </a:spcAft>
              <a:buClr>
                <a:schemeClr val="lt1"/>
              </a:buClr>
              <a:buSzPts val="2000"/>
              <a:buNone/>
            </a:pPr>
            <a:r>
              <a:t/>
            </a:r>
            <a:endParaRPr/>
          </a:p>
          <a:p>
            <a:pPr indent="-228600" lvl="1" marL="685800" rtl="0" algn="l">
              <a:lnSpc>
                <a:spcPct val="90000"/>
              </a:lnSpc>
              <a:spcBef>
                <a:spcPts val="500"/>
              </a:spcBef>
              <a:spcAft>
                <a:spcPts val="0"/>
              </a:spcAft>
              <a:buClr>
                <a:schemeClr val="lt1"/>
              </a:buClr>
              <a:buSzPts val="2000"/>
              <a:buChar char="•"/>
            </a:pPr>
            <a:r>
              <a:rPr lang="en-US"/>
              <a:t>Mediana: Cuando los datos se ordenan en orden ascendente es el valor que queda en el medio.</a:t>
            </a:r>
            <a:endParaRPr/>
          </a:p>
          <a:p>
            <a:pPr indent="-101600" lvl="1" marL="685800" rtl="0" algn="l">
              <a:lnSpc>
                <a:spcPct val="90000"/>
              </a:lnSpc>
              <a:spcBef>
                <a:spcPts val="500"/>
              </a:spcBef>
              <a:spcAft>
                <a:spcPts val="0"/>
              </a:spcAft>
              <a:buClr>
                <a:schemeClr val="lt1"/>
              </a:buClr>
              <a:buSzPts val="2000"/>
              <a:buNone/>
            </a:pPr>
            <a:r>
              <a:t/>
            </a:r>
            <a:endParaRPr/>
          </a:p>
          <a:p>
            <a:pPr indent="-228600" lvl="1" marL="685800" rtl="0" algn="l">
              <a:lnSpc>
                <a:spcPct val="90000"/>
              </a:lnSpc>
              <a:spcBef>
                <a:spcPts val="500"/>
              </a:spcBef>
              <a:spcAft>
                <a:spcPts val="0"/>
              </a:spcAft>
              <a:buClr>
                <a:schemeClr val="lt1"/>
              </a:buClr>
              <a:buSzPts val="2000"/>
              <a:buChar char="•"/>
            </a:pPr>
            <a:r>
              <a:rPr lang="en-US"/>
              <a:t>Media: Es el promedio aritmético de todos los datos</a:t>
            </a:r>
            <a:endParaRPr/>
          </a:p>
          <a:p>
            <a:pPr indent="-101600" lvl="1" marL="685800" rtl="0" algn="l">
              <a:lnSpc>
                <a:spcPct val="90000"/>
              </a:lnSpc>
              <a:spcBef>
                <a:spcPts val="500"/>
              </a:spcBef>
              <a:spcAft>
                <a:spcPts val="0"/>
              </a:spcAft>
              <a:buClr>
                <a:schemeClr val="lt1"/>
              </a:buClr>
              <a:buSzPts val="2000"/>
              <a:buNone/>
            </a:pPr>
            <a:r>
              <a:t/>
            </a:r>
            <a:endParaRPr/>
          </a:p>
          <a:p>
            <a:pPr indent="-228600" lvl="1" marL="685800" rtl="0" algn="l">
              <a:lnSpc>
                <a:spcPct val="90000"/>
              </a:lnSpc>
              <a:spcBef>
                <a:spcPts val="500"/>
              </a:spcBef>
              <a:spcAft>
                <a:spcPts val="0"/>
              </a:spcAft>
              <a:buClr>
                <a:schemeClr val="lt1"/>
              </a:buClr>
              <a:buSzPts val="2000"/>
              <a:buChar char="•"/>
            </a:pPr>
            <a:r>
              <a:rPr lang="en-US"/>
              <a:t>Percentiles: Marca cómo se distribuyen los datos desde el menor hasta el pésimo valor.</a:t>
            </a:r>
            <a:endParaRPr/>
          </a:p>
        </p:txBody>
      </p:sp>
      <p:sp>
        <p:nvSpPr>
          <p:cNvPr id="330" name="Google Shape;330;p14"/>
          <p:cNvSpPr txBox="1"/>
          <p:nvPr/>
        </p:nvSpPr>
        <p:spPr>
          <a:xfrm>
            <a:off x="1055933" y="5992300"/>
            <a:ext cx="496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00"/>
                </a:solidFill>
                <a:latin typeface="Arial"/>
                <a:ea typeface="Arial"/>
                <a:cs typeface="Arial"/>
                <a:sym typeface="Arial"/>
              </a:rPr>
              <a:t>Conoce sobre </a:t>
            </a:r>
            <a:r>
              <a:rPr b="0" i="0" lang="en-US" sz="1800" u="sng" cap="none" strike="noStrike">
                <a:solidFill>
                  <a:srgbClr val="FFFF00"/>
                </a:solidFill>
                <a:latin typeface="Gill Sans"/>
                <a:ea typeface="Gill Sans"/>
                <a:cs typeface="Gill Sans"/>
                <a:sym typeface="Gill Sans"/>
                <a:hlinkClick r:id="rId3">
                  <a:extLst>
                    <a:ext uri="{A12FA001-AC4F-418D-AE19-62706E023703}">
                      <ahyp:hlinkClr val="tx"/>
                    </a:ext>
                  </a:extLst>
                </a:hlinkClick>
              </a:rPr>
              <a:t>Tendencias de medida central</a:t>
            </a:r>
            <a:r>
              <a:rPr b="0" i="0" lang="en-US" sz="1800" u="none" cap="none" strike="noStrike">
                <a:solidFill>
                  <a:srgbClr val="FFFF00"/>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numérica</a:t>
            </a:r>
            <a:endParaRPr/>
          </a:p>
        </p:txBody>
      </p:sp>
      <p:sp>
        <p:nvSpPr>
          <p:cNvPr id="336" name="Google Shape;336;p1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Las principales medidas de dispersión o variabilidad</a:t>
            </a:r>
            <a:endParaRPr/>
          </a:p>
          <a:p>
            <a:pPr indent="-228600" lvl="1" marL="685800" rtl="0" algn="l">
              <a:lnSpc>
                <a:spcPct val="90000"/>
              </a:lnSpc>
              <a:spcBef>
                <a:spcPts val="500"/>
              </a:spcBef>
              <a:spcAft>
                <a:spcPts val="0"/>
              </a:spcAft>
              <a:buClr>
                <a:schemeClr val="lt1"/>
              </a:buClr>
              <a:buSzPts val="2000"/>
              <a:buChar char="•"/>
            </a:pPr>
            <a:r>
              <a:rPr lang="en-US"/>
              <a:t>Rango: La diferencia entre el valor máximo y el mínimo de los datos.</a:t>
            </a:r>
            <a:endParaRPr/>
          </a:p>
          <a:p>
            <a:pPr indent="-101600" lvl="1" marL="685800" rtl="0" algn="l">
              <a:lnSpc>
                <a:spcPct val="90000"/>
              </a:lnSpc>
              <a:spcBef>
                <a:spcPts val="500"/>
              </a:spcBef>
              <a:spcAft>
                <a:spcPts val="0"/>
              </a:spcAft>
              <a:buClr>
                <a:schemeClr val="lt1"/>
              </a:buClr>
              <a:buSzPts val="2000"/>
              <a:buNone/>
            </a:pPr>
            <a:r>
              <a:t/>
            </a:r>
            <a:endParaRPr/>
          </a:p>
          <a:p>
            <a:pPr indent="-228600" lvl="1" marL="685800" rtl="0" algn="l">
              <a:lnSpc>
                <a:spcPct val="90000"/>
              </a:lnSpc>
              <a:spcBef>
                <a:spcPts val="500"/>
              </a:spcBef>
              <a:spcAft>
                <a:spcPts val="0"/>
              </a:spcAft>
              <a:buClr>
                <a:schemeClr val="lt1"/>
              </a:buClr>
              <a:buSzPts val="2000"/>
              <a:buChar char="•"/>
            </a:pPr>
            <a:r>
              <a:rPr lang="en-US"/>
              <a:t>Varianza: Media aritmética de las desviaciones de la media elevadas al cuadrado.</a:t>
            </a:r>
            <a:endParaRPr/>
          </a:p>
          <a:p>
            <a:pPr indent="-101600" lvl="1" marL="685800" rtl="0" algn="l">
              <a:lnSpc>
                <a:spcPct val="90000"/>
              </a:lnSpc>
              <a:spcBef>
                <a:spcPts val="500"/>
              </a:spcBef>
              <a:spcAft>
                <a:spcPts val="0"/>
              </a:spcAft>
              <a:buClr>
                <a:schemeClr val="lt1"/>
              </a:buClr>
              <a:buSzPts val="2000"/>
              <a:buNone/>
            </a:pPr>
            <a:r>
              <a:t/>
            </a:r>
            <a:endParaRPr/>
          </a:p>
          <a:p>
            <a:pPr indent="-228600" lvl="1" marL="685800" rtl="0" algn="l">
              <a:lnSpc>
                <a:spcPct val="90000"/>
              </a:lnSpc>
              <a:spcBef>
                <a:spcPts val="500"/>
              </a:spcBef>
              <a:spcAft>
                <a:spcPts val="0"/>
              </a:spcAft>
              <a:buClr>
                <a:schemeClr val="lt1"/>
              </a:buClr>
              <a:buSzPts val="2000"/>
              <a:buChar char="•"/>
            </a:pPr>
            <a:r>
              <a:rPr lang="en-US"/>
              <a:t>Desviación estándar: La raíz cuadrada de la varianza.</a:t>
            </a:r>
            <a:endParaRPr/>
          </a:p>
          <a:p>
            <a:pPr indent="-101600" lvl="1" marL="685800" rtl="0" algn="l">
              <a:lnSpc>
                <a:spcPct val="90000"/>
              </a:lnSpc>
              <a:spcBef>
                <a:spcPts val="500"/>
              </a:spcBef>
              <a:spcAft>
                <a:spcPts val="0"/>
              </a:spcAft>
              <a:buClr>
                <a:schemeClr val="lt1"/>
              </a:buClr>
              <a:buSzPts val="2000"/>
              <a:buNone/>
            </a:pPr>
            <a:r>
              <a:t/>
            </a:r>
            <a:endParaRPr/>
          </a:p>
          <a:p>
            <a:pPr indent="-228600" lvl="1" marL="685800" rtl="0" algn="l">
              <a:lnSpc>
                <a:spcPct val="90000"/>
              </a:lnSpc>
              <a:spcBef>
                <a:spcPts val="500"/>
              </a:spcBef>
              <a:spcAft>
                <a:spcPts val="0"/>
              </a:spcAft>
              <a:buClr>
                <a:schemeClr val="lt1"/>
              </a:buClr>
              <a:buSzPts val="2000"/>
              <a:buChar char="•"/>
            </a:pPr>
            <a:r>
              <a:rPr lang="en-US"/>
              <a:t>Coeficiente de variación: Representa la razón entre la desviación estándar y la media, expresada en porcentaje</a:t>
            </a:r>
            <a:endParaRPr/>
          </a:p>
        </p:txBody>
      </p:sp>
      <p:sp>
        <p:nvSpPr>
          <p:cNvPr id="337" name="Google Shape;337;p15"/>
          <p:cNvSpPr txBox="1"/>
          <p:nvPr/>
        </p:nvSpPr>
        <p:spPr>
          <a:xfrm>
            <a:off x="1013571" y="6062675"/>
            <a:ext cx="4558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Gill Sans"/>
                <a:ea typeface="Gill Sans"/>
                <a:cs typeface="Gill Sans"/>
                <a:sym typeface="Gill Sans"/>
              </a:rPr>
              <a:t>Conoce sobre: </a:t>
            </a:r>
            <a:r>
              <a:rPr b="0" i="0" lang="en-US" sz="1800" u="sng" cap="none" strike="noStrike">
                <a:solidFill>
                  <a:srgbClr val="FFFF00"/>
                </a:solidFill>
                <a:latin typeface="Gill Sans"/>
                <a:ea typeface="Gill Sans"/>
                <a:cs typeface="Gill Sans"/>
                <a:sym typeface="Gill Sans"/>
                <a:hlinkClick r:id="rId3">
                  <a:extLst>
                    <a:ext uri="{A12FA001-AC4F-418D-AE19-62706E023703}">
                      <ahyp:hlinkClr val="tx"/>
                    </a:ext>
                  </a:extLst>
                </a:hlinkClick>
              </a:rPr>
              <a:t>“Medidas de dispersión”</a:t>
            </a:r>
            <a:r>
              <a:rPr b="0" i="0" lang="en-US" sz="1800" u="none" cap="none" strike="noStrike">
                <a:solidFill>
                  <a:srgbClr val="FFFF00"/>
                </a:solidFill>
                <a:latin typeface="Gill Sans"/>
                <a:ea typeface="Gill Sans"/>
                <a:cs typeface="Gill Sans"/>
                <a:sym typeface="Gill Sans"/>
              </a:rPr>
              <a:t> </a:t>
            </a:r>
            <a:endParaRPr b="0" i="0" sz="1400" u="none" cap="none" strike="noStrike">
              <a:solidFill>
                <a:srgbClr val="FFFF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gráfica (cuantitativos)</a:t>
            </a:r>
            <a:endParaRPr/>
          </a:p>
        </p:txBody>
      </p:sp>
      <p:sp>
        <p:nvSpPr>
          <p:cNvPr id="343" name="Google Shape;343;p1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Ejemplo: Para la misma firma de contabilidad del ejemplo anterior obtener un análisis numérico</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descr="A magnifying glass over a book&#10;&#10;Description automatically generated with low confidence" id="344" name="Google Shape;344;p16"/>
          <p:cNvPicPr preferRelativeResize="0"/>
          <p:nvPr/>
        </p:nvPicPr>
        <p:blipFill rotWithShape="1">
          <a:blip r:embed="rId3">
            <a:alphaModFix/>
          </a:blip>
          <a:srcRect b="2" l="12816" r="2043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pic>
        <p:nvPicPr>
          <p:cNvPr id="345" name="Google Shape;345;p16"/>
          <p:cNvPicPr preferRelativeResize="0"/>
          <p:nvPr/>
        </p:nvPicPr>
        <p:blipFill rotWithShape="1">
          <a:blip r:embed="rId4">
            <a:alphaModFix/>
          </a:blip>
          <a:srcRect b="0" l="0" r="0" t="0"/>
          <a:stretch/>
        </p:blipFill>
        <p:spPr>
          <a:xfrm>
            <a:off x="626998" y="3729344"/>
            <a:ext cx="3033065" cy="1771650"/>
          </a:xfrm>
          <a:prstGeom prst="rect">
            <a:avLst/>
          </a:prstGeom>
          <a:solidFill>
            <a:srgbClr val="F1EBE0"/>
          </a:solidFill>
          <a:ln>
            <a:noFill/>
          </a:ln>
        </p:spPr>
      </p:pic>
      <p:pic>
        <p:nvPicPr>
          <p:cNvPr id="346" name="Google Shape;346;p16"/>
          <p:cNvPicPr preferRelativeResize="0"/>
          <p:nvPr/>
        </p:nvPicPr>
        <p:blipFill rotWithShape="1">
          <a:blip r:embed="rId5">
            <a:alphaModFix/>
          </a:blip>
          <a:srcRect b="0" l="0" r="0" t="0"/>
          <a:stretch/>
        </p:blipFill>
        <p:spPr>
          <a:xfrm>
            <a:off x="4326655" y="2949864"/>
            <a:ext cx="2407520" cy="3330611"/>
          </a:xfrm>
          <a:prstGeom prst="rect">
            <a:avLst/>
          </a:prstGeom>
          <a:solidFill>
            <a:srgbClr val="F3E5E2"/>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6" name="Shape 146"/>
        <p:cNvGrpSpPr/>
        <p:nvPr/>
      </p:nvGrpSpPr>
      <p:grpSpPr>
        <a:xfrm>
          <a:off x="0" y="0"/>
          <a:ext cx="0" cy="0"/>
          <a:chOff x="0" y="0"/>
          <a:chExt cx="0" cy="0"/>
        </a:xfrm>
      </p:grpSpPr>
      <p:sp>
        <p:nvSpPr>
          <p:cNvPr id="147" name="Google Shape;147;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8" name="Google Shape;148;p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49" name="Google Shape;149;p2"/>
          <p:cNvGrpSpPr/>
          <p:nvPr/>
        </p:nvGrpSpPr>
        <p:grpSpPr>
          <a:xfrm>
            <a:off x="7649180" y="-1190"/>
            <a:ext cx="4263283" cy="6859190"/>
            <a:chOff x="7649180" y="-1190"/>
            <a:chExt cx="4263283" cy="6859190"/>
          </a:xfrm>
        </p:grpSpPr>
        <p:sp>
          <p:nvSpPr>
            <p:cNvPr id="150" name="Google Shape;150;p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1" name="Google Shape;151;p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2" name="Google Shape;152;p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3" name="Google Shape;153;p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4" name="Google Shape;154;p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55" name="Google Shape;155;p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6" name="Google Shape;156;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a:t>
            </a:r>
            <a:endParaRPr/>
          </a:p>
        </p:txBody>
      </p:sp>
      <p:sp>
        <p:nvSpPr>
          <p:cNvPr id="157" name="Google Shape;157;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n-US"/>
              <a:t>Ciencia que recoge, organiza, presenta, analiza e interpreta datos con el fin de propiciar una </a:t>
            </a:r>
            <a:r>
              <a:rPr lang="en-US" u="sng"/>
              <a:t>toma de decisiones </a:t>
            </a:r>
            <a:r>
              <a:rPr lang="en-US"/>
              <a:t>más eficaz.</a:t>
            </a:r>
            <a:endParaRPr/>
          </a:p>
          <a:p>
            <a:pPr indent="-228600" lvl="0" marL="228600" rtl="0" algn="l">
              <a:lnSpc>
                <a:spcPct val="90000"/>
              </a:lnSpc>
              <a:spcBef>
                <a:spcPts val="1000"/>
              </a:spcBef>
              <a:spcAft>
                <a:spcPts val="0"/>
              </a:spcAft>
              <a:buClr>
                <a:schemeClr val="lt1"/>
              </a:buClr>
              <a:buSzPts val="2000"/>
              <a:buChar char="•"/>
            </a:pPr>
            <a:r>
              <a:rPr lang="en-US"/>
              <a:t>Su uso está presente en diversos campos de conocimiento</a:t>
            </a:r>
            <a:endParaRPr/>
          </a:p>
          <a:p>
            <a:pPr indent="-228600" lvl="1" marL="685800" rtl="0" algn="l">
              <a:lnSpc>
                <a:spcPct val="90000"/>
              </a:lnSpc>
              <a:spcBef>
                <a:spcPts val="500"/>
              </a:spcBef>
              <a:spcAft>
                <a:spcPts val="0"/>
              </a:spcAft>
              <a:buClr>
                <a:schemeClr val="lt1"/>
              </a:buClr>
              <a:buSzPts val="2000"/>
              <a:buChar char="•"/>
            </a:pPr>
            <a:r>
              <a:rPr lang="en-US"/>
              <a:t>Economía</a:t>
            </a:r>
            <a:endParaRPr/>
          </a:p>
          <a:p>
            <a:pPr indent="-228600" lvl="1" marL="685800" rtl="0" algn="l">
              <a:lnSpc>
                <a:spcPct val="90000"/>
              </a:lnSpc>
              <a:spcBef>
                <a:spcPts val="500"/>
              </a:spcBef>
              <a:spcAft>
                <a:spcPts val="0"/>
              </a:spcAft>
              <a:buClr>
                <a:schemeClr val="lt1"/>
              </a:buClr>
              <a:buSzPts val="2000"/>
              <a:buChar char="•"/>
            </a:pPr>
            <a:r>
              <a:rPr lang="en-US"/>
              <a:t>Administración</a:t>
            </a:r>
            <a:endParaRPr/>
          </a:p>
          <a:p>
            <a:pPr indent="-228600" lvl="1" marL="685800" rtl="0" algn="l">
              <a:lnSpc>
                <a:spcPct val="90000"/>
              </a:lnSpc>
              <a:spcBef>
                <a:spcPts val="500"/>
              </a:spcBef>
              <a:spcAft>
                <a:spcPts val="0"/>
              </a:spcAft>
              <a:buClr>
                <a:schemeClr val="lt1"/>
              </a:buClr>
              <a:buSzPts val="2000"/>
              <a:buChar char="•"/>
            </a:pPr>
            <a:r>
              <a:rPr lang="en-US"/>
              <a:t>Negocios</a:t>
            </a:r>
            <a:endParaRPr/>
          </a:p>
          <a:p>
            <a:pPr indent="-228600" lvl="1" marL="685800" rtl="0" algn="l">
              <a:lnSpc>
                <a:spcPct val="90000"/>
              </a:lnSpc>
              <a:spcBef>
                <a:spcPts val="500"/>
              </a:spcBef>
              <a:spcAft>
                <a:spcPts val="0"/>
              </a:spcAft>
              <a:buClr>
                <a:schemeClr val="lt1"/>
              </a:buClr>
              <a:buSzPts val="2000"/>
              <a:buChar char="•"/>
            </a:pPr>
            <a:r>
              <a:rPr lang="en-US"/>
              <a:t>Ingeniería</a:t>
            </a:r>
            <a:endParaRPr/>
          </a:p>
          <a:p>
            <a:pPr indent="-228600" lvl="1" marL="685800" rtl="0" algn="l">
              <a:lnSpc>
                <a:spcPct val="90000"/>
              </a:lnSpc>
              <a:spcBef>
                <a:spcPts val="500"/>
              </a:spcBef>
              <a:spcAft>
                <a:spcPts val="0"/>
              </a:spcAft>
              <a:buClr>
                <a:schemeClr val="lt1"/>
              </a:buClr>
              <a:buSzPts val="2000"/>
              <a:buChar char="•"/>
            </a:pPr>
            <a:r>
              <a:rPr lang="en-US"/>
              <a:t>Ciencias (Naturales y sociales)</a:t>
            </a:r>
            <a:endParaRPr/>
          </a:p>
          <a:p>
            <a:pPr indent="-228600" lvl="1" marL="685800" rtl="0" algn="l">
              <a:lnSpc>
                <a:spcPct val="90000"/>
              </a:lnSpc>
              <a:spcBef>
                <a:spcPts val="500"/>
              </a:spcBef>
              <a:spcAft>
                <a:spcPts val="0"/>
              </a:spcAft>
              <a:buClr>
                <a:schemeClr val="lt1"/>
              </a:buClr>
              <a:buSzPts val="2000"/>
              <a:buChar char="•"/>
            </a:pPr>
            <a:r>
              <a:rPr lang="en-US"/>
              <a:t>Mercadotecnia</a:t>
            </a:r>
            <a:endParaRPr/>
          </a:p>
          <a:p>
            <a:pPr indent="-228600" lvl="0" marL="228600" rtl="0" algn="l">
              <a:lnSpc>
                <a:spcPct val="90000"/>
              </a:lnSpc>
              <a:spcBef>
                <a:spcPts val="1000"/>
              </a:spcBef>
              <a:spcAft>
                <a:spcPts val="0"/>
              </a:spcAft>
              <a:buClr>
                <a:schemeClr val="lt1"/>
              </a:buClr>
              <a:buSzPts val="2000"/>
              <a:buChar char="•"/>
            </a:pPr>
            <a:r>
              <a:rPr lang="en-US"/>
              <a:t>Estadística </a:t>
            </a:r>
            <a:r>
              <a:rPr lang="en-US">
                <a:extLst>
                  <a:ext uri="http://customooxmlschemas.google.com/">
                    <go:slidesCustomData xmlns:go="http://customooxmlschemas.google.com/" textRoundtripDataId="0"/>
                  </a:ext>
                </a:extLst>
              </a:rPr>
              <a:t>Descriptiva: </a:t>
            </a:r>
            <a:r>
              <a:rPr lang="en-US"/>
              <a:t>organiza, resume y presenta datos de manera informativa</a:t>
            </a:r>
            <a:endParaRPr/>
          </a:p>
          <a:p>
            <a:pPr indent="-228600" lvl="0" marL="228600" rtl="0" algn="l">
              <a:lnSpc>
                <a:spcPct val="90000"/>
              </a:lnSpc>
              <a:spcBef>
                <a:spcPts val="1000"/>
              </a:spcBef>
              <a:spcAft>
                <a:spcPts val="0"/>
              </a:spcAft>
              <a:buClr>
                <a:schemeClr val="lt1"/>
              </a:buClr>
              <a:buSzPts val="2000"/>
              <a:buChar char="•"/>
            </a:pPr>
            <a:r>
              <a:rPr lang="en-US"/>
              <a:t>Estadística </a:t>
            </a:r>
            <a:r>
              <a:rPr lang="en-US">
                <a:extLst>
                  <a:ext uri="http://customooxmlschemas.google.com/">
                    <go:slidesCustomData xmlns:go="http://customooxmlschemas.google.com/" textRoundtripDataId="1"/>
                  </a:ext>
                </a:extLst>
              </a:rPr>
              <a:t>Inferencial:</a:t>
            </a:r>
            <a:r>
              <a:rPr lang="en-US"/>
              <a:t> Busca determinar la propiedad de una población con base en la información de una muestra de ella.</a:t>
            </a:r>
            <a:endParaRPr/>
          </a:p>
        </p:txBody>
      </p:sp>
      <p:pic>
        <p:nvPicPr>
          <p:cNvPr id="158" name="Google Shape;158;p2"/>
          <p:cNvPicPr preferRelativeResize="0"/>
          <p:nvPr/>
        </p:nvPicPr>
        <p:blipFill rotWithShape="1">
          <a:blip r:embed="rId4">
            <a:alphaModFix/>
          </a:blip>
          <a:srcRect b="-2" l="18654" r="1901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2" name="Shape 162"/>
        <p:cNvGrpSpPr/>
        <p:nvPr/>
      </p:nvGrpSpPr>
      <p:grpSpPr>
        <a:xfrm>
          <a:off x="0" y="0"/>
          <a:ext cx="0" cy="0"/>
          <a:chOff x="0" y="0"/>
          <a:chExt cx="0" cy="0"/>
        </a:xfrm>
      </p:grpSpPr>
      <p:sp>
        <p:nvSpPr>
          <p:cNvPr id="163" name="Google Shape;163;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4" name="Google Shape;164;p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65" name="Google Shape;165;p3"/>
          <p:cNvGrpSpPr/>
          <p:nvPr/>
        </p:nvGrpSpPr>
        <p:grpSpPr>
          <a:xfrm>
            <a:off x="7649180" y="-1190"/>
            <a:ext cx="4263283" cy="6859190"/>
            <a:chOff x="7649180" y="-1190"/>
            <a:chExt cx="4263283" cy="6859190"/>
          </a:xfrm>
        </p:grpSpPr>
        <p:sp>
          <p:nvSpPr>
            <p:cNvPr id="166" name="Google Shape;166;p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7" name="Google Shape;167;p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8" name="Google Shape;168;p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9" name="Google Shape;169;p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0" name="Google Shape;170;p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71" name="Google Shape;171;p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2" name="Google Shape;172;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a:t>
            </a:r>
            <a:endParaRPr/>
          </a:p>
        </p:txBody>
      </p:sp>
      <p:sp>
        <p:nvSpPr>
          <p:cNvPr id="173" name="Google Shape;173;p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Población: Todo el grupo de datos que se quiere analizar, por ejemplo la estatura de todos los alumnos de nuevo ingreso de la universidad.</a:t>
            </a:r>
            <a:endParaRPr/>
          </a:p>
          <a:p>
            <a:pPr indent="-228600" lvl="1" marL="685800" rtl="0" algn="l">
              <a:lnSpc>
                <a:spcPct val="90000"/>
              </a:lnSpc>
              <a:spcBef>
                <a:spcPts val="500"/>
              </a:spcBef>
              <a:spcAft>
                <a:spcPts val="0"/>
              </a:spcAft>
              <a:buClr>
                <a:schemeClr val="lt1"/>
              </a:buClr>
              <a:buSzPts val="2000"/>
              <a:buChar char="•"/>
            </a:pPr>
            <a:r>
              <a:rPr lang="en-US"/>
              <a:t>Finita: Tiene un número dado de datos, los autos producidos en un día. </a:t>
            </a:r>
            <a:endParaRPr/>
          </a:p>
          <a:p>
            <a:pPr indent="-228600" lvl="1" marL="685800" rtl="0" algn="l">
              <a:lnSpc>
                <a:spcPct val="90000"/>
              </a:lnSpc>
              <a:spcBef>
                <a:spcPts val="500"/>
              </a:spcBef>
              <a:spcAft>
                <a:spcPts val="0"/>
              </a:spcAft>
              <a:buClr>
                <a:schemeClr val="lt1"/>
              </a:buClr>
              <a:buSzPts val="2000"/>
              <a:buChar char="•"/>
            </a:pPr>
            <a:r>
              <a:rPr lang="en-US"/>
              <a:t>Infinita: No tiene un número definido de datos, los resultados de todos los “volados” que se pueden realizar con una moneda. </a:t>
            </a:r>
            <a:endParaRPr/>
          </a:p>
          <a:p>
            <a:pPr indent="-101600" lvl="0" marL="228600" rtl="0" algn="l">
              <a:lnSpc>
                <a:spcPct val="90000"/>
              </a:lnSpc>
              <a:spcBef>
                <a:spcPts val="10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n-US"/>
              <a:t>Muestra: Una parte de la población de interés, son elegidos de entre la población: 50 estudiantes de los 1,350 de primer ingreso a la universidad.</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174" name="Google Shape;174;p3"/>
          <p:cNvPicPr preferRelativeResize="0"/>
          <p:nvPr/>
        </p:nvPicPr>
        <p:blipFill rotWithShape="1">
          <a:blip r:embed="rId4">
            <a:alphaModFix/>
          </a:blip>
          <a:srcRect b="1" l="18783" r="26101"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75" name="Google Shape;175;p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9" name="Shape 179"/>
        <p:cNvGrpSpPr/>
        <p:nvPr/>
      </p:nvGrpSpPr>
      <p:grpSpPr>
        <a:xfrm>
          <a:off x="0" y="0"/>
          <a:ext cx="0" cy="0"/>
          <a:chOff x="0" y="0"/>
          <a:chExt cx="0" cy="0"/>
        </a:xfrm>
      </p:grpSpPr>
      <p:sp>
        <p:nvSpPr>
          <p:cNvPr id="180" name="Google Shape;180;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1" name="Google Shape;181;p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82" name="Google Shape;182;p4"/>
          <p:cNvGrpSpPr/>
          <p:nvPr/>
        </p:nvGrpSpPr>
        <p:grpSpPr>
          <a:xfrm>
            <a:off x="7649180" y="-1190"/>
            <a:ext cx="4263283" cy="6859190"/>
            <a:chOff x="7649180" y="-1190"/>
            <a:chExt cx="4263283" cy="6859190"/>
          </a:xfrm>
        </p:grpSpPr>
        <p:sp>
          <p:nvSpPr>
            <p:cNvPr id="183" name="Google Shape;183;p4"/>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4"/>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5" name="Google Shape;185;p4"/>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6" name="Google Shape;186;p4"/>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7" name="Google Shape;187;p4"/>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88" name="Google Shape;188;p4"/>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9" name="Google Shape;189;p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Origen de los datos</a:t>
            </a:r>
            <a:endParaRPr/>
          </a:p>
        </p:txBody>
      </p:sp>
      <p:sp>
        <p:nvSpPr>
          <p:cNvPr id="190" name="Google Shape;190;p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Datos existentes: Datos provenientes de la operación diaria, como registros de ventas, horario de llegada, salarios, nivel de inventario, goles en los partidos de la temporada, etc. Agencias de gobierno también recopilan y publican gran cantidad de datos., por ejemplo los censos y los reportes de actividad económica. </a:t>
            </a:r>
            <a:endParaRPr/>
          </a:p>
          <a:p>
            <a:pPr indent="-101600" lvl="0" marL="228600" rtl="0" algn="l">
              <a:lnSpc>
                <a:spcPct val="90000"/>
              </a:lnSpc>
              <a:spcBef>
                <a:spcPts val="10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n-US"/>
              <a:t>Estudios estadísticos: Pueden ser fruto de la observación o bien de la realización de experimentos a modo. En los primeros no se busca controlar las variables que se cree influyen en el resultado. En los experimentos se modifican las variables para ver su efecto en el resultado. Por ejemplo: El efecto de introducir cajeros de autopago en el tiempo de espera en un supermercado.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191" name="Google Shape;191;p4"/>
          <p:cNvPicPr preferRelativeResize="0"/>
          <p:nvPr/>
        </p:nvPicPr>
        <p:blipFill rotWithShape="1">
          <a:blip r:embed="rId4">
            <a:alphaModFix/>
          </a:blip>
          <a:srcRect b="0" l="25000" r="25000"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92" name="Google Shape;192;p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6" name="Shape 196"/>
        <p:cNvGrpSpPr/>
        <p:nvPr/>
      </p:nvGrpSpPr>
      <p:grpSpPr>
        <a:xfrm>
          <a:off x="0" y="0"/>
          <a:ext cx="0" cy="0"/>
          <a:chOff x="0" y="0"/>
          <a:chExt cx="0" cy="0"/>
        </a:xfrm>
      </p:grpSpPr>
      <p:sp>
        <p:nvSpPr>
          <p:cNvPr id="197" name="Google Shape;197;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8" name="Google Shape;198;p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99" name="Google Shape;199;p5"/>
          <p:cNvGrpSpPr/>
          <p:nvPr/>
        </p:nvGrpSpPr>
        <p:grpSpPr>
          <a:xfrm>
            <a:off x="7649180" y="-1190"/>
            <a:ext cx="4263283" cy="6859191"/>
            <a:chOff x="7649180" y="-1190"/>
            <a:chExt cx="4263283" cy="6859191"/>
          </a:xfrm>
        </p:grpSpPr>
        <p:sp>
          <p:nvSpPr>
            <p:cNvPr id="200" name="Google Shape;200;p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1" name="Google Shape;201;p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2" name="Google Shape;202;p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3" name="Google Shape;203;p5"/>
            <p:cNvSpPr/>
            <p:nvPr/>
          </p:nvSpPr>
          <p:spPr>
            <a:xfrm>
              <a:off x="8389791" y="-1190"/>
              <a:ext cx="3522672"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4" name="Google Shape;204;p5"/>
            <p:cNvSpPr/>
            <p:nvPr/>
          </p:nvSpPr>
          <p:spPr>
            <a:xfrm>
              <a:off x="8288140" y="5358010"/>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5" name="Google Shape;205;p5"/>
            <p:cNvSpPr/>
            <p:nvPr/>
          </p:nvSpPr>
          <p:spPr>
            <a:xfrm>
              <a:off x="8389791" y="1693710"/>
              <a:ext cx="3496027" cy="349602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cap="flat" cmpd="sng" w="38100">
              <a:solidFill>
                <a:srgbClr val="F7F7F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06" name="Google Shape;206;p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7" name="Google Shape;207;p5"/>
          <p:cNvSpPr txBox="1"/>
          <p:nvPr>
            <p:ph type="title"/>
          </p:nvPr>
        </p:nvSpPr>
        <p:spPr>
          <a:xfrm>
            <a:off x="457200" y="758952"/>
            <a:ext cx="6943725"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Tipo de variables</a:t>
            </a:r>
            <a:endParaRPr/>
          </a:p>
        </p:txBody>
      </p:sp>
      <p:sp>
        <p:nvSpPr>
          <p:cNvPr id="208" name="Google Shape;208;p5"/>
          <p:cNvSpPr txBox="1"/>
          <p:nvPr>
            <p:ph idx="1" type="body"/>
          </p:nvPr>
        </p:nvSpPr>
        <p:spPr>
          <a:xfrm>
            <a:off x="457200" y="2286000"/>
            <a:ext cx="6943725" cy="38787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700"/>
              <a:buChar char="•"/>
            </a:pPr>
            <a:r>
              <a:rPr lang="en-US" sz="1700"/>
              <a:t>Los datos son los hechos y cifras recabados, analizados y resumidos para su presentación.</a:t>
            </a:r>
            <a:endParaRPr/>
          </a:p>
          <a:p>
            <a:pPr indent="-228600" lvl="0" marL="228600" rtl="0" algn="l">
              <a:lnSpc>
                <a:spcPct val="90000"/>
              </a:lnSpc>
              <a:spcBef>
                <a:spcPts val="1000"/>
              </a:spcBef>
              <a:spcAft>
                <a:spcPts val="0"/>
              </a:spcAft>
              <a:buClr>
                <a:schemeClr val="lt1"/>
              </a:buClr>
              <a:buSzPts val="1700"/>
              <a:buChar char="•"/>
            </a:pPr>
            <a:r>
              <a:rPr lang="en-US" sz="1700"/>
              <a:t>Elementos son las entidades a  partir de las que se recolectan los datos.</a:t>
            </a:r>
            <a:endParaRPr/>
          </a:p>
          <a:p>
            <a:pPr indent="-228600" lvl="0" marL="228600" rtl="0" algn="l">
              <a:lnSpc>
                <a:spcPct val="90000"/>
              </a:lnSpc>
              <a:spcBef>
                <a:spcPts val="1000"/>
              </a:spcBef>
              <a:spcAft>
                <a:spcPts val="0"/>
              </a:spcAft>
              <a:buClr>
                <a:schemeClr val="lt1"/>
              </a:buClr>
              <a:buSzPts val="1700"/>
              <a:buChar char="•"/>
            </a:pPr>
            <a:r>
              <a:rPr lang="en-US" sz="1700"/>
              <a:t>Los datos son en general variables que pueden ser:</a:t>
            </a:r>
            <a:endParaRPr/>
          </a:p>
          <a:p>
            <a:pPr indent="0" lvl="0" marL="228600" rtl="0" algn="l">
              <a:lnSpc>
                <a:spcPct val="90000"/>
              </a:lnSpc>
              <a:spcBef>
                <a:spcPts val="1000"/>
              </a:spcBef>
              <a:spcAft>
                <a:spcPts val="0"/>
              </a:spcAft>
              <a:buSzPts val="1800"/>
              <a:buNone/>
            </a:pPr>
            <a:r>
              <a:rPr lang="en-US" sz="1700"/>
              <a:t>-Variables cualitativas (o de atributo): importa la cantidad de datos que comparten ese atributo, por ejemplo la marca de celular que se tiene o el estado de nacimiento.</a:t>
            </a:r>
            <a:endParaRPr/>
          </a:p>
          <a:p>
            <a:pPr indent="0" lvl="0" marL="228600" rtl="0" algn="l">
              <a:lnSpc>
                <a:spcPct val="90000"/>
              </a:lnSpc>
              <a:spcBef>
                <a:spcPts val="1000"/>
              </a:spcBef>
              <a:spcAft>
                <a:spcPts val="0"/>
              </a:spcAft>
              <a:buSzPts val="1800"/>
              <a:buNone/>
            </a:pPr>
            <a:r>
              <a:rPr lang="en-US" sz="1700"/>
              <a:t>-Variables cuantitativas: Se pueden representar en forma numérica, por ejemplo, la estatura de la persona (continua), el número de hijos en una familia (discreta)</a:t>
            </a:r>
            <a:endParaRPr/>
          </a:p>
          <a:p>
            <a:pPr indent="0" lvl="1" marL="457200" rtl="0" algn="l">
              <a:lnSpc>
                <a:spcPct val="90000"/>
              </a:lnSpc>
              <a:spcBef>
                <a:spcPts val="500"/>
              </a:spcBef>
              <a:spcAft>
                <a:spcPts val="0"/>
              </a:spcAft>
              <a:buClr>
                <a:schemeClr val="lt1"/>
              </a:buClr>
              <a:buSzPts val="1700"/>
              <a:buNone/>
            </a:pPr>
            <a:r>
              <a:t/>
            </a:r>
            <a:endParaRPr sz="1700"/>
          </a:p>
          <a:p>
            <a:pPr indent="-228600" lvl="0" marL="228600" rtl="0" algn="l">
              <a:lnSpc>
                <a:spcPct val="90000"/>
              </a:lnSpc>
              <a:spcBef>
                <a:spcPts val="1000"/>
              </a:spcBef>
              <a:spcAft>
                <a:spcPts val="0"/>
              </a:spcAft>
              <a:buClr>
                <a:srgbClr val="FFFF00"/>
              </a:buClr>
              <a:buSzPts val="1700"/>
              <a:buChar char="•"/>
            </a:pPr>
            <a:r>
              <a:rPr lang="en-US" sz="1700">
                <a:solidFill>
                  <a:srgbClr val="FFFF00"/>
                </a:solidFill>
              </a:rPr>
              <a:t>¿Puedes pensar en otros ejemplos para cada uno de los tipos de datos?</a:t>
            </a:r>
            <a:endParaRPr sz="1700">
              <a:solidFill>
                <a:srgbClr val="FFFF00"/>
              </a:solidFill>
            </a:endParaRPr>
          </a:p>
        </p:txBody>
      </p:sp>
      <p:pic>
        <p:nvPicPr>
          <p:cNvPr id="209" name="Google Shape;209;p5"/>
          <p:cNvPicPr preferRelativeResize="0"/>
          <p:nvPr/>
        </p:nvPicPr>
        <p:blipFill rotWithShape="1">
          <a:blip r:embed="rId4">
            <a:alphaModFix/>
          </a:blip>
          <a:srcRect b="0" l="0" r="0" t="0"/>
          <a:stretch/>
        </p:blipFill>
        <p:spPr>
          <a:xfrm>
            <a:off x="8652216" y="2045494"/>
            <a:ext cx="2550247" cy="2494073"/>
          </a:xfrm>
          <a:prstGeom prst="rect">
            <a:avLst/>
          </a:prstGeom>
          <a:noFill/>
          <a:ln>
            <a:noFill/>
          </a:ln>
        </p:spPr>
      </p:pic>
      <p:sp>
        <p:nvSpPr>
          <p:cNvPr id="210" name="Google Shape;210;p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Niveles de medición</a:t>
            </a:r>
            <a:endParaRPr/>
          </a:p>
        </p:txBody>
      </p:sp>
      <p:sp>
        <p:nvSpPr>
          <p:cNvPr id="216" name="Google Shape;216;p6"/>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lt1"/>
              </a:buClr>
              <a:buSzPct val="100000"/>
              <a:buChar char="•"/>
            </a:pPr>
            <a:r>
              <a:rPr lang="en-US"/>
              <a:t>Nominal: en una variable cualitativa, solamente se cuentan (se nombran). Por ejemplo los automóviles rojos, azules y blancos en un lote de estacionamiento.</a:t>
            </a:r>
            <a:endParaRPr/>
          </a:p>
          <a:p>
            <a:pPr indent="-12065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US"/>
              <a:t>Ordinal: los datos se colocan en un orden respecto a un orden relativo. Por ejemplo la calificación del servicio en un restaurante (excelente, bueno, regular, malo).</a:t>
            </a:r>
            <a:endParaRPr/>
          </a:p>
          <a:p>
            <a:pPr indent="-12065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US"/>
              <a:t>De intervalo: es parecida a la ordinal, pero la diferencia entre valores es una magnitud constante, es decir diferencias iguales en la característica representa diferencias iguales en las mediciones Por ejemplo la talla de ropa con las medidas de cintura.</a:t>
            </a:r>
            <a:endParaRPr/>
          </a:p>
          <a:p>
            <a:pPr indent="-120650"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US"/>
              <a:t>De razón: Parecida a la de intervalo pero aquí se expresa como una razón (división). Por ejemplo salarios, el peso de las personas. El valor 0 tiene sentido.	</a:t>
            </a:r>
            <a:endParaRPr/>
          </a:p>
          <a:p>
            <a:pPr indent="0" lvl="0" marL="0" rtl="0" algn="l">
              <a:lnSpc>
                <a:spcPct val="90000"/>
              </a:lnSpc>
              <a:spcBef>
                <a:spcPts val="1000"/>
              </a:spcBef>
              <a:spcAft>
                <a:spcPts val="0"/>
              </a:spcAft>
              <a:buClr>
                <a:schemeClr val="lt1"/>
              </a:buClr>
              <a:buSzPct val="100000"/>
              <a:buNone/>
            </a:pPr>
            <a:r>
              <a:t/>
            </a:r>
            <a:endParaRPr/>
          </a:p>
          <a:p>
            <a:pPr indent="-120650" lvl="1" marL="685800" rtl="0" algn="l">
              <a:lnSpc>
                <a:spcPct val="90000"/>
              </a:lnSpc>
              <a:spcBef>
                <a:spcPts val="500"/>
              </a:spcBef>
              <a:spcAft>
                <a:spcPts val="0"/>
              </a:spcAft>
              <a:buClr>
                <a:schemeClr val="lt1"/>
              </a:buClr>
              <a:buSzPct val="100000"/>
              <a:buNone/>
            </a:pPr>
            <a:r>
              <a:t/>
            </a:r>
            <a:endParaRPr/>
          </a:p>
        </p:txBody>
      </p:sp>
      <p:sp>
        <p:nvSpPr>
          <p:cNvPr id="217" name="Google Shape;217;p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1" name="Shape 221"/>
        <p:cNvGrpSpPr/>
        <p:nvPr/>
      </p:nvGrpSpPr>
      <p:grpSpPr>
        <a:xfrm>
          <a:off x="0" y="0"/>
          <a:ext cx="0" cy="0"/>
          <a:chOff x="0" y="0"/>
          <a:chExt cx="0" cy="0"/>
        </a:xfrm>
      </p:grpSpPr>
      <p:sp>
        <p:nvSpPr>
          <p:cNvPr id="222" name="Google Shape;222;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3" name="Google Shape;223;p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24" name="Google Shape;224;p8"/>
          <p:cNvGrpSpPr/>
          <p:nvPr/>
        </p:nvGrpSpPr>
        <p:grpSpPr>
          <a:xfrm>
            <a:off x="7649180" y="-1190"/>
            <a:ext cx="4263283" cy="6859191"/>
            <a:chOff x="7649180" y="-1190"/>
            <a:chExt cx="4263283" cy="6859191"/>
          </a:xfrm>
        </p:grpSpPr>
        <p:sp>
          <p:nvSpPr>
            <p:cNvPr id="225" name="Google Shape;225;p8"/>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6" name="Google Shape;226;p8"/>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7" name="Google Shape;227;p8"/>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8" name="Google Shape;228;p8"/>
            <p:cNvSpPr/>
            <p:nvPr/>
          </p:nvSpPr>
          <p:spPr>
            <a:xfrm>
              <a:off x="8389791" y="-1190"/>
              <a:ext cx="3522672"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9" name="Google Shape;229;p8"/>
            <p:cNvSpPr/>
            <p:nvPr/>
          </p:nvSpPr>
          <p:spPr>
            <a:xfrm>
              <a:off x="8288140" y="5358010"/>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8"/>
            <p:cNvSpPr/>
            <p:nvPr/>
          </p:nvSpPr>
          <p:spPr>
            <a:xfrm>
              <a:off x="8389791" y="1693710"/>
              <a:ext cx="3496027" cy="349602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cap="flat" cmpd="sng" w="38100">
              <a:solidFill>
                <a:srgbClr val="F7F7F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31" name="Google Shape;231;p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8"/>
          <p:cNvSpPr txBox="1"/>
          <p:nvPr>
            <p:ph type="title"/>
          </p:nvPr>
        </p:nvSpPr>
        <p:spPr>
          <a:xfrm>
            <a:off x="457200" y="758952"/>
            <a:ext cx="6943725"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de datos</a:t>
            </a:r>
            <a:endParaRPr/>
          </a:p>
        </p:txBody>
      </p:sp>
      <p:sp>
        <p:nvSpPr>
          <p:cNvPr id="233" name="Google Shape;233;p8"/>
          <p:cNvSpPr txBox="1"/>
          <p:nvPr>
            <p:ph idx="1" type="body"/>
          </p:nvPr>
        </p:nvSpPr>
        <p:spPr>
          <a:xfrm>
            <a:off x="457200" y="2286000"/>
            <a:ext cx="6943725" cy="3878712"/>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90000"/>
              </a:lnSpc>
              <a:spcBef>
                <a:spcPts val="0"/>
              </a:spcBef>
              <a:spcAft>
                <a:spcPts val="0"/>
              </a:spcAft>
              <a:buClr>
                <a:schemeClr val="lt1"/>
              </a:buClr>
              <a:buSzPct val="100000"/>
              <a:buChar char="•"/>
            </a:pPr>
            <a:r>
              <a:rPr lang="en-US"/>
              <a:t>Una vez que se tienen los datos debemos poder usar herramientas para describirlos.</a:t>
            </a:r>
            <a:endParaRPr/>
          </a:p>
          <a:p>
            <a:pPr indent="-219075" lvl="0" marL="228600" rtl="0" algn="l">
              <a:lnSpc>
                <a:spcPct val="90000"/>
              </a:lnSpc>
              <a:spcBef>
                <a:spcPts val="1000"/>
              </a:spcBef>
              <a:spcAft>
                <a:spcPts val="0"/>
              </a:spcAft>
              <a:buClr>
                <a:schemeClr val="lt1"/>
              </a:buClr>
              <a:buSzPct val="100000"/>
              <a:buChar char="•"/>
            </a:pPr>
            <a:r>
              <a:rPr lang="en-US"/>
              <a:t>Gráficos:</a:t>
            </a:r>
            <a:endParaRPr/>
          </a:p>
          <a:p>
            <a:pPr indent="-219075" lvl="1" marL="685800" rtl="0" algn="l">
              <a:lnSpc>
                <a:spcPct val="90000"/>
              </a:lnSpc>
              <a:spcBef>
                <a:spcPts val="500"/>
              </a:spcBef>
              <a:spcAft>
                <a:spcPts val="0"/>
              </a:spcAft>
              <a:buClr>
                <a:schemeClr val="lt1"/>
              </a:buClr>
              <a:buSzPct val="100000"/>
              <a:buChar char="•"/>
            </a:pPr>
            <a:r>
              <a:rPr lang="en-US"/>
              <a:t>Tablas de frecuencias.</a:t>
            </a:r>
            <a:endParaRPr/>
          </a:p>
          <a:p>
            <a:pPr indent="-219075" lvl="1" marL="685800" rtl="0" algn="l">
              <a:lnSpc>
                <a:spcPct val="90000"/>
              </a:lnSpc>
              <a:spcBef>
                <a:spcPts val="500"/>
              </a:spcBef>
              <a:spcAft>
                <a:spcPts val="0"/>
              </a:spcAft>
              <a:buClr>
                <a:schemeClr val="lt1"/>
              </a:buClr>
              <a:buSzPct val="100000"/>
              <a:buChar char="•"/>
            </a:pPr>
            <a:r>
              <a:rPr lang="en-US"/>
              <a:t>Distribución de frecuencias</a:t>
            </a:r>
            <a:endParaRPr/>
          </a:p>
          <a:p>
            <a:pPr indent="-219075" lvl="1" marL="685800" rtl="0" algn="l">
              <a:lnSpc>
                <a:spcPct val="90000"/>
              </a:lnSpc>
              <a:spcBef>
                <a:spcPts val="500"/>
              </a:spcBef>
              <a:spcAft>
                <a:spcPts val="0"/>
              </a:spcAft>
              <a:buClr>
                <a:schemeClr val="lt1"/>
              </a:buClr>
              <a:buSzPct val="100000"/>
              <a:buChar char="•"/>
            </a:pPr>
            <a:r>
              <a:rPr lang="en-US"/>
              <a:t>Histogramas</a:t>
            </a:r>
            <a:endParaRPr/>
          </a:p>
          <a:p>
            <a:pPr indent="-219075" lvl="1" marL="685800" rtl="0" algn="l">
              <a:lnSpc>
                <a:spcPct val="90000"/>
              </a:lnSpc>
              <a:spcBef>
                <a:spcPts val="500"/>
              </a:spcBef>
              <a:spcAft>
                <a:spcPts val="0"/>
              </a:spcAft>
              <a:buClr>
                <a:schemeClr val="lt1"/>
              </a:buClr>
              <a:buSzPct val="100000"/>
              <a:buChar char="•"/>
            </a:pPr>
            <a:r>
              <a:rPr lang="en-US"/>
              <a:t>Diagramas de pastel</a:t>
            </a:r>
            <a:endParaRPr/>
          </a:p>
          <a:p>
            <a:pPr indent="-219075" lvl="0" marL="228600" rtl="0" algn="l">
              <a:lnSpc>
                <a:spcPct val="90000"/>
              </a:lnSpc>
              <a:spcBef>
                <a:spcPts val="1000"/>
              </a:spcBef>
              <a:spcAft>
                <a:spcPts val="0"/>
              </a:spcAft>
              <a:buClr>
                <a:schemeClr val="lt1"/>
              </a:buClr>
              <a:buSzPct val="100000"/>
              <a:buChar char="•"/>
            </a:pPr>
            <a:r>
              <a:rPr lang="en-US"/>
              <a:t>Numéricos:</a:t>
            </a:r>
            <a:endParaRPr/>
          </a:p>
          <a:p>
            <a:pPr indent="-219075" lvl="1" marL="685800" rtl="0" algn="l">
              <a:lnSpc>
                <a:spcPct val="90000"/>
              </a:lnSpc>
              <a:spcBef>
                <a:spcPts val="500"/>
              </a:spcBef>
              <a:spcAft>
                <a:spcPts val="0"/>
              </a:spcAft>
              <a:buClr>
                <a:schemeClr val="lt1"/>
              </a:buClr>
              <a:buSzPct val="100000"/>
              <a:buChar char="•"/>
            </a:pPr>
            <a:r>
              <a:rPr lang="en-US"/>
              <a:t>Medidas localización: Media, moda, mediana, percentiles</a:t>
            </a:r>
            <a:endParaRPr/>
          </a:p>
          <a:p>
            <a:pPr indent="-219075" lvl="1" marL="685800" rtl="0" algn="l">
              <a:lnSpc>
                <a:spcPct val="90000"/>
              </a:lnSpc>
              <a:spcBef>
                <a:spcPts val="500"/>
              </a:spcBef>
              <a:spcAft>
                <a:spcPts val="0"/>
              </a:spcAft>
              <a:buClr>
                <a:schemeClr val="lt1"/>
              </a:buClr>
              <a:buSzPct val="100000"/>
              <a:buChar char="•"/>
            </a:pPr>
            <a:r>
              <a:rPr lang="en-US"/>
              <a:t>Medidas de dispersión: Rango, varianza, desviación estándar.</a:t>
            </a:r>
            <a:endParaRPr/>
          </a:p>
          <a:p>
            <a:pPr indent="-101600" lvl="1" marL="685800" rtl="0" algn="l">
              <a:lnSpc>
                <a:spcPct val="90000"/>
              </a:lnSpc>
              <a:spcBef>
                <a:spcPts val="500"/>
              </a:spcBef>
              <a:spcAft>
                <a:spcPts val="0"/>
              </a:spcAft>
              <a:buClr>
                <a:schemeClr val="lt1"/>
              </a:buClr>
              <a:buSzPct val="100000"/>
              <a:buNone/>
            </a:pPr>
            <a:r>
              <a:t/>
            </a:r>
            <a:endParaRPr/>
          </a:p>
          <a:p>
            <a:pPr indent="0" lvl="0" marL="0" rtl="0" algn="l">
              <a:lnSpc>
                <a:spcPct val="90000"/>
              </a:lnSpc>
              <a:spcBef>
                <a:spcPts val="1000"/>
              </a:spcBef>
              <a:spcAft>
                <a:spcPts val="0"/>
              </a:spcAft>
              <a:buClr>
                <a:schemeClr val="lt1"/>
              </a:buClr>
              <a:buSzPct val="100000"/>
              <a:buNone/>
            </a:pPr>
            <a:r>
              <a:t/>
            </a:r>
            <a:endParaRPr/>
          </a:p>
          <a:p>
            <a:pPr indent="-101600" lvl="1" marL="685800" rtl="0" algn="l">
              <a:lnSpc>
                <a:spcPct val="90000"/>
              </a:lnSpc>
              <a:spcBef>
                <a:spcPts val="500"/>
              </a:spcBef>
              <a:spcAft>
                <a:spcPts val="0"/>
              </a:spcAft>
              <a:buClr>
                <a:schemeClr val="lt1"/>
              </a:buClr>
              <a:buSzPct val="100000"/>
              <a:buNone/>
            </a:pPr>
            <a:r>
              <a:t/>
            </a:r>
            <a:endParaRPr/>
          </a:p>
        </p:txBody>
      </p:sp>
      <p:pic>
        <p:nvPicPr>
          <p:cNvPr descr="Chart, histogram&#10;&#10;Description automatically generated" id="234" name="Google Shape;234;p8"/>
          <p:cNvPicPr preferRelativeResize="0"/>
          <p:nvPr/>
        </p:nvPicPr>
        <p:blipFill rotWithShape="1">
          <a:blip r:embed="rId4">
            <a:alphaModFix/>
          </a:blip>
          <a:srcRect b="0" l="0" r="0" t="0"/>
          <a:stretch/>
        </p:blipFill>
        <p:spPr>
          <a:xfrm>
            <a:off x="8870228" y="2632491"/>
            <a:ext cx="2396444" cy="1533723"/>
          </a:xfrm>
          <a:prstGeom prst="rect">
            <a:avLst/>
          </a:prstGeom>
          <a:noFill/>
          <a:ln>
            <a:noFill/>
          </a:ln>
        </p:spPr>
      </p:pic>
      <p:sp>
        <p:nvSpPr>
          <p:cNvPr id="235" name="Google Shape;235;p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9" name="Shape 239"/>
        <p:cNvGrpSpPr/>
        <p:nvPr/>
      </p:nvGrpSpPr>
      <p:grpSpPr>
        <a:xfrm>
          <a:off x="0" y="0"/>
          <a:ext cx="0" cy="0"/>
          <a:chOff x="0" y="0"/>
          <a:chExt cx="0" cy="0"/>
        </a:xfrm>
      </p:grpSpPr>
      <p:sp>
        <p:nvSpPr>
          <p:cNvPr id="240" name="Google Shape;240;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1" name="Google Shape;241;p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42" name="Google Shape;242;p9"/>
          <p:cNvGrpSpPr/>
          <p:nvPr/>
        </p:nvGrpSpPr>
        <p:grpSpPr>
          <a:xfrm>
            <a:off x="7649180" y="-1190"/>
            <a:ext cx="4263283" cy="6859190"/>
            <a:chOff x="7649180" y="-1190"/>
            <a:chExt cx="4263283" cy="6859190"/>
          </a:xfrm>
        </p:grpSpPr>
        <p:sp>
          <p:nvSpPr>
            <p:cNvPr id="243" name="Google Shape;243;p9"/>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p9"/>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5" name="Google Shape;245;p9"/>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6" name="Google Shape;246;p9"/>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7" name="Google Shape;247;p9"/>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48" name="Google Shape;248;p9"/>
          <p:cNvSpPr/>
          <p:nvPr/>
        </p:nvSpPr>
        <p:spPr>
          <a:xfrm>
            <a:off x="3048" y="0"/>
            <a:ext cx="12188952" cy="6858000"/>
          </a:xfrm>
          <a:prstGeom prst="rect">
            <a:avLst/>
          </a:prstGeom>
          <a:blipFill rotWithShape="1">
            <a:blip r:embed="rId4">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gráfica (cualitativos)</a:t>
            </a:r>
            <a:endParaRPr/>
          </a:p>
        </p:txBody>
      </p:sp>
      <p:sp>
        <p:nvSpPr>
          <p:cNvPr id="250" name="Google Shape;250;p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Tabla de frecuencias: Agrupación de datos cualitativos en clases mutuamente excluyentes que muestra el  número de observaciones en cada clase.</a:t>
            </a:r>
            <a:endParaRPr/>
          </a:p>
          <a:p>
            <a:pPr indent="-228600" lvl="0" marL="228600" rtl="0" algn="l">
              <a:lnSpc>
                <a:spcPct val="90000"/>
              </a:lnSpc>
              <a:spcBef>
                <a:spcPts val="1000"/>
              </a:spcBef>
              <a:spcAft>
                <a:spcPts val="0"/>
              </a:spcAft>
              <a:buClr>
                <a:schemeClr val="lt1"/>
              </a:buClr>
              <a:buSzPts val="2000"/>
              <a:buChar char="•"/>
            </a:pPr>
            <a:r>
              <a:rPr lang="en-US"/>
              <a:t>Se pueden representar como gráficas de barras o de pastel.</a:t>
            </a:r>
            <a:endParaRPr/>
          </a:p>
          <a:p>
            <a:pPr indent="-228600" lvl="0" marL="228600" rtl="0" algn="l">
              <a:lnSpc>
                <a:spcPct val="90000"/>
              </a:lnSpc>
              <a:spcBef>
                <a:spcPts val="1000"/>
              </a:spcBef>
              <a:spcAft>
                <a:spcPts val="0"/>
              </a:spcAft>
              <a:buClr>
                <a:schemeClr val="lt1"/>
              </a:buClr>
              <a:buSzPts val="2000"/>
              <a:buChar char="•"/>
            </a:pPr>
            <a:r>
              <a:rPr lang="en-US"/>
              <a:t>Ejemplo: Resultado de prueba de 200 usuarios de un nuevo sitio web, las calificaciones sobre la experiencia de uso son</a:t>
            </a:r>
            <a:endParaRPr/>
          </a:p>
        </p:txBody>
      </p:sp>
      <p:pic>
        <p:nvPicPr>
          <p:cNvPr id="251" name="Google Shape;251;p9"/>
          <p:cNvPicPr preferRelativeResize="0"/>
          <p:nvPr/>
        </p:nvPicPr>
        <p:blipFill rotWithShape="1">
          <a:blip r:embed="rId5">
            <a:alphaModFix/>
          </a:blip>
          <a:srcRect b="3" l="0" r="31751"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52" name="Google Shape;252;p9"/>
          <p:cNvSpPr txBox="1"/>
          <p:nvPr/>
        </p:nvSpPr>
        <p:spPr>
          <a:xfrm>
            <a:off x="801851" y="6107550"/>
            <a:ext cx="580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Gill Sans"/>
                <a:ea typeface="Gill Sans"/>
                <a:cs typeface="Gill Sans"/>
                <a:sym typeface="Gill Sans"/>
              </a:rPr>
              <a:t>Conoce so</a:t>
            </a:r>
            <a:r>
              <a:rPr b="0" i="0" lang="en-US" sz="1800" u="none" cap="none" strike="noStrike">
                <a:solidFill>
                  <a:srgbClr val="FFFF00"/>
                </a:solidFill>
                <a:latin typeface="Gill Sans"/>
                <a:ea typeface="Gill Sans"/>
                <a:cs typeface="Gill Sans"/>
                <a:sym typeface="Gill Sans"/>
                <a:extLst>
                  <a:ext uri="http://customooxmlschemas.google.com/">
                    <go:slidesCustomData xmlns:go="http://customooxmlschemas.google.com/" textRoundtripDataId="2"/>
                  </a:ext>
                </a:extLst>
              </a:rPr>
              <a:t>bre: </a:t>
            </a:r>
            <a:r>
              <a:rPr b="0" i="0" lang="en-US" sz="1800" u="sng" cap="none" strike="noStrike">
                <a:solidFill>
                  <a:srgbClr val="FFFF00"/>
                </a:solidFill>
                <a:latin typeface="Gill Sans"/>
                <a:ea typeface="Gill Sans"/>
                <a:cs typeface="Gill Sans"/>
                <a:sym typeface="Gill Sans"/>
                <a:hlinkClick r:id="rId6">
                  <a:extLst>
                    <a:ext uri="{A12FA001-AC4F-418D-AE19-62706E023703}">
                      <ahyp:hlinkClr val="tx"/>
                    </a:ext>
                  </a:extLst>
                </a:hlinkClick>
              </a:rPr>
              <a:t>“Gráficos estadísticos - datos cualitativos”</a:t>
            </a:r>
            <a:r>
              <a:rPr b="0" i="0" lang="en-US" sz="1800" u="sng" cap="none" strike="noStrike">
                <a:solidFill>
                  <a:schemeClr val="hlink"/>
                </a:solidFill>
                <a:latin typeface="Gill Sans"/>
                <a:ea typeface="Gill Sans"/>
                <a:cs typeface="Gill Sans"/>
                <a:sym typeface="Gill Sans"/>
                <a:hlinkClick r:id="rId7"/>
              </a:rPr>
              <a:t> </a:t>
            </a:r>
            <a:r>
              <a:rPr b="0" i="0" lang="en-US" sz="1800" u="none" cap="none" strike="noStrike">
                <a:solidFill>
                  <a:srgbClr val="FFFF00"/>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p:txBody>
      </p:sp>
      <p:pic>
        <p:nvPicPr>
          <p:cNvPr id="253" name="Google Shape;253;p9"/>
          <p:cNvPicPr preferRelativeResize="0"/>
          <p:nvPr/>
        </p:nvPicPr>
        <p:blipFill rotWithShape="1">
          <a:blip r:embed="rId8">
            <a:alphaModFix/>
          </a:blip>
          <a:srcRect b="0" l="0" r="0" t="0"/>
          <a:stretch/>
        </p:blipFill>
        <p:spPr>
          <a:xfrm>
            <a:off x="2337473" y="4376518"/>
            <a:ext cx="3294268" cy="1594844"/>
          </a:xfrm>
          <a:prstGeom prst="rect">
            <a:avLst/>
          </a:prstGeom>
          <a:solidFill>
            <a:srgbClr val="E4D7C2"/>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7" name="Shape 257"/>
        <p:cNvGrpSpPr/>
        <p:nvPr/>
      </p:nvGrpSpPr>
      <p:grpSpPr>
        <a:xfrm>
          <a:off x="0" y="0"/>
          <a:ext cx="0" cy="0"/>
          <a:chOff x="0" y="0"/>
          <a:chExt cx="0" cy="0"/>
        </a:xfrm>
      </p:grpSpPr>
      <p:sp>
        <p:nvSpPr>
          <p:cNvPr id="258" name="Google Shape;258;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9" name="Google Shape;259;p1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60" name="Google Shape;260;p10"/>
          <p:cNvGrpSpPr/>
          <p:nvPr/>
        </p:nvGrpSpPr>
        <p:grpSpPr>
          <a:xfrm>
            <a:off x="7649180" y="-1190"/>
            <a:ext cx="4263283" cy="6859190"/>
            <a:chOff x="7649180" y="-1190"/>
            <a:chExt cx="4263283" cy="6859190"/>
          </a:xfrm>
        </p:grpSpPr>
        <p:sp>
          <p:nvSpPr>
            <p:cNvPr id="261" name="Google Shape;261;p1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2" name="Google Shape;262;p1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3" name="Google Shape;263;p1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4" name="Google Shape;264;p1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5" name="Google Shape;265;p1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66" name="Google Shape;266;p1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7" name="Google Shape;267;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Estadística – Descripción gráfica (cualitativos)</a:t>
            </a:r>
            <a:endParaRPr/>
          </a:p>
        </p:txBody>
      </p:sp>
      <p:sp>
        <p:nvSpPr>
          <p:cNvPr id="268" name="Google Shape;268;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lt1"/>
              </a:buClr>
              <a:buSzPts val="2000"/>
              <a:buNone/>
            </a:pPr>
            <a:r>
              <a:t/>
            </a:r>
            <a:endParaRPr/>
          </a:p>
        </p:txBody>
      </p:sp>
      <p:pic>
        <p:nvPicPr>
          <p:cNvPr id="269" name="Google Shape;269;p10"/>
          <p:cNvPicPr preferRelativeResize="0"/>
          <p:nvPr/>
        </p:nvPicPr>
        <p:blipFill rotWithShape="1">
          <a:blip r:embed="rId4">
            <a:alphaModFix/>
          </a:blip>
          <a:srcRect b="3" l="0" r="31751"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pic>
        <p:nvPicPr>
          <p:cNvPr id="270" name="Google Shape;270;p10"/>
          <p:cNvPicPr preferRelativeResize="0"/>
          <p:nvPr/>
        </p:nvPicPr>
        <p:blipFill rotWithShape="1">
          <a:blip r:embed="rId5">
            <a:alphaModFix/>
          </a:blip>
          <a:srcRect b="0" l="0" r="0" t="0"/>
          <a:stretch/>
        </p:blipFill>
        <p:spPr>
          <a:xfrm>
            <a:off x="4509727" y="3890195"/>
            <a:ext cx="4584589" cy="2755631"/>
          </a:xfrm>
          <a:prstGeom prst="rect">
            <a:avLst/>
          </a:prstGeom>
          <a:noFill/>
          <a:ln>
            <a:noFill/>
          </a:ln>
        </p:spPr>
      </p:pic>
      <p:pic>
        <p:nvPicPr>
          <p:cNvPr id="271" name="Google Shape;271;p10"/>
          <p:cNvPicPr preferRelativeResize="0"/>
          <p:nvPr/>
        </p:nvPicPr>
        <p:blipFill rotWithShape="1">
          <a:blip r:embed="rId6">
            <a:alphaModFix/>
          </a:blip>
          <a:srcRect b="0" l="0" r="0" t="0"/>
          <a:stretch/>
        </p:blipFill>
        <p:spPr>
          <a:xfrm>
            <a:off x="154066" y="2051184"/>
            <a:ext cx="4584589" cy="27556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