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12192000"/>
  <p:notesSz cx="6858000" cy="9144000"/>
  <p:embeddedFontLst>
    <p:embeddedFont>
      <p:font typeface="Gill Sans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hwRYlmyGjBAPH+OnzTxCnzmhB9/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Luz Aurora Fierro B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GillSans-bold.fntdata"/><Relationship Id="rId16" Type="http://schemas.openxmlformats.org/officeDocument/2006/relationships/font" Target="fonts/Gill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9-16T05:47:52.934">
    <p:pos x="288" y="1320"/>
    <p:text>No sé si debe venir algún otro texto que complemente esta frase. Si no para quitarlo.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gFA3dac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2-09-16T05:49:02.673">
    <p:pos x="6000" y="0"/>
    <p:text>Está un poco raro que la información venga en español y de pronto ya esté en inglés.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gFA3dag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type="ctrTitle"/>
          </p:nvPr>
        </p:nvSpPr>
        <p:spPr>
          <a:xfrm>
            <a:off x="457200" y="668049"/>
            <a:ext cx="7626795" cy="28419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Gill San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" type="subTitle"/>
          </p:nvPr>
        </p:nvSpPr>
        <p:spPr>
          <a:xfrm>
            <a:off x="457200" y="3602038"/>
            <a:ext cx="7626795" cy="250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11"/>
          <p:cNvSpPr txBox="1"/>
          <p:nvPr>
            <p:ph idx="10" type="dt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1" type="ftr"/>
          </p:nvPr>
        </p:nvSpPr>
        <p:spPr>
          <a:xfrm>
            <a:off x="457200" y="15544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2" type="sldNum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 rot="5400000">
            <a:off x="2259593" y="294320"/>
            <a:ext cx="4080250" cy="7685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10" type="dt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0"/>
          <p:cNvSpPr txBox="1"/>
          <p:nvPr>
            <p:ph idx="11" type="ftr"/>
          </p:nvPr>
        </p:nvSpPr>
        <p:spPr>
          <a:xfrm>
            <a:off x="457200" y="15544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9" name="Google Shape;119;p2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816148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1614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20" name="Google Shape;120;p21"/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1" name="Google Shape;121;p21"/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2" name="Google Shape;122;p21"/>
            <p:cNvSpPr/>
            <p:nvPr/>
          </p:nvSpPr>
          <p:spPr>
            <a:xfrm>
              <a:off x="10330568" y="2199078"/>
              <a:ext cx="1195288" cy="1195289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4367A6">
                <a:alpha val="6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3" name="Google Shape;123;p21"/>
            <p:cNvSpPr/>
            <p:nvPr/>
          </p:nvSpPr>
          <p:spPr>
            <a:xfrm flipH="1" rot="10800000">
              <a:off x="11151383" y="4336822"/>
              <a:ext cx="1040617" cy="1263878"/>
            </a:xfrm>
            <a:custGeom>
              <a:rect b="b" l="l" r="r" t="t"/>
              <a:pathLst>
                <a:path extrusionOk="0" h="1360088" w="1119832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solidFill>
              <a:srgbClr val="4367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4" name="Google Shape;124;p21"/>
            <p:cNvSpPr/>
            <p:nvPr/>
          </p:nvSpPr>
          <p:spPr>
            <a:xfrm>
              <a:off x="11638492" y="2767655"/>
              <a:ext cx="553508" cy="1567713"/>
            </a:xfrm>
            <a:custGeom>
              <a:rect b="b" l="l" r="r" t="t"/>
              <a:pathLst>
                <a:path extrusionOk="0" h="1733435" w="612019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rgbClr val="AABCD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5" name="Google Shape;125;p21"/>
            <p:cNvSpPr/>
            <p:nvPr/>
          </p:nvSpPr>
          <p:spPr>
            <a:xfrm flipH="1">
              <a:off x="10300855" y="0"/>
              <a:ext cx="1891145" cy="1891145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6" name="Google Shape;126;p21"/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4367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27" name="Google Shape;127;p21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rotWithShape="1">
            <a:blip r:embed="rId2">
              <a:alphaModFix amt="6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p21"/>
          <p:cNvSpPr txBox="1"/>
          <p:nvPr>
            <p:ph type="title"/>
          </p:nvPr>
        </p:nvSpPr>
        <p:spPr>
          <a:xfrm rot="5400000">
            <a:off x="5866305" y="2108056"/>
            <a:ext cx="5508913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 rot="5400000">
            <a:off x="1047293" y="77957"/>
            <a:ext cx="5508913" cy="6689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idx="10" type="dt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1" type="ftr"/>
          </p:nvPr>
        </p:nvSpPr>
        <p:spPr>
          <a:xfrm>
            <a:off x="457200" y="15544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/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" type="body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0" type="dt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1" type="ftr"/>
          </p:nvPr>
        </p:nvSpPr>
        <p:spPr>
          <a:xfrm>
            <a:off x="457200" y="15544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457200" y="668050"/>
            <a:ext cx="7673389" cy="38165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Gill San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" type="body"/>
          </p:nvPr>
        </p:nvSpPr>
        <p:spPr>
          <a:xfrm>
            <a:off x="457200" y="4589463"/>
            <a:ext cx="767338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idx="10" type="dt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1" type="ftr"/>
          </p:nvPr>
        </p:nvSpPr>
        <p:spPr>
          <a:xfrm>
            <a:off x="457200" y="15544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" name="Google Shape;40;p1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816148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1614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41" name="Google Shape;41;p14"/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42" name="Google Shape;42;p14"/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3" name="Google Shape;43;p14"/>
            <p:cNvSpPr/>
            <p:nvPr/>
          </p:nvSpPr>
          <p:spPr>
            <a:xfrm flipH="1" rot="10800000">
              <a:off x="11151383" y="4336822"/>
              <a:ext cx="1040617" cy="1263878"/>
            </a:xfrm>
            <a:custGeom>
              <a:rect b="b" l="l" r="r" t="t"/>
              <a:pathLst>
                <a:path extrusionOk="0" h="1360088" w="1119832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solidFill>
              <a:srgbClr val="4367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4" name="Google Shape;44;p14"/>
            <p:cNvSpPr/>
            <p:nvPr/>
          </p:nvSpPr>
          <p:spPr>
            <a:xfrm>
              <a:off x="11638492" y="2767655"/>
              <a:ext cx="553508" cy="1567713"/>
            </a:xfrm>
            <a:custGeom>
              <a:rect b="b" l="l" r="r" t="t"/>
              <a:pathLst>
                <a:path extrusionOk="0" h="1733435" w="612019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rgbClr val="AABCD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5" name="Google Shape;45;p14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rotWithShape="1">
            <a:blip r:embed="rId2">
              <a:alphaModFix amt="6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14"/>
          <p:cNvSpPr txBox="1"/>
          <p:nvPr>
            <p:ph type="title"/>
          </p:nvPr>
        </p:nvSpPr>
        <p:spPr>
          <a:xfrm>
            <a:off x="457200" y="668049"/>
            <a:ext cx="10451534" cy="15917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" type="body"/>
          </p:nvPr>
        </p:nvSpPr>
        <p:spPr>
          <a:xfrm>
            <a:off x="457200" y="2341329"/>
            <a:ext cx="5562600" cy="3835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2" type="body"/>
          </p:nvPr>
        </p:nvSpPr>
        <p:spPr>
          <a:xfrm>
            <a:off x="6172200" y="2341329"/>
            <a:ext cx="4736534" cy="3835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0" type="dt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1" type="ftr"/>
          </p:nvPr>
        </p:nvSpPr>
        <p:spPr>
          <a:xfrm>
            <a:off x="457200" y="15544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2" type="sldNum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" name="Google Shape;54;p1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816148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1614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55" name="Google Shape;55;p15"/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56" name="Google Shape;56;p15"/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7" name="Google Shape;57;p15"/>
            <p:cNvSpPr/>
            <p:nvPr/>
          </p:nvSpPr>
          <p:spPr>
            <a:xfrm flipH="1" rot="10800000">
              <a:off x="11151383" y="4336822"/>
              <a:ext cx="1040617" cy="1263878"/>
            </a:xfrm>
            <a:custGeom>
              <a:rect b="b" l="l" r="r" t="t"/>
              <a:pathLst>
                <a:path extrusionOk="0" h="1360088" w="1119832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solidFill>
              <a:srgbClr val="4367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11638492" y="2767655"/>
              <a:ext cx="553508" cy="1567713"/>
            </a:xfrm>
            <a:custGeom>
              <a:rect b="b" l="l" r="r" t="t"/>
              <a:pathLst>
                <a:path extrusionOk="0" h="1733435" w="612019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rgbClr val="AABCD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59" name="Google Shape;59;p15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rotWithShape="1">
            <a:blip r:embed="rId2">
              <a:alphaModFix amt="6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" name="Google Shape;60;p15"/>
          <p:cNvSpPr txBox="1"/>
          <p:nvPr>
            <p:ph type="title"/>
          </p:nvPr>
        </p:nvSpPr>
        <p:spPr>
          <a:xfrm>
            <a:off x="457200" y="668049"/>
            <a:ext cx="10450629" cy="13255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457086" y="2182814"/>
            <a:ext cx="502151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15"/>
          <p:cNvSpPr txBox="1"/>
          <p:nvPr>
            <p:ph idx="2" type="body"/>
          </p:nvPr>
        </p:nvSpPr>
        <p:spPr>
          <a:xfrm>
            <a:off x="457086" y="3115949"/>
            <a:ext cx="5021512" cy="3073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3" type="body"/>
          </p:nvPr>
        </p:nvSpPr>
        <p:spPr>
          <a:xfrm>
            <a:off x="5890597" y="2182814"/>
            <a:ext cx="501723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15"/>
          <p:cNvSpPr txBox="1"/>
          <p:nvPr>
            <p:ph idx="4" type="body"/>
          </p:nvPr>
        </p:nvSpPr>
        <p:spPr>
          <a:xfrm>
            <a:off x="5890597" y="3115949"/>
            <a:ext cx="5017232" cy="3073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57200" y="15544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457200" y="668049"/>
            <a:ext cx="7685037" cy="13638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457200" y="15544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idx="10" type="dt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1" type="ftr"/>
          </p:nvPr>
        </p:nvSpPr>
        <p:spPr>
          <a:xfrm>
            <a:off x="457200" y="15544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" name="Google Shape;79;p1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816148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1614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80" name="Google Shape;80;p18"/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81" name="Google Shape;81;p18"/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2" name="Google Shape;82;p18"/>
            <p:cNvSpPr/>
            <p:nvPr/>
          </p:nvSpPr>
          <p:spPr>
            <a:xfrm>
              <a:off x="10330568" y="2199078"/>
              <a:ext cx="1195288" cy="1195289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4367A6">
                <a:alpha val="6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3" name="Google Shape;83;p18"/>
            <p:cNvSpPr/>
            <p:nvPr/>
          </p:nvSpPr>
          <p:spPr>
            <a:xfrm flipH="1" rot="10800000">
              <a:off x="11151383" y="4336822"/>
              <a:ext cx="1040617" cy="1263878"/>
            </a:xfrm>
            <a:custGeom>
              <a:rect b="b" l="l" r="r" t="t"/>
              <a:pathLst>
                <a:path extrusionOk="0" h="1360088" w="1119832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solidFill>
              <a:srgbClr val="4367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4" name="Google Shape;84;p18"/>
            <p:cNvSpPr/>
            <p:nvPr/>
          </p:nvSpPr>
          <p:spPr>
            <a:xfrm>
              <a:off x="11638492" y="2767655"/>
              <a:ext cx="553508" cy="1567713"/>
            </a:xfrm>
            <a:custGeom>
              <a:rect b="b" l="l" r="r" t="t"/>
              <a:pathLst>
                <a:path extrusionOk="0" h="1733435" w="612019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rgbClr val="AABCD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5" name="Google Shape;85;p18"/>
            <p:cNvSpPr/>
            <p:nvPr/>
          </p:nvSpPr>
          <p:spPr>
            <a:xfrm flipH="1">
              <a:off x="10300855" y="0"/>
              <a:ext cx="1891145" cy="1891145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6" name="Google Shape;86;p18"/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4367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87" name="Google Shape;87;p18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rotWithShape="1">
            <a:blip r:embed="rId2">
              <a:alphaModFix amt="6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" name="Google Shape;88;p18"/>
          <p:cNvSpPr txBox="1"/>
          <p:nvPr>
            <p:ph type="title"/>
          </p:nvPr>
        </p:nvSpPr>
        <p:spPr>
          <a:xfrm>
            <a:off x="457200" y="668049"/>
            <a:ext cx="4314825" cy="19578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5183188" y="668049"/>
            <a:ext cx="4875212" cy="52312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457200" y="2749024"/>
            <a:ext cx="4314825" cy="311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457200" y="15544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816148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1614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97" name="Google Shape;97;p19"/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8" name="Google Shape;98;p19"/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9" name="Google Shape;99;p19"/>
            <p:cNvSpPr/>
            <p:nvPr/>
          </p:nvSpPr>
          <p:spPr>
            <a:xfrm>
              <a:off x="10330568" y="2199078"/>
              <a:ext cx="1195288" cy="1195289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4367A6">
                <a:alpha val="6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0" name="Google Shape;100;p19"/>
            <p:cNvSpPr/>
            <p:nvPr/>
          </p:nvSpPr>
          <p:spPr>
            <a:xfrm flipH="1" rot="10800000">
              <a:off x="11151383" y="4336822"/>
              <a:ext cx="1040617" cy="1263878"/>
            </a:xfrm>
            <a:custGeom>
              <a:rect b="b" l="l" r="r" t="t"/>
              <a:pathLst>
                <a:path extrusionOk="0" h="1360088" w="1119832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solidFill>
              <a:srgbClr val="4367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1" name="Google Shape;101;p19"/>
            <p:cNvSpPr/>
            <p:nvPr/>
          </p:nvSpPr>
          <p:spPr>
            <a:xfrm>
              <a:off x="11638492" y="2767655"/>
              <a:ext cx="553508" cy="1567713"/>
            </a:xfrm>
            <a:custGeom>
              <a:rect b="b" l="l" r="r" t="t"/>
              <a:pathLst>
                <a:path extrusionOk="0" h="1733435" w="612019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rgbClr val="AABCD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2" name="Google Shape;102;p19"/>
            <p:cNvSpPr/>
            <p:nvPr/>
          </p:nvSpPr>
          <p:spPr>
            <a:xfrm flipH="1">
              <a:off x="10300855" y="0"/>
              <a:ext cx="1891145" cy="1891145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3" name="Google Shape;103;p19"/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4367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04" name="Google Shape;104;p19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rotWithShape="1">
            <a:blip r:embed="rId2">
              <a:alphaModFix amt="6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5" name="Google Shape;105;p19"/>
          <p:cNvSpPr txBox="1"/>
          <p:nvPr>
            <p:ph type="title"/>
          </p:nvPr>
        </p:nvSpPr>
        <p:spPr>
          <a:xfrm>
            <a:off x="457200" y="668049"/>
            <a:ext cx="4314825" cy="22357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  <a:defRPr sz="4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9"/>
          <p:cNvSpPr/>
          <p:nvPr>
            <p:ph idx="2" type="pic"/>
          </p:nvPr>
        </p:nvSpPr>
        <p:spPr>
          <a:xfrm>
            <a:off x="5183188" y="668049"/>
            <a:ext cx="4958436" cy="5231253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57200" y="2941222"/>
            <a:ext cx="4314825" cy="2927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8" name="Google Shape;108;p19"/>
          <p:cNvSpPr txBox="1"/>
          <p:nvPr>
            <p:ph idx="10" type="dt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11" type="ftr"/>
          </p:nvPr>
        </p:nvSpPr>
        <p:spPr>
          <a:xfrm>
            <a:off x="457200" y="15544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p1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816148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1614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8" name="Google Shape;8;p10"/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9" name="Google Shape;9;p10"/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" name="Google Shape;10;p10"/>
            <p:cNvSpPr/>
            <p:nvPr/>
          </p:nvSpPr>
          <p:spPr>
            <a:xfrm>
              <a:off x="8385871" y="0"/>
              <a:ext cx="2955657" cy="679194"/>
            </a:xfrm>
            <a:custGeom>
              <a:rect b="b" l="l" r="r" t="t"/>
              <a:pathLst>
                <a:path extrusionOk="0" h="679194" w="2955657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rgbClr val="AABCD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" name="Google Shape;11;p10"/>
            <p:cNvSpPr/>
            <p:nvPr/>
          </p:nvSpPr>
          <p:spPr>
            <a:xfrm>
              <a:off x="8351565" y="4121414"/>
              <a:ext cx="3266317" cy="2736586"/>
            </a:xfrm>
            <a:custGeom>
              <a:rect b="b" l="l" r="r" t="t"/>
              <a:pathLst>
                <a:path extrusionOk="0" h="2736586" w="3266317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rgbClr val="AABCD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" name="Google Shape;12;p10"/>
            <p:cNvSpPr/>
            <p:nvPr/>
          </p:nvSpPr>
          <p:spPr>
            <a:xfrm>
              <a:off x="11755674" y="3386384"/>
              <a:ext cx="436325" cy="1309674"/>
            </a:xfrm>
            <a:custGeom>
              <a:rect b="b" l="l" r="r" t="t"/>
              <a:pathLst>
                <a:path extrusionOk="0" h="1433600" w="477612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solidFill>
              <a:srgbClr val="DCB4A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" name="Google Shape;13;p10"/>
            <p:cNvSpPr/>
            <p:nvPr/>
          </p:nvSpPr>
          <p:spPr>
            <a:xfrm>
              <a:off x="8385870" y="791588"/>
              <a:ext cx="3232012" cy="3232012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4367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4" name="Google Shape;14;p10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rotWithShape="1">
            <a:blip r:embed="rId1">
              <a:alphaModFix amt="6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" name="Google Shape;15;p10"/>
          <p:cNvSpPr txBox="1"/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  <a:defRPr b="0" i="0" sz="4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10"/>
          <p:cNvSpPr txBox="1"/>
          <p:nvPr>
            <p:ph idx="1" type="body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" name="Google Shape;17;p10"/>
          <p:cNvSpPr txBox="1"/>
          <p:nvPr>
            <p:ph idx="10" type="dt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1" type="ftr"/>
          </p:nvPr>
        </p:nvSpPr>
        <p:spPr>
          <a:xfrm>
            <a:off x="457200" y="15544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2.xml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816148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1614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-3047" y="-1"/>
            <a:ext cx="12195048" cy="6858000"/>
          </a:xfrm>
          <a:prstGeom prst="rect">
            <a:avLst/>
          </a:prstGeom>
          <a:blipFill rotWithShape="1">
            <a:blip r:embed="rId3">
              <a:alphaModFix amt="6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0" name="Google Shape;140;p1"/>
          <p:cNvSpPr txBox="1"/>
          <p:nvPr>
            <p:ph type="ctrTitle"/>
          </p:nvPr>
        </p:nvSpPr>
        <p:spPr>
          <a:xfrm>
            <a:off x="457200" y="676656"/>
            <a:ext cx="3277432" cy="3063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en-US" sz="4000"/>
              <a:t>Experimentos en negocios</a:t>
            </a:r>
            <a:endParaRPr sz="4000"/>
          </a:p>
        </p:txBody>
      </p:sp>
      <p:pic>
        <p:nvPicPr>
          <p:cNvPr descr="Black dots connected through lings to build a network" id="141" name="Google Shape;141;p1"/>
          <p:cNvPicPr preferRelativeResize="0"/>
          <p:nvPr/>
        </p:nvPicPr>
        <p:blipFill rotWithShape="1">
          <a:blip r:embed="rId4">
            <a:alphaModFix/>
          </a:blip>
          <a:srcRect b="0" l="32457" r="0" t="0"/>
          <a:stretch/>
        </p:blipFill>
        <p:spPr>
          <a:xfrm>
            <a:off x="3957208" y="10"/>
            <a:ext cx="8234792" cy="6857990"/>
          </a:xfrm>
          <a:custGeom>
            <a:rect b="b" l="l" r="r" t="t"/>
            <a:pathLst>
              <a:path extrusionOk="0" h="6821666" w="8234792">
                <a:moveTo>
                  <a:pt x="2322410" y="0"/>
                </a:moveTo>
                <a:lnTo>
                  <a:pt x="8234792" y="0"/>
                </a:lnTo>
                <a:lnTo>
                  <a:pt x="8234792" y="4503719"/>
                </a:lnTo>
                <a:lnTo>
                  <a:pt x="8215888" y="4629599"/>
                </a:lnTo>
                <a:cubicBezTo>
                  <a:pt x="8049795" y="5454493"/>
                  <a:pt x="7647096" y="6191792"/>
                  <a:pt x="7082996" y="6765066"/>
                </a:cubicBezTo>
                <a:lnTo>
                  <a:pt x="7021717" y="6821666"/>
                </a:lnTo>
                <a:lnTo>
                  <a:pt x="0" y="6821666"/>
                </a:lnTo>
                <a:lnTo>
                  <a:pt x="0" y="3790727"/>
                </a:lnTo>
                <a:cubicBezTo>
                  <a:pt x="0" y="2186928"/>
                  <a:pt x="879517" y="791919"/>
                  <a:pt x="2175128" y="76659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7" name="Google Shape;147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816148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1614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48" name="Google Shape;148;p2"/>
          <p:cNvGrpSpPr/>
          <p:nvPr/>
        </p:nvGrpSpPr>
        <p:grpSpPr>
          <a:xfrm>
            <a:off x="7649180" y="-1190"/>
            <a:ext cx="4263283" cy="6859190"/>
            <a:chOff x="7649180" y="-1190"/>
            <a:chExt cx="4263283" cy="6859190"/>
          </a:xfrm>
        </p:grpSpPr>
        <p:sp>
          <p:nvSpPr>
            <p:cNvPr id="149" name="Google Shape;149;p2"/>
            <p:cNvSpPr/>
            <p:nvPr/>
          </p:nvSpPr>
          <p:spPr>
            <a:xfrm>
              <a:off x="11202463" y="453951"/>
              <a:ext cx="608046" cy="608046"/>
            </a:xfrm>
            <a:prstGeom prst="ellipse">
              <a:avLst/>
            </a:prstGeom>
            <a:solidFill>
              <a:srgbClr val="AABCD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7649180" y="4581409"/>
              <a:ext cx="856614" cy="1305524"/>
            </a:xfrm>
            <a:custGeom>
              <a:rect b="b" l="l" r="r" t="t"/>
              <a:pathLst>
                <a:path extrusionOk="0" h="6532054" w="3413378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rgbClr val="4367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8666922" y="5224794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8314482" y="-1190"/>
              <a:ext cx="3597981" cy="1501977"/>
            </a:xfrm>
            <a:custGeom>
              <a:rect b="b" l="l" r="r" t="t"/>
              <a:pathLst>
                <a:path extrusionOk="0" h="1501977" w="3597981">
                  <a:moveTo>
                    <a:pt x="0" y="0"/>
                  </a:moveTo>
                  <a:lnTo>
                    <a:pt x="3597981" y="0"/>
                  </a:lnTo>
                  <a:lnTo>
                    <a:pt x="3590068" y="51850"/>
                  </a:lnTo>
                  <a:cubicBezTo>
                    <a:pt x="3420721" y="879443"/>
                    <a:pt x="2688479" y="1501977"/>
                    <a:pt x="1810819" y="1501977"/>
                  </a:cubicBezTo>
                  <a:lnTo>
                    <a:pt x="0" y="1501977"/>
                  </a:lnTo>
                  <a:close/>
                </a:path>
              </a:pathLst>
            </a:custGeom>
            <a:solidFill>
              <a:srgbClr val="4367A6">
                <a:alpha val="6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8288140" y="5358009"/>
              <a:ext cx="3597678" cy="1499991"/>
            </a:xfrm>
            <a:custGeom>
              <a:rect b="b" l="l" r="r" t="t"/>
              <a:pathLst>
                <a:path extrusionOk="0" h="1499991" w="3597678">
                  <a:moveTo>
                    <a:pt x="1786859" y="0"/>
                  </a:moveTo>
                  <a:lnTo>
                    <a:pt x="3597678" y="0"/>
                  </a:lnTo>
                  <a:lnTo>
                    <a:pt x="3597678" y="1499991"/>
                  </a:lnTo>
                  <a:lnTo>
                    <a:pt x="0" y="1499991"/>
                  </a:lnTo>
                  <a:lnTo>
                    <a:pt x="7610" y="1450127"/>
                  </a:lnTo>
                  <a:cubicBezTo>
                    <a:pt x="176957" y="622534"/>
                    <a:pt x="909198" y="0"/>
                    <a:pt x="1786859" y="0"/>
                  </a:cubicBezTo>
                  <a:close/>
                </a:path>
              </a:pathLst>
            </a:custGeom>
            <a:solidFill>
              <a:srgbClr val="AABCD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54" name="Google Shape;154;p2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rotWithShape="1">
            <a:blip r:embed="rId3">
              <a:alphaModFix amt="6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5" name="Google Shape;155;p2"/>
          <p:cNvSpPr txBox="1"/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n-US"/>
              <a:t>Meta de aprendizaje</a:t>
            </a:r>
            <a:endParaRPr/>
          </a:p>
        </p:txBody>
      </p:sp>
      <p:sp>
        <p:nvSpPr>
          <p:cNvPr id="156" name="Google Shape;156;p2"/>
          <p:cNvSpPr txBox="1"/>
          <p:nvPr>
            <p:ph idx="1" type="body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Desarrollo los experimentos utilizados en negocios para innovar procesos en un infograma.</a:t>
            </a:r>
            <a:endParaRPr/>
          </a:p>
        </p:txBody>
      </p:sp>
      <p:pic>
        <p:nvPicPr>
          <p:cNvPr id="157" name="Google Shape;157;p2"/>
          <p:cNvPicPr preferRelativeResize="0"/>
          <p:nvPr/>
        </p:nvPicPr>
        <p:blipFill rotWithShape="1">
          <a:blip r:embed="rId4">
            <a:alphaModFix/>
          </a:blip>
          <a:srcRect b="0" l="26211" r="26210" t="0"/>
          <a:stretch/>
        </p:blipFill>
        <p:spPr>
          <a:xfrm>
            <a:off x="8313705" y="1605900"/>
            <a:ext cx="3572113" cy="3572112"/>
          </a:xfrm>
          <a:custGeom>
            <a:rect b="b" l="l" r="r" t="t"/>
            <a:pathLst>
              <a:path extrusionOk="0" h="3646991" w="3646992">
                <a:moveTo>
                  <a:pt x="0" y="0"/>
                </a:moveTo>
                <a:lnTo>
                  <a:pt x="1820818" y="0"/>
                </a:lnTo>
                <a:cubicBezTo>
                  <a:pt x="2829397" y="0"/>
                  <a:pt x="3646992" y="817595"/>
                  <a:pt x="3646992" y="1826174"/>
                </a:cubicBezTo>
                <a:lnTo>
                  <a:pt x="3646992" y="3646991"/>
                </a:lnTo>
                <a:lnTo>
                  <a:pt x="1826174" y="3646991"/>
                </a:lnTo>
                <a:cubicBezTo>
                  <a:pt x="817595" y="3646991"/>
                  <a:pt x="0" y="2829396"/>
                  <a:pt x="0" y="1820817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/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n-US"/>
              <a:t>Experimento</a:t>
            </a:r>
            <a:endParaRPr/>
          </a:p>
        </p:txBody>
      </p:sp>
      <p:sp>
        <p:nvSpPr>
          <p:cNvPr id="163" name="Google Shape;163;p3"/>
          <p:cNvSpPr txBox="1"/>
          <p:nvPr>
            <p:ph idx="1" type="body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En el contexto de la investigación cuantitativa un experimento se refiere a un método de investigación que involucre: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ill Sans"/>
              <a:buAutoNum type="arabicPeriod"/>
            </a:pPr>
            <a:r>
              <a:rPr lang="en-US"/>
              <a:t>Manipulación de una o más variables (variables independientes).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ill Sans"/>
              <a:buAutoNum type="arabicPeriod"/>
            </a:pPr>
            <a:r>
              <a:rPr lang="en-US"/>
              <a:t>Medir los efectos de la manipulación de una o más de las variables (variables dependientes) y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ill Sans"/>
              <a:buAutoNum type="arabicPeriod"/>
            </a:pPr>
            <a:r>
              <a:rPr lang="en-US"/>
              <a:t>controlar las otras </a:t>
            </a:r>
            <a:r>
              <a:rPr lang="en-US"/>
              <a:t>variables</a:t>
            </a:r>
            <a:r>
              <a:rPr lang="en-US"/>
              <a:t> (variables controladas).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Una diferencia con los experimentos.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/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n-US"/>
              <a:t>Dimensiones de un experimento</a:t>
            </a:r>
            <a:endParaRPr/>
          </a:p>
        </p:txBody>
      </p:sp>
      <p:pic>
        <p:nvPicPr>
          <p:cNvPr id="169" name="Google Shape;169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286" y="2115122"/>
            <a:ext cx="7685088" cy="2749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"/>
          <p:cNvSpPr txBox="1"/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n-US"/>
              <a:t>Foco de los experimentos</a:t>
            </a:r>
            <a:endParaRPr/>
          </a:p>
        </p:txBody>
      </p:sp>
      <p:pic>
        <p:nvPicPr>
          <p:cNvPr id="175" name="Google Shape;175;p5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7875" y="3057175"/>
            <a:ext cx="8175600" cy="154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"/>
          <p:cNvSpPr txBox="1"/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n-US"/>
              <a:t>Proceso de experimentación</a:t>
            </a:r>
            <a:endParaRPr/>
          </a:p>
        </p:txBody>
      </p:sp>
      <p:pic>
        <p:nvPicPr>
          <p:cNvPr id="181" name="Google Shape;181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3649" y="2097088"/>
            <a:ext cx="5632189" cy="407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 txBox="1"/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n-US"/>
              <a:t>El proceso iterativo de la experimentación en negocios</a:t>
            </a:r>
            <a:endParaRPr/>
          </a:p>
        </p:txBody>
      </p:sp>
      <p:pic>
        <p:nvPicPr>
          <p:cNvPr id="187" name="Google Shape;187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0757" y="2097088"/>
            <a:ext cx="4957973" cy="407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"/>
          <p:cNvSpPr txBox="1"/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n-US"/>
              <a:t>Reglas experimentación</a:t>
            </a:r>
            <a:endParaRPr/>
          </a:p>
        </p:txBody>
      </p:sp>
      <p:sp>
        <p:nvSpPr>
          <p:cNvPr id="193" name="Google Shape;193;p8"/>
          <p:cNvSpPr txBox="1"/>
          <p:nvPr>
            <p:ph idx="1" type="body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Enfocarse en el usuario.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Mantenerlo simple.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iniciar con pruebas de concepto (POC).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Analizar los datos.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Pensar fuera de la caja.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Medir todo lo importante.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Usar experimentos naturales.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"/>
          <p:cNvSpPr txBox="1"/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n-US"/>
              <a:t>Tipos de experimentos</a:t>
            </a:r>
            <a:endParaRPr/>
          </a:p>
        </p:txBody>
      </p:sp>
      <p:sp>
        <p:nvSpPr>
          <p:cNvPr id="199" name="Google Shape;199;p9"/>
          <p:cNvSpPr txBox="1"/>
          <p:nvPr>
            <p:ph idx="1" type="body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De descubrimiento: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Se usan para probar si la dirección general de búsqueda es la correcta.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Sirven para probar hipótesis básicas.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Tener entradas iniciales y corregir el rumbo rápidamente.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Por ejemplo: entrevistas, un día en la vida…, prototipado 3D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De validación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Confirma y valida la dirección que se ha tomado.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Confirma con evidencia sólida que la idea de negocios es probable que trabaje.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Por ejemplo: prototipo funcional, </a:t>
            </a:r>
            <a:r>
              <a:rPr i="1" lang="en-US"/>
              <a:t>la</a:t>
            </a:r>
            <a:r>
              <a:rPr i="1" lang="en-US"/>
              <a:t>nding page, crowfunding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VTI">
  <a:themeElements>
    <a:clrScheme name="AnalogousFromLightSeed_2SEEDS">
      <a:dk1>
        <a:srgbClr val="000000"/>
      </a:dk1>
      <a:lt1>
        <a:srgbClr val="FFFFFF"/>
      </a:lt1>
      <a:dk2>
        <a:srgbClr val="413124"/>
      </a:dk2>
      <a:lt2>
        <a:srgbClr val="E8E6E2"/>
      </a:lt2>
      <a:accent1>
        <a:srgbClr val="7391C6"/>
      </a:accent1>
      <a:accent2>
        <a:srgbClr val="68ADC1"/>
      </a:accent2>
      <a:accent3>
        <a:srgbClr val="908CD0"/>
      </a:accent3>
      <a:accent4>
        <a:srgbClr val="C68473"/>
      </a:accent4>
      <a:accent5>
        <a:srgbClr val="BD9D6A"/>
      </a:accent5>
      <a:accent6>
        <a:srgbClr val="A3A660"/>
      </a:accent6>
      <a:hlink>
        <a:srgbClr val="95805A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2022-05-21T19:15:29Z</dcterms:created>
  <dc:creator>Gutierrez Perez, Cesar (MEX, TYP, ID)</dc:creator>
</cp:coreProperties>
</file>