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y="6858000" cx="12192000"/>
  <p:notesSz cx="6858000" cy="9144000"/>
  <p:embeddedFontLst>
    <p:embeddedFont>
      <p:font typeface="Gill Sans"/>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6" roundtripDataSignature="AMtx7mj5aHKDHm27kMGdUk8He29dLYIRL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Luz Aurora Fierro B"/>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D2D0F34-9DAB-4895-BD85-DC6179F22C3E}">
  <a:tblStyle styleId="{1D2D0F34-9DAB-4895-BD85-DC6179F22C3E}" styleName="Table_0">
    <a:wholeTbl>
      <a:tcTxStyle b="off" i="off">
        <a:font>
          <a:latin typeface="Gill Sans Nova"/>
          <a:ea typeface="Gill Sans Nova"/>
          <a:cs typeface="Gill Sans Nov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EEF5"/>
          </a:solidFill>
        </a:fill>
      </a:tcStyle>
    </a:wholeTbl>
    <a:band1H>
      <a:tcTxStyle/>
      <a:tcStyle>
        <a:fill>
          <a:solidFill>
            <a:srgbClr val="D4DBEA"/>
          </a:solidFill>
        </a:fill>
      </a:tcStyle>
    </a:band1H>
    <a:band2H>
      <a:tcTxStyle/>
    </a:band2H>
    <a:band1V>
      <a:tcTxStyle/>
      <a:tcStyle>
        <a:fill>
          <a:solidFill>
            <a:srgbClr val="D4DBEA"/>
          </a:solidFill>
        </a:fill>
      </a:tcStyle>
    </a:band1V>
    <a:band2V>
      <a:tcTxStyle/>
    </a:band2V>
    <a:lastCol>
      <a:tcTxStyle b="on" i="off">
        <a:font>
          <a:latin typeface="Gill Sans Nova"/>
          <a:ea typeface="Gill Sans Nova"/>
          <a:cs typeface="Gill Sans Nova"/>
        </a:font>
        <a:schemeClr val="lt1"/>
      </a:tcTxStyle>
      <a:tcStyle>
        <a:fill>
          <a:solidFill>
            <a:schemeClr val="accent1"/>
          </a:solidFill>
        </a:fill>
      </a:tcStyle>
    </a:lastCol>
    <a:firstCol>
      <a:tcTxStyle b="on" i="off">
        <a:font>
          <a:latin typeface="Gill Sans Nova"/>
          <a:ea typeface="Gill Sans Nova"/>
          <a:cs typeface="Gill Sans Nova"/>
        </a:font>
        <a:schemeClr val="lt1"/>
      </a:tcTxStyle>
      <a:tcStyle>
        <a:fill>
          <a:solidFill>
            <a:schemeClr val="accent1"/>
          </a:solidFill>
        </a:fill>
      </a:tcStyle>
    </a:firstCol>
    <a:lastRow>
      <a:tcTxStyle b="on" i="off">
        <a:font>
          <a:latin typeface="Gill Sans Nova"/>
          <a:ea typeface="Gill Sans Nova"/>
          <a:cs typeface="Gill Sans Nov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ill Sans Nova"/>
          <a:ea typeface="Gill Sans Nova"/>
          <a:cs typeface="Gill Sans Nov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GillSans-bold.fntdata"/><Relationship Id="rId12" Type="http://schemas.openxmlformats.org/officeDocument/2006/relationships/slide" Target="slides/slide5.xml"/><Relationship Id="rId34" Type="http://schemas.openxmlformats.org/officeDocument/2006/relationships/font" Target="fonts/GillSans-regular.fntdata"/><Relationship Id="rId15" Type="http://schemas.openxmlformats.org/officeDocument/2006/relationships/slide" Target="slides/slide8.xml"/><Relationship Id="rId14" Type="http://schemas.openxmlformats.org/officeDocument/2006/relationships/slide" Target="slides/slide7.xml"/><Relationship Id="rId36" Type="http://customschemas.google.com/relationships/presentationmetadata" Target="meta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9-16T06:52:59.573">
    <p:pos x="4481" y="3303"/>
    <p:text>No sé si va algo más de información en los últimos cuadros.</p:text>
    <p:extLst>
      <p:ext uri="{C676402C-5697-4E1C-873F-D02D1690AC5C}">
        <p15:threadingInfo timeZoneBias="0"/>
      </p:ext>
      <p:ext uri="http://customooxmlschemas.google.com/">
        <go:slidesCustomData xmlns:go="http://customooxmlschemas.google.com/" commentPostId="AAAAf7QFjhQ"/>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29"/>
          <p:cNvSpPr txBox="1"/>
          <p:nvPr>
            <p:ph type="ctrTitle"/>
          </p:nvPr>
        </p:nvSpPr>
        <p:spPr>
          <a:xfrm>
            <a:off x="457200" y="668049"/>
            <a:ext cx="7626795" cy="28419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5400"/>
              <a:buFont typeface="Gill San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9"/>
          <p:cNvSpPr txBox="1"/>
          <p:nvPr>
            <p:ph idx="1" type="subTitle"/>
          </p:nvPr>
        </p:nvSpPr>
        <p:spPr>
          <a:xfrm>
            <a:off x="457200" y="3602038"/>
            <a:ext cx="7626795" cy="250172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3" name="Google Shape;23;p29"/>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9"/>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9"/>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1" name="Shape 111"/>
        <p:cNvGrpSpPr/>
        <p:nvPr/>
      </p:nvGrpSpPr>
      <p:grpSpPr>
        <a:xfrm>
          <a:off x="0" y="0"/>
          <a:ext cx="0" cy="0"/>
          <a:chOff x="0" y="0"/>
          <a:chExt cx="0" cy="0"/>
        </a:xfrm>
      </p:grpSpPr>
      <p:sp>
        <p:nvSpPr>
          <p:cNvPr id="112" name="Google Shape;112;p38"/>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38"/>
          <p:cNvSpPr txBox="1"/>
          <p:nvPr>
            <p:ph idx="1" type="body"/>
          </p:nvPr>
        </p:nvSpPr>
        <p:spPr>
          <a:xfrm rot="5400000">
            <a:off x="2259593" y="294320"/>
            <a:ext cx="4080250" cy="768503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4" name="Google Shape;114;p38"/>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38"/>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8"/>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17" name="Shape 117"/>
        <p:cNvGrpSpPr/>
        <p:nvPr/>
      </p:nvGrpSpPr>
      <p:grpSpPr>
        <a:xfrm>
          <a:off x="0" y="0"/>
          <a:ext cx="0" cy="0"/>
          <a:chOff x="0" y="0"/>
          <a:chExt cx="0" cy="0"/>
        </a:xfrm>
      </p:grpSpPr>
      <p:sp>
        <p:nvSpPr>
          <p:cNvPr id="118" name="Google Shape;118;p39"/>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19" name="Google Shape;119;p39"/>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120" name="Google Shape;120;p39"/>
          <p:cNvGrpSpPr/>
          <p:nvPr/>
        </p:nvGrpSpPr>
        <p:grpSpPr>
          <a:xfrm>
            <a:off x="10300855" y="0"/>
            <a:ext cx="1891145" cy="5600700"/>
            <a:chOff x="10300855" y="0"/>
            <a:chExt cx="1891145" cy="5600700"/>
          </a:xfrm>
        </p:grpSpPr>
        <p:sp>
          <p:nvSpPr>
            <p:cNvPr id="121" name="Google Shape;121;p39"/>
            <p:cNvSpPr/>
            <p:nvPr/>
          </p:nvSpPr>
          <p:spPr>
            <a:xfrm>
              <a:off x="11783194" y="2943021"/>
              <a:ext cx="246527" cy="2465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2" name="Google Shape;122;p39"/>
            <p:cNvSpPr/>
            <p:nvPr/>
          </p:nvSpPr>
          <p:spPr>
            <a:xfrm>
              <a:off x="10330568" y="2199078"/>
              <a:ext cx="1195288" cy="119528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3" name="Google Shape;123;p39"/>
            <p:cNvSpPr/>
            <p:nvPr/>
          </p:nvSpPr>
          <p:spPr>
            <a:xfrm flipH="1" rot="10800000">
              <a:off x="11151383" y="4336822"/>
              <a:ext cx="1040617" cy="1263878"/>
            </a:xfrm>
            <a:custGeom>
              <a:rect b="b" l="l" r="r" t="t"/>
              <a:pathLst>
                <a:path extrusionOk="0" h="1360088" w="1119832">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4" name="Google Shape;124;p39"/>
            <p:cNvSpPr/>
            <p:nvPr/>
          </p:nvSpPr>
          <p:spPr>
            <a:xfrm>
              <a:off x="11638492" y="2767655"/>
              <a:ext cx="553508" cy="1567713"/>
            </a:xfrm>
            <a:custGeom>
              <a:rect b="b" l="l" r="r" t="t"/>
              <a:pathLst>
                <a:path extrusionOk="0" h="1733435" w="612019">
                  <a:moveTo>
                    <a:pt x="612019" y="0"/>
                  </a:moveTo>
                  <a:lnTo>
                    <a:pt x="612019" y="1733435"/>
                  </a:lnTo>
                  <a:lnTo>
                    <a:pt x="180103" y="1301519"/>
                  </a:lnTo>
                  <a:cubicBezTo>
                    <a:pt x="-60034" y="1061382"/>
                    <a:pt x="-60034" y="672053"/>
                    <a:pt x="180103" y="431916"/>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5" name="Google Shape;125;p39"/>
            <p:cNvSpPr/>
            <p:nvPr/>
          </p:nvSpPr>
          <p:spPr>
            <a:xfrm flipH="1">
              <a:off x="10300855" y="0"/>
              <a:ext cx="1891145" cy="1891145"/>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6" name="Google Shape;126;p39"/>
            <p:cNvSpPr/>
            <p:nvPr/>
          </p:nvSpPr>
          <p:spPr>
            <a:xfrm flipH="1">
              <a:off x="10424367" y="122795"/>
              <a:ext cx="1644119" cy="164411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127" name="Google Shape;127;p39"/>
          <p:cNvSpPr/>
          <p:nvPr/>
        </p:nvSpPr>
        <p:spPr>
          <a:xfrm>
            <a:off x="3048" y="0"/>
            <a:ext cx="12188952" cy="6858000"/>
          </a:xfrm>
          <a:prstGeom prst="rect">
            <a:avLst/>
          </a:prstGeom>
          <a:blipFill rotWithShape="1">
            <a:blip r:embed="rId2">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8" name="Google Shape;128;p39"/>
          <p:cNvSpPr txBox="1"/>
          <p:nvPr>
            <p:ph type="title"/>
          </p:nvPr>
        </p:nvSpPr>
        <p:spPr>
          <a:xfrm rot="5400000">
            <a:off x="5866305" y="2108056"/>
            <a:ext cx="5508913" cy="2628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39"/>
          <p:cNvSpPr txBox="1"/>
          <p:nvPr>
            <p:ph idx="1" type="body"/>
          </p:nvPr>
        </p:nvSpPr>
        <p:spPr>
          <a:xfrm rot="5400000">
            <a:off x="1047293" y="77957"/>
            <a:ext cx="5508913" cy="668909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39"/>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9"/>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9"/>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30"/>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0"/>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9" name="Google Shape;29;p30"/>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0"/>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0"/>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31"/>
          <p:cNvSpPr txBox="1"/>
          <p:nvPr>
            <p:ph type="title"/>
          </p:nvPr>
        </p:nvSpPr>
        <p:spPr>
          <a:xfrm>
            <a:off x="457200" y="668050"/>
            <a:ext cx="7673389" cy="381658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5400"/>
              <a:buFont typeface="Gill San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31"/>
          <p:cNvSpPr txBox="1"/>
          <p:nvPr>
            <p:ph idx="1" type="body"/>
          </p:nvPr>
        </p:nvSpPr>
        <p:spPr>
          <a:xfrm>
            <a:off x="457200" y="4589463"/>
            <a:ext cx="7673389"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5" name="Google Shape;35;p31"/>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1"/>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1"/>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38" name="Shape 38"/>
        <p:cNvGrpSpPr/>
        <p:nvPr/>
      </p:nvGrpSpPr>
      <p:grpSpPr>
        <a:xfrm>
          <a:off x="0" y="0"/>
          <a:ext cx="0" cy="0"/>
          <a:chOff x="0" y="0"/>
          <a:chExt cx="0" cy="0"/>
        </a:xfrm>
      </p:grpSpPr>
      <p:sp>
        <p:nvSpPr>
          <p:cNvPr id="39" name="Google Shape;39;p32"/>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0" name="Google Shape;40;p32"/>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41" name="Google Shape;41;p32"/>
          <p:cNvGrpSpPr/>
          <p:nvPr/>
        </p:nvGrpSpPr>
        <p:grpSpPr>
          <a:xfrm>
            <a:off x="11151383" y="2767655"/>
            <a:ext cx="1040617" cy="2833045"/>
            <a:chOff x="11151383" y="2767655"/>
            <a:chExt cx="1040617" cy="2833045"/>
          </a:xfrm>
        </p:grpSpPr>
        <p:sp>
          <p:nvSpPr>
            <p:cNvPr id="42" name="Google Shape;42;p32"/>
            <p:cNvSpPr/>
            <p:nvPr/>
          </p:nvSpPr>
          <p:spPr>
            <a:xfrm>
              <a:off x="11783194" y="2943021"/>
              <a:ext cx="246527" cy="2465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3" name="Google Shape;43;p32"/>
            <p:cNvSpPr/>
            <p:nvPr/>
          </p:nvSpPr>
          <p:spPr>
            <a:xfrm flipH="1" rot="10800000">
              <a:off x="11151383" y="4336822"/>
              <a:ext cx="1040617" cy="1263878"/>
            </a:xfrm>
            <a:custGeom>
              <a:rect b="b" l="l" r="r" t="t"/>
              <a:pathLst>
                <a:path extrusionOk="0" h="1360088" w="1119832">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4" name="Google Shape;44;p32"/>
            <p:cNvSpPr/>
            <p:nvPr/>
          </p:nvSpPr>
          <p:spPr>
            <a:xfrm>
              <a:off x="11638492" y="2767655"/>
              <a:ext cx="553508" cy="1567713"/>
            </a:xfrm>
            <a:custGeom>
              <a:rect b="b" l="l" r="r" t="t"/>
              <a:pathLst>
                <a:path extrusionOk="0" h="1733435" w="612019">
                  <a:moveTo>
                    <a:pt x="612019" y="0"/>
                  </a:moveTo>
                  <a:lnTo>
                    <a:pt x="612019" y="1733435"/>
                  </a:lnTo>
                  <a:lnTo>
                    <a:pt x="180103" y="1301519"/>
                  </a:lnTo>
                  <a:cubicBezTo>
                    <a:pt x="-60034" y="1061382"/>
                    <a:pt x="-60034" y="672053"/>
                    <a:pt x="180103" y="431916"/>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45" name="Google Shape;45;p32"/>
          <p:cNvSpPr/>
          <p:nvPr/>
        </p:nvSpPr>
        <p:spPr>
          <a:xfrm>
            <a:off x="3048" y="0"/>
            <a:ext cx="12188952" cy="6858000"/>
          </a:xfrm>
          <a:prstGeom prst="rect">
            <a:avLst/>
          </a:prstGeom>
          <a:blipFill rotWithShape="1">
            <a:blip r:embed="rId2">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6" name="Google Shape;46;p32"/>
          <p:cNvSpPr txBox="1"/>
          <p:nvPr>
            <p:ph type="title"/>
          </p:nvPr>
        </p:nvSpPr>
        <p:spPr>
          <a:xfrm>
            <a:off x="457200" y="668049"/>
            <a:ext cx="10451534" cy="159174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2"/>
          <p:cNvSpPr txBox="1"/>
          <p:nvPr>
            <p:ph idx="1" type="body"/>
          </p:nvPr>
        </p:nvSpPr>
        <p:spPr>
          <a:xfrm>
            <a:off x="457200" y="2341329"/>
            <a:ext cx="5562600" cy="383563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8" name="Google Shape;48;p32"/>
          <p:cNvSpPr txBox="1"/>
          <p:nvPr>
            <p:ph idx="2" type="body"/>
          </p:nvPr>
        </p:nvSpPr>
        <p:spPr>
          <a:xfrm>
            <a:off x="6172200" y="2341329"/>
            <a:ext cx="4736534" cy="383563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9" name="Google Shape;49;p32"/>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2"/>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2"/>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2" name="Shape 52"/>
        <p:cNvGrpSpPr/>
        <p:nvPr/>
      </p:nvGrpSpPr>
      <p:grpSpPr>
        <a:xfrm>
          <a:off x="0" y="0"/>
          <a:ext cx="0" cy="0"/>
          <a:chOff x="0" y="0"/>
          <a:chExt cx="0" cy="0"/>
        </a:xfrm>
      </p:grpSpPr>
      <p:sp>
        <p:nvSpPr>
          <p:cNvPr id="53" name="Google Shape;53;p33"/>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4" name="Google Shape;54;p33"/>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55" name="Google Shape;55;p33"/>
          <p:cNvGrpSpPr/>
          <p:nvPr/>
        </p:nvGrpSpPr>
        <p:grpSpPr>
          <a:xfrm>
            <a:off x="11151383" y="2767655"/>
            <a:ext cx="1040617" cy="2833045"/>
            <a:chOff x="11151383" y="2767655"/>
            <a:chExt cx="1040617" cy="2833045"/>
          </a:xfrm>
        </p:grpSpPr>
        <p:sp>
          <p:nvSpPr>
            <p:cNvPr id="56" name="Google Shape;56;p33"/>
            <p:cNvSpPr/>
            <p:nvPr/>
          </p:nvSpPr>
          <p:spPr>
            <a:xfrm>
              <a:off x="11783194" y="2943021"/>
              <a:ext cx="246527" cy="2465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7" name="Google Shape;57;p33"/>
            <p:cNvSpPr/>
            <p:nvPr/>
          </p:nvSpPr>
          <p:spPr>
            <a:xfrm flipH="1" rot="10800000">
              <a:off x="11151383" y="4336822"/>
              <a:ext cx="1040617" cy="1263878"/>
            </a:xfrm>
            <a:custGeom>
              <a:rect b="b" l="l" r="r" t="t"/>
              <a:pathLst>
                <a:path extrusionOk="0" h="1360088" w="1119832">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8" name="Google Shape;58;p33"/>
            <p:cNvSpPr/>
            <p:nvPr/>
          </p:nvSpPr>
          <p:spPr>
            <a:xfrm>
              <a:off x="11638492" y="2767655"/>
              <a:ext cx="553508" cy="1567713"/>
            </a:xfrm>
            <a:custGeom>
              <a:rect b="b" l="l" r="r" t="t"/>
              <a:pathLst>
                <a:path extrusionOk="0" h="1733435" w="612019">
                  <a:moveTo>
                    <a:pt x="612019" y="0"/>
                  </a:moveTo>
                  <a:lnTo>
                    <a:pt x="612019" y="1733435"/>
                  </a:lnTo>
                  <a:lnTo>
                    <a:pt x="180103" y="1301519"/>
                  </a:lnTo>
                  <a:cubicBezTo>
                    <a:pt x="-60034" y="1061382"/>
                    <a:pt x="-60034" y="672053"/>
                    <a:pt x="180103" y="431916"/>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59" name="Google Shape;59;p33"/>
          <p:cNvSpPr/>
          <p:nvPr/>
        </p:nvSpPr>
        <p:spPr>
          <a:xfrm>
            <a:off x="3048" y="0"/>
            <a:ext cx="12188952" cy="6858000"/>
          </a:xfrm>
          <a:prstGeom prst="rect">
            <a:avLst/>
          </a:prstGeom>
          <a:blipFill rotWithShape="1">
            <a:blip r:embed="rId2">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0" name="Google Shape;60;p33"/>
          <p:cNvSpPr txBox="1"/>
          <p:nvPr>
            <p:ph type="title"/>
          </p:nvPr>
        </p:nvSpPr>
        <p:spPr>
          <a:xfrm>
            <a:off x="457200" y="668049"/>
            <a:ext cx="10450629" cy="13255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33"/>
          <p:cNvSpPr txBox="1"/>
          <p:nvPr>
            <p:ph idx="1" type="body"/>
          </p:nvPr>
        </p:nvSpPr>
        <p:spPr>
          <a:xfrm>
            <a:off x="457086" y="2182814"/>
            <a:ext cx="502151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2" name="Google Shape;62;p33"/>
          <p:cNvSpPr txBox="1"/>
          <p:nvPr>
            <p:ph idx="2" type="body"/>
          </p:nvPr>
        </p:nvSpPr>
        <p:spPr>
          <a:xfrm>
            <a:off x="457086" y="3115949"/>
            <a:ext cx="5021512" cy="307371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3" name="Google Shape;63;p33"/>
          <p:cNvSpPr txBox="1"/>
          <p:nvPr>
            <p:ph idx="3" type="body"/>
          </p:nvPr>
        </p:nvSpPr>
        <p:spPr>
          <a:xfrm>
            <a:off x="5890597" y="2182814"/>
            <a:ext cx="501723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4" name="Google Shape;64;p33"/>
          <p:cNvSpPr txBox="1"/>
          <p:nvPr>
            <p:ph idx="4" type="body"/>
          </p:nvPr>
        </p:nvSpPr>
        <p:spPr>
          <a:xfrm>
            <a:off x="5890597" y="3115949"/>
            <a:ext cx="5017232" cy="307371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5" name="Google Shape;65;p33"/>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3"/>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3"/>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34"/>
          <p:cNvSpPr txBox="1"/>
          <p:nvPr>
            <p:ph type="title"/>
          </p:nvPr>
        </p:nvSpPr>
        <p:spPr>
          <a:xfrm>
            <a:off x="457200" y="668049"/>
            <a:ext cx="7685037" cy="136381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4"/>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4"/>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4"/>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35"/>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5"/>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5"/>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7" name="Shape 77"/>
        <p:cNvGrpSpPr/>
        <p:nvPr/>
      </p:nvGrpSpPr>
      <p:grpSpPr>
        <a:xfrm>
          <a:off x="0" y="0"/>
          <a:ext cx="0" cy="0"/>
          <a:chOff x="0" y="0"/>
          <a:chExt cx="0" cy="0"/>
        </a:xfrm>
      </p:grpSpPr>
      <p:sp>
        <p:nvSpPr>
          <p:cNvPr id="78" name="Google Shape;78;p36"/>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79" name="Google Shape;79;p36"/>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80" name="Google Shape;80;p36"/>
          <p:cNvGrpSpPr/>
          <p:nvPr/>
        </p:nvGrpSpPr>
        <p:grpSpPr>
          <a:xfrm>
            <a:off x="10300855" y="0"/>
            <a:ext cx="1891145" cy="5600700"/>
            <a:chOff x="10300855" y="0"/>
            <a:chExt cx="1891145" cy="5600700"/>
          </a:xfrm>
        </p:grpSpPr>
        <p:sp>
          <p:nvSpPr>
            <p:cNvPr id="81" name="Google Shape;81;p36"/>
            <p:cNvSpPr/>
            <p:nvPr/>
          </p:nvSpPr>
          <p:spPr>
            <a:xfrm>
              <a:off x="11783194" y="2943021"/>
              <a:ext cx="246527" cy="2465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2" name="Google Shape;82;p36"/>
            <p:cNvSpPr/>
            <p:nvPr/>
          </p:nvSpPr>
          <p:spPr>
            <a:xfrm>
              <a:off x="10330568" y="2199078"/>
              <a:ext cx="1195288" cy="119528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3" name="Google Shape;83;p36"/>
            <p:cNvSpPr/>
            <p:nvPr/>
          </p:nvSpPr>
          <p:spPr>
            <a:xfrm flipH="1" rot="10800000">
              <a:off x="11151383" y="4336822"/>
              <a:ext cx="1040617" cy="1263878"/>
            </a:xfrm>
            <a:custGeom>
              <a:rect b="b" l="l" r="r" t="t"/>
              <a:pathLst>
                <a:path extrusionOk="0" h="1360088" w="1119832">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4" name="Google Shape;84;p36"/>
            <p:cNvSpPr/>
            <p:nvPr/>
          </p:nvSpPr>
          <p:spPr>
            <a:xfrm>
              <a:off x="11638492" y="2767655"/>
              <a:ext cx="553508" cy="1567713"/>
            </a:xfrm>
            <a:custGeom>
              <a:rect b="b" l="l" r="r" t="t"/>
              <a:pathLst>
                <a:path extrusionOk="0" h="1733435" w="612019">
                  <a:moveTo>
                    <a:pt x="612019" y="0"/>
                  </a:moveTo>
                  <a:lnTo>
                    <a:pt x="612019" y="1733435"/>
                  </a:lnTo>
                  <a:lnTo>
                    <a:pt x="180103" y="1301519"/>
                  </a:lnTo>
                  <a:cubicBezTo>
                    <a:pt x="-60034" y="1061382"/>
                    <a:pt x="-60034" y="672053"/>
                    <a:pt x="180103" y="431916"/>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5" name="Google Shape;85;p36"/>
            <p:cNvSpPr/>
            <p:nvPr/>
          </p:nvSpPr>
          <p:spPr>
            <a:xfrm flipH="1">
              <a:off x="10300855" y="0"/>
              <a:ext cx="1891145" cy="1891145"/>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6" name="Google Shape;86;p36"/>
            <p:cNvSpPr/>
            <p:nvPr/>
          </p:nvSpPr>
          <p:spPr>
            <a:xfrm flipH="1">
              <a:off x="10424367" y="122795"/>
              <a:ext cx="1644119" cy="164411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87" name="Google Shape;87;p36"/>
          <p:cNvSpPr/>
          <p:nvPr/>
        </p:nvSpPr>
        <p:spPr>
          <a:xfrm>
            <a:off x="3048" y="0"/>
            <a:ext cx="12188952" cy="6858000"/>
          </a:xfrm>
          <a:prstGeom prst="rect">
            <a:avLst/>
          </a:prstGeom>
          <a:blipFill rotWithShape="1">
            <a:blip r:embed="rId2">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8" name="Google Shape;88;p36"/>
          <p:cNvSpPr txBox="1"/>
          <p:nvPr>
            <p:ph type="title"/>
          </p:nvPr>
        </p:nvSpPr>
        <p:spPr>
          <a:xfrm>
            <a:off x="457200" y="668049"/>
            <a:ext cx="4314825" cy="195782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400"/>
              <a:buFont typeface="Gill Sans"/>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36"/>
          <p:cNvSpPr txBox="1"/>
          <p:nvPr>
            <p:ph idx="1" type="body"/>
          </p:nvPr>
        </p:nvSpPr>
        <p:spPr>
          <a:xfrm>
            <a:off x="5183188" y="668049"/>
            <a:ext cx="4875212" cy="5231253"/>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lt1"/>
              </a:buClr>
              <a:buSzPts val="2400"/>
              <a:buChar char="•"/>
              <a:defRPr sz="2400"/>
            </a:lvl1pPr>
            <a:lvl2pPr indent="-355600" lvl="1" marL="914400" algn="l">
              <a:lnSpc>
                <a:spcPct val="90000"/>
              </a:lnSpc>
              <a:spcBef>
                <a:spcPts val="500"/>
              </a:spcBef>
              <a:spcAft>
                <a:spcPts val="0"/>
              </a:spcAft>
              <a:buClr>
                <a:schemeClr val="lt1"/>
              </a:buClr>
              <a:buSzPts val="2000"/>
              <a:buChar char="•"/>
              <a:defRPr sz="2000"/>
            </a:lvl2pPr>
            <a:lvl3pPr indent="-342900" lvl="2" marL="1371600" algn="l">
              <a:lnSpc>
                <a:spcPct val="90000"/>
              </a:lnSpc>
              <a:spcBef>
                <a:spcPts val="500"/>
              </a:spcBef>
              <a:spcAft>
                <a:spcPts val="0"/>
              </a:spcAft>
              <a:buClr>
                <a:schemeClr val="lt1"/>
              </a:buClr>
              <a:buSzPts val="1800"/>
              <a:buChar char="•"/>
              <a:defRPr sz="1800"/>
            </a:lvl3pPr>
            <a:lvl4pPr indent="-330200" lvl="3" marL="1828800" algn="l">
              <a:lnSpc>
                <a:spcPct val="90000"/>
              </a:lnSpc>
              <a:spcBef>
                <a:spcPts val="500"/>
              </a:spcBef>
              <a:spcAft>
                <a:spcPts val="0"/>
              </a:spcAft>
              <a:buClr>
                <a:schemeClr val="lt1"/>
              </a:buClr>
              <a:buSzPts val="1600"/>
              <a:buChar char="•"/>
              <a:defRPr sz="1600"/>
            </a:lvl4pPr>
            <a:lvl5pPr indent="-330200" lvl="4" marL="2286000" algn="l">
              <a:lnSpc>
                <a:spcPct val="90000"/>
              </a:lnSpc>
              <a:spcBef>
                <a:spcPts val="500"/>
              </a:spcBef>
              <a:spcAft>
                <a:spcPts val="0"/>
              </a:spcAft>
              <a:buClr>
                <a:schemeClr val="lt1"/>
              </a:buClr>
              <a:buSzPts val="1600"/>
              <a:buChar char="•"/>
              <a:defRPr sz="16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90" name="Google Shape;90;p36"/>
          <p:cNvSpPr txBox="1"/>
          <p:nvPr>
            <p:ph idx="2" type="body"/>
          </p:nvPr>
        </p:nvSpPr>
        <p:spPr>
          <a:xfrm>
            <a:off x="457200" y="2749024"/>
            <a:ext cx="4314825" cy="311996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1" name="Google Shape;91;p36"/>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6"/>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6"/>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4" name="Shape 94"/>
        <p:cNvGrpSpPr/>
        <p:nvPr/>
      </p:nvGrpSpPr>
      <p:grpSpPr>
        <a:xfrm>
          <a:off x="0" y="0"/>
          <a:ext cx="0" cy="0"/>
          <a:chOff x="0" y="0"/>
          <a:chExt cx="0" cy="0"/>
        </a:xfrm>
      </p:grpSpPr>
      <p:sp>
        <p:nvSpPr>
          <p:cNvPr id="95" name="Google Shape;95;p37"/>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96" name="Google Shape;96;p37"/>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97" name="Google Shape;97;p37"/>
          <p:cNvGrpSpPr/>
          <p:nvPr/>
        </p:nvGrpSpPr>
        <p:grpSpPr>
          <a:xfrm>
            <a:off x="10300855" y="0"/>
            <a:ext cx="1891145" cy="5600700"/>
            <a:chOff x="10300855" y="0"/>
            <a:chExt cx="1891145" cy="5600700"/>
          </a:xfrm>
        </p:grpSpPr>
        <p:sp>
          <p:nvSpPr>
            <p:cNvPr id="98" name="Google Shape;98;p37"/>
            <p:cNvSpPr/>
            <p:nvPr/>
          </p:nvSpPr>
          <p:spPr>
            <a:xfrm>
              <a:off x="11783194" y="2943021"/>
              <a:ext cx="246527" cy="2465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99" name="Google Shape;99;p37"/>
            <p:cNvSpPr/>
            <p:nvPr/>
          </p:nvSpPr>
          <p:spPr>
            <a:xfrm>
              <a:off x="10330568" y="2199078"/>
              <a:ext cx="1195288" cy="119528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0" name="Google Shape;100;p37"/>
            <p:cNvSpPr/>
            <p:nvPr/>
          </p:nvSpPr>
          <p:spPr>
            <a:xfrm flipH="1" rot="10800000">
              <a:off x="11151383" y="4336822"/>
              <a:ext cx="1040617" cy="1263878"/>
            </a:xfrm>
            <a:custGeom>
              <a:rect b="b" l="l" r="r" t="t"/>
              <a:pathLst>
                <a:path extrusionOk="0" h="1360088" w="1119832">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1" name="Google Shape;101;p37"/>
            <p:cNvSpPr/>
            <p:nvPr/>
          </p:nvSpPr>
          <p:spPr>
            <a:xfrm>
              <a:off x="11638492" y="2767655"/>
              <a:ext cx="553508" cy="1567713"/>
            </a:xfrm>
            <a:custGeom>
              <a:rect b="b" l="l" r="r" t="t"/>
              <a:pathLst>
                <a:path extrusionOk="0" h="1733435" w="612019">
                  <a:moveTo>
                    <a:pt x="612019" y="0"/>
                  </a:moveTo>
                  <a:lnTo>
                    <a:pt x="612019" y="1733435"/>
                  </a:lnTo>
                  <a:lnTo>
                    <a:pt x="180103" y="1301519"/>
                  </a:lnTo>
                  <a:cubicBezTo>
                    <a:pt x="-60034" y="1061382"/>
                    <a:pt x="-60034" y="672053"/>
                    <a:pt x="180103" y="431916"/>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2" name="Google Shape;102;p37"/>
            <p:cNvSpPr/>
            <p:nvPr/>
          </p:nvSpPr>
          <p:spPr>
            <a:xfrm flipH="1">
              <a:off x="10300855" y="0"/>
              <a:ext cx="1891145" cy="1891145"/>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3" name="Google Shape;103;p37"/>
            <p:cNvSpPr/>
            <p:nvPr/>
          </p:nvSpPr>
          <p:spPr>
            <a:xfrm flipH="1">
              <a:off x="10424367" y="122795"/>
              <a:ext cx="1644119" cy="164411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104" name="Google Shape;104;p37"/>
          <p:cNvSpPr/>
          <p:nvPr/>
        </p:nvSpPr>
        <p:spPr>
          <a:xfrm>
            <a:off x="3048" y="0"/>
            <a:ext cx="12188952" cy="6858000"/>
          </a:xfrm>
          <a:prstGeom prst="rect">
            <a:avLst/>
          </a:prstGeom>
          <a:blipFill rotWithShape="1">
            <a:blip r:embed="rId2">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5" name="Google Shape;105;p37"/>
          <p:cNvSpPr txBox="1"/>
          <p:nvPr>
            <p:ph type="title"/>
          </p:nvPr>
        </p:nvSpPr>
        <p:spPr>
          <a:xfrm>
            <a:off x="457200" y="668049"/>
            <a:ext cx="4314825" cy="223571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400"/>
              <a:buFont typeface="Gill Sans"/>
              <a:buNone/>
              <a:defRPr sz="4400">
                <a:solidFill>
                  <a:schemeClr val="lt1"/>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37"/>
          <p:cNvSpPr/>
          <p:nvPr>
            <p:ph idx="2" type="pic"/>
          </p:nvPr>
        </p:nvSpPr>
        <p:spPr>
          <a:xfrm>
            <a:off x="5183188" y="668049"/>
            <a:ext cx="4958436" cy="5231253"/>
          </a:xfrm>
          <a:prstGeom prst="rect">
            <a:avLst/>
          </a:prstGeom>
          <a:noFill/>
          <a:ln>
            <a:noFill/>
          </a:ln>
        </p:spPr>
      </p:sp>
      <p:sp>
        <p:nvSpPr>
          <p:cNvPr id="107" name="Google Shape;107;p37"/>
          <p:cNvSpPr txBox="1"/>
          <p:nvPr>
            <p:ph idx="1" type="body"/>
          </p:nvPr>
        </p:nvSpPr>
        <p:spPr>
          <a:xfrm>
            <a:off x="457200" y="2941222"/>
            <a:ext cx="4314825" cy="292776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8" name="Google Shape;108;p37"/>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7"/>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7"/>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sp>
        <p:nvSpPr>
          <p:cNvPr id="6" name="Google Shape;6;p28"/>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7" name="Google Shape;7;p28"/>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8" name="Google Shape;8;p28"/>
          <p:cNvGrpSpPr/>
          <p:nvPr/>
        </p:nvGrpSpPr>
        <p:grpSpPr>
          <a:xfrm>
            <a:off x="8351566" y="0"/>
            <a:ext cx="3840434" cy="6858000"/>
            <a:chOff x="8351565" y="0"/>
            <a:chExt cx="3840434" cy="6858000"/>
          </a:xfrm>
        </p:grpSpPr>
        <p:sp>
          <p:nvSpPr>
            <p:cNvPr id="9" name="Google Shape;9;p28"/>
            <p:cNvSpPr/>
            <p:nvPr/>
          </p:nvSpPr>
          <p:spPr>
            <a:xfrm>
              <a:off x="11260165" y="519204"/>
              <a:ext cx="474635" cy="474635"/>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 name="Google Shape;10;p28"/>
            <p:cNvSpPr/>
            <p:nvPr/>
          </p:nvSpPr>
          <p:spPr>
            <a:xfrm>
              <a:off x="8385871" y="0"/>
              <a:ext cx="2955657" cy="679194"/>
            </a:xfrm>
            <a:custGeom>
              <a:rect b="b" l="l" r="r" t="t"/>
              <a:pathLst>
                <a:path extrusionOk="0" h="679194" w="2955657">
                  <a:moveTo>
                    <a:pt x="0" y="0"/>
                  </a:moveTo>
                  <a:lnTo>
                    <a:pt x="2955657" y="0"/>
                  </a:lnTo>
                  <a:lnTo>
                    <a:pt x="2892839" y="84007"/>
                  </a:lnTo>
                  <a:cubicBezTo>
                    <a:pt x="2592855" y="447504"/>
                    <a:pt x="2138868" y="679194"/>
                    <a:pt x="1630760" y="679194"/>
                  </a:cubicBezTo>
                  <a:lnTo>
                    <a:pt x="0" y="679194"/>
                  </a:ln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1" name="Google Shape;11;p28"/>
            <p:cNvSpPr/>
            <p:nvPr/>
          </p:nvSpPr>
          <p:spPr>
            <a:xfrm>
              <a:off x="8351565" y="4121414"/>
              <a:ext cx="3266317" cy="2736586"/>
            </a:xfrm>
            <a:custGeom>
              <a:rect b="b" l="l" r="r" t="t"/>
              <a:pathLst>
                <a:path extrusionOk="0" h="2736586" w="3266317">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 name="Google Shape;12;p28"/>
            <p:cNvSpPr/>
            <p:nvPr/>
          </p:nvSpPr>
          <p:spPr>
            <a:xfrm>
              <a:off x="11755674" y="3386384"/>
              <a:ext cx="436325" cy="1309674"/>
            </a:xfrm>
            <a:custGeom>
              <a:rect b="b" l="l" r="r" t="t"/>
              <a:pathLst>
                <a:path extrusionOk="0" h="1433600" w="477612">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solidFill>
              <a:srgbClr val="DCB4A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 name="Google Shape;13;p28"/>
            <p:cNvSpPr/>
            <p:nvPr/>
          </p:nvSpPr>
          <p:spPr>
            <a:xfrm>
              <a:off x="8385870" y="791588"/>
              <a:ext cx="3232012" cy="3232012"/>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14" name="Google Shape;14;p28"/>
          <p:cNvSpPr/>
          <p:nvPr/>
        </p:nvSpPr>
        <p:spPr>
          <a:xfrm>
            <a:off x="3048" y="0"/>
            <a:ext cx="12188952" cy="6858000"/>
          </a:xfrm>
          <a:prstGeom prst="rect">
            <a:avLst/>
          </a:prstGeom>
          <a:blipFill rotWithShape="1">
            <a:blip r:embed="rId1">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5" name="Google Shape;15;p28"/>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Gill Sans"/>
              <a:buNone/>
              <a:defRPr b="0" i="0" sz="4400" u="none" cap="none" strike="noStrike">
                <a:solidFill>
                  <a:schemeClr val="lt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28"/>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0000"/>
              </a:lnSpc>
              <a:spcBef>
                <a:spcPts val="1000"/>
              </a:spcBef>
              <a:spcAft>
                <a:spcPts val="0"/>
              </a:spcAft>
              <a:buClr>
                <a:schemeClr val="lt1"/>
              </a:buClr>
              <a:buSzPts val="2000"/>
              <a:buFont typeface="Arial"/>
              <a:buChar char="•"/>
              <a:defRPr b="0" i="0" sz="2000" u="none" cap="none" strike="noStrike">
                <a:solidFill>
                  <a:schemeClr val="lt1"/>
                </a:solidFill>
                <a:latin typeface="Gill Sans"/>
                <a:ea typeface="Gill Sans"/>
                <a:cs typeface="Gill Sans"/>
                <a:sym typeface="Gill San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Gill Sans"/>
                <a:ea typeface="Gill Sans"/>
                <a:cs typeface="Gill Sans"/>
                <a:sym typeface="Gill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Gill Sans"/>
                <a:ea typeface="Gill Sans"/>
                <a:cs typeface="Gill Sans"/>
                <a:sym typeface="Gill Sans"/>
              </a:defRPr>
            </a:lvl3pPr>
            <a:lvl4pPr indent="-355600" lvl="3" marL="18288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Gill Sans"/>
                <a:ea typeface="Gill Sans"/>
                <a:cs typeface="Gill Sans"/>
                <a:sym typeface="Gill Sans"/>
              </a:defRPr>
            </a:lvl4pPr>
            <a:lvl5pPr indent="-355600" lvl="4" marL="22860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Gill Sans"/>
                <a:ea typeface="Gill Sans"/>
                <a:cs typeface="Gill Sans"/>
                <a:sym typeface="Gill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9pPr>
          </a:lstStyle>
          <a:p/>
        </p:txBody>
      </p:sp>
      <p:sp>
        <p:nvSpPr>
          <p:cNvPr id="17" name="Google Shape;17;p28"/>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000">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8" name="Google Shape;18;p28"/>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000">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9" name="Google Shape;19;p28"/>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000" u="none">
                <a:solidFill>
                  <a:schemeClr val="lt1"/>
                </a:solidFill>
                <a:latin typeface="Gill Sans"/>
                <a:ea typeface="Gill Sans"/>
                <a:cs typeface="Gill Sans"/>
                <a:sym typeface="Gill Sans"/>
              </a:defRPr>
            </a:lvl1pPr>
            <a:lvl2pPr indent="0" lvl="1" marL="0" marR="0" rtl="0" algn="r">
              <a:spcBef>
                <a:spcPts val="0"/>
              </a:spcBef>
              <a:buNone/>
              <a:defRPr b="0" sz="1000" u="none">
                <a:solidFill>
                  <a:schemeClr val="lt1"/>
                </a:solidFill>
                <a:latin typeface="Gill Sans"/>
                <a:ea typeface="Gill Sans"/>
                <a:cs typeface="Gill Sans"/>
                <a:sym typeface="Gill Sans"/>
              </a:defRPr>
            </a:lvl2pPr>
            <a:lvl3pPr indent="0" lvl="2" marL="0" marR="0" rtl="0" algn="r">
              <a:spcBef>
                <a:spcPts val="0"/>
              </a:spcBef>
              <a:buNone/>
              <a:defRPr b="0" sz="1000" u="none">
                <a:solidFill>
                  <a:schemeClr val="lt1"/>
                </a:solidFill>
                <a:latin typeface="Gill Sans"/>
                <a:ea typeface="Gill Sans"/>
                <a:cs typeface="Gill Sans"/>
                <a:sym typeface="Gill Sans"/>
              </a:defRPr>
            </a:lvl3pPr>
            <a:lvl4pPr indent="0" lvl="3" marL="0" marR="0" rtl="0" algn="r">
              <a:spcBef>
                <a:spcPts val="0"/>
              </a:spcBef>
              <a:buNone/>
              <a:defRPr b="0" sz="1000" u="none">
                <a:solidFill>
                  <a:schemeClr val="lt1"/>
                </a:solidFill>
                <a:latin typeface="Gill Sans"/>
                <a:ea typeface="Gill Sans"/>
                <a:cs typeface="Gill Sans"/>
                <a:sym typeface="Gill Sans"/>
              </a:defRPr>
            </a:lvl4pPr>
            <a:lvl5pPr indent="0" lvl="4" marL="0" marR="0" rtl="0" algn="r">
              <a:spcBef>
                <a:spcPts val="0"/>
              </a:spcBef>
              <a:buNone/>
              <a:defRPr b="0" sz="1000" u="none">
                <a:solidFill>
                  <a:schemeClr val="lt1"/>
                </a:solidFill>
                <a:latin typeface="Gill Sans"/>
                <a:ea typeface="Gill Sans"/>
                <a:cs typeface="Gill Sans"/>
                <a:sym typeface="Gill Sans"/>
              </a:defRPr>
            </a:lvl5pPr>
            <a:lvl6pPr indent="0" lvl="5" marL="0" marR="0" rtl="0" algn="r">
              <a:spcBef>
                <a:spcPts val="0"/>
              </a:spcBef>
              <a:buNone/>
              <a:defRPr b="0" sz="1000" u="none">
                <a:solidFill>
                  <a:schemeClr val="lt1"/>
                </a:solidFill>
                <a:latin typeface="Gill Sans"/>
                <a:ea typeface="Gill Sans"/>
                <a:cs typeface="Gill Sans"/>
                <a:sym typeface="Gill Sans"/>
              </a:defRPr>
            </a:lvl6pPr>
            <a:lvl7pPr indent="0" lvl="6" marL="0" marR="0" rtl="0" algn="r">
              <a:spcBef>
                <a:spcPts val="0"/>
              </a:spcBef>
              <a:buNone/>
              <a:defRPr b="0" sz="1000" u="none">
                <a:solidFill>
                  <a:schemeClr val="lt1"/>
                </a:solidFill>
                <a:latin typeface="Gill Sans"/>
                <a:ea typeface="Gill Sans"/>
                <a:cs typeface="Gill Sans"/>
                <a:sym typeface="Gill Sans"/>
              </a:defRPr>
            </a:lvl7pPr>
            <a:lvl8pPr indent="0" lvl="7" marL="0" marR="0" rtl="0" algn="r">
              <a:spcBef>
                <a:spcPts val="0"/>
              </a:spcBef>
              <a:buNone/>
              <a:defRPr b="0" sz="1000" u="none">
                <a:solidFill>
                  <a:schemeClr val="lt1"/>
                </a:solidFill>
                <a:latin typeface="Gill Sans"/>
                <a:ea typeface="Gill Sans"/>
                <a:cs typeface="Gill Sans"/>
                <a:sym typeface="Gill Sans"/>
              </a:defRPr>
            </a:lvl8pPr>
            <a:lvl9pPr indent="0" lvl="8" marL="0" marR="0" rtl="0" algn="r">
              <a:spcBef>
                <a:spcPts val="0"/>
              </a:spcBef>
              <a:buNone/>
              <a:defRPr b="0" sz="1000" u="none">
                <a:solidFill>
                  <a:schemeClr val="l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youtu.be/7mF89j-rCoE" TargetMode="External"/><Relationship Id="rId4" Type="http://schemas.openxmlformats.org/officeDocument/2006/relationships/hyperlink" Target="about:blank"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youtu.be/Nl7BsFe4xmY"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image" Target="../media/image20.png"/><Relationship Id="rId5" Type="http://schemas.openxmlformats.org/officeDocument/2006/relationships/image" Target="../media/image13.png"/><Relationship Id="rId6"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7.png"/><Relationship Id="rId5"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jpg"/><Relationship Id="rId4" Type="http://schemas.openxmlformats.org/officeDocument/2006/relationships/image" Target="../media/image15.jpg"/><Relationship Id="rId5" Type="http://schemas.openxmlformats.org/officeDocument/2006/relationships/image" Target="../media/image10.png"/><Relationship Id="rId6"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comments" Target="../comments/commen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1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36" name="Shape 136"/>
        <p:cNvGrpSpPr/>
        <p:nvPr/>
      </p:nvGrpSpPr>
      <p:grpSpPr>
        <a:xfrm>
          <a:off x="0" y="0"/>
          <a:ext cx="0" cy="0"/>
          <a:chOff x="0" y="0"/>
          <a:chExt cx="0" cy="0"/>
        </a:xfrm>
      </p:grpSpPr>
      <p:sp>
        <p:nvSpPr>
          <p:cNvPr id="137" name="Google Shape;137;p1"/>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8" name="Google Shape;138;p1"/>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sp>
        <p:nvSpPr>
          <p:cNvPr id="139" name="Google Shape;139;p1"/>
          <p:cNvSpPr/>
          <p:nvPr/>
        </p:nvSpPr>
        <p:spPr>
          <a:xfrm>
            <a:off x="-3047" y="-1"/>
            <a:ext cx="12195048"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40" name="Google Shape;140;p1"/>
          <p:cNvSpPr txBox="1"/>
          <p:nvPr>
            <p:ph type="ctrTitle"/>
          </p:nvPr>
        </p:nvSpPr>
        <p:spPr>
          <a:xfrm>
            <a:off x="457200" y="676656"/>
            <a:ext cx="3277432" cy="306324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Gill Sans"/>
              <a:buNone/>
            </a:pPr>
            <a:r>
              <a:rPr lang="es-ES" sz="4000"/>
              <a:t>¿Cuántos datos necesito en mi prueba?</a:t>
            </a:r>
            <a:endParaRPr sz="4000"/>
          </a:p>
        </p:txBody>
      </p:sp>
      <p:sp>
        <p:nvSpPr>
          <p:cNvPr id="141" name="Google Shape;141;p1"/>
          <p:cNvSpPr txBox="1"/>
          <p:nvPr>
            <p:ph idx="1" type="subTitle"/>
          </p:nvPr>
        </p:nvSpPr>
        <p:spPr>
          <a:xfrm>
            <a:off x="457200" y="3840481"/>
            <a:ext cx="3277432" cy="234727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rPr lang="es-ES"/>
              <a:t>Introducción</a:t>
            </a:r>
            <a:endParaRPr/>
          </a:p>
        </p:txBody>
      </p:sp>
      <p:pic>
        <p:nvPicPr>
          <p:cNvPr descr="Black dots connected through lings to build a network" id="142" name="Google Shape;142;p1"/>
          <p:cNvPicPr preferRelativeResize="0"/>
          <p:nvPr/>
        </p:nvPicPr>
        <p:blipFill rotWithShape="1">
          <a:blip r:embed="rId4">
            <a:alphaModFix/>
          </a:blip>
          <a:srcRect b="0" l="32457" r="0" t="0"/>
          <a:stretch/>
        </p:blipFill>
        <p:spPr>
          <a:xfrm>
            <a:off x="3957208" y="10"/>
            <a:ext cx="8234792" cy="6857990"/>
          </a:xfrm>
          <a:custGeom>
            <a:rect b="b" l="l" r="r" t="t"/>
            <a:pathLst>
              <a:path extrusionOk="0" h="6821666" w="8234792">
                <a:moveTo>
                  <a:pt x="2322410" y="0"/>
                </a:moveTo>
                <a:lnTo>
                  <a:pt x="8234792" y="0"/>
                </a:lnTo>
                <a:lnTo>
                  <a:pt x="8234792" y="4503719"/>
                </a:lnTo>
                <a:lnTo>
                  <a:pt x="8215888" y="4629599"/>
                </a:lnTo>
                <a:cubicBezTo>
                  <a:pt x="8049795" y="5454493"/>
                  <a:pt x="7647096" y="6191792"/>
                  <a:pt x="7082996" y="6765066"/>
                </a:cubicBezTo>
                <a:lnTo>
                  <a:pt x="7021717" y="6821666"/>
                </a:lnTo>
                <a:lnTo>
                  <a:pt x="0" y="6821666"/>
                </a:lnTo>
                <a:lnTo>
                  <a:pt x="0" y="3790727"/>
                </a:lnTo>
                <a:cubicBezTo>
                  <a:pt x="0" y="2186928"/>
                  <a:pt x="879517" y="791919"/>
                  <a:pt x="2175128" y="76659"/>
                </a:cubicBezTo>
                <a:close/>
              </a:path>
            </a:pathLst>
          </a:cu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82" name="Shape 282"/>
        <p:cNvGrpSpPr/>
        <p:nvPr/>
      </p:nvGrpSpPr>
      <p:grpSpPr>
        <a:xfrm>
          <a:off x="0" y="0"/>
          <a:ext cx="0" cy="0"/>
          <a:chOff x="0" y="0"/>
          <a:chExt cx="0" cy="0"/>
        </a:xfrm>
      </p:grpSpPr>
      <p:sp>
        <p:nvSpPr>
          <p:cNvPr id="283" name="Google Shape;283;p11"/>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84" name="Google Shape;284;p11"/>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285" name="Google Shape;285;p11"/>
          <p:cNvGrpSpPr/>
          <p:nvPr/>
        </p:nvGrpSpPr>
        <p:grpSpPr>
          <a:xfrm>
            <a:off x="7649180" y="-1190"/>
            <a:ext cx="4263283" cy="6859190"/>
            <a:chOff x="7649180" y="-1190"/>
            <a:chExt cx="4263283" cy="6859190"/>
          </a:xfrm>
        </p:grpSpPr>
        <p:sp>
          <p:nvSpPr>
            <p:cNvPr id="286" name="Google Shape;286;p11"/>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87" name="Google Shape;287;p11"/>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88" name="Google Shape;288;p11"/>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89" name="Google Shape;289;p11"/>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90" name="Google Shape;290;p11"/>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291" name="Google Shape;291;p11"/>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92" name="Google Shape;292;p11"/>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ES"/>
              <a:t>Métodos de muestreo</a:t>
            </a:r>
            <a:endParaRPr/>
          </a:p>
        </p:txBody>
      </p:sp>
      <p:sp>
        <p:nvSpPr>
          <p:cNvPr id="293" name="Google Shape;293;p11"/>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000"/>
              <a:buNone/>
            </a:pPr>
            <a:r>
              <a:rPr b="1" lang="es-ES"/>
              <a:t>Muestreo por Conglomerados</a:t>
            </a:r>
            <a:endParaRPr/>
          </a:p>
          <a:p>
            <a:pPr indent="-228600" lvl="0" marL="228600" rtl="0" algn="l">
              <a:lnSpc>
                <a:spcPct val="90000"/>
              </a:lnSpc>
              <a:spcBef>
                <a:spcPts val="1000"/>
              </a:spcBef>
              <a:spcAft>
                <a:spcPts val="0"/>
              </a:spcAft>
              <a:buClr>
                <a:schemeClr val="lt1"/>
              </a:buClr>
              <a:buSzPts val="2000"/>
              <a:buChar char="•"/>
            </a:pPr>
            <a:r>
              <a:rPr lang="es-ES"/>
              <a:t>La población se divide en conglomerados a partir de los límites naturales (geográficos o de otra clase). A continuación se seleccionan los conglomerados al azar y se toma una muestra aleatoria con elementos de cada grupo.</a:t>
            </a:r>
            <a:endParaRPr/>
          </a:p>
          <a:p>
            <a:pPr indent="-228600" lvl="0" marL="228600" rtl="0" algn="l">
              <a:lnSpc>
                <a:spcPct val="90000"/>
              </a:lnSpc>
              <a:spcBef>
                <a:spcPts val="1000"/>
              </a:spcBef>
              <a:spcAft>
                <a:spcPts val="0"/>
              </a:spcAft>
              <a:buClr>
                <a:schemeClr val="lt1"/>
              </a:buClr>
              <a:buSzPts val="2000"/>
              <a:buChar char="•"/>
            </a:pPr>
            <a:r>
              <a:rPr lang="es-ES"/>
              <a:t>Por ejemplo, cuando se hacen estimaciones electorales.</a:t>
            </a:r>
            <a:endParaRPr/>
          </a:p>
          <a:p>
            <a:pPr indent="-228600" lvl="0" marL="228600" rtl="0" algn="l">
              <a:lnSpc>
                <a:spcPct val="90000"/>
              </a:lnSpc>
              <a:spcBef>
                <a:spcPts val="1000"/>
              </a:spcBef>
              <a:spcAft>
                <a:spcPts val="0"/>
              </a:spcAft>
              <a:buClr>
                <a:schemeClr val="lt1"/>
              </a:buClr>
              <a:buSzPts val="2000"/>
              <a:buChar char="•"/>
            </a:pPr>
            <a:r>
              <a:rPr lang="es-ES"/>
              <a:t>Ni se eligen todos los conglomerados, ni se eligen todos los pobladores de cada conglomerado.</a:t>
            </a:r>
            <a:endParaRPr/>
          </a:p>
          <a:p>
            <a:pPr indent="-101600" lvl="0" marL="228600" rtl="0" algn="l">
              <a:lnSpc>
                <a:spcPct val="90000"/>
              </a:lnSpc>
              <a:spcBef>
                <a:spcPts val="1000"/>
              </a:spcBef>
              <a:spcAft>
                <a:spcPts val="0"/>
              </a:spcAft>
              <a:buClr>
                <a:schemeClr val="lt1"/>
              </a:buClr>
              <a:buSzPts val="2000"/>
              <a:buNone/>
            </a:pPr>
            <a:r>
              <a:t/>
            </a:r>
            <a:endParaRPr/>
          </a:p>
          <a:p>
            <a:pPr indent="-101600" lvl="0" marL="228600" rtl="0" algn="l">
              <a:lnSpc>
                <a:spcPct val="90000"/>
              </a:lnSpc>
              <a:spcBef>
                <a:spcPts val="1000"/>
              </a:spcBef>
              <a:spcAft>
                <a:spcPts val="0"/>
              </a:spcAft>
              <a:buClr>
                <a:schemeClr val="lt1"/>
              </a:buClr>
              <a:buSzPts val="2000"/>
              <a:buNone/>
            </a:pPr>
            <a:r>
              <a:t/>
            </a:r>
            <a:endParaRPr/>
          </a:p>
        </p:txBody>
      </p:sp>
      <p:pic>
        <p:nvPicPr>
          <p:cNvPr id="294" name="Google Shape;294;p11"/>
          <p:cNvPicPr preferRelativeResize="0"/>
          <p:nvPr/>
        </p:nvPicPr>
        <p:blipFill rotWithShape="1">
          <a:blip r:embed="rId4">
            <a:alphaModFix/>
          </a:blip>
          <a:srcRect b="0" l="9832" r="9833"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solidFill>
            <a:schemeClr val="accent1"/>
          </a:solidFill>
          <a:ln>
            <a:noFill/>
          </a:ln>
        </p:spPr>
      </p:pic>
      <p:sp>
        <p:nvSpPr>
          <p:cNvPr id="295" name="Google Shape;295;p11"/>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2"/>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ES"/>
              <a:t>Distribución de probabilidad</a:t>
            </a:r>
            <a:endParaRPr/>
          </a:p>
        </p:txBody>
      </p:sp>
      <p:sp>
        <p:nvSpPr>
          <p:cNvPr id="301" name="Google Shape;301;p12"/>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s-ES"/>
              <a:t>Ya que no vamos a poder conocer a toda la población podemos imaginar o suponer que se tiene una distribución de probabilidad ¿Qué es esto?</a:t>
            </a:r>
            <a:endParaRPr/>
          </a:p>
          <a:p>
            <a:pPr indent="-228600" lvl="0" marL="228600" rtl="0" algn="l">
              <a:lnSpc>
                <a:spcPct val="90000"/>
              </a:lnSpc>
              <a:spcBef>
                <a:spcPts val="1000"/>
              </a:spcBef>
              <a:spcAft>
                <a:spcPts val="0"/>
              </a:spcAft>
              <a:buClr>
                <a:schemeClr val="lt1"/>
              </a:buClr>
              <a:buSzPts val="2000"/>
              <a:buChar char="•"/>
            </a:pPr>
            <a:r>
              <a:rPr lang="es-ES"/>
              <a:t>En general las decisiones que debemos tomar son inciertas, por ejemplo:</a:t>
            </a:r>
            <a:endParaRPr/>
          </a:p>
          <a:p>
            <a:pPr indent="-228600" lvl="1" marL="685800" rtl="0" algn="l">
              <a:lnSpc>
                <a:spcPct val="90000"/>
              </a:lnSpc>
              <a:spcBef>
                <a:spcPts val="500"/>
              </a:spcBef>
              <a:spcAft>
                <a:spcPts val="0"/>
              </a:spcAft>
              <a:buClr>
                <a:schemeClr val="lt1"/>
              </a:buClr>
              <a:buSzPts val="2000"/>
              <a:buChar char="•"/>
            </a:pPr>
            <a:r>
              <a:rPr lang="es-ES"/>
              <a:t>¿Qué posibilidades hay de que disminuyan las ventas si aumentamos los precios?</a:t>
            </a:r>
            <a:endParaRPr/>
          </a:p>
          <a:p>
            <a:pPr indent="-228600" lvl="1" marL="685800" rtl="0" algn="l">
              <a:lnSpc>
                <a:spcPct val="90000"/>
              </a:lnSpc>
              <a:spcBef>
                <a:spcPts val="500"/>
              </a:spcBef>
              <a:spcAft>
                <a:spcPts val="0"/>
              </a:spcAft>
              <a:buClr>
                <a:schemeClr val="lt1"/>
              </a:buClr>
              <a:buSzPts val="2000"/>
              <a:buChar char="•"/>
            </a:pPr>
            <a:r>
              <a:rPr lang="es-ES"/>
              <a:t>¿Qué posibilidad hay de que un método nuevo de ensamblado aumente la productividad?</a:t>
            </a:r>
            <a:endParaRPr/>
          </a:p>
          <a:p>
            <a:pPr indent="-228600" lvl="1" marL="685800" rtl="0" algn="l">
              <a:lnSpc>
                <a:spcPct val="90000"/>
              </a:lnSpc>
              <a:spcBef>
                <a:spcPts val="500"/>
              </a:spcBef>
              <a:spcAft>
                <a:spcPts val="0"/>
              </a:spcAft>
              <a:buClr>
                <a:schemeClr val="lt1"/>
              </a:buClr>
              <a:buSzPts val="2000"/>
              <a:buChar char="•"/>
            </a:pPr>
            <a:r>
              <a:rPr lang="es-ES"/>
              <a:t>¿Cuáles son las posibilidades de que el producto se tenga listo a tiempo?</a:t>
            </a:r>
            <a:endParaRPr/>
          </a:p>
          <a:p>
            <a:pPr indent="-228600" lvl="1" marL="685800" rtl="0" algn="l">
              <a:lnSpc>
                <a:spcPct val="90000"/>
              </a:lnSpc>
              <a:spcBef>
                <a:spcPts val="500"/>
              </a:spcBef>
              <a:spcAft>
                <a:spcPts val="0"/>
              </a:spcAft>
              <a:buClr>
                <a:schemeClr val="lt1"/>
              </a:buClr>
              <a:buSzPts val="2000"/>
              <a:buChar char="•"/>
            </a:pPr>
            <a:r>
              <a:rPr lang="es-ES"/>
              <a:t>¿Qué oportunidad existe de que una nueva invención sea rentable?</a:t>
            </a:r>
            <a:endParaRPr/>
          </a:p>
          <a:p>
            <a:pPr indent="-101600" lvl="1" marL="685800" rtl="0" algn="l">
              <a:lnSpc>
                <a:spcPct val="90000"/>
              </a:lnSpc>
              <a:spcBef>
                <a:spcPts val="500"/>
              </a:spcBef>
              <a:spcAft>
                <a:spcPts val="0"/>
              </a:spcAft>
              <a:buClr>
                <a:schemeClr val="lt1"/>
              </a:buClr>
              <a:buSzPts val="2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3"/>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ES"/>
              <a:t>Distribución de probabilidad</a:t>
            </a:r>
            <a:endParaRPr/>
          </a:p>
        </p:txBody>
      </p:sp>
      <p:sp>
        <p:nvSpPr>
          <p:cNvPr id="307" name="Google Shape;307;p13"/>
          <p:cNvSpPr txBox="1"/>
          <p:nvPr>
            <p:ph idx="1" type="body"/>
          </p:nvPr>
        </p:nvSpPr>
        <p:spPr>
          <a:xfrm>
            <a:off x="457200" y="2096726"/>
            <a:ext cx="7685100" cy="43977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lt1"/>
              </a:buClr>
              <a:buSzPts val="2000"/>
              <a:buChar char="•"/>
            </a:pPr>
            <a:r>
              <a:rPr lang="es-ES"/>
              <a:t>La probabilidad es una medida numérica de la posibilidad de que ocurra un evento. </a:t>
            </a:r>
            <a:endParaRPr/>
          </a:p>
          <a:p>
            <a:pPr indent="-228600" lvl="0" marL="228600" rtl="0" algn="l">
              <a:lnSpc>
                <a:spcPct val="90000"/>
              </a:lnSpc>
              <a:spcBef>
                <a:spcPts val="1000"/>
              </a:spcBef>
              <a:spcAft>
                <a:spcPts val="0"/>
              </a:spcAft>
              <a:buClr>
                <a:schemeClr val="lt1"/>
              </a:buClr>
              <a:buSzPts val="2000"/>
              <a:buChar char="•"/>
            </a:pPr>
            <a:r>
              <a:rPr lang="es-ES"/>
              <a:t>Por tanto, las probabilidades son una medida del grado de incertidumbre asociado con cada uno de los eventos previamente enunciados.</a:t>
            </a:r>
            <a:endParaRPr/>
          </a:p>
          <a:p>
            <a:pPr indent="-228600" lvl="0" marL="228600" rtl="0" algn="l">
              <a:lnSpc>
                <a:spcPct val="90000"/>
              </a:lnSpc>
              <a:spcBef>
                <a:spcPts val="1000"/>
              </a:spcBef>
              <a:spcAft>
                <a:spcPts val="0"/>
              </a:spcAft>
              <a:buClr>
                <a:schemeClr val="lt1"/>
              </a:buClr>
              <a:buSzPts val="2000"/>
              <a:buChar char="•"/>
            </a:pPr>
            <a:r>
              <a:rPr lang="es-ES"/>
              <a:t>Los valores de probabilidad se encuentran en una escala de 0 a 1. </a:t>
            </a:r>
            <a:endParaRPr/>
          </a:p>
          <a:p>
            <a:pPr indent="-228600" lvl="1" marL="685800" rtl="0" algn="l">
              <a:lnSpc>
                <a:spcPct val="90000"/>
              </a:lnSpc>
              <a:spcBef>
                <a:spcPts val="500"/>
              </a:spcBef>
              <a:spcAft>
                <a:spcPts val="0"/>
              </a:spcAft>
              <a:buClr>
                <a:schemeClr val="lt1"/>
              </a:buClr>
              <a:buSzPts val="2000"/>
              <a:buChar char="•"/>
            </a:pPr>
            <a:r>
              <a:rPr lang="es-ES"/>
              <a:t>Los valores cercanos a 0 indican que las posibilidades de que ocurra un evento son muy pocas. </a:t>
            </a:r>
            <a:endParaRPr/>
          </a:p>
          <a:p>
            <a:pPr indent="-228600" lvl="1" marL="685800" rtl="0" algn="l">
              <a:lnSpc>
                <a:spcPct val="90000"/>
              </a:lnSpc>
              <a:spcBef>
                <a:spcPts val="500"/>
              </a:spcBef>
              <a:spcAft>
                <a:spcPts val="0"/>
              </a:spcAft>
              <a:buClr>
                <a:schemeClr val="lt1"/>
              </a:buClr>
              <a:buSzPts val="2000"/>
              <a:buChar char="•"/>
            </a:pPr>
            <a:r>
              <a:rPr lang="es-ES"/>
              <a:t>Los cercanos a 1 indican que es casi seguro que ocurra un evento</a:t>
            </a:r>
            <a:endParaRPr/>
          </a:p>
          <a:p>
            <a:pPr indent="-228600" lvl="1" marL="685800" rtl="0" algn="l">
              <a:lnSpc>
                <a:spcPct val="90000"/>
              </a:lnSpc>
              <a:spcBef>
                <a:spcPts val="500"/>
              </a:spcBef>
              <a:spcAft>
                <a:spcPts val="0"/>
              </a:spcAft>
              <a:buClr>
                <a:schemeClr val="lt1"/>
              </a:buClr>
              <a:buSzPts val="2000"/>
              <a:buChar char="•"/>
            </a:pPr>
            <a:r>
              <a:rPr lang="es-ES"/>
              <a:t>Otras probabilidades entre cero y uno representan distintos grados de posibilidad de que ocurra un evento.</a:t>
            </a:r>
            <a:endParaRPr/>
          </a:p>
          <a:p>
            <a:pPr indent="-228600" lvl="0" marL="228600" rtl="0" algn="l">
              <a:lnSpc>
                <a:spcPct val="90000"/>
              </a:lnSpc>
              <a:spcBef>
                <a:spcPts val="1000"/>
              </a:spcBef>
              <a:spcAft>
                <a:spcPts val="0"/>
              </a:spcAft>
              <a:buClr>
                <a:schemeClr val="lt1"/>
              </a:buClr>
              <a:buSzPts val="2000"/>
              <a:buChar char="•"/>
            </a:pPr>
            <a:r>
              <a:rPr lang="es-ES"/>
              <a:t>Un experimento es definido como un proceso que genera resultados definidos. Y en cada una de las repeticiones del experimento, habrá uno y sólo uno de los posibles resultados experimentales.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4"/>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ES"/>
              <a:t>Distribución de probabilidad</a:t>
            </a:r>
            <a:endParaRPr/>
          </a:p>
        </p:txBody>
      </p:sp>
      <p:sp>
        <p:nvSpPr>
          <p:cNvPr id="313" name="Google Shape;313;p14"/>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s-ES"/>
              <a:t>La probabilidad asignada a cada resultado experimental debe estar entre 0 y 1, inclusive. </a:t>
            </a:r>
            <a:endParaRPr/>
          </a:p>
          <a:p>
            <a:pPr indent="-228600" lvl="0" marL="228600" rtl="0" algn="l">
              <a:lnSpc>
                <a:spcPct val="90000"/>
              </a:lnSpc>
              <a:spcBef>
                <a:spcPts val="1000"/>
              </a:spcBef>
              <a:spcAft>
                <a:spcPts val="0"/>
              </a:spcAft>
              <a:buClr>
                <a:schemeClr val="lt1"/>
              </a:buClr>
              <a:buSzPts val="2000"/>
              <a:buChar char="•"/>
            </a:pPr>
            <a:r>
              <a:rPr lang="es-ES"/>
              <a:t>La suma de </a:t>
            </a:r>
            <a:r>
              <a:rPr b="1" lang="es-ES"/>
              <a:t>todas </a:t>
            </a:r>
            <a:r>
              <a:rPr lang="es-ES"/>
              <a:t>las </a:t>
            </a:r>
            <a:r>
              <a:rPr lang="es-ES"/>
              <a:t>probabilidades de los resultados experimentales debe ser igual a 1.0.</a:t>
            </a:r>
            <a:endParaRPr/>
          </a:p>
          <a:p>
            <a:pPr indent="-228600" lvl="0" marL="228600" rtl="0" algn="l">
              <a:lnSpc>
                <a:spcPct val="90000"/>
              </a:lnSpc>
              <a:spcBef>
                <a:spcPts val="1000"/>
              </a:spcBef>
              <a:spcAft>
                <a:spcPts val="0"/>
              </a:spcAft>
              <a:buClr>
                <a:schemeClr val="lt1"/>
              </a:buClr>
              <a:buSzPts val="2000"/>
              <a:buChar char="•"/>
            </a:pPr>
            <a:r>
              <a:rPr lang="es-ES"/>
              <a:t> La probabilidad prácticamente puede determinarse mediante:</a:t>
            </a:r>
            <a:endParaRPr/>
          </a:p>
          <a:p>
            <a:pPr indent="-228600" lvl="1" marL="685800" rtl="0" algn="l">
              <a:lnSpc>
                <a:spcPct val="90000"/>
              </a:lnSpc>
              <a:spcBef>
                <a:spcPts val="500"/>
              </a:spcBef>
              <a:spcAft>
                <a:spcPts val="0"/>
              </a:spcAft>
              <a:buClr>
                <a:schemeClr val="lt1"/>
              </a:buClr>
              <a:buSzPts val="2000"/>
              <a:buChar char="•"/>
            </a:pPr>
            <a:r>
              <a:rPr lang="es-ES"/>
              <a:t>Conteo: Por ejemplo volados en una moneda o la suma de dos dados.</a:t>
            </a:r>
            <a:endParaRPr/>
          </a:p>
          <a:p>
            <a:pPr indent="-228600" lvl="1" marL="685800" rtl="0" algn="l">
              <a:lnSpc>
                <a:spcPct val="90000"/>
              </a:lnSpc>
              <a:spcBef>
                <a:spcPts val="500"/>
              </a:spcBef>
              <a:spcAft>
                <a:spcPts val="0"/>
              </a:spcAft>
              <a:buClr>
                <a:schemeClr val="lt1"/>
              </a:buClr>
              <a:buSzPts val="2000"/>
              <a:buChar char="•"/>
            </a:pPr>
            <a:r>
              <a:rPr lang="es-ES"/>
              <a:t>Frecuencia relativa: Qué  tanto se repite un valor respecto al total. Por ejemplo número de personas que esperaron en un local a ser atendidos durante 20 observaciones:</a:t>
            </a:r>
            <a:endParaRPr/>
          </a:p>
          <a:p>
            <a:pPr indent="-101600" lvl="0" marL="228600" rtl="0" algn="l">
              <a:lnSpc>
                <a:spcPct val="90000"/>
              </a:lnSpc>
              <a:spcBef>
                <a:spcPts val="1000"/>
              </a:spcBef>
              <a:spcAft>
                <a:spcPts val="0"/>
              </a:spcAft>
              <a:buClr>
                <a:schemeClr val="lt1"/>
              </a:buClr>
              <a:buSzPts val="2000"/>
              <a:buNone/>
            </a:pPr>
            <a:r>
              <a:t/>
            </a:r>
            <a:endParaRPr/>
          </a:p>
        </p:txBody>
      </p:sp>
      <p:graphicFrame>
        <p:nvGraphicFramePr>
          <p:cNvPr id="314" name="Google Shape;314;p14"/>
          <p:cNvGraphicFramePr/>
          <p:nvPr/>
        </p:nvGraphicFramePr>
        <p:xfrm>
          <a:off x="1360197" y="5310327"/>
          <a:ext cx="3000000" cy="3000000"/>
        </p:xfrm>
        <a:graphic>
          <a:graphicData uri="http://schemas.openxmlformats.org/drawingml/2006/table">
            <a:tbl>
              <a:tblPr bandRow="1" firstRow="1">
                <a:noFill/>
                <a:tableStyleId>{1D2D0F34-9DAB-4895-BD85-DC6179F22C3E}</a:tableStyleId>
              </a:tblPr>
              <a:tblGrid>
                <a:gridCol w="1345925"/>
                <a:gridCol w="1259400"/>
              </a:tblGrid>
              <a:tr h="426550">
                <a:tc>
                  <a:txBody>
                    <a:bodyPr/>
                    <a:lstStyle/>
                    <a:p>
                      <a:pPr indent="0" lvl="0" marL="0" marR="0" rtl="0" algn="ctr">
                        <a:spcBef>
                          <a:spcPts val="0"/>
                        </a:spcBef>
                        <a:spcAft>
                          <a:spcPts val="0"/>
                        </a:spcAft>
                        <a:buNone/>
                      </a:pPr>
                      <a:r>
                        <a:rPr lang="es-ES" sz="1400" u="none" cap="none" strike="noStrike"/>
                        <a:t># personas esperando</a:t>
                      </a:r>
                      <a:endParaRPr sz="1400" u="none" cap="none" strike="noStrike"/>
                    </a:p>
                  </a:txBody>
                  <a:tcPr marT="45725" marB="45725" marR="91450" marL="91450"/>
                </a:tc>
                <a:tc>
                  <a:txBody>
                    <a:bodyPr/>
                    <a:lstStyle/>
                    <a:p>
                      <a:pPr indent="0" lvl="0" marL="0" marR="0" rtl="0" algn="ctr">
                        <a:spcBef>
                          <a:spcPts val="0"/>
                        </a:spcBef>
                        <a:spcAft>
                          <a:spcPts val="0"/>
                        </a:spcAft>
                        <a:buNone/>
                      </a:pPr>
                      <a:r>
                        <a:rPr lang="es-ES" sz="1400" u="none" cap="none" strike="noStrike"/>
                        <a:t># de veces</a:t>
                      </a:r>
                      <a:endParaRPr sz="1400" u="none" cap="none" strike="noStrike"/>
                    </a:p>
                  </a:txBody>
                  <a:tcPr marT="45725" marB="45725" marR="91450" marL="91450"/>
                </a:tc>
              </a:tr>
              <a:tr h="305275">
                <a:tc>
                  <a:txBody>
                    <a:bodyPr/>
                    <a:lstStyle/>
                    <a:p>
                      <a:pPr indent="0" lvl="0" marL="0" marR="0" rtl="0" algn="ctr">
                        <a:spcBef>
                          <a:spcPts val="0"/>
                        </a:spcBef>
                        <a:spcAft>
                          <a:spcPts val="0"/>
                        </a:spcAft>
                        <a:buNone/>
                      </a:pPr>
                      <a:r>
                        <a:rPr lang="es-ES" sz="1400" u="none" cap="none" strike="noStrike"/>
                        <a:t>0</a:t>
                      </a:r>
                      <a:endParaRPr sz="1400" u="none" cap="none" strike="noStrike"/>
                    </a:p>
                  </a:txBody>
                  <a:tcPr marT="45725" marB="45725" marR="91450" marL="91450"/>
                </a:tc>
                <a:tc>
                  <a:txBody>
                    <a:bodyPr/>
                    <a:lstStyle/>
                    <a:p>
                      <a:pPr indent="0" lvl="0" marL="0" marR="0" rtl="0" algn="ctr">
                        <a:spcBef>
                          <a:spcPts val="0"/>
                        </a:spcBef>
                        <a:spcAft>
                          <a:spcPts val="0"/>
                        </a:spcAft>
                        <a:buNone/>
                      </a:pPr>
                      <a:r>
                        <a:rPr lang="es-ES" sz="1400" u="none" cap="none" strike="noStrike"/>
                        <a:t>2</a:t>
                      </a:r>
                      <a:endParaRPr sz="1400" u="none" cap="none" strike="noStrike"/>
                    </a:p>
                  </a:txBody>
                  <a:tcPr marT="45725" marB="45725" marR="91450" marL="91450"/>
                </a:tc>
              </a:tr>
              <a:tr h="305275">
                <a:tc>
                  <a:txBody>
                    <a:bodyPr/>
                    <a:lstStyle/>
                    <a:p>
                      <a:pPr indent="0" lvl="0" marL="0" marR="0" rtl="0" algn="ctr">
                        <a:spcBef>
                          <a:spcPts val="0"/>
                        </a:spcBef>
                        <a:spcAft>
                          <a:spcPts val="0"/>
                        </a:spcAft>
                        <a:buNone/>
                      </a:pPr>
                      <a:r>
                        <a:rPr lang="es-ES" sz="1400" u="none" cap="none" strike="noStrike"/>
                        <a:t>1</a:t>
                      </a:r>
                      <a:endParaRPr sz="1400" u="none" cap="none" strike="noStrike"/>
                    </a:p>
                  </a:txBody>
                  <a:tcPr marT="45725" marB="45725" marR="91450" marL="91450"/>
                </a:tc>
                <a:tc>
                  <a:txBody>
                    <a:bodyPr/>
                    <a:lstStyle/>
                    <a:p>
                      <a:pPr indent="0" lvl="0" marL="0" marR="0" rtl="0" algn="ctr">
                        <a:spcBef>
                          <a:spcPts val="0"/>
                        </a:spcBef>
                        <a:spcAft>
                          <a:spcPts val="0"/>
                        </a:spcAft>
                        <a:buNone/>
                      </a:pPr>
                      <a:r>
                        <a:rPr lang="es-ES" sz="1400" u="none" cap="none" strike="noStrike"/>
                        <a:t>5</a:t>
                      </a:r>
                      <a:endParaRPr sz="1400" u="none" cap="none" strike="noStrike"/>
                    </a:p>
                  </a:txBody>
                  <a:tcPr marT="45725" marB="45725" marR="91450" marL="91450"/>
                </a:tc>
              </a:tr>
              <a:tr h="305275">
                <a:tc>
                  <a:txBody>
                    <a:bodyPr/>
                    <a:lstStyle/>
                    <a:p>
                      <a:pPr indent="0" lvl="0" marL="0" marR="0" rtl="0" algn="ctr">
                        <a:spcBef>
                          <a:spcPts val="0"/>
                        </a:spcBef>
                        <a:spcAft>
                          <a:spcPts val="0"/>
                        </a:spcAft>
                        <a:buNone/>
                      </a:pPr>
                      <a:r>
                        <a:rPr lang="es-ES" sz="1400" u="none" cap="none" strike="noStrike"/>
                        <a:t>2</a:t>
                      </a:r>
                      <a:endParaRPr sz="1400" u="none" cap="none" strike="noStrike"/>
                    </a:p>
                  </a:txBody>
                  <a:tcPr marT="45725" marB="45725" marR="91450" marL="91450"/>
                </a:tc>
                <a:tc>
                  <a:txBody>
                    <a:bodyPr/>
                    <a:lstStyle/>
                    <a:p>
                      <a:pPr indent="0" lvl="0" marL="0" marR="0" rtl="0" algn="ctr">
                        <a:spcBef>
                          <a:spcPts val="0"/>
                        </a:spcBef>
                        <a:spcAft>
                          <a:spcPts val="0"/>
                        </a:spcAft>
                        <a:buNone/>
                      </a:pPr>
                      <a:r>
                        <a:rPr lang="es-ES" sz="1400" u="none" cap="none" strike="noStrike"/>
                        <a:t>6</a:t>
                      </a:r>
                      <a:endParaRPr sz="1400" u="none" cap="none" strike="noStrike"/>
                    </a:p>
                  </a:txBody>
                  <a:tcPr marT="45725" marB="45725" marR="91450" marL="91450"/>
                </a:tc>
              </a:tr>
            </a:tbl>
          </a:graphicData>
        </a:graphic>
      </p:graphicFrame>
      <p:graphicFrame>
        <p:nvGraphicFramePr>
          <p:cNvPr id="315" name="Google Shape;315;p14"/>
          <p:cNvGraphicFramePr/>
          <p:nvPr/>
        </p:nvGraphicFramePr>
        <p:xfrm>
          <a:off x="4489063" y="5310327"/>
          <a:ext cx="3000000" cy="3000000"/>
        </p:xfrm>
        <a:graphic>
          <a:graphicData uri="http://schemas.openxmlformats.org/drawingml/2006/table">
            <a:tbl>
              <a:tblPr bandRow="1" firstRow="1">
                <a:noFill/>
                <a:tableStyleId>{1D2D0F34-9DAB-4895-BD85-DC6179F22C3E}</a:tableStyleId>
              </a:tblPr>
              <a:tblGrid>
                <a:gridCol w="1345925"/>
                <a:gridCol w="1259400"/>
              </a:tblGrid>
              <a:tr h="426550">
                <a:tc>
                  <a:txBody>
                    <a:bodyPr/>
                    <a:lstStyle/>
                    <a:p>
                      <a:pPr indent="0" lvl="0" marL="0" marR="0" rtl="0" algn="ctr">
                        <a:spcBef>
                          <a:spcPts val="0"/>
                        </a:spcBef>
                        <a:spcAft>
                          <a:spcPts val="0"/>
                        </a:spcAft>
                        <a:buNone/>
                      </a:pPr>
                      <a:r>
                        <a:rPr lang="es-ES" sz="1400" u="none" cap="none" strike="noStrike"/>
                        <a:t># personas esperando</a:t>
                      </a:r>
                      <a:endParaRPr sz="1400" u="none" cap="none" strike="noStrike"/>
                    </a:p>
                  </a:txBody>
                  <a:tcPr marT="45725" marB="45725" marR="91450" marL="91450"/>
                </a:tc>
                <a:tc>
                  <a:txBody>
                    <a:bodyPr/>
                    <a:lstStyle/>
                    <a:p>
                      <a:pPr indent="0" lvl="0" marL="0" marR="0" rtl="0" algn="ctr">
                        <a:spcBef>
                          <a:spcPts val="0"/>
                        </a:spcBef>
                        <a:spcAft>
                          <a:spcPts val="0"/>
                        </a:spcAft>
                        <a:buNone/>
                      </a:pPr>
                      <a:r>
                        <a:rPr lang="es-ES" sz="1400" u="none" cap="none" strike="noStrike"/>
                        <a:t># de veces</a:t>
                      </a:r>
                      <a:endParaRPr sz="1400" u="none" cap="none" strike="noStrike"/>
                    </a:p>
                  </a:txBody>
                  <a:tcPr marT="45725" marB="45725" marR="91450" marL="91450"/>
                </a:tc>
              </a:tr>
              <a:tr h="305275">
                <a:tc>
                  <a:txBody>
                    <a:bodyPr/>
                    <a:lstStyle/>
                    <a:p>
                      <a:pPr indent="0" lvl="0" marL="0" marR="0" rtl="0" algn="ctr">
                        <a:spcBef>
                          <a:spcPts val="0"/>
                        </a:spcBef>
                        <a:spcAft>
                          <a:spcPts val="0"/>
                        </a:spcAft>
                        <a:buNone/>
                      </a:pPr>
                      <a:r>
                        <a:rPr lang="es-ES" sz="1400" u="none" cap="none" strike="noStrike"/>
                        <a:t>3</a:t>
                      </a:r>
                      <a:endParaRPr sz="1400" u="none" cap="none" strike="noStrike"/>
                    </a:p>
                  </a:txBody>
                  <a:tcPr marT="45725" marB="45725" marR="91450" marL="91450"/>
                </a:tc>
                <a:tc>
                  <a:txBody>
                    <a:bodyPr/>
                    <a:lstStyle/>
                    <a:p>
                      <a:pPr indent="0" lvl="0" marL="0" marR="0" rtl="0" algn="ctr">
                        <a:spcBef>
                          <a:spcPts val="0"/>
                        </a:spcBef>
                        <a:spcAft>
                          <a:spcPts val="0"/>
                        </a:spcAft>
                        <a:buNone/>
                      </a:pPr>
                      <a:r>
                        <a:rPr lang="es-ES" sz="1400" u="none" cap="none" strike="noStrike"/>
                        <a:t>4</a:t>
                      </a:r>
                      <a:endParaRPr sz="1400" u="none" cap="none" strike="noStrike"/>
                    </a:p>
                  </a:txBody>
                  <a:tcPr marT="45725" marB="45725" marR="91450" marL="91450"/>
                </a:tc>
              </a:tr>
              <a:tr h="305275">
                <a:tc>
                  <a:txBody>
                    <a:bodyPr/>
                    <a:lstStyle/>
                    <a:p>
                      <a:pPr indent="0" lvl="0" marL="0" marR="0" rtl="0" algn="ctr">
                        <a:spcBef>
                          <a:spcPts val="0"/>
                        </a:spcBef>
                        <a:spcAft>
                          <a:spcPts val="0"/>
                        </a:spcAft>
                        <a:buNone/>
                      </a:pPr>
                      <a:r>
                        <a:rPr lang="es-ES" sz="1400" u="none" cap="none" strike="noStrike"/>
                        <a:t>3</a:t>
                      </a:r>
                      <a:endParaRPr sz="1400" u="none" cap="none" strike="noStrike"/>
                    </a:p>
                  </a:txBody>
                  <a:tcPr marT="45725" marB="45725" marR="91450" marL="91450"/>
                </a:tc>
                <a:tc>
                  <a:txBody>
                    <a:bodyPr/>
                    <a:lstStyle/>
                    <a:p>
                      <a:pPr indent="0" lvl="0" marL="0" marR="0" rtl="0" algn="ctr">
                        <a:spcBef>
                          <a:spcPts val="0"/>
                        </a:spcBef>
                        <a:spcAft>
                          <a:spcPts val="0"/>
                        </a:spcAft>
                        <a:buNone/>
                      </a:pPr>
                      <a:r>
                        <a:rPr lang="es-ES" sz="1400" u="none" cap="none" strike="noStrike"/>
                        <a:t>3</a:t>
                      </a:r>
                      <a:endParaRPr sz="1400" u="none" cap="none" strike="noStrike"/>
                    </a:p>
                  </a:txBody>
                  <a:tcPr marT="45725" marB="45725" marR="91450" marL="91450"/>
                </a:tc>
              </a:tr>
              <a:tr h="305275">
                <a:tc>
                  <a:txBody>
                    <a:bodyPr/>
                    <a:lstStyle/>
                    <a:p>
                      <a:pPr indent="0" lvl="0" marL="0" marR="0" rtl="0" algn="ctr">
                        <a:spcBef>
                          <a:spcPts val="0"/>
                        </a:spcBef>
                        <a:spcAft>
                          <a:spcPts val="0"/>
                        </a:spcAft>
                        <a:buNone/>
                      </a:pPr>
                      <a:r>
                        <a:t/>
                      </a:r>
                      <a:endParaRPr sz="1400" u="none" cap="none" strike="noStrike"/>
                    </a:p>
                  </a:txBody>
                  <a:tcPr marT="45725" marB="45725" marR="91450" marL="91450"/>
                </a:tc>
                <a:tc>
                  <a:txBody>
                    <a:bodyPr/>
                    <a:lstStyle/>
                    <a:p>
                      <a:pPr indent="0" lvl="0" marL="0" marR="0" rtl="0" algn="ctr">
                        <a:spcBef>
                          <a:spcPts val="0"/>
                        </a:spcBef>
                        <a:spcAft>
                          <a:spcPts val="0"/>
                        </a:spcAft>
                        <a:buNone/>
                      </a:pPr>
                      <a:r>
                        <a:t/>
                      </a:r>
                      <a:endParaRPr sz="1400" u="none" cap="none" strike="noStrike"/>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5"/>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ES"/>
              <a:t>Distribución de probabilidad</a:t>
            </a:r>
            <a:endParaRPr/>
          </a:p>
        </p:txBody>
      </p:sp>
      <p:sp>
        <p:nvSpPr>
          <p:cNvPr id="321" name="Google Shape;321;p15"/>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lt1"/>
              </a:buClr>
              <a:buSzPts val="2000"/>
              <a:buChar char="•"/>
            </a:pPr>
            <a:r>
              <a:rPr lang="es-ES"/>
              <a:t>El resultado de un experimento es un punto muestral, similar a lo que vimos en la tabla anterior.</a:t>
            </a:r>
            <a:endParaRPr/>
          </a:p>
          <a:p>
            <a:pPr indent="-228600" lvl="0" marL="228600" rtl="0" algn="l">
              <a:lnSpc>
                <a:spcPct val="90000"/>
              </a:lnSpc>
              <a:spcBef>
                <a:spcPts val="1000"/>
              </a:spcBef>
              <a:spcAft>
                <a:spcPts val="0"/>
              </a:spcAft>
              <a:buClr>
                <a:schemeClr val="lt1"/>
              </a:buClr>
              <a:buSzPts val="2000"/>
              <a:buChar char="•"/>
            </a:pPr>
            <a:r>
              <a:rPr lang="es-ES"/>
              <a:t>Un evento es una colección de puntos muestrales. Por ejemplo el evento de que haya en la fila 2 clientes o menos (2+5+6=13).</a:t>
            </a:r>
            <a:endParaRPr/>
          </a:p>
          <a:p>
            <a:pPr indent="-228600" lvl="0" marL="228600" rtl="0" algn="l">
              <a:lnSpc>
                <a:spcPct val="90000"/>
              </a:lnSpc>
              <a:spcBef>
                <a:spcPts val="1000"/>
              </a:spcBef>
              <a:spcAft>
                <a:spcPts val="0"/>
              </a:spcAft>
              <a:buClr>
                <a:schemeClr val="lt1"/>
              </a:buClr>
              <a:buSzPts val="2000"/>
              <a:buChar char="•"/>
            </a:pPr>
            <a:r>
              <a:rPr lang="es-ES"/>
              <a:t>La probabilidad de un evento es igual a la suma de las probabilidades de  los puntos muestrales que forman el evento. Por ejemplo la probabilidad de que haya 13 personas o menos es:</a:t>
            </a:r>
            <a:endParaRPr/>
          </a:p>
          <a:p>
            <a:pPr indent="-228600" lvl="1" marL="685800" rtl="0" algn="l">
              <a:lnSpc>
                <a:spcPct val="90000"/>
              </a:lnSpc>
              <a:spcBef>
                <a:spcPts val="500"/>
              </a:spcBef>
              <a:spcAft>
                <a:spcPts val="0"/>
              </a:spcAft>
              <a:buClr>
                <a:schemeClr val="lt1"/>
              </a:buClr>
              <a:buSzPts val="2000"/>
              <a:buChar char="•"/>
            </a:pPr>
            <a:r>
              <a:rPr lang="es-ES"/>
              <a:t>2/20 + 5/20 + 6/20 = 13/20=0.65</a:t>
            </a:r>
            <a:endParaRPr/>
          </a:p>
          <a:p>
            <a:pPr indent="-228600" lvl="0" marL="228600" rtl="0" algn="l">
              <a:lnSpc>
                <a:spcPct val="90000"/>
              </a:lnSpc>
              <a:spcBef>
                <a:spcPts val="1000"/>
              </a:spcBef>
              <a:spcAft>
                <a:spcPts val="0"/>
              </a:spcAft>
              <a:buClr>
                <a:schemeClr val="lt1"/>
              </a:buClr>
              <a:buSzPts val="2000"/>
              <a:buChar char="•"/>
            </a:pPr>
            <a:r>
              <a:rPr lang="es-ES"/>
              <a:t>Podemos definir numéricamente este experimento mediante lo que llamamos variable aleatoria</a:t>
            </a:r>
            <a:endParaRPr/>
          </a:p>
          <a:p>
            <a:pPr indent="0" lvl="0" marL="0" rtl="0" algn="ctr">
              <a:lnSpc>
                <a:spcPct val="90000"/>
              </a:lnSpc>
              <a:spcBef>
                <a:spcPts val="1000"/>
              </a:spcBef>
              <a:spcAft>
                <a:spcPts val="0"/>
              </a:spcAft>
              <a:buClr>
                <a:srgbClr val="FFFF00"/>
              </a:buClr>
              <a:buSzPts val="2000"/>
              <a:buNone/>
            </a:pPr>
            <a:r>
              <a:rPr b="1" lang="es-ES">
                <a:solidFill>
                  <a:srgbClr val="FFFF00"/>
                </a:solidFill>
              </a:rPr>
              <a:t>Una variable aleatoria es una descripción numérica del resultado de un experimento.</a:t>
            </a:r>
            <a:r>
              <a:rPr lang="es-ES"/>
              <a:t> </a:t>
            </a:r>
            <a:endParaRPr/>
          </a:p>
          <a:p>
            <a:pPr indent="-101600" lvl="0" marL="228600" rtl="0" algn="l">
              <a:lnSpc>
                <a:spcPct val="90000"/>
              </a:lnSpc>
              <a:spcBef>
                <a:spcPts val="1000"/>
              </a:spcBef>
              <a:spcAft>
                <a:spcPts val="0"/>
              </a:spcAft>
              <a:buClr>
                <a:schemeClr val="lt1"/>
              </a:buClr>
              <a:buSzPts val="2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6"/>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ES"/>
              <a:t>Función de probabilidad</a:t>
            </a:r>
            <a:endParaRPr/>
          </a:p>
        </p:txBody>
      </p:sp>
      <p:sp>
        <p:nvSpPr>
          <p:cNvPr id="327" name="Google Shape;327;p16"/>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lt1"/>
              </a:buClr>
              <a:buSzPts val="2000"/>
              <a:buChar char="•"/>
            </a:pPr>
            <a:r>
              <a:rPr lang="es-ES"/>
              <a:t>Es una función que asigna probabilidades a los valores de la variable aleatoria.</a:t>
            </a:r>
            <a:endParaRPr/>
          </a:p>
          <a:p>
            <a:pPr indent="-228600" lvl="0" marL="228600" rtl="0" algn="l">
              <a:lnSpc>
                <a:spcPct val="90000"/>
              </a:lnSpc>
              <a:spcBef>
                <a:spcPts val="1000"/>
              </a:spcBef>
              <a:spcAft>
                <a:spcPts val="0"/>
              </a:spcAft>
              <a:buClr>
                <a:schemeClr val="lt1"/>
              </a:buClr>
              <a:buSzPts val="2000"/>
              <a:buChar char="•"/>
            </a:pPr>
            <a:r>
              <a:rPr lang="es-ES"/>
              <a:t>Una </a:t>
            </a:r>
            <a:r>
              <a:rPr b="1" lang="es-ES"/>
              <a:t>variable aleatoria</a:t>
            </a:r>
            <a:r>
              <a:rPr lang="es-ES"/>
              <a:t> es una descripción numérica del resultado de un experimento.</a:t>
            </a:r>
            <a:endParaRPr/>
          </a:p>
          <a:p>
            <a:pPr indent="-228600" lvl="0" marL="228600" rtl="0" algn="l">
              <a:lnSpc>
                <a:spcPct val="90000"/>
              </a:lnSpc>
              <a:spcBef>
                <a:spcPts val="1000"/>
              </a:spcBef>
              <a:spcAft>
                <a:spcPts val="0"/>
              </a:spcAft>
              <a:buClr>
                <a:schemeClr val="lt1"/>
              </a:buClr>
              <a:buSzPts val="2000"/>
              <a:buChar char="•"/>
            </a:pPr>
            <a:r>
              <a:rPr lang="es-ES"/>
              <a:t>Las variables aleatorias pueden ser para variables que toman valores discretos. Por ejemplo, el número de errores al llenar una solicitud de empleo.	</a:t>
            </a:r>
            <a:endParaRPr/>
          </a:p>
          <a:p>
            <a:pPr indent="-228600" lvl="0" marL="228600" rtl="0" algn="l">
              <a:lnSpc>
                <a:spcPct val="90000"/>
              </a:lnSpc>
              <a:spcBef>
                <a:spcPts val="1000"/>
              </a:spcBef>
              <a:spcAft>
                <a:spcPts val="0"/>
              </a:spcAft>
              <a:buClr>
                <a:schemeClr val="lt1"/>
              </a:buClr>
              <a:buSzPts val="2000"/>
              <a:buChar char="•"/>
            </a:pPr>
            <a:r>
              <a:rPr lang="es-ES"/>
              <a:t>También pueden ser para variables que toman valores continuos: Por ejemplo el tiempo que transcurre, en segundos, para ser atendido por un operador en una llamada de emergencia.</a:t>
            </a:r>
            <a:endParaRPr/>
          </a:p>
          <a:p>
            <a:pPr indent="-228600" lvl="0" marL="228600" rtl="0" algn="l">
              <a:lnSpc>
                <a:spcPct val="90000"/>
              </a:lnSpc>
              <a:spcBef>
                <a:spcPts val="1000"/>
              </a:spcBef>
              <a:spcAft>
                <a:spcPts val="0"/>
              </a:spcAft>
              <a:buClr>
                <a:schemeClr val="lt1"/>
              </a:buClr>
              <a:buSzPts val="2000"/>
              <a:buChar char="•"/>
            </a:pPr>
            <a:r>
              <a:rPr lang="es-ES"/>
              <a:t>Para entender más de funciones de probabilidad puedes consultar:</a:t>
            </a:r>
            <a:endParaRPr/>
          </a:p>
          <a:p>
            <a:pPr indent="-228600" lvl="1" marL="685800" rtl="0" algn="l">
              <a:lnSpc>
                <a:spcPct val="90000"/>
              </a:lnSpc>
              <a:spcBef>
                <a:spcPts val="500"/>
              </a:spcBef>
              <a:spcAft>
                <a:spcPts val="0"/>
              </a:spcAft>
              <a:buClr>
                <a:srgbClr val="FFFF00"/>
              </a:buClr>
              <a:buSzPts val="2000"/>
              <a:buChar char="•"/>
            </a:pPr>
            <a:r>
              <a:rPr lang="es-ES" u="sng">
                <a:solidFill>
                  <a:srgbClr val="FFFF00"/>
                </a:solidFill>
                <a:hlinkClick r:id="rId3">
                  <a:extLst>
                    <a:ext uri="{A12FA001-AC4F-418D-AE19-62706E023703}">
                      <ahyp:hlinkClr val="tx"/>
                    </a:ext>
                  </a:extLst>
                </a:hlinkClick>
              </a:rPr>
              <a:t>Variables discretas</a:t>
            </a:r>
            <a:endParaRPr>
              <a:solidFill>
                <a:srgbClr val="FFFF00"/>
              </a:solidFill>
            </a:endParaRPr>
          </a:p>
          <a:p>
            <a:pPr indent="-228600" lvl="1" marL="685800" rtl="0" algn="l">
              <a:lnSpc>
                <a:spcPct val="90000"/>
              </a:lnSpc>
              <a:spcBef>
                <a:spcPts val="500"/>
              </a:spcBef>
              <a:spcAft>
                <a:spcPts val="0"/>
              </a:spcAft>
              <a:buClr>
                <a:srgbClr val="FFFF00"/>
              </a:buClr>
              <a:buSzPts val="2000"/>
              <a:buChar char="•"/>
            </a:pPr>
            <a:r>
              <a:rPr lang="es-ES" u="sng">
                <a:solidFill>
                  <a:srgbClr val="FFFF00"/>
                </a:solidFill>
                <a:hlinkClick r:id="rId4">
                  <a:extLst>
                    <a:ext uri="{A12FA001-AC4F-418D-AE19-62706E023703}">
                      <ahyp:hlinkClr val="tx"/>
                    </a:ext>
                  </a:extLst>
                </a:hlinkClick>
              </a:rPr>
              <a:t>Variables continuas</a:t>
            </a:r>
            <a:endParaRPr>
              <a:solidFill>
                <a:srgbClr val="FFFF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7"/>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ES"/>
              <a:t>Función de probabilidad - discreta</a:t>
            </a:r>
            <a:endParaRPr/>
          </a:p>
        </p:txBody>
      </p:sp>
      <p:sp>
        <p:nvSpPr>
          <p:cNvPr id="333" name="Google Shape;333;p17"/>
          <p:cNvSpPr txBox="1"/>
          <p:nvPr>
            <p:ph idx="1" type="body"/>
          </p:nvPr>
        </p:nvSpPr>
        <p:spPr>
          <a:xfrm>
            <a:off x="457200" y="2096726"/>
            <a:ext cx="7685100" cy="4447200"/>
          </a:xfrm>
          <a:prstGeom prst="rect">
            <a:avLst/>
          </a:prstGeom>
          <a:noFill/>
          <a:ln>
            <a:noFill/>
          </a:ln>
        </p:spPr>
        <p:txBody>
          <a:bodyPr anchorCtr="0" anchor="t" bIns="45700" lIns="91425" spcFirstLastPara="1" rIns="91425" wrap="square" tIns="45700">
            <a:normAutofit lnSpcReduction="10000"/>
          </a:bodyPr>
          <a:lstStyle/>
          <a:p>
            <a:pPr indent="-238125" lvl="0" marL="228600" rtl="0" algn="l">
              <a:lnSpc>
                <a:spcPct val="90000"/>
              </a:lnSpc>
              <a:spcBef>
                <a:spcPts val="0"/>
              </a:spcBef>
              <a:spcAft>
                <a:spcPts val="0"/>
              </a:spcAft>
              <a:buClr>
                <a:schemeClr val="lt1"/>
              </a:buClr>
              <a:buSzPts val="2000"/>
              <a:buChar char="•"/>
            </a:pPr>
            <a:r>
              <a:rPr lang="es-ES"/>
              <a:t>En el caso de una variable aleatoria discreta x, la distribución de probabilidad está definida por una función de probabilidad, denotada por f(x). </a:t>
            </a:r>
            <a:endParaRPr/>
          </a:p>
          <a:p>
            <a:pPr indent="-238125" lvl="0" marL="228600" rtl="0" algn="l">
              <a:lnSpc>
                <a:spcPct val="90000"/>
              </a:lnSpc>
              <a:spcBef>
                <a:spcPts val="1000"/>
              </a:spcBef>
              <a:spcAft>
                <a:spcPts val="0"/>
              </a:spcAft>
              <a:buClr>
                <a:schemeClr val="lt1"/>
              </a:buClr>
              <a:buSzPts val="2000"/>
              <a:buChar char="•"/>
            </a:pPr>
            <a:r>
              <a:rPr lang="es-ES"/>
              <a:t>La función de probabilidad da la probabilidad de cada valor de la variable aleatoria.</a:t>
            </a:r>
            <a:endParaRPr/>
          </a:p>
          <a:p>
            <a:pPr indent="-238125" lvl="0" marL="228600" rtl="0" algn="l">
              <a:lnSpc>
                <a:spcPct val="90000"/>
              </a:lnSpc>
              <a:spcBef>
                <a:spcPts val="1000"/>
              </a:spcBef>
              <a:spcAft>
                <a:spcPts val="0"/>
              </a:spcAft>
              <a:buClr>
                <a:schemeClr val="lt1"/>
              </a:buClr>
              <a:buSzPts val="2000"/>
              <a:buChar char="•"/>
            </a:pPr>
            <a:r>
              <a:rPr lang="es-ES"/>
              <a:t>Usaremos como ejemplo la </a:t>
            </a:r>
            <a:r>
              <a:rPr b="1" lang="es-ES"/>
              <a:t>distribución binomial</a:t>
            </a:r>
            <a:r>
              <a:rPr lang="es-ES"/>
              <a:t>:</a:t>
            </a:r>
            <a:endParaRPr/>
          </a:p>
          <a:p>
            <a:pPr indent="0" lvl="0" marL="0" rtl="0" algn="l">
              <a:lnSpc>
                <a:spcPct val="90000"/>
              </a:lnSpc>
              <a:spcBef>
                <a:spcPts val="1000"/>
              </a:spcBef>
              <a:spcAft>
                <a:spcPts val="0"/>
              </a:spcAft>
              <a:buClr>
                <a:schemeClr val="lt1"/>
              </a:buClr>
              <a:buSzPts val="2000"/>
              <a:buNone/>
            </a:pPr>
            <a:r>
              <a:rPr lang="es-ES"/>
              <a:t>1. El experimento consiste en una serie de </a:t>
            </a:r>
            <a:r>
              <a:rPr i="1" lang="es-ES"/>
              <a:t>n</a:t>
            </a:r>
            <a:r>
              <a:rPr lang="es-ES"/>
              <a:t> ensayos idénticos.</a:t>
            </a:r>
            <a:endParaRPr/>
          </a:p>
          <a:p>
            <a:pPr indent="0" lvl="0" marL="0" rtl="0" algn="l">
              <a:lnSpc>
                <a:spcPct val="90000"/>
              </a:lnSpc>
              <a:spcBef>
                <a:spcPts val="1000"/>
              </a:spcBef>
              <a:spcAft>
                <a:spcPts val="0"/>
              </a:spcAft>
              <a:buClr>
                <a:schemeClr val="lt1"/>
              </a:buClr>
              <a:buSzPts val="2000"/>
              <a:buNone/>
            </a:pPr>
            <a:r>
              <a:rPr lang="es-ES"/>
              <a:t>2. En cada ensayo hay dos resultados posibles. A uno de estos resultados se le llama éxito y al otro se le llama fracaso.</a:t>
            </a:r>
            <a:endParaRPr/>
          </a:p>
          <a:p>
            <a:pPr indent="0" lvl="0" marL="0" rtl="0" algn="l">
              <a:lnSpc>
                <a:spcPct val="90000"/>
              </a:lnSpc>
              <a:spcBef>
                <a:spcPts val="1000"/>
              </a:spcBef>
              <a:spcAft>
                <a:spcPts val="0"/>
              </a:spcAft>
              <a:buClr>
                <a:schemeClr val="lt1"/>
              </a:buClr>
              <a:buSzPts val="2000"/>
              <a:buNone/>
            </a:pPr>
            <a:r>
              <a:rPr lang="es-ES"/>
              <a:t>3. La probabilidad de éxito, que se denota </a:t>
            </a:r>
            <a:r>
              <a:rPr i="1" lang="es-ES"/>
              <a:t>p</a:t>
            </a:r>
            <a:r>
              <a:rPr lang="es-ES"/>
              <a:t>, no cambia de un ensayo a otro. Por ende, la probabilidad de fracaso, que se denota 1-</a:t>
            </a:r>
            <a:r>
              <a:rPr i="1" lang="es-ES"/>
              <a:t>p</a:t>
            </a:r>
            <a:r>
              <a:rPr lang="es-ES"/>
              <a:t> (o </a:t>
            </a:r>
            <a:r>
              <a:rPr i="1" lang="es-ES"/>
              <a:t>q</a:t>
            </a:r>
            <a:r>
              <a:rPr lang="es-ES"/>
              <a:t>), tampoco cambia de un ensayo a otro.</a:t>
            </a:r>
            <a:endParaRPr/>
          </a:p>
          <a:p>
            <a:pPr indent="0" lvl="0" marL="0" rtl="0" algn="l">
              <a:lnSpc>
                <a:spcPct val="90000"/>
              </a:lnSpc>
              <a:spcBef>
                <a:spcPts val="1000"/>
              </a:spcBef>
              <a:spcAft>
                <a:spcPts val="0"/>
              </a:spcAft>
              <a:buClr>
                <a:schemeClr val="lt1"/>
              </a:buClr>
              <a:buSzPts val="2000"/>
              <a:buNone/>
            </a:pPr>
            <a:r>
              <a:rPr lang="es-ES"/>
              <a:t>4. Los ensayos son independientes.</a:t>
            </a:r>
            <a:endParaRPr/>
          </a:p>
          <a:p>
            <a:pPr indent="0" lvl="0" marL="0" rtl="0" algn="l">
              <a:lnSpc>
                <a:spcPct val="90000"/>
              </a:lnSpc>
              <a:spcBef>
                <a:spcPts val="1000"/>
              </a:spcBef>
              <a:spcAft>
                <a:spcPts val="0"/>
              </a:spcAft>
              <a:buClr>
                <a:srgbClr val="FFFF00"/>
              </a:buClr>
              <a:buSzPts val="2000"/>
              <a:buNone/>
            </a:pPr>
            <a:r>
              <a:rPr lang="es-ES" u="sng">
                <a:solidFill>
                  <a:srgbClr val="FFFF00"/>
                </a:solidFill>
                <a:hlinkClick r:id="rId3">
                  <a:extLst>
                    <a:ext uri="{A12FA001-AC4F-418D-AE19-62706E023703}">
                      <ahyp:hlinkClr val="tx"/>
                    </a:ext>
                  </a:extLst>
                </a:hlinkClick>
              </a:rPr>
              <a:t>Aquí puedes saber más de la distribución binomial</a:t>
            </a:r>
            <a:endParaRPr>
              <a:solidFill>
                <a:srgbClr val="FFFF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37" name="Shape 337"/>
        <p:cNvGrpSpPr/>
        <p:nvPr/>
      </p:nvGrpSpPr>
      <p:grpSpPr>
        <a:xfrm>
          <a:off x="0" y="0"/>
          <a:ext cx="0" cy="0"/>
          <a:chOff x="0" y="0"/>
          <a:chExt cx="0" cy="0"/>
        </a:xfrm>
      </p:grpSpPr>
      <p:sp>
        <p:nvSpPr>
          <p:cNvPr id="338" name="Google Shape;338;p18"/>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39" name="Google Shape;339;p18"/>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340" name="Google Shape;340;p18"/>
          <p:cNvGrpSpPr/>
          <p:nvPr/>
        </p:nvGrpSpPr>
        <p:grpSpPr>
          <a:xfrm>
            <a:off x="7925156" y="0"/>
            <a:ext cx="4101733" cy="6858000"/>
            <a:chOff x="7925156" y="0"/>
            <a:chExt cx="4101733" cy="6858000"/>
          </a:xfrm>
        </p:grpSpPr>
        <p:sp>
          <p:nvSpPr>
            <p:cNvPr id="341" name="Google Shape;341;p18"/>
            <p:cNvSpPr/>
            <p:nvPr/>
          </p:nvSpPr>
          <p:spPr>
            <a:xfrm>
              <a:off x="11649195" y="497360"/>
              <a:ext cx="249483" cy="249483"/>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42" name="Google Shape;342;p18"/>
            <p:cNvSpPr/>
            <p:nvPr/>
          </p:nvSpPr>
          <p:spPr>
            <a:xfrm rot="5400000">
              <a:off x="9086126" y="3917237"/>
              <a:ext cx="2932666" cy="294885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43" name="Google Shape;343;p18"/>
            <p:cNvSpPr/>
            <p:nvPr/>
          </p:nvSpPr>
          <p:spPr>
            <a:xfrm>
              <a:off x="7925156" y="2754061"/>
              <a:ext cx="1365700" cy="2081398"/>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44" name="Google Shape;344;p18"/>
            <p:cNvSpPr/>
            <p:nvPr/>
          </p:nvSpPr>
          <p:spPr>
            <a:xfrm>
              <a:off x="9078030" y="891480"/>
              <a:ext cx="2948859" cy="2948858"/>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DCB4A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45" name="Google Shape;345;p18"/>
            <p:cNvSpPr/>
            <p:nvPr/>
          </p:nvSpPr>
          <p:spPr>
            <a:xfrm>
              <a:off x="9363633" y="3793556"/>
              <a:ext cx="355343" cy="355343"/>
            </a:xfrm>
            <a:prstGeom prst="ellipse">
              <a:avLst/>
            </a:prstGeom>
            <a:solidFill>
              <a:srgbClr val="AABCD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46" name="Google Shape;346;p18"/>
            <p:cNvSpPr/>
            <p:nvPr/>
          </p:nvSpPr>
          <p:spPr>
            <a:xfrm>
              <a:off x="9078659" y="0"/>
              <a:ext cx="2779229" cy="817919"/>
            </a:xfrm>
            <a:custGeom>
              <a:rect b="b" l="l" r="r" t="t"/>
              <a:pathLst>
                <a:path extrusionOk="0" h="817919" w="2779229">
                  <a:moveTo>
                    <a:pt x="0" y="0"/>
                  </a:moveTo>
                  <a:lnTo>
                    <a:pt x="2779229" y="0"/>
                  </a:lnTo>
                  <a:lnTo>
                    <a:pt x="2755430" y="49404"/>
                  </a:lnTo>
                  <a:cubicBezTo>
                    <a:pt x="2506760" y="507168"/>
                    <a:pt x="2021765" y="817919"/>
                    <a:pt x="1464180" y="817919"/>
                  </a:cubicBezTo>
                  <a:lnTo>
                    <a:pt x="0" y="817919"/>
                  </a:ln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347" name="Google Shape;347;p18"/>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48" name="Google Shape;348;p18"/>
          <p:cNvSpPr txBox="1"/>
          <p:nvPr>
            <p:ph type="title"/>
          </p:nvPr>
        </p:nvSpPr>
        <p:spPr>
          <a:xfrm>
            <a:off x="457200" y="668049"/>
            <a:ext cx="7191103"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ES"/>
              <a:t>Función de probabilidad – discreta (ejemplo)</a:t>
            </a:r>
            <a:endParaRPr/>
          </a:p>
        </p:txBody>
      </p:sp>
      <p:sp>
        <p:nvSpPr>
          <p:cNvPr id="349" name="Google Shape;349;p18"/>
          <p:cNvSpPr txBox="1"/>
          <p:nvPr>
            <p:ph idx="1" type="body"/>
          </p:nvPr>
        </p:nvSpPr>
        <p:spPr>
          <a:xfrm>
            <a:off x="457200" y="2096713"/>
            <a:ext cx="7191103"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s-ES"/>
              <a:t>En San Francisco, 30% de los trabajadores emplean el transporte público</a:t>
            </a:r>
            <a:endParaRPr/>
          </a:p>
          <a:p>
            <a:pPr indent="-228600" lvl="0" marL="228600" rtl="0" algn="l">
              <a:lnSpc>
                <a:spcPct val="90000"/>
              </a:lnSpc>
              <a:spcBef>
                <a:spcPts val="1000"/>
              </a:spcBef>
              <a:spcAft>
                <a:spcPts val="0"/>
              </a:spcAft>
              <a:buClr>
                <a:schemeClr val="lt1"/>
              </a:buClr>
              <a:buSzPts val="2000"/>
              <a:buChar char="•"/>
            </a:pPr>
            <a:r>
              <a:rPr lang="es-ES"/>
              <a:t>a. ¿Cuál es la probabilidad de que en una muestra de 10 trabajadores </a:t>
            </a:r>
            <a:r>
              <a:rPr lang="es-ES" u="sng"/>
              <a:t>exactamente</a:t>
            </a:r>
            <a:r>
              <a:rPr lang="es-ES"/>
              <a:t> tres empleen el transporte público?</a:t>
            </a:r>
            <a:endParaRPr/>
          </a:p>
          <a:p>
            <a:pPr indent="-228600" lvl="0" marL="228600" rtl="0" algn="l">
              <a:lnSpc>
                <a:spcPct val="90000"/>
              </a:lnSpc>
              <a:spcBef>
                <a:spcPts val="1000"/>
              </a:spcBef>
              <a:spcAft>
                <a:spcPts val="0"/>
              </a:spcAft>
              <a:buClr>
                <a:schemeClr val="lt1"/>
              </a:buClr>
              <a:buSzPts val="2000"/>
              <a:buChar char="•"/>
            </a:pPr>
            <a:r>
              <a:rPr lang="es-ES"/>
              <a:t>Para el problema p=0.3. n=10 y queremos x=3 podemos utilizar tablas de distribución binomial o bien usar las fórmulas que vienen en Excel.</a:t>
            </a:r>
            <a:endParaRPr/>
          </a:p>
          <a:p>
            <a:pPr indent="-101600" lvl="0" marL="228600" rtl="0" algn="l">
              <a:lnSpc>
                <a:spcPct val="90000"/>
              </a:lnSpc>
              <a:spcBef>
                <a:spcPts val="1000"/>
              </a:spcBef>
              <a:spcAft>
                <a:spcPts val="0"/>
              </a:spcAft>
              <a:buClr>
                <a:schemeClr val="lt1"/>
              </a:buClr>
              <a:buSzPts val="2000"/>
              <a:buNone/>
            </a:pPr>
            <a:r>
              <a:t/>
            </a:r>
            <a:endParaRPr/>
          </a:p>
          <a:p>
            <a:pPr indent="-101600" lvl="0" marL="228600" rtl="0" algn="l">
              <a:lnSpc>
                <a:spcPct val="90000"/>
              </a:lnSpc>
              <a:spcBef>
                <a:spcPts val="1000"/>
              </a:spcBef>
              <a:spcAft>
                <a:spcPts val="0"/>
              </a:spcAft>
              <a:buClr>
                <a:schemeClr val="lt1"/>
              </a:buClr>
              <a:buSzPts val="2000"/>
              <a:buNone/>
            </a:pPr>
            <a:r>
              <a:t/>
            </a:r>
            <a:endParaRPr/>
          </a:p>
          <a:p>
            <a:pPr indent="-228600" lvl="0" marL="228600" rtl="0" algn="l">
              <a:lnSpc>
                <a:spcPct val="90000"/>
              </a:lnSpc>
              <a:spcBef>
                <a:spcPts val="1000"/>
              </a:spcBef>
              <a:spcAft>
                <a:spcPts val="0"/>
              </a:spcAft>
              <a:buClr>
                <a:schemeClr val="lt1"/>
              </a:buClr>
              <a:buSzPts val="2000"/>
              <a:buChar char="•"/>
            </a:pPr>
            <a:r>
              <a:rPr lang="es-ES"/>
              <a:t>b. ¿Cuál es la probabilidad de que de una muestra de 10 trabajadores hasta tres (tres o menos) usen el tranporte público</a:t>
            </a:r>
            <a:endParaRPr/>
          </a:p>
        </p:txBody>
      </p:sp>
      <p:pic>
        <p:nvPicPr>
          <p:cNvPr id="350" name="Google Shape;350;p18"/>
          <p:cNvPicPr preferRelativeResize="0"/>
          <p:nvPr/>
        </p:nvPicPr>
        <p:blipFill rotWithShape="1">
          <a:blip r:embed="rId4">
            <a:alphaModFix/>
          </a:blip>
          <a:srcRect b="-1" l="20202" r="17297" t="0"/>
          <a:stretch/>
        </p:blipFill>
        <p:spPr>
          <a:xfrm>
            <a:off x="9078029" y="881820"/>
            <a:ext cx="2958518" cy="2958517"/>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pic>
        <p:nvPicPr>
          <p:cNvPr id="351" name="Google Shape;351;p18"/>
          <p:cNvPicPr preferRelativeResize="0"/>
          <p:nvPr/>
        </p:nvPicPr>
        <p:blipFill rotWithShape="1">
          <a:blip r:embed="rId5">
            <a:alphaModFix/>
          </a:blip>
          <a:srcRect b="0" l="0" r="0" t="0"/>
          <a:stretch/>
        </p:blipFill>
        <p:spPr>
          <a:xfrm>
            <a:off x="2504126" y="4063162"/>
            <a:ext cx="3063240" cy="929640"/>
          </a:xfrm>
          <a:prstGeom prst="rect">
            <a:avLst/>
          </a:prstGeom>
          <a:solidFill>
            <a:schemeClr val="lt1"/>
          </a:solidFill>
          <a:ln>
            <a:noFill/>
          </a:ln>
        </p:spPr>
      </p:pic>
      <p:pic>
        <p:nvPicPr>
          <p:cNvPr id="352" name="Google Shape;352;p18"/>
          <p:cNvPicPr preferRelativeResize="0"/>
          <p:nvPr/>
        </p:nvPicPr>
        <p:blipFill rotWithShape="1">
          <a:blip r:embed="rId6">
            <a:alphaModFix/>
          </a:blip>
          <a:srcRect b="0" l="0" r="0" t="0"/>
          <a:stretch/>
        </p:blipFill>
        <p:spPr>
          <a:xfrm>
            <a:off x="7513061" y="5128779"/>
            <a:ext cx="3063240" cy="1295400"/>
          </a:xfrm>
          <a:prstGeom prst="rect">
            <a:avLst/>
          </a:prstGeom>
          <a:solidFill>
            <a:schemeClr val="lt1"/>
          </a:solid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19"/>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ES"/>
              <a:t>Función de probabilidad - continua</a:t>
            </a:r>
            <a:endParaRPr/>
          </a:p>
        </p:txBody>
      </p:sp>
      <p:sp>
        <p:nvSpPr>
          <p:cNvPr id="358" name="Google Shape;358;p19"/>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s-ES"/>
              <a:t>En el caso de una variable aleatoria continua x, la distribución de probabilidad está definida por una </a:t>
            </a:r>
            <a:r>
              <a:rPr lang="es-ES" u="sng"/>
              <a:t>función de densidad de probabilidad</a:t>
            </a:r>
            <a:r>
              <a:rPr lang="es-ES"/>
              <a:t>, denotada por f(x). </a:t>
            </a:r>
            <a:endParaRPr/>
          </a:p>
          <a:p>
            <a:pPr indent="-228600" lvl="0" marL="228600" rtl="0" algn="l">
              <a:lnSpc>
                <a:spcPct val="90000"/>
              </a:lnSpc>
              <a:spcBef>
                <a:spcPts val="1000"/>
              </a:spcBef>
              <a:spcAft>
                <a:spcPts val="0"/>
              </a:spcAft>
              <a:buClr>
                <a:schemeClr val="lt1"/>
              </a:buClr>
              <a:buSzPts val="2000"/>
              <a:buChar char="•"/>
            </a:pPr>
            <a:r>
              <a:rPr lang="es-ES"/>
              <a:t>La diferencia está en que la función de densidad de probabilidad no da probabilidades directamente. Si no que el área bajo la curva de f(x) que corresponde a un intervalo determinado proporciona la probabilidad de que la variable aleatoria tome uno de los valores de ese intervalo</a:t>
            </a:r>
            <a:endParaRPr/>
          </a:p>
          <a:p>
            <a:pPr indent="-228600" lvl="0" marL="228600" rtl="0" algn="l">
              <a:lnSpc>
                <a:spcPct val="90000"/>
              </a:lnSpc>
              <a:spcBef>
                <a:spcPts val="1000"/>
              </a:spcBef>
              <a:spcAft>
                <a:spcPts val="0"/>
              </a:spcAft>
              <a:buClr>
                <a:schemeClr val="lt1"/>
              </a:buClr>
              <a:buSzPts val="2000"/>
              <a:buChar char="•"/>
            </a:pPr>
            <a:r>
              <a:rPr lang="es-ES"/>
              <a:t>Las principales funciones son la uniforme (todos tienen la misma probabilidad), la exponencial (los valores iniciales son más probables que los tardíos) y la normal (los extremos son pocos probables pero el centro es cada vez más probable.</a:t>
            </a:r>
            <a:endParaRPr/>
          </a:p>
          <a:p>
            <a:pPr indent="-228600" lvl="0" marL="228600" rtl="0" algn="l">
              <a:lnSpc>
                <a:spcPct val="90000"/>
              </a:lnSpc>
              <a:spcBef>
                <a:spcPts val="1000"/>
              </a:spcBef>
              <a:spcAft>
                <a:spcPts val="0"/>
              </a:spcAft>
              <a:buClr>
                <a:schemeClr val="lt1"/>
              </a:buClr>
              <a:buSzPts val="2000"/>
              <a:buChar char="•"/>
            </a:pPr>
            <a:r>
              <a:rPr lang="es-ES"/>
              <a:t>En la siguiente página se muestran las tres funciones.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0"/>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ES"/>
              <a:t>Función de probabilidad - continua</a:t>
            </a:r>
            <a:endParaRPr/>
          </a:p>
        </p:txBody>
      </p:sp>
      <p:pic>
        <p:nvPicPr>
          <p:cNvPr id="364" name="Google Shape;364;p20"/>
          <p:cNvPicPr preferRelativeResize="0"/>
          <p:nvPr/>
        </p:nvPicPr>
        <p:blipFill rotWithShape="1">
          <a:blip r:embed="rId3">
            <a:alphaModFix/>
          </a:blip>
          <a:srcRect b="0" l="0" r="0" t="0"/>
          <a:stretch/>
        </p:blipFill>
        <p:spPr>
          <a:xfrm>
            <a:off x="457199" y="2090620"/>
            <a:ext cx="4009907" cy="2332293"/>
          </a:xfrm>
          <a:prstGeom prst="rect">
            <a:avLst/>
          </a:prstGeom>
          <a:noFill/>
          <a:ln>
            <a:noFill/>
          </a:ln>
        </p:spPr>
      </p:pic>
      <p:pic>
        <p:nvPicPr>
          <p:cNvPr id="365" name="Google Shape;365;p20"/>
          <p:cNvPicPr preferRelativeResize="0"/>
          <p:nvPr/>
        </p:nvPicPr>
        <p:blipFill rotWithShape="1">
          <a:blip r:embed="rId4">
            <a:alphaModFix/>
          </a:blip>
          <a:srcRect b="0" l="0" r="0" t="0"/>
          <a:stretch/>
        </p:blipFill>
        <p:spPr>
          <a:xfrm>
            <a:off x="365264" y="4525707"/>
            <a:ext cx="5888626" cy="2332293"/>
          </a:xfrm>
          <a:prstGeom prst="rect">
            <a:avLst/>
          </a:prstGeom>
          <a:noFill/>
          <a:ln>
            <a:noFill/>
          </a:ln>
        </p:spPr>
      </p:pic>
      <p:pic>
        <p:nvPicPr>
          <p:cNvPr id="366" name="Google Shape;366;p20"/>
          <p:cNvPicPr preferRelativeResize="0"/>
          <p:nvPr/>
        </p:nvPicPr>
        <p:blipFill rotWithShape="1">
          <a:blip r:embed="rId5">
            <a:alphaModFix/>
          </a:blip>
          <a:srcRect b="0" l="0" r="0" t="0"/>
          <a:stretch/>
        </p:blipFill>
        <p:spPr>
          <a:xfrm>
            <a:off x="6650125" y="1698577"/>
            <a:ext cx="4600575" cy="3724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46" name="Shape 146"/>
        <p:cNvGrpSpPr/>
        <p:nvPr/>
      </p:nvGrpSpPr>
      <p:grpSpPr>
        <a:xfrm>
          <a:off x="0" y="0"/>
          <a:ext cx="0" cy="0"/>
          <a:chOff x="0" y="0"/>
          <a:chExt cx="0" cy="0"/>
        </a:xfrm>
      </p:grpSpPr>
      <p:sp>
        <p:nvSpPr>
          <p:cNvPr id="147" name="Google Shape;147;p2"/>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48" name="Google Shape;148;p2"/>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149" name="Google Shape;149;p2"/>
          <p:cNvGrpSpPr/>
          <p:nvPr/>
        </p:nvGrpSpPr>
        <p:grpSpPr>
          <a:xfrm>
            <a:off x="7649180" y="-1190"/>
            <a:ext cx="4263283" cy="6859190"/>
            <a:chOff x="7649180" y="-1190"/>
            <a:chExt cx="4263283" cy="6859190"/>
          </a:xfrm>
        </p:grpSpPr>
        <p:sp>
          <p:nvSpPr>
            <p:cNvPr id="150" name="Google Shape;150;p2"/>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51" name="Google Shape;151;p2"/>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52" name="Google Shape;152;p2"/>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53" name="Google Shape;153;p2"/>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54" name="Google Shape;154;p2"/>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155" name="Google Shape;155;p2"/>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56" name="Google Shape;156;p2"/>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ES"/>
              <a:t>Meta de aprendizaje</a:t>
            </a:r>
            <a:endParaRPr/>
          </a:p>
        </p:txBody>
      </p:sp>
      <p:sp>
        <p:nvSpPr>
          <p:cNvPr id="157" name="Google Shape;157;p2"/>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3200"/>
              <a:buChar char="•"/>
            </a:pPr>
            <a:r>
              <a:rPr lang="es-ES" sz="3200"/>
              <a:t>Calculo el tamaño de la muestra para tener una confianza definida en el resultado de un experimento en un software comercial tipo Excel.</a:t>
            </a:r>
            <a:endParaRPr/>
          </a:p>
        </p:txBody>
      </p:sp>
      <p:pic>
        <p:nvPicPr>
          <p:cNvPr id="158" name="Google Shape;158;p2"/>
          <p:cNvPicPr preferRelativeResize="0"/>
          <p:nvPr/>
        </p:nvPicPr>
        <p:blipFill rotWithShape="1">
          <a:blip r:embed="rId4">
            <a:alphaModFix/>
          </a:blip>
          <a:srcRect b="0" l="16423" r="16422"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159" name="Google Shape;159;p2"/>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1"/>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ES"/>
              <a:t>Función de probabilidad – continua (Exponencial)</a:t>
            </a:r>
            <a:endParaRPr/>
          </a:p>
        </p:txBody>
      </p:sp>
      <p:sp>
        <p:nvSpPr>
          <p:cNvPr id="372" name="Google Shape;372;p21"/>
          <p:cNvSpPr txBox="1"/>
          <p:nvPr>
            <p:ph idx="1" type="body"/>
          </p:nvPr>
        </p:nvSpPr>
        <p:spPr>
          <a:xfrm>
            <a:off x="457200" y="2096726"/>
            <a:ext cx="7685100" cy="4397700"/>
          </a:xfrm>
          <a:prstGeom prst="rect">
            <a:avLst/>
          </a:prstGeom>
          <a:blipFill rotWithShape="1">
            <a:blip r:embed="rId3">
              <a:alphaModFix/>
            </a:blip>
            <a:stretch>
              <a:fillRect b="0" l="-316" r="-236" t="-1941"/>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s-ES"/>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76" name="Shape 376"/>
        <p:cNvGrpSpPr/>
        <p:nvPr/>
      </p:nvGrpSpPr>
      <p:grpSpPr>
        <a:xfrm>
          <a:off x="0" y="0"/>
          <a:ext cx="0" cy="0"/>
          <a:chOff x="0" y="0"/>
          <a:chExt cx="0" cy="0"/>
        </a:xfrm>
      </p:grpSpPr>
      <p:sp>
        <p:nvSpPr>
          <p:cNvPr id="377" name="Google Shape;377;p22"/>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78" name="Google Shape;378;p22"/>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379" name="Google Shape;379;p22"/>
          <p:cNvGrpSpPr/>
          <p:nvPr/>
        </p:nvGrpSpPr>
        <p:grpSpPr>
          <a:xfrm>
            <a:off x="7925156" y="0"/>
            <a:ext cx="4101733" cy="6858000"/>
            <a:chOff x="7925156" y="0"/>
            <a:chExt cx="4101733" cy="6858000"/>
          </a:xfrm>
        </p:grpSpPr>
        <p:sp>
          <p:nvSpPr>
            <p:cNvPr id="380" name="Google Shape;380;p22"/>
            <p:cNvSpPr/>
            <p:nvPr/>
          </p:nvSpPr>
          <p:spPr>
            <a:xfrm>
              <a:off x="11649195" y="497360"/>
              <a:ext cx="249483" cy="249483"/>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81" name="Google Shape;381;p22"/>
            <p:cNvSpPr/>
            <p:nvPr/>
          </p:nvSpPr>
          <p:spPr>
            <a:xfrm rot="5400000">
              <a:off x="9086126" y="3917237"/>
              <a:ext cx="2932666" cy="294885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82" name="Google Shape;382;p22"/>
            <p:cNvSpPr/>
            <p:nvPr/>
          </p:nvSpPr>
          <p:spPr>
            <a:xfrm>
              <a:off x="7925156" y="2754061"/>
              <a:ext cx="1365700" cy="2081398"/>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83" name="Google Shape;383;p22"/>
            <p:cNvSpPr/>
            <p:nvPr/>
          </p:nvSpPr>
          <p:spPr>
            <a:xfrm>
              <a:off x="9078030" y="891480"/>
              <a:ext cx="2948859" cy="2948858"/>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DCB4A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84" name="Google Shape;384;p22"/>
            <p:cNvSpPr/>
            <p:nvPr/>
          </p:nvSpPr>
          <p:spPr>
            <a:xfrm>
              <a:off x="9363633" y="3793556"/>
              <a:ext cx="355343" cy="355343"/>
            </a:xfrm>
            <a:prstGeom prst="ellipse">
              <a:avLst/>
            </a:prstGeom>
            <a:solidFill>
              <a:srgbClr val="AABCD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85" name="Google Shape;385;p22"/>
            <p:cNvSpPr/>
            <p:nvPr/>
          </p:nvSpPr>
          <p:spPr>
            <a:xfrm>
              <a:off x="9078659" y="0"/>
              <a:ext cx="2779229" cy="817919"/>
            </a:xfrm>
            <a:custGeom>
              <a:rect b="b" l="l" r="r" t="t"/>
              <a:pathLst>
                <a:path extrusionOk="0" h="817919" w="2779229">
                  <a:moveTo>
                    <a:pt x="0" y="0"/>
                  </a:moveTo>
                  <a:lnTo>
                    <a:pt x="2779229" y="0"/>
                  </a:lnTo>
                  <a:lnTo>
                    <a:pt x="2755430" y="49404"/>
                  </a:lnTo>
                  <a:cubicBezTo>
                    <a:pt x="2506760" y="507168"/>
                    <a:pt x="2021765" y="817919"/>
                    <a:pt x="1464180" y="817919"/>
                  </a:cubicBezTo>
                  <a:lnTo>
                    <a:pt x="0" y="817919"/>
                  </a:ln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386" name="Google Shape;386;p22"/>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87" name="Google Shape;387;p22"/>
          <p:cNvSpPr txBox="1"/>
          <p:nvPr>
            <p:ph type="title"/>
          </p:nvPr>
        </p:nvSpPr>
        <p:spPr>
          <a:xfrm>
            <a:off x="457200" y="668049"/>
            <a:ext cx="7191103"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ES"/>
              <a:t>Función de probabilidad – continua (ejemplo)</a:t>
            </a:r>
            <a:endParaRPr/>
          </a:p>
        </p:txBody>
      </p:sp>
      <p:sp>
        <p:nvSpPr>
          <p:cNvPr id="388" name="Google Shape;388;p22"/>
          <p:cNvSpPr txBox="1"/>
          <p:nvPr>
            <p:ph idx="1" type="body"/>
          </p:nvPr>
        </p:nvSpPr>
        <p:spPr>
          <a:xfrm>
            <a:off x="457200" y="2096713"/>
            <a:ext cx="7191103"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s-ES"/>
              <a:t>El tiempo para ser atendido por un oficial de migración en cierto aeropuerto es en promedio 12.5 minutos. Esto puede ser molesto para algunos pasajeros. Se desea saber:</a:t>
            </a:r>
            <a:endParaRPr/>
          </a:p>
          <a:p>
            <a:pPr indent="-228600" lvl="0" marL="228600" rtl="0" algn="l">
              <a:lnSpc>
                <a:spcPct val="90000"/>
              </a:lnSpc>
              <a:spcBef>
                <a:spcPts val="1000"/>
              </a:spcBef>
              <a:spcAft>
                <a:spcPts val="0"/>
              </a:spcAft>
              <a:buClr>
                <a:schemeClr val="lt1"/>
              </a:buClr>
              <a:buSzPts val="2000"/>
              <a:buChar char="•"/>
            </a:pPr>
            <a:r>
              <a:rPr lang="es-ES"/>
              <a:t>a. ¿Cuál es la probabilidad de que el tiempo de espera sea menor a 6 minutos?</a:t>
            </a:r>
            <a:endParaRPr/>
          </a:p>
          <a:p>
            <a:pPr indent="-228600" lvl="0" marL="228600" rtl="0" algn="l">
              <a:lnSpc>
                <a:spcPct val="90000"/>
              </a:lnSpc>
              <a:spcBef>
                <a:spcPts val="1000"/>
              </a:spcBef>
              <a:spcAft>
                <a:spcPts val="0"/>
              </a:spcAft>
              <a:buClr>
                <a:schemeClr val="lt1"/>
              </a:buClr>
              <a:buSzPts val="2000"/>
              <a:buChar char="•"/>
            </a:pPr>
            <a:r>
              <a:rPr lang="es-ES"/>
              <a:t>b. ¿Cuál es la probabilidad de que el tiempo de espera sea mayor a 15 minutos?</a:t>
            </a:r>
            <a:endParaRPr/>
          </a:p>
          <a:p>
            <a:pPr indent="-228600" lvl="0" marL="228600" rtl="0" algn="l">
              <a:lnSpc>
                <a:spcPct val="90000"/>
              </a:lnSpc>
              <a:spcBef>
                <a:spcPts val="1000"/>
              </a:spcBef>
              <a:spcAft>
                <a:spcPts val="0"/>
              </a:spcAft>
              <a:buClr>
                <a:schemeClr val="lt1"/>
              </a:buClr>
              <a:buSzPts val="2000"/>
              <a:buChar char="•"/>
            </a:pPr>
            <a:r>
              <a:rPr lang="es-ES"/>
              <a:t>Para el problema </a:t>
            </a:r>
            <a:r>
              <a:rPr lang="es-ES">
                <a:latin typeface="Noto Sans Symbols"/>
                <a:ea typeface="Noto Sans Symbols"/>
                <a:cs typeface="Noto Sans Symbols"/>
                <a:sym typeface="Noto Sans Symbols"/>
              </a:rPr>
              <a:t>μ</a:t>
            </a:r>
            <a:r>
              <a:rPr lang="es-ES"/>
              <a:t>=12.5. podemos utilizar las fórmulas que vienen en Excel.</a:t>
            </a:r>
            <a:endParaRPr/>
          </a:p>
        </p:txBody>
      </p:sp>
      <p:pic>
        <p:nvPicPr>
          <p:cNvPr id="389" name="Google Shape;389;p22"/>
          <p:cNvPicPr preferRelativeResize="0"/>
          <p:nvPr/>
        </p:nvPicPr>
        <p:blipFill rotWithShape="1">
          <a:blip r:embed="rId4">
            <a:alphaModFix/>
          </a:blip>
          <a:srcRect b="0" l="18750" r="18749" t="0"/>
          <a:stretch/>
        </p:blipFill>
        <p:spPr>
          <a:xfrm>
            <a:off x="9078029" y="881820"/>
            <a:ext cx="2958518" cy="2958517"/>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pic>
        <p:nvPicPr>
          <p:cNvPr id="390" name="Google Shape;390;p22"/>
          <p:cNvPicPr preferRelativeResize="0"/>
          <p:nvPr/>
        </p:nvPicPr>
        <p:blipFill rotWithShape="1">
          <a:blip r:embed="rId5">
            <a:alphaModFix/>
          </a:blip>
          <a:srcRect b="0" l="0" r="0" t="0"/>
          <a:stretch/>
        </p:blipFill>
        <p:spPr>
          <a:xfrm>
            <a:off x="757490" y="5123022"/>
            <a:ext cx="3063240" cy="929640"/>
          </a:xfrm>
          <a:prstGeom prst="rect">
            <a:avLst/>
          </a:prstGeom>
          <a:solidFill>
            <a:schemeClr val="lt1"/>
          </a:solidFill>
          <a:ln>
            <a:noFill/>
          </a:ln>
        </p:spPr>
      </p:pic>
      <p:pic>
        <p:nvPicPr>
          <p:cNvPr id="391" name="Google Shape;391;p22"/>
          <p:cNvPicPr preferRelativeResize="0"/>
          <p:nvPr/>
        </p:nvPicPr>
        <p:blipFill rotWithShape="1">
          <a:blip r:embed="rId6">
            <a:alphaModFix/>
          </a:blip>
          <a:srcRect b="0" l="0" r="0" t="0"/>
          <a:stretch/>
        </p:blipFill>
        <p:spPr>
          <a:xfrm>
            <a:off x="4564380" y="5031582"/>
            <a:ext cx="3063240" cy="1112520"/>
          </a:xfrm>
          <a:prstGeom prst="rect">
            <a:avLst/>
          </a:prstGeom>
          <a:solidFill>
            <a:schemeClr val="lt1"/>
          </a:solid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3"/>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ES"/>
              <a:t>Tamaño de muestra</a:t>
            </a:r>
            <a:endParaRPr/>
          </a:p>
        </p:txBody>
      </p:sp>
      <p:sp>
        <p:nvSpPr>
          <p:cNvPr id="397" name="Google Shape;397;p23"/>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lt1"/>
              </a:buClr>
              <a:buSzPts val="2000"/>
              <a:buChar char="•"/>
            </a:pPr>
            <a:r>
              <a:rPr lang="es-ES"/>
              <a:t>Intuitivamente entre mayor sea el tamaño de la muestra mejor serán nuestros resultados y más sólidas nuestras conclusiones</a:t>
            </a:r>
            <a:endParaRPr/>
          </a:p>
          <a:p>
            <a:pPr indent="-228600" lvl="0" marL="228600" rtl="0" algn="l">
              <a:lnSpc>
                <a:spcPct val="90000"/>
              </a:lnSpc>
              <a:spcBef>
                <a:spcPts val="1000"/>
              </a:spcBef>
              <a:spcAft>
                <a:spcPts val="0"/>
              </a:spcAft>
              <a:buClr>
                <a:schemeClr val="lt1"/>
              </a:buClr>
              <a:buSzPts val="2000"/>
              <a:buChar char="•"/>
            </a:pPr>
            <a:r>
              <a:rPr lang="es-ES"/>
              <a:t>El tamaño de la muestra depende de varios puntos:</a:t>
            </a:r>
            <a:endParaRPr/>
          </a:p>
          <a:p>
            <a:pPr indent="-228600" lvl="1" marL="685800" rtl="0" algn="l">
              <a:lnSpc>
                <a:spcPct val="90000"/>
              </a:lnSpc>
              <a:spcBef>
                <a:spcPts val="500"/>
              </a:spcBef>
              <a:spcAft>
                <a:spcPts val="0"/>
              </a:spcAft>
              <a:buClr>
                <a:schemeClr val="lt1"/>
              </a:buClr>
              <a:buSzPts val="2000"/>
              <a:buFont typeface="Noto Sans Symbols"/>
              <a:buChar char="❖"/>
            </a:pPr>
            <a:r>
              <a:rPr lang="es-ES"/>
              <a:t>El tipo de variable: continua o discreta</a:t>
            </a:r>
            <a:endParaRPr/>
          </a:p>
          <a:p>
            <a:pPr indent="-228600" lvl="1" marL="685800" rtl="0" algn="l">
              <a:lnSpc>
                <a:spcPct val="90000"/>
              </a:lnSpc>
              <a:spcBef>
                <a:spcPts val="500"/>
              </a:spcBef>
              <a:spcAft>
                <a:spcPts val="0"/>
              </a:spcAft>
              <a:buClr>
                <a:schemeClr val="lt1"/>
              </a:buClr>
              <a:buSzPts val="2000"/>
              <a:buFont typeface="Noto Sans Symbols"/>
              <a:buChar char="❖"/>
            </a:pPr>
            <a:r>
              <a:rPr lang="es-ES"/>
              <a:t>Tamaño de población: fiinita o infinita</a:t>
            </a:r>
            <a:endParaRPr/>
          </a:p>
          <a:p>
            <a:pPr indent="-228600" lvl="1" marL="685800" rtl="0" algn="l">
              <a:lnSpc>
                <a:spcPct val="90000"/>
              </a:lnSpc>
              <a:spcBef>
                <a:spcPts val="500"/>
              </a:spcBef>
              <a:spcAft>
                <a:spcPts val="0"/>
              </a:spcAft>
              <a:buClr>
                <a:schemeClr val="lt1"/>
              </a:buClr>
              <a:buSzPts val="2000"/>
              <a:buFont typeface="Noto Sans Symbols"/>
              <a:buChar char="❖"/>
            </a:pPr>
            <a:r>
              <a:rPr lang="es-ES"/>
              <a:t>Nivel de confianza que queremos tener en el tamaño de muestra:</a:t>
            </a:r>
            <a:endParaRPr/>
          </a:p>
          <a:p>
            <a:pPr indent="-228600" lvl="2" marL="1143000" rtl="0" algn="l">
              <a:lnSpc>
                <a:spcPct val="90000"/>
              </a:lnSpc>
              <a:spcBef>
                <a:spcPts val="500"/>
              </a:spcBef>
              <a:spcAft>
                <a:spcPts val="0"/>
              </a:spcAft>
              <a:buClr>
                <a:schemeClr val="lt1"/>
              </a:buClr>
              <a:buSzPts val="2000"/>
              <a:buFont typeface="Noto Sans Symbols"/>
              <a:buChar char="⮚"/>
            </a:pPr>
            <a:r>
              <a:rPr lang="es-ES"/>
              <a:t> Normalmente es del 90% o más.</a:t>
            </a:r>
            <a:endParaRPr/>
          </a:p>
          <a:p>
            <a:pPr indent="-228600" lvl="2" marL="1143000" rtl="0" algn="l">
              <a:lnSpc>
                <a:spcPct val="90000"/>
              </a:lnSpc>
              <a:spcBef>
                <a:spcPts val="500"/>
              </a:spcBef>
              <a:spcAft>
                <a:spcPts val="0"/>
              </a:spcAft>
              <a:buClr>
                <a:schemeClr val="lt1"/>
              </a:buClr>
              <a:buSzPts val="2000"/>
              <a:buFont typeface="Noto Sans Symbols"/>
              <a:buChar char="⮚"/>
            </a:pPr>
            <a:r>
              <a:rPr lang="es-ES"/>
              <a:t>Se expresa en el valor Z que es el número de desviaciones alrededor de la media que hacen que el área bajo la curva sea 0.95</a:t>
            </a:r>
            <a:endParaRPr/>
          </a:p>
          <a:p>
            <a:pPr indent="-228600" lvl="1" marL="685800" rtl="0" algn="l">
              <a:lnSpc>
                <a:spcPct val="90000"/>
              </a:lnSpc>
              <a:spcBef>
                <a:spcPts val="500"/>
              </a:spcBef>
              <a:spcAft>
                <a:spcPts val="0"/>
              </a:spcAft>
              <a:buClr>
                <a:schemeClr val="lt1"/>
              </a:buClr>
              <a:buSzPts val="2000"/>
              <a:buFont typeface="Noto Sans Symbols"/>
              <a:buChar char="❖"/>
            </a:pPr>
            <a:r>
              <a:rPr lang="es-ES"/>
              <a:t>Error que estamos dispuestos a tolerar. Normalmente es del 10% o menos. Es  el porciento de las veces que tendremos una conclusión errónea.</a:t>
            </a:r>
            <a:endParaRPr/>
          </a:p>
          <a:p>
            <a:pPr indent="0" lvl="1" marL="457200" rtl="0" algn="l">
              <a:lnSpc>
                <a:spcPct val="90000"/>
              </a:lnSpc>
              <a:spcBef>
                <a:spcPts val="500"/>
              </a:spcBef>
              <a:spcAft>
                <a:spcPts val="0"/>
              </a:spcAft>
              <a:buClr>
                <a:schemeClr val="lt1"/>
              </a:buClr>
              <a:buSzPts val="2000"/>
              <a:buNone/>
            </a:pPr>
            <a:r>
              <a:t/>
            </a:r>
            <a:endParaRPr/>
          </a:p>
          <a:p>
            <a:pPr indent="-101600" lvl="0" marL="228600" rtl="0" algn="l">
              <a:lnSpc>
                <a:spcPct val="90000"/>
              </a:lnSpc>
              <a:spcBef>
                <a:spcPts val="1000"/>
              </a:spcBef>
              <a:spcAft>
                <a:spcPts val="0"/>
              </a:spcAft>
              <a:buClr>
                <a:schemeClr val="lt1"/>
              </a:buClr>
              <a:buSzPts val="20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4"/>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ES"/>
              <a:t>Tamaño de muestra – Resumen</a:t>
            </a:r>
            <a:endParaRPr/>
          </a:p>
        </p:txBody>
      </p:sp>
      <p:sp>
        <p:nvSpPr>
          <p:cNvPr id="403" name="Google Shape;403;p24"/>
          <p:cNvSpPr txBox="1"/>
          <p:nvPr>
            <p:ph idx="1" type="body"/>
          </p:nvPr>
        </p:nvSpPr>
        <p:spPr>
          <a:xfrm>
            <a:off x="609600" y="2325313"/>
            <a:ext cx="7685100" cy="408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000"/>
              <a:buNone/>
            </a:pPr>
            <a:r>
              <a:t/>
            </a:r>
            <a:endParaRPr/>
          </a:p>
          <a:p>
            <a:pPr indent="-101600" lvl="0" marL="228600" rtl="0" algn="l">
              <a:lnSpc>
                <a:spcPct val="90000"/>
              </a:lnSpc>
              <a:spcBef>
                <a:spcPts val="1000"/>
              </a:spcBef>
              <a:spcAft>
                <a:spcPts val="0"/>
              </a:spcAft>
              <a:buClr>
                <a:schemeClr val="lt1"/>
              </a:buClr>
              <a:buSzPts val="2000"/>
              <a:buNone/>
            </a:pPr>
            <a:r>
              <a:t/>
            </a:r>
            <a:endParaRPr/>
          </a:p>
        </p:txBody>
      </p:sp>
      <p:grpSp>
        <p:nvGrpSpPr>
          <p:cNvPr id="404" name="Google Shape;404;p24"/>
          <p:cNvGrpSpPr/>
          <p:nvPr/>
        </p:nvGrpSpPr>
        <p:grpSpPr>
          <a:xfrm>
            <a:off x="278253" y="1832855"/>
            <a:ext cx="8119128" cy="4825364"/>
            <a:chOff x="4435" y="296651"/>
            <a:chExt cx="8119128" cy="4825364"/>
          </a:xfrm>
        </p:grpSpPr>
        <p:sp>
          <p:nvSpPr>
            <p:cNvPr id="405" name="Google Shape;405;p24"/>
            <p:cNvSpPr/>
            <p:nvPr/>
          </p:nvSpPr>
          <p:spPr>
            <a:xfrm>
              <a:off x="6840686" y="3707363"/>
              <a:ext cx="91440" cy="398906"/>
            </a:xfrm>
            <a:custGeom>
              <a:rect b="b" l="l" r="r" t="t"/>
              <a:pathLst>
                <a:path extrusionOk="0" h="120000" w="120000">
                  <a:moveTo>
                    <a:pt x="60000" y="0"/>
                  </a:moveTo>
                  <a:lnTo>
                    <a:pt x="60000" y="120000"/>
                  </a:lnTo>
                </a:path>
              </a:pathLst>
            </a:custGeom>
            <a:noFill/>
            <a:ln cap="flat" cmpd="sng" w="12700">
              <a:solidFill>
                <a:srgbClr val="6483B2"/>
              </a:solidFill>
              <a:prstDash val="solid"/>
              <a:miter lim="800000"/>
              <a:headEnd len="sm" w="sm" type="none"/>
              <a:tailEnd len="sm" w="sm" type="none"/>
            </a:ln>
          </p:spPr>
        </p:sp>
        <p:sp>
          <p:nvSpPr>
            <p:cNvPr id="406" name="Google Shape;406;p24"/>
            <p:cNvSpPr/>
            <p:nvPr/>
          </p:nvSpPr>
          <p:spPr>
            <a:xfrm>
              <a:off x="5848728" y="2437490"/>
              <a:ext cx="1037678" cy="398907"/>
            </a:xfrm>
            <a:custGeom>
              <a:rect b="b" l="l" r="r" t="t"/>
              <a:pathLst>
                <a:path extrusionOk="0" h="120000" w="120000">
                  <a:moveTo>
                    <a:pt x="0" y="0"/>
                  </a:moveTo>
                  <a:lnTo>
                    <a:pt x="0" y="81776"/>
                  </a:lnTo>
                  <a:lnTo>
                    <a:pt x="120000" y="81776"/>
                  </a:lnTo>
                  <a:lnTo>
                    <a:pt x="120000" y="120000"/>
                  </a:lnTo>
                </a:path>
              </a:pathLst>
            </a:custGeom>
            <a:noFill/>
            <a:ln cap="flat" cmpd="sng" w="12700">
              <a:solidFill>
                <a:srgbClr val="6483B2"/>
              </a:solidFill>
              <a:prstDash val="solid"/>
              <a:miter lim="800000"/>
              <a:headEnd len="sm" w="sm" type="none"/>
              <a:tailEnd len="sm" w="sm" type="none"/>
            </a:ln>
          </p:spPr>
        </p:sp>
        <p:sp>
          <p:nvSpPr>
            <p:cNvPr id="407" name="Google Shape;407;p24"/>
            <p:cNvSpPr/>
            <p:nvPr/>
          </p:nvSpPr>
          <p:spPr>
            <a:xfrm>
              <a:off x="4765329" y="3707363"/>
              <a:ext cx="91440" cy="398906"/>
            </a:xfrm>
            <a:custGeom>
              <a:rect b="b" l="l" r="r" t="t"/>
              <a:pathLst>
                <a:path extrusionOk="0" h="120000" w="120000">
                  <a:moveTo>
                    <a:pt x="60000" y="0"/>
                  </a:moveTo>
                  <a:lnTo>
                    <a:pt x="60000" y="120000"/>
                  </a:lnTo>
                </a:path>
              </a:pathLst>
            </a:custGeom>
            <a:noFill/>
            <a:ln cap="flat" cmpd="sng" w="12700">
              <a:solidFill>
                <a:srgbClr val="6483B2"/>
              </a:solidFill>
              <a:prstDash val="solid"/>
              <a:miter lim="800000"/>
              <a:headEnd len="sm" w="sm" type="none"/>
              <a:tailEnd len="sm" w="sm" type="none"/>
            </a:ln>
          </p:spPr>
        </p:sp>
        <p:sp>
          <p:nvSpPr>
            <p:cNvPr id="408" name="Google Shape;408;p24"/>
            <p:cNvSpPr/>
            <p:nvPr/>
          </p:nvSpPr>
          <p:spPr>
            <a:xfrm>
              <a:off x="4811049" y="2437490"/>
              <a:ext cx="1037678" cy="398906"/>
            </a:xfrm>
            <a:custGeom>
              <a:rect b="b" l="l" r="r" t="t"/>
              <a:pathLst>
                <a:path extrusionOk="0" h="120000" w="120000">
                  <a:moveTo>
                    <a:pt x="120000" y="0"/>
                  </a:moveTo>
                  <a:lnTo>
                    <a:pt x="120000" y="81777"/>
                  </a:lnTo>
                  <a:lnTo>
                    <a:pt x="0" y="81777"/>
                  </a:lnTo>
                  <a:lnTo>
                    <a:pt x="0" y="120000"/>
                  </a:lnTo>
                </a:path>
              </a:pathLst>
            </a:custGeom>
            <a:noFill/>
            <a:ln cap="flat" cmpd="sng" w="12700">
              <a:solidFill>
                <a:srgbClr val="6483B2"/>
              </a:solidFill>
              <a:prstDash val="solid"/>
              <a:miter lim="800000"/>
              <a:headEnd len="sm" w="sm" type="none"/>
              <a:tailEnd len="sm" w="sm" type="none"/>
            </a:ln>
          </p:spPr>
        </p:sp>
        <p:sp>
          <p:nvSpPr>
            <p:cNvPr id="409" name="Google Shape;409;p24"/>
            <p:cNvSpPr/>
            <p:nvPr/>
          </p:nvSpPr>
          <p:spPr>
            <a:xfrm>
              <a:off x="3781398" y="1167617"/>
              <a:ext cx="2067330" cy="398906"/>
            </a:xfrm>
            <a:custGeom>
              <a:rect b="b" l="l" r="r" t="t"/>
              <a:pathLst>
                <a:path extrusionOk="0" h="120000" w="120000">
                  <a:moveTo>
                    <a:pt x="0" y="0"/>
                  </a:moveTo>
                  <a:lnTo>
                    <a:pt x="0" y="81777"/>
                  </a:lnTo>
                  <a:lnTo>
                    <a:pt x="120000" y="81777"/>
                  </a:lnTo>
                  <a:lnTo>
                    <a:pt x="120000" y="120000"/>
                  </a:lnTo>
                </a:path>
              </a:pathLst>
            </a:custGeom>
            <a:noFill/>
            <a:ln cap="flat" cmpd="sng" w="12700">
              <a:solidFill>
                <a:srgbClr val="5B729B"/>
              </a:solidFill>
              <a:prstDash val="solid"/>
              <a:miter lim="800000"/>
              <a:headEnd len="sm" w="sm" type="none"/>
              <a:tailEnd len="sm" w="sm" type="none"/>
            </a:ln>
          </p:spPr>
        </p:sp>
        <p:sp>
          <p:nvSpPr>
            <p:cNvPr id="410" name="Google Shape;410;p24"/>
            <p:cNvSpPr/>
            <p:nvPr/>
          </p:nvSpPr>
          <p:spPr>
            <a:xfrm>
              <a:off x="2692180" y="3707363"/>
              <a:ext cx="91440" cy="398906"/>
            </a:xfrm>
            <a:custGeom>
              <a:rect b="b" l="l" r="r" t="t"/>
              <a:pathLst>
                <a:path extrusionOk="0" h="120000" w="120000">
                  <a:moveTo>
                    <a:pt x="60000" y="0"/>
                  </a:moveTo>
                  <a:lnTo>
                    <a:pt x="60000" y="120000"/>
                  </a:lnTo>
                </a:path>
              </a:pathLst>
            </a:custGeom>
            <a:noFill/>
            <a:ln cap="flat" cmpd="sng" w="12700">
              <a:solidFill>
                <a:srgbClr val="6483B2"/>
              </a:solidFill>
              <a:prstDash val="solid"/>
              <a:miter lim="800000"/>
              <a:headEnd len="sm" w="sm" type="none"/>
              <a:tailEnd len="sm" w="sm" type="none"/>
            </a:ln>
          </p:spPr>
        </p:sp>
        <p:sp>
          <p:nvSpPr>
            <p:cNvPr id="411" name="Google Shape;411;p24"/>
            <p:cNvSpPr/>
            <p:nvPr/>
          </p:nvSpPr>
          <p:spPr>
            <a:xfrm>
              <a:off x="1714068" y="2437490"/>
              <a:ext cx="1023832" cy="398907"/>
            </a:xfrm>
            <a:custGeom>
              <a:rect b="b" l="l" r="r" t="t"/>
              <a:pathLst>
                <a:path extrusionOk="0" h="120000" w="120000">
                  <a:moveTo>
                    <a:pt x="0" y="0"/>
                  </a:moveTo>
                  <a:lnTo>
                    <a:pt x="0" y="81776"/>
                  </a:lnTo>
                  <a:lnTo>
                    <a:pt x="120000" y="81776"/>
                  </a:lnTo>
                  <a:lnTo>
                    <a:pt x="120000" y="120000"/>
                  </a:lnTo>
                </a:path>
              </a:pathLst>
            </a:custGeom>
            <a:noFill/>
            <a:ln cap="flat" cmpd="sng" w="12700">
              <a:solidFill>
                <a:srgbClr val="6483B2"/>
              </a:solidFill>
              <a:prstDash val="solid"/>
              <a:miter lim="800000"/>
              <a:headEnd len="sm" w="sm" type="none"/>
              <a:tailEnd len="sm" w="sm" type="none"/>
            </a:ln>
          </p:spPr>
        </p:sp>
        <p:sp>
          <p:nvSpPr>
            <p:cNvPr id="412" name="Google Shape;412;p24"/>
            <p:cNvSpPr/>
            <p:nvPr/>
          </p:nvSpPr>
          <p:spPr>
            <a:xfrm>
              <a:off x="644515" y="3707363"/>
              <a:ext cx="91440" cy="398906"/>
            </a:xfrm>
            <a:custGeom>
              <a:rect b="b" l="l" r="r" t="t"/>
              <a:pathLst>
                <a:path extrusionOk="0" h="120000" w="120000">
                  <a:moveTo>
                    <a:pt x="60000" y="0"/>
                  </a:moveTo>
                  <a:lnTo>
                    <a:pt x="60000" y="120000"/>
                  </a:lnTo>
                </a:path>
              </a:pathLst>
            </a:custGeom>
            <a:noFill/>
            <a:ln cap="flat" cmpd="sng" w="12700">
              <a:solidFill>
                <a:srgbClr val="6483B2"/>
              </a:solidFill>
              <a:prstDash val="solid"/>
              <a:miter lim="800000"/>
              <a:headEnd len="sm" w="sm" type="none"/>
              <a:tailEnd len="sm" w="sm" type="none"/>
            </a:ln>
          </p:spPr>
        </p:sp>
        <p:sp>
          <p:nvSpPr>
            <p:cNvPr id="413" name="Google Shape;413;p24"/>
            <p:cNvSpPr/>
            <p:nvPr/>
          </p:nvSpPr>
          <p:spPr>
            <a:xfrm>
              <a:off x="690235" y="2437490"/>
              <a:ext cx="1023832" cy="398906"/>
            </a:xfrm>
            <a:custGeom>
              <a:rect b="b" l="l" r="r" t="t"/>
              <a:pathLst>
                <a:path extrusionOk="0" h="120000" w="120000">
                  <a:moveTo>
                    <a:pt x="120000" y="0"/>
                  </a:moveTo>
                  <a:lnTo>
                    <a:pt x="120000" y="81777"/>
                  </a:lnTo>
                  <a:lnTo>
                    <a:pt x="0" y="81777"/>
                  </a:lnTo>
                  <a:lnTo>
                    <a:pt x="0" y="120000"/>
                  </a:lnTo>
                </a:path>
              </a:pathLst>
            </a:custGeom>
            <a:noFill/>
            <a:ln cap="flat" cmpd="sng" w="12700">
              <a:solidFill>
                <a:srgbClr val="6483B2"/>
              </a:solidFill>
              <a:prstDash val="solid"/>
              <a:miter lim="800000"/>
              <a:headEnd len="sm" w="sm" type="none"/>
              <a:tailEnd len="sm" w="sm" type="none"/>
            </a:ln>
          </p:spPr>
        </p:sp>
        <p:sp>
          <p:nvSpPr>
            <p:cNvPr id="414" name="Google Shape;414;p24"/>
            <p:cNvSpPr/>
            <p:nvPr/>
          </p:nvSpPr>
          <p:spPr>
            <a:xfrm>
              <a:off x="1714068" y="1167617"/>
              <a:ext cx="2067330" cy="398906"/>
            </a:xfrm>
            <a:custGeom>
              <a:rect b="b" l="l" r="r" t="t"/>
              <a:pathLst>
                <a:path extrusionOk="0" h="120000" w="120000">
                  <a:moveTo>
                    <a:pt x="120000" y="0"/>
                  </a:moveTo>
                  <a:lnTo>
                    <a:pt x="120000" y="81777"/>
                  </a:lnTo>
                  <a:lnTo>
                    <a:pt x="0" y="81777"/>
                  </a:lnTo>
                  <a:lnTo>
                    <a:pt x="0" y="120000"/>
                  </a:lnTo>
                </a:path>
              </a:pathLst>
            </a:custGeom>
            <a:noFill/>
            <a:ln cap="flat" cmpd="sng" w="12700">
              <a:solidFill>
                <a:srgbClr val="5B729B"/>
              </a:solidFill>
              <a:prstDash val="solid"/>
              <a:miter lim="800000"/>
              <a:headEnd len="sm" w="sm" type="none"/>
              <a:tailEnd len="sm" w="sm" type="none"/>
            </a:ln>
          </p:spPr>
        </p:sp>
        <p:sp>
          <p:nvSpPr>
            <p:cNvPr id="415" name="Google Shape;415;p24"/>
            <p:cNvSpPr/>
            <p:nvPr/>
          </p:nvSpPr>
          <p:spPr>
            <a:xfrm>
              <a:off x="3095598" y="296651"/>
              <a:ext cx="1371599" cy="870965"/>
            </a:xfrm>
            <a:prstGeom prst="roundRect">
              <a:avLst>
                <a:gd fmla="val 10000" name="adj"/>
              </a:avLst>
            </a:prstGeom>
            <a:solidFill>
              <a:srgbClr val="7291C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4"/>
            <p:cNvSpPr/>
            <p:nvPr/>
          </p:nvSpPr>
          <p:spPr>
            <a:xfrm>
              <a:off x="3247998" y="441431"/>
              <a:ext cx="1371599" cy="870965"/>
            </a:xfrm>
            <a:prstGeom prst="roundRect">
              <a:avLst>
                <a:gd fmla="val 10000" name="adj"/>
              </a:avLst>
            </a:prstGeom>
            <a:solidFill>
              <a:schemeClr val="lt1">
                <a:alpha val="89803"/>
              </a:schemeClr>
            </a:solidFill>
            <a:ln cap="flat" cmpd="sng" w="12700">
              <a:solidFill>
                <a:srgbClr val="7291C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4"/>
            <p:cNvSpPr txBox="1"/>
            <p:nvPr/>
          </p:nvSpPr>
          <p:spPr>
            <a:xfrm>
              <a:off x="3273508" y="466941"/>
              <a:ext cx="1320579" cy="819945"/>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chemeClr val="lt1"/>
                </a:buClr>
                <a:buSzPts val="1400"/>
                <a:buFont typeface="Gill Sans"/>
                <a:buNone/>
              </a:pPr>
              <a:r>
                <a:rPr lang="es-ES" sz="1400">
                  <a:solidFill>
                    <a:schemeClr val="accent1"/>
                  </a:solidFill>
                  <a:latin typeface="Gill Sans"/>
                  <a:ea typeface="Gill Sans"/>
                  <a:cs typeface="Gill Sans"/>
                  <a:sym typeface="Gill Sans"/>
                </a:rPr>
                <a:t>Cálculo de tamaño de muestra</a:t>
              </a:r>
              <a:endParaRPr sz="1400">
                <a:solidFill>
                  <a:schemeClr val="accent1"/>
                </a:solidFill>
                <a:latin typeface="Gill Sans"/>
                <a:ea typeface="Gill Sans"/>
                <a:cs typeface="Gill Sans"/>
                <a:sym typeface="Gill Sans"/>
              </a:endParaRPr>
            </a:p>
          </p:txBody>
        </p:sp>
        <p:sp>
          <p:nvSpPr>
            <p:cNvPr id="418" name="Google Shape;418;p24"/>
            <p:cNvSpPr/>
            <p:nvPr/>
          </p:nvSpPr>
          <p:spPr>
            <a:xfrm>
              <a:off x="1028268" y="1566524"/>
              <a:ext cx="1371599" cy="870965"/>
            </a:xfrm>
            <a:prstGeom prst="roundRect">
              <a:avLst>
                <a:gd fmla="val 10000" name="adj"/>
              </a:avLst>
            </a:prstGeom>
            <a:solidFill>
              <a:srgbClr val="7291C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4"/>
            <p:cNvSpPr/>
            <p:nvPr/>
          </p:nvSpPr>
          <p:spPr>
            <a:xfrm>
              <a:off x="1180668" y="1711304"/>
              <a:ext cx="1371599" cy="870965"/>
            </a:xfrm>
            <a:prstGeom prst="roundRect">
              <a:avLst>
                <a:gd fmla="val 10000" name="adj"/>
              </a:avLst>
            </a:prstGeom>
            <a:solidFill>
              <a:schemeClr val="lt1">
                <a:alpha val="89803"/>
              </a:schemeClr>
            </a:solidFill>
            <a:ln cap="flat" cmpd="sng" w="12700">
              <a:solidFill>
                <a:srgbClr val="7291C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4"/>
            <p:cNvSpPr txBox="1"/>
            <p:nvPr/>
          </p:nvSpPr>
          <p:spPr>
            <a:xfrm>
              <a:off x="1206178" y="1736814"/>
              <a:ext cx="1320579" cy="819945"/>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chemeClr val="lt1"/>
                </a:buClr>
                <a:buSzPts val="1400"/>
                <a:buFont typeface="Gill Sans"/>
                <a:buNone/>
              </a:pPr>
              <a:r>
                <a:rPr lang="es-ES" sz="1400">
                  <a:solidFill>
                    <a:schemeClr val="accent1"/>
                  </a:solidFill>
                  <a:latin typeface="Gill Sans"/>
                  <a:ea typeface="Gill Sans"/>
                  <a:cs typeface="Gill Sans"/>
                  <a:sym typeface="Gill Sans"/>
                </a:rPr>
                <a:t>Variable cualitativa con </a:t>
              </a:r>
              <a:r>
                <a:rPr lang="es-ES">
                  <a:solidFill>
                    <a:schemeClr val="accent1"/>
                  </a:solidFill>
                  <a:latin typeface="Gill Sans"/>
                  <a:ea typeface="Gill Sans"/>
                  <a:cs typeface="Gill Sans"/>
                  <a:sym typeface="Gill Sans"/>
                </a:rPr>
                <a:t>dos</a:t>
              </a:r>
              <a:r>
                <a:rPr lang="es-ES" sz="1400">
                  <a:solidFill>
                    <a:schemeClr val="accent1"/>
                  </a:solidFill>
                  <a:latin typeface="Gill Sans"/>
                  <a:ea typeface="Gill Sans"/>
                  <a:cs typeface="Gill Sans"/>
                  <a:sym typeface="Gill Sans"/>
                </a:rPr>
                <a:t> opciones (sí/no)</a:t>
              </a:r>
              <a:endParaRPr sz="1400">
                <a:solidFill>
                  <a:schemeClr val="accent1"/>
                </a:solidFill>
                <a:latin typeface="Gill Sans"/>
                <a:ea typeface="Gill Sans"/>
                <a:cs typeface="Gill Sans"/>
                <a:sym typeface="Gill Sans"/>
              </a:endParaRPr>
            </a:p>
          </p:txBody>
        </p:sp>
        <p:sp>
          <p:nvSpPr>
            <p:cNvPr id="421" name="Google Shape;421;p24"/>
            <p:cNvSpPr/>
            <p:nvPr/>
          </p:nvSpPr>
          <p:spPr>
            <a:xfrm>
              <a:off x="4435" y="2836397"/>
              <a:ext cx="1371599" cy="870965"/>
            </a:xfrm>
            <a:prstGeom prst="roundRect">
              <a:avLst>
                <a:gd fmla="val 10000" name="adj"/>
              </a:avLst>
            </a:prstGeom>
            <a:solidFill>
              <a:srgbClr val="7291C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4"/>
            <p:cNvSpPr/>
            <p:nvPr/>
          </p:nvSpPr>
          <p:spPr>
            <a:xfrm>
              <a:off x="156835" y="2981177"/>
              <a:ext cx="1371599" cy="870965"/>
            </a:xfrm>
            <a:prstGeom prst="roundRect">
              <a:avLst>
                <a:gd fmla="val 10000" name="adj"/>
              </a:avLst>
            </a:prstGeom>
            <a:solidFill>
              <a:schemeClr val="lt1">
                <a:alpha val="89803"/>
              </a:schemeClr>
            </a:solidFill>
            <a:ln cap="flat" cmpd="sng" w="12700">
              <a:solidFill>
                <a:srgbClr val="7291C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4"/>
            <p:cNvSpPr txBox="1"/>
            <p:nvPr/>
          </p:nvSpPr>
          <p:spPr>
            <a:xfrm>
              <a:off x="182345" y="3006687"/>
              <a:ext cx="1320579" cy="819945"/>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chemeClr val="lt1"/>
                </a:buClr>
                <a:buSzPts val="1400"/>
                <a:buFont typeface="Gill Sans"/>
                <a:buNone/>
              </a:pPr>
              <a:r>
                <a:rPr lang="es-ES" sz="1400">
                  <a:solidFill>
                    <a:schemeClr val="accent1"/>
                  </a:solidFill>
                  <a:latin typeface="Gill Sans"/>
                  <a:ea typeface="Gill Sans"/>
                  <a:cs typeface="Gill Sans"/>
                  <a:sym typeface="Gill Sans"/>
                </a:rPr>
                <a:t>Población infinita</a:t>
              </a:r>
              <a:endParaRPr sz="1400">
                <a:solidFill>
                  <a:schemeClr val="accent1"/>
                </a:solidFill>
                <a:latin typeface="Gill Sans"/>
                <a:ea typeface="Gill Sans"/>
                <a:cs typeface="Gill Sans"/>
                <a:sym typeface="Gill Sans"/>
              </a:endParaRPr>
            </a:p>
          </p:txBody>
        </p:sp>
        <p:sp>
          <p:nvSpPr>
            <p:cNvPr id="424" name="Google Shape;424;p24"/>
            <p:cNvSpPr/>
            <p:nvPr/>
          </p:nvSpPr>
          <p:spPr>
            <a:xfrm>
              <a:off x="29920" y="4106270"/>
              <a:ext cx="1320631" cy="870965"/>
            </a:xfrm>
            <a:prstGeom prst="roundRect">
              <a:avLst>
                <a:gd fmla="val 10000" name="adj"/>
              </a:avLst>
            </a:prstGeom>
            <a:solidFill>
              <a:srgbClr val="7291C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4"/>
            <p:cNvSpPr/>
            <p:nvPr/>
          </p:nvSpPr>
          <p:spPr>
            <a:xfrm>
              <a:off x="182320" y="4251049"/>
              <a:ext cx="1320631" cy="870965"/>
            </a:xfrm>
            <a:prstGeom prst="roundRect">
              <a:avLst>
                <a:gd fmla="val 10000" name="adj"/>
              </a:avLst>
            </a:prstGeom>
            <a:solidFill>
              <a:schemeClr val="lt1">
                <a:alpha val="89803"/>
              </a:schemeClr>
            </a:solidFill>
            <a:ln cap="flat" cmpd="sng" w="12700">
              <a:solidFill>
                <a:srgbClr val="7291C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4"/>
            <p:cNvSpPr txBox="1"/>
            <p:nvPr/>
          </p:nvSpPr>
          <p:spPr>
            <a:xfrm>
              <a:off x="207830" y="4276559"/>
              <a:ext cx="1269611" cy="819945"/>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chemeClr val="lt1"/>
                </a:buClr>
                <a:buSzPts val="1400"/>
                <a:buFont typeface="Gill Sans"/>
                <a:buNone/>
              </a:pPr>
              <a:r>
                <a:t/>
              </a:r>
              <a:endParaRPr sz="1400">
                <a:solidFill>
                  <a:schemeClr val="lt1"/>
                </a:solidFill>
                <a:latin typeface="Gill Sans"/>
                <a:ea typeface="Gill Sans"/>
                <a:cs typeface="Gill Sans"/>
                <a:sym typeface="Gill Sans"/>
              </a:endParaRPr>
            </a:p>
          </p:txBody>
        </p:sp>
        <p:sp>
          <p:nvSpPr>
            <p:cNvPr id="427" name="Google Shape;427;p24"/>
            <p:cNvSpPr/>
            <p:nvPr/>
          </p:nvSpPr>
          <p:spPr>
            <a:xfrm>
              <a:off x="2052100" y="2836397"/>
              <a:ext cx="1371599" cy="870965"/>
            </a:xfrm>
            <a:prstGeom prst="roundRect">
              <a:avLst>
                <a:gd fmla="val 10000" name="adj"/>
              </a:avLst>
            </a:prstGeom>
            <a:solidFill>
              <a:srgbClr val="7291C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4"/>
            <p:cNvSpPr/>
            <p:nvPr/>
          </p:nvSpPr>
          <p:spPr>
            <a:xfrm>
              <a:off x="2204500" y="2981177"/>
              <a:ext cx="1371599" cy="870965"/>
            </a:xfrm>
            <a:prstGeom prst="roundRect">
              <a:avLst>
                <a:gd fmla="val 10000" name="adj"/>
              </a:avLst>
            </a:prstGeom>
            <a:solidFill>
              <a:schemeClr val="lt1">
                <a:alpha val="89803"/>
              </a:schemeClr>
            </a:solidFill>
            <a:ln cap="flat" cmpd="sng" w="12700">
              <a:solidFill>
                <a:srgbClr val="7291C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4"/>
            <p:cNvSpPr txBox="1"/>
            <p:nvPr/>
          </p:nvSpPr>
          <p:spPr>
            <a:xfrm>
              <a:off x="2230010" y="3006687"/>
              <a:ext cx="1320579" cy="819945"/>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chemeClr val="lt1"/>
                </a:buClr>
                <a:buSzPts val="1400"/>
                <a:buFont typeface="Gill Sans"/>
                <a:buNone/>
              </a:pPr>
              <a:r>
                <a:rPr lang="es-ES" sz="1400">
                  <a:solidFill>
                    <a:schemeClr val="accent1"/>
                  </a:solidFill>
                  <a:latin typeface="Gill Sans"/>
                  <a:ea typeface="Gill Sans"/>
                  <a:cs typeface="Gill Sans"/>
                  <a:sym typeface="Gill Sans"/>
                </a:rPr>
                <a:t>Población finita</a:t>
              </a:r>
              <a:endParaRPr sz="1400">
                <a:solidFill>
                  <a:schemeClr val="accent1"/>
                </a:solidFill>
                <a:latin typeface="Gill Sans"/>
                <a:ea typeface="Gill Sans"/>
                <a:cs typeface="Gill Sans"/>
                <a:sym typeface="Gill Sans"/>
              </a:endParaRPr>
            </a:p>
          </p:txBody>
        </p:sp>
        <p:sp>
          <p:nvSpPr>
            <p:cNvPr id="430" name="Google Shape;430;p24"/>
            <p:cNvSpPr/>
            <p:nvPr/>
          </p:nvSpPr>
          <p:spPr>
            <a:xfrm>
              <a:off x="1655351" y="4106270"/>
              <a:ext cx="2165098" cy="870965"/>
            </a:xfrm>
            <a:prstGeom prst="roundRect">
              <a:avLst>
                <a:gd fmla="val 10000" name="adj"/>
              </a:avLst>
            </a:prstGeom>
            <a:solidFill>
              <a:srgbClr val="7291C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4"/>
            <p:cNvSpPr/>
            <p:nvPr/>
          </p:nvSpPr>
          <p:spPr>
            <a:xfrm>
              <a:off x="1807751" y="4251050"/>
              <a:ext cx="2165098" cy="870965"/>
            </a:xfrm>
            <a:prstGeom prst="roundRect">
              <a:avLst>
                <a:gd fmla="val 10000" name="adj"/>
              </a:avLst>
            </a:prstGeom>
            <a:solidFill>
              <a:schemeClr val="lt1">
                <a:alpha val="89803"/>
              </a:schemeClr>
            </a:solidFill>
            <a:ln cap="flat" cmpd="sng" w="12700">
              <a:solidFill>
                <a:srgbClr val="7291C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4"/>
            <p:cNvSpPr txBox="1"/>
            <p:nvPr/>
          </p:nvSpPr>
          <p:spPr>
            <a:xfrm>
              <a:off x="1833261" y="4276560"/>
              <a:ext cx="2114078" cy="819945"/>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chemeClr val="lt1"/>
                </a:buClr>
                <a:buSzPts val="1400"/>
                <a:buFont typeface="Gill Sans"/>
                <a:buNone/>
              </a:pPr>
              <a:r>
                <a:t/>
              </a:r>
              <a:endParaRPr sz="1400">
                <a:solidFill>
                  <a:schemeClr val="lt1"/>
                </a:solidFill>
                <a:latin typeface="Gill Sans"/>
                <a:ea typeface="Gill Sans"/>
                <a:cs typeface="Gill Sans"/>
                <a:sym typeface="Gill Sans"/>
              </a:endParaRPr>
            </a:p>
          </p:txBody>
        </p:sp>
        <p:sp>
          <p:nvSpPr>
            <p:cNvPr id="433" name="Google Shape;433;p24"/>
            <p:cNvSpPr/>
            <p:nvPr/>
          </p:nvSpPr>
          <p:spPr>
            <a:xfrm>
              <a:off x="5162928" y="1566524"/>
              <a:ext cx="1371599" cy="870965"/>
            </a:xfrm>
            <a:prstGeom prst="roundRect">
              <a:avLst>
                <a:gd fmla="val 10000" name="adj"/>
              </a:avLst>
            </a:prstGeom>
            <a:solidFill>
              <a:srgbClr val="7291C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4"/>
            <p:cNvSpPr/>
            <p:nvPr/>
          </p:nvSpPr>
          <p:spPr>
            <a:xfrm>
              <a:off x="5315328" y="1711304"/>
              <a:ext cx="1371599" cy="870965"/>
            </a:xfrm>
            <a:prstGeom prst="roundRect">
              <a:avLst>
                <a:gd fmla="val 10000" name="adj"/>
              </a:avLst>
            </a:prstGeom>
            <a:solidFill>
              <a:schemeClr val="lt1">
                <a:alpha val="89803"/>
              </a:schemeClr>
            </a:solidFill>
            <a:ln cap="flat" cmpd="sng" w="12700">
              <a:solidFill>
                <a:srgbClr val="7291C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4"/>
            <p:cNvSpPr txBox="1"/>
            <p:nvPr/>
          </p:nvSpPr>
          <p:spPr>
            <a:xfrm>
              <a:off x="5340838" y="1736814"/>
              <a:ext cx="1320579" cy="819945"/>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chemeClr val="lt1"/>
                </a:buClr>
                <a:buSzPts val="1400"/>
                <a:buFont typeface="Gill Sans"/>
                <a:buNone/>
              </a:pPr>
              <a:r>
                <a:rPr lang="es-ES" sz="1400">
                  <a:solidFill>
                    <a:srgbClr val="6483B2"/>
                  </a:solidFill>
                  <a:latin typeface="Gill Sans"/>
                  <a:ea typeface="Gill Sans"/>
                  <a:cs typeface="Gill Sans"/>
                  <a:sym typeface="Gill Sans"/>
                </a:rPr>
                <a:t>Variable continu</a:t>
              </a:r>
              <a:r>
                <a:rPr lang="es-ES" sz="1400">
                  <a:solidFill>
                    <a:schemeClr val="accent1"/>
                  </a:solidFill>
                  <a:latin typeface="Gill Sans"/>
                  <a:ea typeface="Gill Sans"/>
                  <a:cs typeface="Gill Sans"/>
                  <a:sym typeface="Gill Sans"/>
                </a:rPr>
                <a:t>a</a:t>
              </a:r>
              <a:endParaRPr sz="1400">
                <a:solidFill>
                  <a:schemeClr val="accent1"/>
                </a:solidFill>
                <a:latin typeface="Gill Sans"/>
                <a:ea typeface="Gill Sans"/>
                <a:cs typeface="Gill Sans"/>
                <a:sym typeface="Gill Sans"/>
              </a:endParaRPr>
            </a:p>
          </p:txBody>
        </p:sp>
        <p:sp>
          <p:nvSpPr>
            <p:cNvPr id="436" name="Google Shape;436;p24"/>
            <p:cNvSpPr/>
            <p:nvPr/>
          </p:nvSpPr>
          <p:spPr>
            <a:xfrm>
              <a:off x="4125249" y="2836397"/>
              <a:ext cx="1371599" cy="870965"/>
            </a:xfrm>
            <a:prstGeom prst="roundRect">
              <a:avLst>
                <a:gd fmla="val 10000" name="adj"/>
              </a:avLst>
            </a:prstGeom>
            <a:solidFill>
              <a:srgbClr val="7291C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4"/>
            <p:cNvSpPr/>
            <p:nvPr/>
          </p:nvSpPr>
          <p:spPr>
            <a:xfrm>
              <a:off x="4277649" y="2981177"/>
              <a:ext cx="1371599" cy="870965"/>
            </a:xfrm>
            <a:prstGeom prst="roundRect">
              <a:avLst>
                <a:gd fmla="val 10000" name="adj"/>
              </a:avLst>
            </a:prstGeom>
            <a:solidFill>
              <a:schemeClr val="lt1">
                <a:alpha val="89803"/>
              </a:schemeClr>
            </a:solidFill>
            <a:ln cap="flat" cmpd="sng" w="12700">
              <a:solidFill>
                <a:srgbClr val="7291C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4"/>
            <p:cNvSpPr txBox="1"/>
            <p:nvPr/>
          </p:nvSpPr>
          <p:spPr>
            <a:xfrm>
              <a:off x="4303159" y="3006687"/>
              <a:ext cx="1320579" cy="819945"/>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chemeClr val="lt1"/>
                </a:buClr>
                <a:buSzPts val="1400"/>
                <a:buFont typeface="Gill Sans"/>
                <a:buNone/>
              </a:pPr>
              <a:r>
                <a:rPr lang="es-ES" sz="1400">
                  <a:solidFill>
                    <a:schemeClr val="accent1"/>
                  </a:solidFill>
                  <a:latin typeface="Gill Sans"/>
                  <a:ea typeface="Gill Sans"/>
                  <a:cs typeface="Gill Sans"/>
                  <a:sym typeface="Gill Sans"/>
                </a:rPr>
                <a:t>Población infinita</a:t>
              </a:r>
              <a:endParaRPr sz="1400">
                <a:solidFill>
                  <a:schemeClr val="accent1"/>
                </a:solidFill>
                <a:latin typeface="Gill Sans"/>
                <a:ea typeface="Gill Sans"/>
                <a:cs typeface="Gill Sans"/>
                <a:sym typeface="Gill Sans"/>
              </a:endParaRPr>
            </a:p>
          </p:txBody>
        </p:sp>
        <p:sp>
          <p:nvSpPr>
            <p:cNvPr id="439" name="Google Shape;439;p24"/>
            <p:cNvSpPr/>
            <p:nvPr/>
          </p:nvSpPr>
          <p:spPr>
            <a:xfrm>
              <a:off x="4125249" y="4106270"/>
              <a:ext cx="1371599" cy="870965"/>
            </a:xfrm>
            <a:prstGeom prst="roundRect">
              <a:avLst>
                <a:gd fmla="val 10000" name="adj"/>
              </a:avLst>
            </a:prstGeom>
            <a:solidFill>
              <a:srgbClr val="7291C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4"/>
            <p:cNvSpPr/>
            <p:nvPr/>
          </p:nvSpPr>
          <p:spPr>
            <a:xfrm>
              <a:off x="4277649" y="4251049"/>
              <a:ext cx="1371599" cy="870965"/>
            </a:xfrm>
            <a:prstGeom prst="roundRect">
              <a:avLst>
                <a:gd fmla="val 10000" name="adj"/>
              </a:avLst>
            </a:prstGeom>
            <a:solidFill>
              <a:schemeClr val="lt1">
                <a:alpha val="89803"/>
              </a:schemeClr>
            </a:solidFill>
            <a:ln cap="flat" cmpd="sng" w="12700">
              <a:solidFill>
                <a:srgbClr val="7291C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4"/>
            <p:cNvSpPr txBox="1"/>
            <p:nvPr/>
          </p:nvSpPr>
          <p:spPr>
            <a:xfrm>
              <a:off x="4303159" y="4276559"/>
              <a:ext cx="1320579" cy="819945"/>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chemeClr val="lt1"/>
                </a:buClr>
                <a:buSzPts val="1400"/>
                <a:buFont typeface="Gill Sans"/>
                <a:buNone/>
              </a:pPr>
              <a:r>
                <a:t/>
              </a:r>
              <a:endParaRPr sz="1400">
                <a:solidFill>
                  <a:schemeClr val="lt1"/>
                </a:solidFill>
                <a:latin typeface="Gill Sans"/>
                <a:ea typeface="Gill Sans"/>
                <a:cs typeface="Gill Sans"/>
                <a:sym typeface="Gill Sans"/>
              </a:endParaRPr>
            </a:p>
          </p:txBody>
        </p:sp>
        <p:sp>
          <p:nvSpPr>
            <p:cNvPr id="442" name="Google Shape;442;p24"/>
            <p:cNvSpPr/>
            <p:nvPr/>
          </p:nvSpPr>
          <p:spPr>
            <a:xfrm>
              <a:off x="6200606" y="2836397"/>
              <a:ext cx="1371599" cy="870965"/>
            </a:xfrm>
            <a:prstGeom prst="roundRect">
              <a:avLst>
                <a:gd fmla="val 10000" name="adj"/>
              </a:avLst>
            </a:prstGeom>
            <a:solidFill>
              <a:srgbClr val="7291C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4"/>
            <p:cNvSpPr/>
            <p:nvPr/>
          </p:nvSpPr>
          <p:spPr>
            <a:xfrm>
              <a:off x="6353006" y="2981177"/>
              <a:ext cx="1371599" cy="870965"/>
            </a:xfrm>
            <a:prstGeom prst="roundRect">
              <a:avLst>
                <a:gd fmla="val 10000" name="adj"/>
              </a:avLst>
            </a:prstGeom>
            <a:solidFill>
              <a:schemeClr val="lt1">
                <a:alpha val="89803"/>
              </a:schemeClr>
            </a:solidFill>
            <a:ln cap="flat" cmpd="sng" w="12700">
              <a:solidFill>
                <a:srgbClr val="7291C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4"/>
            <p:cNvSpPr txBox="1"/>
            <p:nvPr/>
          </p:nvSpPr>
          <p:spPr>
            <a:xfrm>
              <a:off x="6378516" y="3006687"/>
              <a:ext cx="1320579" cy="819945"/>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chemeClr val="lt1"/>
                </a:buClr>
                <a:buSzPts val="1400"/>
                <a:buFont typeface="Gill Sans"/>
                <a:buNone/>
              </a:pPr>
              <a:r>
                <a:rPr lang="es-ES" sz="1400">
                  <a:solidFill>
                    <a:schemeClr val="accent1"/>
                  </a:solidFill>
                  <a:latin typeface="Gill Sans"/>
                  <a:ea typeface="Gill Sans"/>
                  <a:cs typeface="Gill Sans"/>
                  <a:sym typeface="Gill Sans"/>
                </a:rPr>
                <a:t>Población finita</a:t>
              </a:r>
              <a:endParaRPr sz="1400">
                <a:solidFill>
                  <a:schemeClr val="accent1"/>
                </a:solidFill>
                <a:latin typeface="Gill Sans"/>
                <a:ea typeface="Gill Sans"/>
                <a:cs typeface="Gill Sans"/>
                <a:sym typeface="Gill Sans"/>
              </a:endParaRPr>
            </a:p>
          </p:txBody>
        </p:sp>
        <p:sp>
          <p:nvSpPr>
            <p:cNvPr id="445" name="Google Shape;445;p24"/>
            <p:cNvSpPr/>
            <p:nvPr/>
          </p:nvSpPr>
          <p:spPr>
            <a:xfrm>
              <a:off x="5801649" y="4106270"/>
              <a:ext cx="2169514" cy="870965"/>
            </a:xfrm>
            <a:prstGeom prst="roundRect">
              <a:avLst>
                <a:gd fmla="val 10000" name="adj"/>
              </a:avLst>
            </a:prstGeom>
            <a:solidFill>
              <a:srgbClr val="7291C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4"/>
            <p:cNvSpPr/>
            <p:nvPr/>
          </p:nvSpPr>
          <p:spPr>
            <a:xfrm>
              <a:off x="5954049" y="4251050"/>
              <a:ext cx="2169514" cy="870965"/>
            </a:xfrm>
            <a:prstGeom prst="roundRect">
              <a:avLst>
                <a:gd fmla="val 10000" name="adj"/>
              </a:avLst>
            </a:prstGeom>
            <a:solidFill>
              <a:schemeClr val="lt1">
                <a:alpha val="89803"/>
              </a:schemeClr>
            </a:solidFill>
            <a:ln cap="flat" cmpd="sng" w="12700">
              <a:solidFill>
                <a:srgbClr val="7291C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4"/>
            <p:cNvSpPr txBox="1"/>
            <p:nvPr/>
          </p:nvSpPr>
          <p:spPr>
            <a:xfrm>
              <a:off x="5979559" y="4276560"/>
              <a:ext cx="2118494" cy="819945"/>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chemeClr val="lt1"/>
                </a:buClr>
                <a:buSzPts val="1400"/>
                <a:buFont typeface="Gill Sans"/>
                <a:buNone/>
              </a:pPr>
              <a:r>
                <a:t/>
              </a:r>
              <a:endParaRPr sz="1400">
                <a:solidFill>
                  <a:schemeClr val="lt1"/>
                </a:solidFill>
                <a:latin typeface="Gill Sans"/>
                <a:ea typeface="Gill Sans"/>
                <a:cs typeface="Gill Sans"/>
                <a:sym typeface="Gill Sans"/>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25"/>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ES"/>
              <a:t>Tamaño de muestra – Ejemplo (discreto)</a:t>
            </a:r>
            <a:endParaRPr/>
          </a:p>
        </p:txBody>
      </p:sp>
      <p:sp>
        <p:nvSpPr>
          <p:cNvPr id="453" name="Google Shape;453;p25"/>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s-ES"/>
              <a:t>Vamos a comparar el tamaño de muestra para una variable discreta en la que se desea tener un nivel de confianza del 95% (Z=1.96) y con un error del 5%. La variable es un sí o no, p=q=0.5</a:t>
            </a:r>
            <a:endParaRPr/>
          </a:p>
          <a:p>
            <a:pPr indent="-228600" lvl="0" marL="228600" rtl="0" algn="l">
              <a:lnSpc>
                <a:spcPct val="90000"/>
              </a:lnSpc>
              <a:spcBef>
                <a:spcPts val="1000"/>
              </a:spcBef>
              <a:spcAft>
                <a:spcPts val="0"/>
              </a:spcAft>
              <a:buClr>
                <a:schemeClr val="lt1"/>
              </a:buClr>
              <a:buSzPts val="2000"/>
              <a:buChar char="•"/>
            </a:pPr>
            <a:r>
              <a:rPr lang="es-ES"/>
              <a:t>Conforme el tamaño de la población crece, parece más una población finita (factor &gt;0.95</a:t>
            </a:r>
            <a:endParaRPr/>
          </a:p>
          <a:p>
            <a:pPr indent="-101600" lvl="0" marL="228600" rtl="0" algn="l">
              <a:lnSpc>
                <a:spcPct val="90000"/>
              </a:lnSpc>
              <a:spcBef>
                <a:spcPts val="1000"/>
              </a:spcBef>
              <a:spcAft>
                <a:spcPts val="0"/>
              </a:spcAft>
              <a:buClr>
                <a:schemeClr val="lt1"/>
              </a:buClr>
              <a:buSzPts val="2000"/>
              <a:buNone/>
            </a:pPr>
            <a:r>
              <a:t/>
            </a:r>
            <a:endParaRPr/>
          </a:p>
          <a:p>
            <a:pPr indent="-101600" lvl="0" marL="228600" rtl="0" algn="l">
              <a:lnSpc>
                <a:spcPct val="90000"/>
              </a:lnSpc>
              <a:spcBef>
                <a:spcPts val="1000"/>
              </a:spcBef>
              <a:spcAft>
                <a:spcPts val="0"/>
              </a:spcAft>
              <a:buClr>
                <a:schemeClr val="lt1"/>
              </a:buClr>
              <a:buSzPts val="2000"/>
              <a:buNone/>
            </a:pPr>
            <a:r>
              <a:t/>
            </a:r>
            <a:endParaRPr/>
          </a:p>
        </p:txBody>
      </p:sp>
      <p:pic>
        <p:nvPicPr>
          <p:cNvPr id="454" name="Google Shape;454;p25"/>
          <p:cNvPicPr preferRelativeResize="0"/>
          <p:nvPr/>
        </p:nvPicPr>
        <p:blipFill rotWithShape="1">
          <a:blip r:embed="rId3">
            <a:alphaModFix/>
          </a:blip>
          <a:srcRect b="0" l="0" r="0" t="0"/>
          <a:stretch/>
        </p:blipFill>
        <p:spPr>
          <a:xfrm>
            <a:off x="1209551" y="3656618"/>
            <a:ext cx="6701997" cy="3013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26"/>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ES"/>
              <a:t>Tamaño de muestra – Ejemplo (continuo)</a:t>
            </a:r>
            <a:endParaRPr/>
          </a:p>
        </p:txBody>
      </p:sp>
      <p:sp>
        <p:nvSpPr>
          <p:cNvPr id="460" name="Google Shape;460;p26"/>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s-ES"/>
              <a:t>Se sabe que la desviación estándar del salario de ejecutivos en una población de 4756 empresas es de $3500 mensuales. Si queremos estimar con un 95% de confianza el salario promedio de los ejecutivos con un margen de error de $1000 ¿Cuál es el tamaño de muestra que nos permitirá tener esta estimación? Comparar el tamaño de muestra con población finita e infinita</a:t>
            </a:r>
            <a:endParaRPr/>
          </a:p>
          <a:p>
            <a:pPr indent="-101600" lvl="0" marL="228600" rtl="0" algn="l">
              <a:lnSpc>
                <a:spcPct val="90000"/>
              </a:lnSpc>
              <a:spcBef>
                <a:spcPts val="1000"/>
              </a:spcBef>
              <a:spcAft>
                <a:spcPts val="0"/>
              </a:spcAft>
              <a:buClr>
                <a:schemeClr val="lt1"/>
              </a:buClr>
              <a:buSzPts val="2000"/>
              <a:buNone/>
            </a:pPr>
            <a:r>
              <a:t/>
            </a:r>
            <a:endParaRPr/>
          </a:p>
          <a:p>
            <a:pPr indent="-101600" lvl="0" marL="228600" rtl="0" algn="l">
              <a:lnSpc>
                <a:spcPct val="90000"/>
              </a:lnSpc>
              <a:spcBef>
                <a:spcPts val="1000"/>
              </a:spcBef>
              <a:spcAft>
                <a:spcPts val="0"/>
              </a:spcAft>
              <a:buClr>
                <a:schemeClr val="lt1"/>
              </a:buClr>
              <a:buSzPts val="2000"/>
              <a:buNone/>
            </a:pPr>
            <a:r>
              <a:t/>
            </a:r>
            <a:endParaRPr/>
          </a:p>
        </p:txBody>
      </p:sp>
      <p:pic>
        <p:nvPicPr>
          <p:cNvPr id="461" name="Google Shape;461;p26"/>
          <p:cNvPicPr preferRelativeResize="0"/>
          <p:nvPr/>
        </p:nvPicPr>
        <p:blipFill rotWithShape="1">
          <a:blip r:embed="rId3">
            <a:alphaModFix/>
          </a:blip>
          <a:srcRect b="0" l="0" r="0" t="0"/>
          <a:stretch/>
        </p:blipFill>
        <p:spPr>
          <a:xfrm>
            <a:off x="2014168" y="3973753"/>
            <a:ext cx="5364480" cy="2026920"/>
          </a:xfrm>
          <a:prstGeom prst="rect">
            <a:avLst/>
          </a:prstGeom>
          <a:solidFill>
            <a:schemeClr val="lt1"/>
          </a:solid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27"/>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ES"/>
              <a:t>Tamaño de muestra – Teorema de límite central</a:t>
            </a:r>
            <a:endParaRPr/>
          </a:p>
        </p:txBody>
      </p:sp>
      <p:sp>
        <p:nvSpPr>
          <p:cNvPr id="467" name="Google Shape;467;p27"/>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s-ES"/>
              <a:t>No importa cómo se distribuya la población, conforme el tamaño de la muestra aumenta, tiende a observar una distribución normal y la media tanto de la muestra como de la población coinciden</a:t>
            </a:r>
            <a:endParaRPr/>
          </a:p>
          <a:p>
            <a:pPr indent="-101600" lvl="0" marL="228600" rtl="0" algn="l">
              <a:lnSpc>
                <a:spcPct val="90000"/>
              </a:lnSpc>
              <a:spcBef>
                <a:spcPts val="1000"/>
              </a:spcBef>
              <a:spcAft>
                <a:spcPts val="0"/>
              </a:spcAft>
              <a:buClr>
                <a:schemeClr val="lt1"/>
              </a:buClr>
              <a:buSzPts val="2000"/>
              <a:buNone/>
            </a:pPr>
            <a:r>
              <a:t/>
            </a:r>
            <a:endParaRPr/>
          </a:p>
          <a:p>
            <a:pPr indent="-101600" lvl="0" marL="228600" rtl="0" algn="l">
              <a:lnSpc>
                <a:spcPct val="90000"/>
              </a:lnSpc>
              <a:spcBef>
                <a:spcPts val="1000"/>
              </a:spcBef>
              <a:spcAft>
                <a:spcPts val="0"/>
              </a:spcAft>
              <a:buClr>
                <a:schemeClr val="lt1"/>
              </a:buClr>
              <a:buSzPts val="2000"/>
              <a:buNone/>
            </a:pPr>
            <a:r>
              <a:t/>
            </a:r>
            <a:endParaRPr/>
          </a:p>
        </p:txBody>
      </p:sp>
      <p:pic>
        <p:nvPicPr>
          <p:cNvPr id="468" name="Google Shape;468;p27"/>
          <p:cNvPicPr preferRelativeResize="0"/>
          <p:nvPr/>
        </p:nvPicPr>
        <p:blipFill rotWithShape="1">
          <a:blip r:embed="rId3">
            <a:alphaModFix/>
          </a:blip>
          <a:srcRect b="0" l="0" r="0" t="0"/>
          <a:stretch/>
        </p:blipFill>
        <p:spPr>
          <a:xfrm>
            <a:off x="2859961" y="3041679"/>
            <a:ext cx="3236039" cy="362037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63" name="Shape 163"/>
        <p:cNvGrpSpPr/>
        <p:nvPr/>
      </p:nvGrpSpPr>
      <p:grpSpPr>
        <a:xfrm>
          <a:off x="0" y="0"/>
          <a:ext cx="0" cy="0"/>
          <a:chOff x="0" y="0"/>
          <a:chExt cx="0" cy="0"/>
        </a:xfrm>
      </p:grpSpPr>
      <p:sp>
        <p:nvSpPr>
          <p:cNvPr id="164" name="Google Shape;164;p3"/>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65" name="Google Shape;165;p3"/>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166" name="Google Shape;166;p3"/>
          <p:cNvGrpSpPr/>
          <p:nvPr/>
        </p:nvGrpSpPr>
        <p:grpSpPr>
          <a:xfrm>
            <a:off x="7649180" y="-1190"/>
            <a:ext cx="4263283" cy="6859190"/>
            <a:chOff x="7649180" y="-1190"/>
            <a:chExt cx="4263283" cy="6859190"/>
          </a:xfrm>
        </p:grpSpPr>
        <p:sp>
          <p:nvSpPr>
            <p:cNvPr id="167" name="Google Shape;167;p3"/>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68" name="Google Shape;168;p3"/>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69" name="Google Shape;169;p3"/>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70" name="Google Shape;170;p3"/>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71" name="Google Shape;171;p3"/>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172" name="Google Shape;172;p3"/>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73" name="Google Shape;173;p3"/>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ES"/>
              <a:t>Experimentación</a:t>
            </a:r>
            <a:endParaRPr/>
          </a:p>
        </p:txBody>
      </p:sp>
      <p:sp>
        <p:nvSpPr>
          <p:cNvPr id="174" name="Google Shape;174;p3"/>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lt1"/>
              </a:buClr>
              <a:buSzPts val="2000"/>
              <a:buChar char="•"/>
            </a:pPr>
            <a:r>
              <a:rPr lang="es-ES"/>
              <a:t>Es la prueba que hago para probar una hipótesis.</a:t>
            </a:r>
            <a:endParaRPr/>
          </a:p>
          <a:p>
            <a:pPr indent="-228600" lvl="0" marL="228600" rtl="0" algn="l">
              <a:lnSpc>
                <a:spcPct val="90000"/>
              </a:lnSpc>
              <a:spcBef>
                <a:spcPts val="1000"/>
              </a:spcBef>
              <a:spcAft>
                <a:spcPts val="0"/>
              </a:spcAft>
              <a:buClr>
                <a:schemeClr val="lt1"/>
              </a:buClr>
              <a:buSzPts val="2000"/>
              <a:buChar char="•"/>
            </a:pPr>
            <a:r>
              <a:rPr lang="es-ES"/>
              <a:t>Debo elegir el número de pruebas que debo realizar.</a:t>
            </a:r>
            <a:endParaRPr/>
          </a:p>
          <a:p>
            <a:pPr indent="-228600" lvl="0" marL="228600" rtl="0" algn="l">
              <a:lnSpc>
                <a:spcPct val="90000"/>
              </a:lnSpc>
              <a:spcBef>
                <a:spcPts val="1000"/>
              </a:spcBef>
              <a:spcAft>
                <a:spcPts val="0"/>
              </a:spcAft>
              <a:buClr>
                <a:schemeClr val="lt1"/>
              </a:buClr>
              <a:buSzPts val="2000"/>
              <a:buChar char="•"/>
            </a:pPr>
            <a:r>
              <a:rPr lang="es-ES"/>
              <a:t>Para esto debo asegurarme que los resultados que se obtengan sean válidos.</a:t>
            </a:r>
            <a:endParaRPr/>
          </a:p>
          <a:p>
            <a:pPr indent="-228600" lvl="0" marL="228600" rtl="0" algn="l">
              <a:lnSpc>
                <a:spcPct val="90000"/>
              </a:lnSpc>
              <a:spcBef>
                <a:spcPts val="1000"/>
              </a:spcBef>
              <a:spcAft>
                <a:spcPts val="0"/>
              </a:spcAft>
              <a:buClr>
                <a:schemeClr val="lt1"/>
              </a:buClr>
              <a:buSzPts val="2000"/>
              <a:buChar char="•"/>
            </a:pPr>
            <a:r>
              <a:rPr lang="es-ES"/>
              <a:t>Seleccionar tres personas en mi familia para probar si los adultos de mi ciudad tienen sobrepeso no es un buen experimento porque:</a:t>
            </a:r>
            <a:endParaRPr/>
          </a:p>
          <a:p>
            <a:pPr indent="-228600" lvl="1" marL="685800" rtl="0" algn="l">
              <a:lnSpc>
                <a:spcPct val="90000"/>
              </a:lnSpc>
              <a:spcBef>
                <a:spcPts val="500"/>
              </a:spcBef>
              <a:spcAft>
                <a:spcPts val="0"/>
              </a:spcAft>
              <a:buClr>
                <a:schemeClr val="lt1"/>
              </a:buClr>
              <a:buSzPts val="2000"/>
              <a:buChar char="•"/>
            </a:pPr>
            <a:r>
              <a:rPr lang="es-ES"/>
              <a:t>Es una muestra pequeña que no representa a todos los habitantes de la ciudad.</a:t>
            </a:r>
            <a:endParaRPr/>
          </a:p>
          <a:p>
            <a:pPr indent="-228600" lvl="1" marL="685800" rtl="0" algn="l">
              <a:lnSpc>
                <a:spcPct val="90000"/>
              </a:lnSpc>
              <a:spcBef>
                <a:spcPts val="500"/>
              </a:spcBef>
              <a:spcAft>
                <a:spcPts val="0"/>
              </a:spcAft>
              <a:buClr>
                <a:schemeClr val="lt1"/>
              </a:buClr>
              <a:buSzPts val="2000"/>
              <a:buChar char="•"/>
            </a:pPr>
            <a:r>
              <a:rPr lang="es-ES"/>
              <a:t>Tiene el sesgo de que al ser todos familiares tendrán una constitución parecida.</a:t>
            </a:r>
            <a:endParaRPr/>
          </a:p>
          <a:p>
            <a:pPr indent="-228600" lvl="1" marL="685800" rtl="0" algn="l">
              <a:lnSpc>
                <a:spcPct val="90000"/>
              </a:lnSpc>
              <a:spcBef>
                <a:spcPts val="500"/>
              </a:spcBef>
              <a:spcAft>
                <a:spcPts val="0"/>
              </a:spcAft>
              <a:buClr>
                <a:schemeClr val="lt1"/>
              </a:buClr>
              <a:buSzPts val="2000"/>
              <a:buChar char="•"/>
            </a:pPr>
            <a:r>
              <a:rPr lang="es-ES"/>
              <a:t>No considera toda la variación de los distintos grupos que existen(edad, sexo, etc.).</a:t>
            </a:r>
            <a:endParaRPr/>
          </a:p>
          <a:p>
            <a:pPr indent="-101600" lvl="0" marL="228600" rtl="0" algn="l">
              <a:lnSpc>
                <a:spcPct val="90000"/>
              </a:lnSpc>
              <a:spcBef>
                <a:spcPts val="1000"/>
              </a:spcBef>
              <a:spcAft>
                <a:spcPts val="0"/>
              </a:spcAft>
              <a:buClr>
                <a:schemeClr val="lt1"/>
              </a:buClr>
              <a:buSzPts val="2000"/>
              <a:buNone/>
            </a:pPr>
            <a:r>
              <a:t/>
            </a:r>
            <a:endParaRPr/>
          </a:p>
        </p:txBody>
      </p:sp>
      <p:pic>
        <p:nvPicPr>
          <p:cNvPr id="175" name="Google Shape;175;p3"/>
          <p:cNvPicPr preferRelativeResize="0"/>
          <p:nvPr/>
        </p:nvPicPr>
        <p:blipFill rotWithShape="1">
          <a:blip r:embed="rId4">
            <a:alphaModFix/>
          </a:blip>
          <a:srcRect b="0" l="16423" r="16422"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176" name="Google Shape;176;p3"/>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80" name="Shape 180"/>
        <p:cNvGrpSpPr/>
        <p:nvPr/>
      </p:nvGrpSpPr>
      <p:grpSpPr>
        <a:xfrm>
          <a:off x="0" y="0"/>
          <a:ext cx="0" cy="0"/>
          <a:chOff x="0" y="0"/>
          <a:chExt cx="0" cy="0"/>
        </a:xfrm>
      </p:grpSpPr>
      <p:sp>
        <p:nvSpPr>
          <p:cNvPr id="181" name="Google Shape;181;p4"/>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82" name="Google Shape;182;p4"/>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183" name="Google Shape;183;p4"/>
          <p:cNvGrpSpPr/>
          <p:nvPr/>
        </p:nvGrpSpPr>
        <p:grpSpPr>
          <a:xfrm>
            <a:off x="7649180" y="-1190"/>
            <a:ext cx="4263283" cy="6859190"/>
            <a:chOff x="7649180" y="-1190"/>
            <a:chExt cx="4263283" cy="6859190"/>
          </a:xfrm>
        </p:grpSpPr>
        <p:sp>
          <p:nvSpPr>
            <p:cNvPr id="184" name="Google Shape;184;p4"/>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85" name="Google Shape;185;p4"/>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86" name="Google Shape;186;p4"/>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87" name="Google Shape;187;p4"/>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88" name="Google Shape;188;p4"/>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189" name="Google Shape;189;p4"/>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90" name="Google Shape;190;p4"/>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ES"/>
              <a:t>Muestreo</a:t>
            </a:r>
            <a:endParaRPr/>
          </a:p>
        </p:txBody>
      </p:sp>
      <p:sp>
        <p:nvSpPr>
          <p:cNvPr id="191" name="Google Shape;191;p4"/>
          <p:cNvSpPr txBox="1"/>
          <p:nvPr>
            <p:ph idx="1" type="body"/>
          </p:nvPr>
        </p:nvSpPr>
        <p:spPr>
          <a:xfrm>
            <a:off x="457200" y="2096726"/>
            <a:ext cx="7685100" cy="42819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lt1"/>
              </a:buClr>
              <a:buSzPts val="2000"/>
              <a:buChar char="•"/>
            </a:pPr>
            <a:r>
              <a:rPr lang="es-ES"/>
              <a:t>Población: Todo el grupo de datos que se quiere analizar, por ejemplo la estatura de todos los alumnos de nuevo ingreso de la universidad.</a:t>
            </a:r>
            <a:endParaRPr/>
          </a:p>
          <a:p>
            <a:pPr indent="-228600" lvl="1" marL="685800" rtl="0" algn="l">
              <a:lnSpc>
                <a:spcPct val="90000"/>
              </a:lnSpc>
              <a:spcBef>
                <a:spcPts val="500"/>
              </a:spcBef>
              <a:spcAft>
                <a:spcPts val="0"/>
              </a:spcAft>
              <a:buClr>
                <a:schemeClr val="lt1"/>
              </a:buClr>
              <a:buSzPts val="2000"/>
              <a:buChar char="•"/>
            </a:pPr>
            <a:r>
              <a:rPr lang="es-ES"/>
              <a:t>Finita: Tiene un número dado de datos, los autos producidos en un día. </a:t>
            </a:r>
            <a:endParaRPr/>
          </a:p>
          <a:p>
            <a:pPr indent="-228600" lvl="1" marL="685800" rtl="0" algn="l">
              <a:lnSpc>
                <a:spcPct val="90000"/>
              </a:lnSpc>
              <a:spcBef>
                <a:spcPts val="500"/>
              </a:spcBef>
              <a:spcAft>
                <a:spcPts val="0"/>
              </a:spcAft>
              <a:buClr>
                <a:schemeClr val="lt1"/>
              </a:buClr>
              <a:buSzPts val="2000"/>
              <a:buChar char="•"/>
            </a:pPr>
            <a:r>
              <a:rPr lang="es-ES"/>
              <a:t>Infinita: No tiene un número definido de datos, los resultados de todos los “volados” que se pueden realizar con una moneda. O bien el número es muy grande: La población de la República Mexicana.</a:t>
            </a:r>
            <a:endParaRPr/>
          </a:p>
          <a:p>
            <a:pPr indent="-101600" lvl="0" marL="228600" rtl="0" algn="l">
              <a:lnSpc>
                <a:spcPct val="90000"/>
              </a:lnSpc>
              <a:spcBef>
                <a:spcPts val="1000"/>
              </a:spcBef>
              <a:spcAft>
                <a:spcPts val="0"/>
              </a:spcAft>
              <a:buClr>
                <a:schemeClr val="lt1"/>
              </a:buClr>
              <a:buSzPts val="2000"/>
              <a:buNone/>
            </a:pPr>
            <a:r>
              <a:t/>
            </a:r>
            <a:endParaRPr/>
          </a:p>
          <a:p>
            <a:pPr indent="-228600" lvl="0" marL="228600" rtl="0" algn="l">
              <a:lnSpc>
                <a:spcPct val="90000"/>
              </a:lnSpc>
              <a:spcBef>
                <a:spcPts val="1000"/>
              </a:spcBef>
              <a:spcAft>
                <a:spcPts val="0"/>
              </a:spcAft>
              <a:buClr>
                <a:schemeClr val="lt1"/>
              </a:buClr>
              <a:buSzPts val="2000"/>
              <a:buChar char="•"/>
            </a:pPr>
            <a:r>
              <a:rPr lang="es-ES"/>
              <a:t>Muestra: Una parte de la población de interés, son elegidos de entre la población, por ejemplo 50 estudiantes de los 1350 de primer ingreso a la universidad.</a:t>
            </a:r>
            <a:endParaRPr/>
          </a:p>
          <a:p>
            <a:pPr indent="0" lvl="0" marL="0" rtl="0" algn="l">
              <a:lnSpc>
                <a:spcPct val="90000"/>
              </a:lnSpc>
              <a:spcBef>
                <a:spcPts val="1000"/>
              </a:spcBef>
              <a:spcAft>
                <a:spcPts val="0"/>
              </a:spcAft>
              <a:buClr>
                <a:schemeClr val="lt1"/>
              </a:buClr>
              <a:buSzPts val="2000"/>
              <a:buNone/>
            </a:pPr>
            <a:r>
              <a:t/>
            </a:r>
            <a:endParaRPr/>
          </a:p>
          <a:p>
            <a:pPr indent="-101600" lvl="0" marL="228600" rtl="0" algn="l">
              <a:lnSpc>
                <a:spcPct val="90000"/>
              </a:lnSpc>
              <a:spcBef>
                <a:spcPts val="1000"/>
              </a:spcBef>
              <a:spcAft>
                <a:spcPts val="0"/>
              </a:spcAft>
              <a:buClr>
                <a:schemeClr val="lt1"/>
              </a:buClr>
              <a:buSzPts val="2000"/>
              <a:buNone/>
            </a:pPr>
            <a:r>
              <a:t/>
            </a:r>
            <a:endParaRPr/>
          </a:p>
        </p:txBody>
      </p:sp>
      <p:pic>
        <p:nvPicPr>
          <p:cNvPr id="192" name="Google Shape;192;p4"/>
          <p:cNvPicPr preferRelativeResize="0"/>
          <p:nvPr/>
        </p:nvPicPr>
        <p:blipFill rotWithShape="1">
          <a:blip r:embed="rId4">
            <a:alphaModFix/>
          </a:blip>
          <a:srcRect b="1" l="18783" r="26101"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193" name="Google Shape;193;p4"/>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97" name="Shape 197"/>
        <p:cNvGrpSpPr/>
        <p:nvPr/>
      </p:nvGrpSpPr>
      <p:grpSpPr>
        <a:xfrm>
          <a:off x="0" y="0"/>
          <a:ext cx="0" cy="0"/>
          <a:chOff x="0" y="0"/>
          <a:chExt cx="0" cy="0"/>
        </a:xfrm>
      </p:grpSpPr>
      <p:sp>
        <p:nvSpPr>
          <p:cNvPr id="198" name="Google Shape;198;p5"/>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99" name="Google Shape;199;p5"/>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200" name="Google Shape;200;p5"/>
          <p:cNvGrpSpPr/>
          <p:nvPr/>
        </p:nvGrpSpPr>
        <p:grpSpPr>
          <a:xfrm>
            <a:off x="7649180" y="-1190"/>
            <a:ext cx="4263283" cy="6859190"/>
            <a:chOff x="7649180" y="-1190"/>
            <a:chExt cx="4263283" cy="6859190"/>
          </a:xfrm>
        </p:grpSpPr>
        <p:sp>
          <p:nvSpPr>
            <p:cNvPr id="201" name="Google Shape;201;p5"/>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02" name="Google Shape;202;p5"/>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03" name="Google Shape;203;p5"/>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04" name="Google Shape;204;p5"/>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05" name="Google Shape;205;p5"/>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206" name="Google Shape;206;p5"/>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07" name="Google Shape;207;p5"/>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ES"/>
              <a:t>Muestreo</a:t>
            </a:r>
            <a:endParaRPr/>
          </a:p>
        </p:txBody>
      </p:sp>
      <p:sp>
        <p:nvSpPr>
          <p:cNvPr id="208" name="Google Shape;208;p5"/>
          <p:cNvSpPr txBox="1"/>
          <p:nvPr>
            <p:ph idx="1" type="body"/>
          </p:nvPr>
        </p:nvSpPr>
        <p:spPr>
          <a:xfrm>
            <a:off x="457200" y="1993600"/>
            <a:ext cx="7685100" cy="46497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000"/>
              <a:buChar char="•"/>
            </a:pPr>
            <a:r>
              <a:rPr lang="es-ES"/>
              <a:t>Trabajar con una muestra en lugar de con la población puede ser beneficioso por las siguientes razones:</a:t>
            </a:r>
            <a:endParaRPr/>
          </a:p>
          <a:p>
            <a:pPr indent="-228600" lvl="1" marL="685800" rtl="0" algn="l">
              <a:lnSpc>
                <a:spcPct val="100000"/>
              </a:lnSpc>
              <a:spcBef>
                <a:spcPts val="500"/>
              </a:spcBef>
              <a:spcAft>
                <a:spcPts val="0"/>
              </a:spcAft>
              <a:buClr>
                <a:schemeClr val="lt1"/>
              </a:buClr>
              <a:buSzPts val="2000"/>
              <a:buFont typeface="Noto Sans Symbols"/>
              <a:buChar char="✔"/>
            </a:pPr>
            <a:r>
              <a:rPr lang="es-ES"/>
              <a:t>Establecer contacto con toda la población requeriría mucho tiempo: entrevistar a todos los votantes de un distrito electoral.</a:t>
            </a:r>
            <a:endParaRPr/>
          </a:p>
          <a:p>
            <a:pPr indent="-228600" lvl="1" marL="685800" rtl="0" algn="l">
              <a:lnSpc>
                <a:spcPct val="100000"/>
              </a:lnSpc>
              <a:spcBef>
                <a:spcPts val="500"/>
              </a:spcBef>
              <a:spcAft>
                <a:spcPts val="0"/>
              </a:spcAft>
              <a:buClr>
                <a:schemeClr val="lt1"/>
              </a:buClr>
              <a:buSzPts val="2000"/>
              <a:buFont typeface="Noto Sans Symbols"/>
              <a:buChar char="✔"/>
            </a:pPr>
            <a:r>
              <a:rPr lang="es-ES"/>
              <a:t>El costo de estudiar a todos los elementos de la población resultaría muy alto: entrevistar a todos los adultos del país.</a:t>
            </a:r>
            <a:endParaRPr/>
          </a:p>
          <a:p>
            <a:pPr indent="-228600" lvl="1" marL="685800" rtl="0" algn="l">
              <a:lnSpc>
                <a:spcPct val="100000"/>
              </a:lnSpc>
              <a:spcBef>
                <a:spcPts val="500"/>
              </a:spcBef>
              <a:spcAft>
                <a:spcPts val="0"/>
              </a:spcAft>
              <a:buClr>
                <a:schemeClr val="lt1"/>
              </a:buClr>
              <a:buSzPts val="2000"/>
              <a:buFont typeface="Noto Sans Symbols"/>
              <a:buChar char="✔"/>
            </a:pPr>
            <a:r>
              <a:rPr lang="es-ES"/>
              <a:t>Es imposible entrar en contacto con toda la población: verificar la calidad de toda el agua de la red de suministro.</a:t>
            </a:r>
            <a:endParaRPr/>
          </a:p>
          <a:p>
            <a:pPr indent="-228600" lvl="1" marL="685800" rtl="0" algn="l">
              <a:lnSpc>
                <a:spcPct val="100000"/>
              </a:lnSpc>
              <a:spcBef>
                <a:spcPts val="500"/>
              </a:spcBef>
              <a:spcAft>
                <a:spcPts val="0"/>
              </a:spcAft>
              <a:buClr>
                <a:schemeClr val="lt1"/>
              </a:buClr>
              <a:buSzPts val="2000"/>
              <a:buFont typeface="Noto Sans Symbols"/>
              <a:buChar char="✔"/>
            </a:pPr>
            <a:r>
              <a:rPr lang="es-ES"/>
              <a:t>La prueba es destructiva así que si pruebo toda la población termino sin producto: revisar la cantidad de líquido en un envase.</a:t>
            </a:r>
            <a:endParaRPr/>
          </a:p>
          <a:p>
            <a:pPr indent="-228600" lvl="1" marL="685800" rtl="0" algn="l">
              <a:lnSpc>
                <a:spcPct val="100000"/>
              </a:lnSpc>
              <a:spcBef>
                <a:spcPts val="500"/>
              </a:spcBef>
              <a:spcAft>
                <a:spcPts val="0"/>
              </a:spcAft>
              <a:buClr>
                <a:schemeClr val="lt1"/>
              </a:buClr>
              <a:buSzPts val="2000"/>
              <a:buFont typeface="Noto Sans Symbols"/>
              <a:buChar char="✔"/>
            </a:pPr>
            <a:r>
              <a:rPr lang="es-ES"/>
              <a:t>Los resultados del experimento sobre una muestra, si se elige correctamente, son adecuados para tomar decisiones: precio de la leche en tiendas de autoservicio.</a:t>
            </a:r>
            <a:endParaRPr/>
          </a:p>
        </p:txBody>
      </p:sp>
      <p:pic>
        <p:nvPicPr>
          <p:cNvPr id="209" name="Google Shape;209;p5"/>
          <p:cNvPicPr preferRelativeResize="0"/>
          <p:nvPr/>
        </p:nvPicPr>
        <p:blipFill rotWithShape="1">
          <a:blip r:embed="rId4">
            <a:alphaModFix/>
          </a:blip>
          <a:srcRect b="0" l="16375" r="16374"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210" name="Google Shape;210;p5"/>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14" name="Shape 214"/>
        <p:cNvGrpSpPr/>
        <p:nvPr/>
      </p:nvGrpSpPr>
      <p:grpSpPr>
        <a:xfrm>
          <a:off x="0" y="0"/>
          <a:ext cx="0" cy="0"/>
          <a:chOff x="0" y="0"/>
          <a:chExt cx="0" cy="0"/>
        </a:xfrm>
      </p:grpSpPr>
      <p:sp>
        <p:nvSpPr>
          <p:cNvPr id="215" name="Google Shape;215;p7"/>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16" name="Google Shape;216;p7"/>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217" name="Google Shape;217;p7"/>
          <p:cNvGrpSpPr/>
          <p:nvPr/>
        </p:nvGrpSpPr>
        <p:grpSpPr>
          <a:xfrm>
            <a:off x="7649180" y="-1190"/>
            <a:ext cx="4263283" cy="6859190"/>
            <a:chOff x="7649180" y="-1190"/>
            <a:chExt cx="4263283" cy="6859190"/>
          </a:xfrm>
        </p:grpSpPr>
        <p:sp>
          <p:nvSpPr>
            <p:cNvPr id="218" name="Google Shape;218;p7"/>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19" name="Google Shape;219;p7"/>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20" name="Google Shape;220;p7"/>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21" name="Google Shape;221;p7"/>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22" name="Google Shape;222;p7"/>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223" name="Google Shape;223;p7"/>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24" name="Google Shape;224;p7"/>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ES"/>
              <a:t>Fases para el muestreo</a:t>
            </a:r>
            <a:endParaRPr/>
          </a:p>
        </p:txBody>
      </p:sp>
      <p:sp>
        <p:nvSpPr>
          <p:cNvPr id="225" name="Google Shape;225;p7"/>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lt1"/>
              </a:buClr>
              <a:buSzPts val="2000"/>
              <a:buChar char="•"/>
            </a:pPr>
            <a:r>
              <a:rPr lang="es-ES"/>
              <a:t>Una vez que se ha decidido usar una muestra, debemos llevar a cabo el siguiente trabajo previo:</a:t>
            </a:r>
            <a:endParaRPr/>
          </a:p>
          <a:p>
            <a:pPr indent="-228600" lvl="0" marL="228600" rtl="0" algn="l">
              <a:lnSpc>
                <a:spcPct val="90000"/>
              </a:lnSpc>
              <a:spcBef>
                <a:spcPts val="1000"/>
              </a:spcBef>
              <a:spcAft>
                <a:spcPts val="0"/>
              </a:spcAft>
              <a:buClr>
                <a:schemeClr val="lt1"/>
              </a:buClr>
              <a:buSzPts val="2000"/>
              <a:buChar char="•"/>
            </a:pPr>
            <a:r>
              <a:rPr lang="es-ES"/>
              <a:t>1) Trabajo preliminar: entender el objetivo del experimento, analizar la información disponible, los datos de experimentos previos, establecer límites de tiempo y de presupuesto.</a:t>
            </a:r>
            <a:endParaRPr/>
          </a:p>
          <a:p>
            <a:pPr indent="-228600" lvl="0" marL="228600" rtl="0" algn="l">
              <a:lnSpc>
                <a:spcPct val="90000"/>
              </a:lnSpc>
              <a:spcBef>
                <a:spcPts val="1000"/>
              </a:spcBef>
              <a:spcAft>
                <a:spcPts val="0"/>
              </a:spcAft>
              <a:buClr>
                <a:schemeClr val="lt1"/>
              </a:buClr>
              <a:buSzPts val="2000"/>
              <a:buChar char="•"/>
            </a:pPr>
            <a:r>
              <a:rPr lang="es-ES"/>
              <a:t>2) Diseño de la muestra:</a:t>
            </a:r>
            <a:endParaRPr/>
          </a:p>
          <a:p>
            <a:pPr indent="-228600" lvl="1" marL="685800" rtl="0" algn="l">
              <a:lnSpc>
                <a:spcPct val="90000"/>
              </a:lnSpc>
              <a:spcBef>
                <a:spcPts val="500"/>
              </a:spcBef>
              <a:spcAft>
                <a:spcPts val="0"/>
              </a:spcAft>
              <a:buClr>
                <a:schemeClr val="lt1"/>
              </a:buClr>
              <a:buSzPts val="2000"/>
              <a:buChar char="•"/>
            </a:pPr>
            <a:r>
              <a:rPr lang="es-ES"/>
              <a:t>A) Plan de muestreo</a:t>
            </a:r>
            <a:endParaRPr/>
          </a:p>
          <a:p>
            <a:pPr indent="-228600" lvl="1" marL="685800" rtl="0" algn="l">
              <a:lnSpc>
                <a:spcPct val="90000"/>
              </a:lnSpc>
              <a:spcBef>
                <a:spcPts val="500"/>
              </a:spcBef>
              <a:spcAft>
                <a:spcPts val="0"/>
              </a:spcAft>
              <a:buClr>
                <a:schemeClr val="lt1"/>
              </a:buClr>
              <a:buSzPts val="2000"/>
              <a:buChar char="•"/>
            </a:pPr>
            <a:r>
              <a:rPr lang="es-ES"/>
              <a:t>B) Método de estimación</a:t>
            </a:r>
            <a:endParaRPr/>
          </a:p>
          <a:p>
            <a:pPr indent="-228600" lvl="0" marL="228600" rtl="0" algn="l">
              <a:lnSpc>
                <a:spcPct val="90000"/>
              </a:lnSpc>
              <a:spcBef>
                <a:spcPts val="1000"/>
              </a:spcBef>
              <a:spcAft>
                <a:spcPts val="0"/>
              </a:spcAft>
              <a:buClr>
                <a:schemeClr val="lt1"/>
              </a:buClr>
              <a:buSzPts val="2000"/>
              <a:buChar char="•"/>
            </a:pPr>
            <a:r>
              <a:rPr lang="es-ES"/>
              <a:t>3) Experimentación y obtención de datos.</a:t>
            </a:r>
            <a:endParaRPr/>
          </a:p>
          <a:p>
            <a:pPr indent="-228600" lvl="0" marL="228600" rtl="0" algn="l">
              <a:lnSpc>
                <a:spcPct val="90000"/>
              </a:lnSpc>
              <a:spcBef>
                <a:spcPts val="1000"/>
              </a:spcBef>
              <a:spcAft>
                <a:spcPts val="0"/>
              </a:spcAft>
              <a:buClr>
                <a:schemeClr val="lt1"/>
              </a:buClr>
              <a:buSzPts val="2000"/>
              <a:buChar char="•"/>
            </a:pPr>
            <a:r>
              <a:rPr lang="es-ES"/>
              <a:t>4) Codificación de datos y análisis de los mismos.</a:t>
            </a:r>
            <a:endParaRPr/>
          </a:p>
          <a:p>
            <a:pPr indent="-228600" lvl="0" marL="228600" rtl="0" algn="l">
              <a:lnSpc>
                <a:spcPct val="90000"/>
              </a:lnSpc>
              <a:spcBef>
                <a:spcPts val="1000"/>
              </a:spcBef>
              <a:spcAft>
                <a:spcPts val="0"/>
              </a:spcAft>
              <a:buClr>
                <a:schemeClr val="lt1"/>
              </a:buClr>
              <a:buSzPts val="2000"/>
              <a:buChar char="•"/>
            </a:pPr>
            <a:r>
              <a:rPr lang="es-ES"/>
              <a:t>5) Conclusiones</a:t>
            </a:r>
            <a:endParaRPr/>
          </a:p>
          <a:p>
            <a:pPr indent="-228600" lvl="0" marL="228600" rtl="0" algn="l">
              <a:lnSpc>
                <a:spcPct val="90000"/>
              </a:lnSpc>
              <a:spcBef>
                <a:spcPts val="1000"/>
              </a:spcBef>
              <a:spcAft>
                <a:spcPts val="0"/>
              </a:spcAft>
              <a:buClr>
                <a:srgbClr val="FFFF00"/>
              </a:buClr>
              <a:buSzPts val="2000"/>
              <a:buChar char="•"/>
            </a:pPr>
            <a:r>
              <a:rPr lang="es-ES">
                <a:solidFill>
                  <a:srgbClr val="FFFF00"/>
                </a:solidFill>
              </a:rPr>
              <a:t>En este Slab trabajaremos sobre el punto 2, principalmente.</a:t>
            </a:r>
            <a:endParaRPr/>
          </a:p>
        </p:txBody>
      </p:sp>
      <p:pic>
        <p:nvPicPr>
          <p:cNvPr id="226" name="Google Shape;226;p7"/>
          <p:cNvPicPr preferRelativeResize="0"/>
          <p:nvPr/>
        </p:nvPicPr>
        <p:blipFill rotWithShape="1">
          <a:blip r:embed="rId4">
            <a:alphaModFix/>
          </a:blip>
          <a:srcRect b="0" l="16680" r="16680"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solidFill>
            <a:schemeClr val="accent1"/>
          </a:solidFill>
          <a:ln>
            <a:noFill/>
          </a:ln>
        </p:spPr>
      </p:pic>
      <p:sp>
        <p:nvSpPr>
          <p:cNvPr id="227" name="Google Shape;227;p7"/>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31" name="Shape 231"/>
        <p:cNvGrpSpPr/>
        <p:nvPr/>
      </p:nvGrpSpPr>
      <p:grpSpPr>
        <a:xfrm>
          <a:off x="0" y="0"/>
          <a:ext cx="0" cy="0"/>
          <a:chOff x="0" y="0"/>
          <a:chExt cx="0" cy="0"/>
        </a:xfrm>
      </p:grpSpPr>
      <p:sp>
        <p:nvSpPr>
          <p:cNvPr id="232" name="Google Shape;232;p8"/>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33" name="Google Shape;233;p8"/>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234" name="Google Shape;234;p8"/>
          <p:cNvGrpSpPr/>
          <p:nvPr/>
        </p:nvGrpSpPr>
        <p:grpSpPr>
          <a:xfrm>
            <a:off x="7649180" y="-1190"/>
            <a:ext cx="4263283" cy="6859190"/>
            <a:chOff x="7649180" y="-1190"/>
            <a:chExt cx="4263283" cy="6859190"/>
          </a:xfrm>
        </p:grpSpPr>
        <p:sp>
          <p:nvSpPr>
            <p:cNvPr id="235" name="Google Shape;235;p8"/>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36" name="Google Shape;236;p8"/>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37" name="Google Shape;237;p8"/>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38" name="Google Shape;238;p8"/>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39" name="Google Shape;239;p8"/>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240" name="Google Shape;240;p8"/>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41" name="Google Shape;241;p8"/>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ES"/>
              <a:t>Errores</a:t>
            </a:r>
            <a:endParaRPr/>
          </a:p>
        </p:txBody>
      </p:sp>
      <p:sp>
        <p:nvSpPr>
          <p:cNvPr id="242" name="Google Shape;242;p8"/>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lt1"/>
              </a:buClr>
              <a:buSzPts val="2000"/>
              <a:buChar char="•"/>
            </a:pPr>
            <a:r>
              <a:rPr lang="es-ES"/>
              <a:t>Al trabajar con una muestra en lugar de toda la población siempre se va a incurrir en un error.</a:t>
            </a:r>
            <a:endParaRPr/>
          </a:p>
          <a:p>
            <a:pPr indent="-228600" lvl="0" marL="228600" rtl="0" algn="l">
              <a:lnSpc>
                <a:spcPct val="90000"/>
              </a:lnSpc>
              <a:spcBef>
                <a:spcPts val="1000"/>
              </a:spcBef>
              <a:spcAft>
                <a:spcPts val="0"/>
              </a:spcAft>
              <a:buClr>
                <a:schemeClr val="lt1"/>
              </a:buClr>
              <a:buSzPts val="2000"/>
              <a:buChar char="•"/>
            </a:pPr>
            <a:r>
              <a:rPr lang="es-ES"/>
              <a:t>Este error puede estimarse o definirse para que no sea significativo.</a:t>
            </a:r>
            <a:endParaRPr/>
          </a:p>
          <a:p>
            <a:pPr indent="-228600" lvl="0" marL="228600" rtl="0" algn="l">
              <a:lnSpc>
                <a:spcPct val="90000"/>
              </a:lnSpc>
              <a:spcBef>
                <a:spcPts val="1000"/>
              </a:spcBef>
              <a:spcAft>
                <a:spcPts val="0"/>
              </a:spcAft>
              <a:buClr>
                <a:schemeClr val="lt1"/>
              </a:buClr>
              <a:buSzPts val="2000"/>
              <a:buChar char="•"/>
            </a:pPr>
            <a:r>
              <a:rPr lang="es-ES"/>
              <a:t>Existen diferentes fuentes de error:</a:t>
            </a:r>
            <a:endParaRPr/>
          </a:p>
          <a:p>
            <a:pPr indent="-228600" lvl="1" marL="685800" rtl="0" algn="l">
              <a:lnSpc>
                <a:spcPct val="90000"/>
              </a:lnSpc>
              <a:spcBef>
                <a:spcPts val="500"/>
              </a:spcBef>
              <a:spcAft>
                <a:spcPts val="0"/>
              </a:spcAft>
              <a:buClr>
                <a:schemeClr val="lt1"/>
              </a:buClr>
              <a:buSzPts val="2000"/>
              <a:buChar char="•"/>
            </a:pPr>
            <a:r>
              <a:rPr lang="es-ES"/>
              <a:t>Errores de muestreo: debidos a la variabilidad de las observaciones o de las pruebas. Son errores aleatorios.</a:t>
            </a:r>
            <a:endParaRPr/>
          </a:p>
          <a:p>
            <a:pPr indent="-228600" lvl="1" marL="685800" rtl="0" algn="l">
              <a:lnSpc>
                <a:spcPct val="90000"/>
              </a:lnSpc>
              <a:spcBef>
                <a:spcPts val="500"/>
              </a:spcBef>
              <a:spcAft>
                <a:spcPts val="0"/>
              </a:spcAft>
              <a:buClr>
                <a:schemeClr val="lt1"/>
              </a:buClr>
              <a:buSzPts val="2000"/>
              <a:buChar char="•"/>
            </a:pPr>
            <a:r>
              <a:rPr lang="es-ES"/>
              <a:t>Errores ajenos al muestreo: son ocasionados por causas no aleatorias sino sistemáticas.</a:t>
            </a:r>
            <a:endParaRPr/>
          </a:p>
          <a:p>
            <a:pPr indent="-228600" lvl="0" marL="228600" rtl="0" algn="l">
              <a:lnSpc>
                <a:spcPct val="90000"/>
              </a:lnSpc>
              <a:spcBef>
                <a:spcPts val="1000"/>
              </a:spcBef>
              <a:spcAft>
                <a:spcPts val="0"/>
              </a:spcAft>
              <a:buClr>
                <a:schemeClr val="lt1"/>
              </a:buClr>
              <a:buSzPts val="2000"/>
              <a:buChar char="•"/>
            </a:pPr>
            <a:r>
              <a:rPr lang="es-ES"/>
              <a:t>El elegir un tamaño de muestra permite controlar el error en que se incurre.</a:t>
            </a:r>
            <a:endParaRPr/>
          </a:p>
          <a:p>
            <a:pPr indent="0" lvl="0" marL="0" rtl="0" algn="l">
              <a:lnSpc>
                <a:spcPct val="90000"/>
              </a:lnSpc>
              <a:spcBef>
                <a:spcPts val="1000"/>
              </a:spcBef>
              <a:spcAft>
                <a:spcPts val="0"/>
              </a:spcAft>
              <a:buClr>
                <a:schemeClr val="lt1"/>
              </a:buClr>
              <a:buSzPts val="2000"/>
              <a:buNone/>
            </a:pPr>
            <a:r>
              <a:t/>
            </a:r>
            <a:endParaRPr>
              <a:solidFill>
                <a:srgbClr val="FFFF00"/>
              </a:solidFill>
            </a:endParaRPr>
          </a:p>
          <a:p>
            <a:pPr indent="0" lvl="0" marL="0" rtl="0" algn="l">
              <a:lnSpc>
                <a:spcPct val="90000"/>
              </a:lnSpc>
              <a:spcBef>
                <a:spcPts val="1000"/>
              </a:spcBef>
              <a:spcAft>
                <a:spcPts val="0"/>
              </a:spcAft>
              <a:buClr>
                <a:srgbClr val="FFFF00"/>
              </a:buClr>
              <a:buSzPts val="2000"/>
              <a:buNone/>
            </a:pPr>
            <a:r>
              <a:rPr lang="es-ES">
                <a:solidFill>
                  <a:srgbClr val="FFFF00"/>
                </a:solidFill>
              </a:rPr>
              <a:t>El error no lo podemos evitar pero sí podemos controlar el peso del error, mediante el tamaño de muestra.</a:t>
            </a:r>
            <a:endParaRPr/>
          </a:p>
        </p:txBody>
      </p:sp>
      <p:pic>
        <p:nvPicPr>
          <p:cNvPr id="243" name="Google Shape;243;p8"/>
          <p:cNvPicPr preferRelativeResize="0"/>
          <p:nvPr/>
        </p:nvPicPr>
        <p:blipFill rotWithShape="1">
          <a:blip r:embed="rId4">
            <a:alphaModFix/>
          </a:blip>
          <a:srcRect b="0" l="16680" r="16680"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solidFill>
            <a:schemeClr val="accent1"/>
          </a:solidFill>
          <a:ln>
            <a:noFill/>
          </a:ln>
        </p:spPr>
      </p:pic>
      <p:sp>
        <p:nvSpPr>
          <p:cNvPr id="244" name="Google Shape;244;p8"/>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48" name="Shape 248"/>
        <p:cNvGrpSpPr/>
        <p:nvPr/>
      </p:nvGrpSpPr>
      <p:grpSpPr>
        <a:xfrm>
          <a:off x="0" y="0"/>
          <a:ext cx="0" cy="0"/>
          <a:chOff x="0" y="0"/>
          <a:chExt cx="0" cy="0"/>
        </a:xfrm>
      </p:grpSpPr>
      <p:sp>
        <p:nvSpPr>
          <p:cNvPr id="249" name="Google Shape;249;p9"/>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50" name="Google Shape;250;p9"/>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251" name="Google Shape;251;p9"/>
          <p:cNvGrpSpPr/>
          <p:nvPr/>
        </p:nvGrpSpPr>
        <p:grpSpPr>
          <a:xfrm>
            <a:off x="7649180" y="-1190"/>
            <a:ext cx="4263283" cy="6859190"/>
            <a:chOff x="7649180" y="-1190"/>
            <a:chExt cx="4263283" cy="6859190"/>
          </a:xfrm>
        </p:grpSpPr>
        <p:sp>
          <p:nvSpPr>
            <p:cNvPr id="252" name="Google Shape;252;p9"/>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53" name="Google Shape;253;p9"/>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54" name="Google Shape;254;p9"/>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55" name="Google Shape;255;p9"/>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56" name="Google Shape;256;p9"/>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257" name="Google Shape;257;p9"/>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58" name="Google Shape;258;p9"/>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ES"/>
              <a:t>Métodos de muestreo</a:t>
            </a:r>
            <a:endParaRPr/>
          </a:p>
        </p:txBody>
      </p:sp>
      <p:sp>
        <p:nvSpPr>
          <p:cNvPr id="259" name="Google Shape;259;p9"/>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lt1"/>
              </a:buClr>
              <a:buSzPts val="2000"/>
              <a:buNone/>
            </a:pPr>
            <a:r>
              <a:rPr b="1" lang="es-ES"/>
              <a:t>Muestreo Aleatorio Simple</a:t>
            </a:r>
            <a:endParaRPr/>
          </a:p>
          <a:p>
            <a:pPr indent="-228600" lvl="0" marL="228600" rtl="0" algn="l">
              <a:lnSpc>
                <a:spcPct val="90000"/>
              </a:lnSpc>
              <a:spcBef>
                <a:spcPts val="1000"/>
              </a:spcBef>
              <a:spcAft>
                <a:spcPts val="0"/>
              </a:spcAft>
              <a:buClr>
                <a:schemeClr val="lt1"/>
              </a:buClr>
              <a:buSzPts val="2000"/>
              <a:buChar char="•"/>
            </a:pPr>
            <a:r>
              <a:rPr lang="es-ES"/>
              <a:t>La muestra es seleccionada de manera que cada elemento de la población tenga la misma probabilidad de que se le incluya en la muestra.</a:t>
            </a:r>
            <a:endParaRPr/>
          </a:p>
          <a:p>
            <a:pPr indent="-228600" lvl="0" marL="228600" rtl="0" algn="l">
              <a:lnSpc>
                <a:spcPct val="90000"/>
              </a:lnSpc>
              <a:spcBef>
                <a:spcPts val="1000"/>
              </a:spcBef>
              <a:spcAft>
                <a:spcPts val="0"/>
              </a:spcAft>
              <a:buClr>
                <a:schemeClr val="lt1"/>
              </a:buClr>
              <a:buSzPts val="2000"/>
              <a:buChar char="•"/>
            </a:pPr>
            <a:r>
              <a:rPr lang="es-ES"/>
              <a:t>Por ejemplo, escoger 80 alumnos de entre 1200 en la matrícula de una universidad.</a:t>
            </a:r>
            <a:endParaRPr/>
          </a:p>
          <a:p>
            <a:pPr indent="-228600" lvl="0" marL="228600" rtl="0" algn="l">
              <a:lnSpc>
                <a:spcPct val="90000"/>
              </a:lnSpc>
              <a:spcBef>
                <a:spcPts val="1000"/>
              </a:spcBef>
              <a:spcAft>
                <a:spcPts val="0"/>
              </a:spcAft>
              <a:buClr>
                <a:schemeClr val="lt1"/>
              </a:buClr>
              <a:buSzPts val="2000"/>
              <a:buChar char="•"/>
            </a:pPr>
            <a:r>
              <a:rPr lang="es-ES"/>
              <a:t>Elegir el tamaño de muestra para que el error al estimar el promedio de calificaciones de 1200 estudiantes sea menor al 5%.</a:t>
            </a:r>
            <a:endParaRPr/>
          </a:p>
          <a:p>
            <a:pPr indent="-228600" lvl="0" marL="228600" rtl="0" algn="l">
              <a:lnSpc>
                <a:spcPct val="90000"/>
              </a:lnSpc>
              <a:spcBef>
                <a:spcPts val="1000"/>
              </a:spcBef>
              <a:spcAft>
                <a:spcPts val="0"/>
              </a:spcAft>
              <a:buClr>
                <a:schemeClr val="lt1"/>
              </a:buClr>
              <a:buSzPts val="2000"/>
              <a:buChar char="•"/>
            </a:pPr>
            <a:r>
              <a:rPr lang="es-ES"/>
              <a:t>Normalmente utilizamos una tabla de números aleatorios para determinar los miembros de la muestra.</a:t>
            </a:r>
            <a:endParaRPr/>
          </a:p>
          <a:p>
            <a:pPr indent="-228600" lvl="0" marL="228600" rtl="0" algn="l">
              <a:lnSpc>
                <a:spcPct val="90000"/>
              </a:lnSpc>
              <a:spcBef>
                <a:spcPts val="1000"/>
              </a:spcBef>
              <a:spcAft>
                <a:spcPts val="0"/>
              </a:spcAft>
              <a:buClr>
                <a:schemeClr val="lt1"/>
              </a:buClr>
              <a:buSzPts val="2000"/>
              <a:buChar char="•"/>
            </a:pPr>
            <a:r>
              <a:rPr lang="es-ES"/>
              <a:t>En Excel podemos utilizar la función random: =RAND() para obtener un número aleatorio entre 0 y 1, con esto podemos determinar que miembros de la población forman la muestra.</a:t>
            </a:r>
            <a:endParaRPr/>
          </a:p>
        </p:txBody>
      </p:sp>
      <p:pic>
        <p:nvPicPr>
          <p:cNvPr id="260" name="Google Shape;260;p9"/>
          <p:cNvPicPr preferRelativeResize="0"/>
          <p:nvPr/>
        </p:nvPicPr>
        <p:blipFill rotWithShape="1">
          <a:blip r:embed="rId4">
            <a:alphaModFix/>
          </a:blip>
          <a:srcRect b="0" l="16680" r="16680"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solidFill>
            <a:schemeClr val="accent1"/>
          </a:solidFill>
          <a:ln>
            <a:noFill/>
          </a:ln>
        </p:spPr>
      </p:pic>
      <p:sp>
        <p:nvSpPr>
          <p:cNvPr id="261" name="Google Shape;261;p9"/>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65" name="Shape 265"/>
        <p:cNvGrpSpPr/>
        <p:nvPr/>
      </p:nvGrpSpPr>
      <p:grpSpPr>
        <a:xfrm>
          <a:off x="0" y="0"/>
          <a:ext cx="0" cy="0"/>
          <a:chOff x="0" y="0"/>
          <a:chExt cx="0" cy="0"/>
        </a:xfrm>
      </p:grpSpPr>
      <p:sp>
        <p:nvSpPr>
          <p:cNvPr id="266" name="Google Shape;266;p10"/>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67" name="Google Shape;267;p10"/>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268" name="Google Shape;268;p10"/>
          <p:cNvGrpSpPr/>
          <p:nvPr/>
        </p:nvGrpSpPr>
        <p:grpSpPr>
          <a:xfrm>
            <a:off x="7649180" y="-1190"/>
            <a:ext cx="4263283" cy="6859190"/>
            <a:chOff x="7649180" y="-1190"/>
            <a:chExt cx="4263283" cy="6859190"/>
          </a:xfrm>
        </p:grpSpPr>
        <p:sp>
          <p:nvSpPr>
            <p:cNvPr id="269" name="Google Shape;269;p10"/>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70" name="Google Shape;270;p10"/>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71" name="Google Shape;271;p10"/>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72" name="Google Shape;272;p10"/>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73" name="Google Shape;273;p10"/>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274" name="Google Shape;274;p10"/>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75" name="Google Shape;275;p10"/>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ES"/>
              <a:t>Métodos de muestreo</a:t>
            </a:r>
            <a:endParaRPr/>
          </a:p>
        </p:txBody>
      </p:sp>
      <p:sp>
        <p:nvSpPr>
          <p:cNvPr id="276" name="Google Shape;276;p10"/>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000"/>
              <a:buNone/>
            </a:pPr>
            <a:r>
              <a:rPr b="1" lang="es-ES"/>
              <a:t>Muestreo Aleatorio Sistemático</a:t>
            </a:r>
            <a:endParaRPr/>
          </a:p>
          <a:p>
            <a:pPr indent="-228600" lvl="0" marL="228600" rtl="0" algn="l">
              <a:lnSpc>
                <a:spcPct val="90000"/>
              </a:lnSpc>
              <a:spcBef>
                <a:spcPts val="1000"/>
              </a:spcBef>
              <a:spcAft>
                <a:spcPts val="0"/>
              </a:spcAft>
              <a:buClr>
                <a:schemeClr val="lt1"/>
              </a:buClr>
              <a:buSzPts val="2000"/>
              <a:buChar char="•"/>
            </a:pPr>
            <a:r>
              <a:rPr lang="es-ES"/>
              <a:t>Se selecciona un punto de inicio de manera aleatoria y posteriormente se sigue con cada k-ésimo miembro de la población.</a:t>
            </a:r>
            <a:endParaRPr/>
          </a:p>
          <a:p>
            <a:pPr indent="-228600" lvl="0" marL="228600" rtl="0" algn="l">
              <a:lnSpc>
                <a:spcPct val="90000"/>
              </a:lnSpc>
              <a:spcBef>
                <a:spcPts val="1000"/>
              </a:spcBef>
              <a:spcAft>
                <a:spcPts val="0"/>
              </a:spcAft>
              <a:buClr>
                <a:schemeClr val="lt1"/>
              </a:buClr>
              <a:buSzPts val="2000"/>
              <a:buChar char="•"/>
            </a:pPr>
            <a:r>
              <a:rPr lang="es-ES"/>
              <a:t>Por ejemplo si se deben elegir 20 miembros de un grupo, puede seleccionarse de manera aleatoria el inicio en el miembro 16, posteriormente se eligen el 36, 56, 76, etc.</a:t>
            </a:r>
            <a:endParaRPr/>
          </a:p>
          <a:p>
            <a:pPr indent="-228600" lvl="0" marL="228600" rtl="0" algn="l">
              <a:lnSpc>
                <a:spcPct val="90000"/>
              </a:lnSpc>
              <a:spcBef>
                <a:spcPts val="1000"/>
              </a:spcBef>
              <a:spcAft>
                <a:spcPts val="0"/>
              </a:spcAft>
              <a:buClr>
                <a:schemeClr val="lt1"/>
              </a:buClr>
              <a:buSzPts val="2000"/>
              <a:buChar char="•"/>
            </a:pPr>
            <a:r>
              <a:rPr lang="es-ES"/>
              <a:t>Hay que ver que el orden de la población no se ordene conforme avanza el número de individuos, por ejemplo, en una fila por estaturas, sería un error tomar muestreo aleatorio sistemático para estimar la estatura de la población.</a:t>
            </a:r>
            <a:endParaRPr/>
          </a:p>
        </p:txBody>
      </p:sp>
      <p:pic>
        <p:nvPicPr>
          <p:cNvPr id="277" name="Google Shape;277;p10"/>
          <p:cNvPicPr preferRelativeResize="0"/>
          <p:nvPr/>
        </p:nvPicPr>
        <p:blipFill rotWithShape="1">
          <a:blip r:embed="rId4">
            <a:alphaModFix/>
          </a:blip>
          <a:srcRect b="0" l="16680" r="16680"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solidFill>
            <a:schemeClr val="accent1"/>
          </a:solidFill>
          <a:ln>
            <a:noFill/>
          </a:ln>
        </p:spPr>
      </p:pic>
      <p:sp>
        <p:nvSpPr>
          <p:cNvPr id="278" name="Google Shape;278;p10"/>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VTI">
  <a:themeElements>
    <a:clrScheme name="AnalogousFromLightSeed_2SEEDS">
      <a:dk1>
        <a:srgbClr val="000000"/>
      </a:dk1>
      <a:lt1>
        <a:srgbClr val="FFFFFF"/>
      </a:lt1>
      <a:dk2>
        <a:srgbClr val="413124"/>
      </a:dk2>
      <a:lt2>
        <a:srgbClr val="E8E6E2"/>
      </a:lt2>
      <a:accent1>
        <a:srgbClr val="7391C6"/>
      </a:accent1>
      <a:accent2>
        <a:srgbClr val="68ADC1"/>
      </a:accent2>
      <a:accent3>
        <a:srgbClr val="908CD0"/>
      </a:accent3>
      <a:accent4>
        <a:srgbClr val="C68473"/>
      </a:accent4>
      <a:accent5>
        <a:srgbClr val="BD9D6A"/>
      </a:accent5>
      <a:accent6>
        <a:srgbClr val="A3A660"/>
      </a:accent6>
      <a:hlink>
        <a:srgbClr val="95805A"/>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2022-05-21T19:15:29Z</dcterms:created>
  <dc:creator>Gutierrez Perez, Cesar (MEX, TYP, ID)</dc:creator>
</cp:coreProperties>
</file>