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706">
          <p15:clr>
            <a:srgbClr val="A4A3A4"/>
          </p15:clr>
        </p15:guide>
      </p15:sldGuideLst>
    </p:ext>
    <p:ext uri="http://customooxmlschemas.google.com/">
      <go:slidesCustomData xmlns:go="http://customooxmlschemas.google.com/" r:id="rId32" roundtripDataSignature="AMtx7mjMQ3vPf4Xh512UfOtFhJGF+1QQ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4D573E-86C5-4387-AF56-C691555E7FC8}">
  <a:tblStyle styleId="{A34D573E-86C5-4387-AF56-C691555E7FC8}" styleName="Table_0">
    <a:wholeTbl>
      <a:tcTxStyle b="off" i="off">
        <a:font>
          <a:latin typeface="Gill Sans Nova"/>
          <a:ea typeface="Gill Sans Nova"/>
          <a:cs typeface="Gill Sans Nov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EF5"/>
          </a:solidFill>
        </a:fill>
      </a:tcStyle>
    </a:wholeTbl>
    <a:band1H>
      <a:tcTxStyle/>
      <a:tcStyle>
        <a:fill>
          <a:solidFill>
            <a:srgbClr val="D4DBEA"/>
          </a:solidFill>
        </a:fill>
      </a:tcStyle>
    </a:band1H>
    <a:band2H>
      <a:tcTxStyle/>
    </a:band2H>
    <a:band1V>
      <a:tcTxStyle/>
      <a:tcStyle>
        <a:fill>
          <a:solidFill>
            <a:srgbClr val="D4DBEA"/>
          </a:solidFill>
        </a:fill>
      </a:tcStyle>
    </a:band1V>
    <a:band2V>
      <a:tcTxStyle/>
    </a:band2V>
    <a:lastCol>
      <a:tcTxStyle b="on" i="off">
        <a:font>
          <a:latin typeface="Gill Sans Nova"/>
          <a:ea typeface="Gill Sans Nova"/>
          <a:cs typeface="Gill Sans Nova"/>
        </a:font>
        <a:schemeClr val="lt1"/>
      </a:tcTxStyle>
      <a:tcStyle>
        <a:fill>
          <a:solidFill>
            <a:schemeClr val="accent1"/>
          </a:solidFill>
        </a:fill>
      </a:tcStyle>
    </a:lastCol>
    <a:firstCol>
      <a:tcTxStyle b="on" i="off">
        <a:font>
          <a:latin typeface="Gill Sans Nova"/>
          <a:ea typeface="Gill Sans Nova"/>
          <a:cs typeface="Gill Sans Nova"/>
        </a:font>
        <a:schemeClr val="lt1"/>
      </a:tcTxStyle>
      <a:tcStyle>
        <a:fill>
          <a:solidFill>
            <a:schemeClr val="accent1"/>
          </a:solidFill>
        </a:fill>
      </a:tcStyle>
    </a:firstCol>
    <a:lastRow>
      <a:tcTxStyle b="on" i="off">
        <a:font>
          <a:latin typeface="Gill Sans Nova"/>
          <a:ea typeface="Gill Sans Nova"/>
          <a:cs typeface="Gill Sans Nov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Nova"/>
          <a:ea typeface="Gill Sans Nova"/>
          <a:cs typeface="Gill Sans Nov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0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5"/>
          <p:cNvSpPr txBox="1"/>
          <p:nvPr>
            <p:ph type="ctrTitle"/>
          </p:nvPr>
        </p:nvSpPr>
        <p:spPr>
          <a:xfrm>
            <a:off x="457200" y="668049"/>
            <a:ext cx="7626795" cy="28419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5"/>
          <p:cNvSpPr txBox="1"/>
          <p:nvPr>
            <p:ph idx="1" type="subTitle"/>
          </p:nvPr>
        </p:nvSpPr>
        <p:spPr>
          <a:xfrm>
            <a:off x="457200" y="3602038"/>
            <a:ext cx="7626795" cy="250172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3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4"/>
          <p:cNvSpPr txBox="1"/>
          <p:nvPr>
            <p:ph idx="1" type="body"/>
          </p:nvPr>
        </p:nvSpPr>
        <p:spPr>
          <a:xfrm rot="5400000">
            <a:off x="2259593" y="294320"/>
            <a:ext cx="4080250" cy="76850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3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7" name="Shape 117"/>
        <p:cNvGrpSpPr/>
        <p:nvPr/>
      </p:nvGrpSpPr>
      <p:grpSpPr>
        <a:xfrm>
          <a:off x="0" y="0"/>
          <a:ext cx="0" cy="0"/>
          <a:chOff x="0" y="0"/>
          <a:chExt cx="0" cy="0"/>
        </a:xfrm>
      </p:grpSpPr>
      <p:sp>
        <p:nvSpPr>
          <p:cNvPr id="118" name="Google Shape;118;p35"/>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9" name="Google Shape;119;p3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20" name="Google Shape;120;p35"/>
          <p:cNvGrpSpPr/>
          <p:nvPr/>
        </p:nvGrpSpPr>
        <p:grpSpPr>
          <a:xfrm>
            <a:off x="10300855" y="0"/>
            <a:ext cx="1891145" cy="5600700"/>
            <a:chOff x="10300855" y="0"/>
            <a:chExt cx="1891145" cy="5600700"/>
          </a:xfrm>
        </p:grpSpPr>
        <p:sp>
          <p:nvSpPr>
            <p:cNvPr id="121" name="Google Shape;121;p35"/>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35"/>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35"/>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35"/>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5" name="Google Shape;125;p35"/>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35"/>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27" name="Google Shape;127;p35"/>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35"/>
          <p:cNvSpPr txBox="1"/>
          <p:nvPr>
            <p:ph type="title"/>
          </p:nvPr>
        </p:nvSpPr>
        <p:spPr>
          <a:xfrm rot="5400000">
            <a:off x="5866305" y="2108056"/>
            <a:ext cx="5508913"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5"/>
          <p:cNvSpPr txBox="1"/>
          <p:nvPr>
            <p:ph idx="1" type="body"/>
          </p:nvPr>
        </p:nvSpPr>
        <p:spPr>
          <a:xfrm rot="5400000">
            <a:off x="1047293" y="77957"/>
            <a:ext cx="5508913" cy="66890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5"/>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6"/>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26"/>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7"/>
          <p:cNvSpPr txBox="1"/>
          <p:nvPr>
            <p:ph type="title"/>
          </p:nvPr>
        </p:nvSpPr>
        <p:spPr>
          <a:xfrm>
            <a:off x="457200" y="668050"/>
            <a:ext cx="7673389" cy="38165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7"/>
          <p:cNvSpPr txBox="1"/>
          <p:nvPr>
            <p:ph idx="1" type="body"/>
          </p:nvPr>
        </p:nvSpPr>
        <p:spPr>
          <a:xfrm>
            <a:off x="457200" y="4589463"/>
            <a:ext cx="7673389"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27"/>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8" name="Shape 38"/>
        <p:cNvGrpSpPr/>
        <p:nvPr/>
      </p:nvGrpSpPr>
      <p:grpSpPr>
        <a:xfrm>
          <a:off x="0" y="0"/>
          <a:ext cx="0" cy="0"/>
          <a:chOff x="0" y="0"/>
          <a:chExt cx="0" cy="0"/>
        </a:xfrm>
      </p:grpSpPr>
      <p:sp>
        <p:nvSpPr>
          <p:cNvPr id="39" name="Google Shape;39;p28"/>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 name="Google Shape;40;p28"/>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41" name="Google Shape;41;p28"/>
          <p:cNvGrpSpPr/>
          <p:nvPr/>
        </p:nvGrpSpPr>
        <p:grpSpPr>
          <a:xfrm>
            <a:off x="11151383" y="2767655"/>
            <a:ext cx="1040617" cy="2833045"/>
            <a:chOff x="11151383" y="2767655"/>
            <a:chExt cx="1040617" cy="2833045"/>
          </a:xfrm>
        </p:grpSpPr>
        <p:sp>
          <p:nvSpPr>
            <p:cNvPr id="42" name="Google Shape;42;p28"/>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 name="Google Shape;43;p28"/>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4" name="Google Shape;44;p28"/>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5" name="Google Shape;45;p28"/>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 name="Google Shape;46;p28"/>
          <p:cNvSpPr txBox="1"/>
          <p:nvPr>
            <p:ph type="title"/>
          </p:nvPr>
        </p:nvSpPr>
        <p:spPr>
          <a:xfrm>
            <a:off x="457200" y="668049"/>
            <a:ext cx="10451534" cy="159174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 type="body"/>
          </p:nvPr>
        </p:nvSpPr>
        <p:spPr>
          <a:xfrm>
            <a:off x="457200" y="2341329"/>
            <a:ext cx="5562600"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28"/>
          <p:cNvSpPr txBox="1"/>
          <p:nvPr>
            <p:ph idx="2" type="body"/>
          </p:nvPr>
        </p:nvSpPr>
        <p:spPr>
          <a:xfrm>
            <a:off x="6172200" y="2341329"/>
            <a:ext cx="4736534" cy="38356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8"/>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29"/>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29"/>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55" name="Google Shape;55;p29"/>
          <p:cNvGrpSpPr/>
          <p:nvPr/>
        </p:nvGrpSpPr>
        <p:grpSpPr>
          <a:xfrm>
            <a:off x="11151383" y="2767655"/>
            <a:ext cx="1040617" cy="2833045"/>
            <a:chOff x="11151383" y="2767655"/>
            <a:chExt cx="1040617" cy="2833045"/>
          </a:xfrm>
        </p:grpSpPr>
        <p:sp>
          <p:nvSpPr>
            <p:cNvPr id="56" name="Google Shape;56;p29"/>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7" name="Google Shape;57;p29"/>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 name="Google Shape;58;p29"/>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9" name="Google Shape;59;p29"/>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29"/>
          <p:cNvSpPr txBox="1"/>
          <p:nvPr>
            <p:ph type="title"/>
          </p:nvPr>
        </p:nvSpPr>
        <p:spPr>
          <a:xfrm>
            <a:off x="457200" y="668049"/>
            <a:ext cx="10450629" cy="13255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9"/>
          <p:cNvSpPr txBox="1"/>
          <p:nvPr>
            <p:ph idx="1" type="body"/>
          </p:nvPr>
        </p:nvSpPr>
        <p:spPr>
          <a:xfrm>
            <a:off x="457086" y="2182814"/>
            <a:ext cx="502151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29"/>
          <p:cNvSpPr txBox="1"/>
          <p:nvPr>
            <p:ph idx="2" type="body"/>
          </p:nvPr>
        </p:nvSpPr>
        <p:spPr>
          <a:xfrm>
            <a:off x="457086" y="3115949"/>
            <a:ext cx="502151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9"/>
          <p:cNvSpPr txBox="1"/>
          <p:nvPr>
            <p:ph idx="3" type="body"/>
          </p:nvPr>
        </p:nvSpPr>
        <p:spPr>
          <a:xfrm>
            <a:off x="5890597" y="2182814"/>
            <a:ext cx="501723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29"/>
          <p:cNvSpPr txBox="1"/>
          <p:nvPr>
            <p:ph idx="4" type="body"/>
          </p:nvPr>
        </p:nvSpPr>
        <p:spPr>
          <a:xfrm>
            <a:off x="5890597" y="3115949"/>
            <a:ext cx="5017232" cy="3073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29"/>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0"/>
          <p:cNvSpPr txBox="1"/>
          <p:nvPr>
            <p:ph type="title"/>
          </p:nvPr>
        </p:nvSpPr>
        <p:spPr>
          <a:xfrm>
            <a:off x="457200" y="668049"/>
            <a:ext cx="7685037" cy="13638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31"/>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7" name="Shape 77"/>
        <p:cNvGrpSpPr/>
        <p:nvPr/>
      </p:nvGrpSpPr>
      <p:grpSpPr>
        <a:xfrm>
          <a:off x="0" y="0"/>
          <a:ext cx="0" cy="0"/>
          <a:chOff x="0" y="0"/>
          <a:chExt cx="0" cy="0"/>
        </a:xfrm>
      </p:grpSpPr>
      <p:sp>
        <p:nvSpPr>
          <p:cNvPr id="78" name="Google Shape;78;p32"/>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9" name="Google Shape;79;p3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0" name="Google Shape;80;p32"/>
          <p:cNvGrpSpPr/>
          <p:nvPr/>
        </p:nvGrpSpPr>
        <p:grpSpPr>
          <a:xfrm>
            <a:off x="10300855" y="0"/>
            <a:ext cx="1891145" cy="5600700"/>
            <a:chOff x="10300855" y="0"/>
            <a:chExt cx="1891145" cy="5600700"/>
          </a:xfrm>
        </p:grpSpPr>
        <p:sp>
          <p:nvSpPr>
            <p:cNvPr id="81" name="Google Shape;81;p32"/>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p32"/>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3" name="Google Shape;83;p32"/>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4" name="Google Shape;84;p32"/>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32"/>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32"/>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87" name="Google Shape;87;p32"/>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32"/>
          <p:cNvSpPr txBox="1"/>
          <p:nvPr>
            <p:ph type="title"/>
          </p:nvPr>
        </p:nvSpPr>
        <p:spPr>
          <a:xfrm>
            <a:off x="457200" y="668049"/>
            <a:ext cx="4314825" cy="19578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Gill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2"/>
          <p:cNvSpPr txBox="1"/>
          <p:nvPr>
            <p:ph idx="1" type="body"/>
          </p:nvPr>
        </p:nvSpPr>
        <p:spPr>
          <a:xfrm>
            <a:off x="5183188" y="668049"/>
            <a:ext cx="4875212" cy="523125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0" name="Google Shape;90;p32"/>
          <p:cNvSpPr txBox="1"/>
          <p:nvPr>
            <p:ph idx="2" type="body"/>
          </p:nvPr>
        </p:nvSpPr>
        <p:spPr>
          <a:xfrm>
            <a:off x="457200" y="2749024"/>
            <a:ext cx="4314825" cy="3119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1" name="Google Shape;91;p32"/>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2"/>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2"/>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4" name="Shape 94"/>
        <p:cNvGrpSpPr/>
        <p:nvPr/>
      </p:nvGrpSpPr>
      <p:grpSpPr>
        <a:xfrm>
          <a:off x="0" y="0"/>
          <a:ext cx="0" cy="0"/>
          <a:chOff x="0" y="0"/>
          <a:chExt cx="0" cy="0"/>
        </a:xfrm>
      </p:grpSpPr>
      <p:sp>
        <p:nvSpPr>
          <p:cNvPr id="95" name="Google Shape;95;p33"/>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6" name="Google Shape;96;p3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97" name="Google Shape;97;p33"/>
          <p:cNvGrpSpPr/>
          <p:nvPr/>
        </p:nvGrpSpPr>
        <p:grpSpPr>
          <a:xfrm>
            <a:off x="10300855" y="0"/>
            <a:ext cx="1891145" cy="5600700"/>
            <a:chOff x="10300855" y="0"/>
            <a:chExt cx="1891145" cy="5600700"/>
          </a:xfrm>
        </p:grpSpPr>
        <p:sp>
          <p:nvSpPr>
            <p:cNvPr id="98" name="Google Shape;98;p33"/>
            <p:cNvSpPr/>
            <p:nvPr/>
          </p:nvSpPr>
          <p:spPr>
            <a:xfrm>
              <a:off x="11783194" y="2943021"/>
              <a:ext cx="246527" cy="2465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33"/>
            <p:cNvSpPr/>
            <p:nvPr/>
          </p:nvSpPr>
          <p:spPr>
            <a:xfrm>
              <a:off x="10330568" y="2199078"/>
              <a:ext cx="1195288" cy="119528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33"/>
            <p:cNvSpPr/>
            <p:nvPr/>
          </p:nvSpPr>
          <p:spPr>
            <a:xfrm flipH="1" rot="10800000">
              <a:off x="11151383" y="4336822"/>
              <a:ext cx="1040617" cy="1263878"/>
            </a:xfrm>
            <a:custGeom>
              <a:rect b="b" l="l" r="r" t="t"/>
              <a:pathLst>
                <a:path extrusionOk="0" h="1360088" w="1119832">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33"/>
            <p:cNvSpPr/>
            <p:nvPr/>
          </p:nvSpPr>
          <p:spPr>
            <a:xfrm>
              <a:off x="11638492" y="2767655"/>
              <a:ext cx="553508" cy="1567713"/>
            </a:xfrm>
            <a:custGeom>
              <a:rect b="b" l="l" r="r" t="t"/>
              <a:pathLst>
                <a:path extrusionOk="0" h="1733435" w="612019">
                  <a:moveTo>
                    <a:pt x="612019" y="0"/>
                  </a:moveTo>
                  <a:lnTo>
                    <a:pt x="612019" y="1733435"/>
                  </a:lnTo>
                  <a:lnTo>
                    <a:pt x="180103" y="1301519"/>
                  </a:lnTo>
                  <a:cubicBezTo>
                    <a:pt x="-60034" y="1061382"/>
                    <a:pt x="-60034" y="672053"/>
                    <a:pt x="180103" y="431916"/>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2" name="Google Shape;102;p33"/>
            <p:cNvSpPr/>
            <p:nvPr/>
          </p:nvSpPr>
          <p:spPr>
            <a:xfrm flipH="1">
              <a:off x="10300855" y="0"/>
              <a:ext cx="1891145" cy="1891145"/>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3" name="Google Shape;103;p33"/>
            <p:cNvSpPr/>
            <p:nvPr/>
          </p:nvSpPr>
          <p:spPr>
            <a:xfrm flipH="1">
              <a:off x="10424367" y="122795"/>
              <a:ext cx="1644119" cy="1644119"/>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04" name="Google Shape;104;p33"/>
          <p:cNvSpPr/>
          <p:nvPr/>
        </p:nvSpPr>
        <p:spPr>
          <a:xfrm>
            <a:off x="3048" y="0"/>
            <a:ext cx="12188952" cy="6858000"/>
          </a:xfrm>
          <a:prstGeom prst="rect">
            <a:avLst/>
          </a:prstGeom>
          <a:blipFill rotWithShape="1">
            <a:blip r:embed="rId2">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5" name="Google Shape;105;p33"/>
          <p:cNvSpPr txBox="1"/>
          <p:nvPr>
            <p:ph type="title"/>
          </p:nvPr>
        </p:nvSpPr>
        <p:spPr>
          <a:xfrm>
            <a:off x="457200" y="668049"/>
            <a:ext cx="4314825" cy="223571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Gill Sans"/>
              <a:buNone/>
              <a:defRPr sz="4400">
                <a:solidFill>
                  <a:schemeClr val="l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3"/>
          <p:cNvSpPr/>
          <p:nvPr>
            <p:ph idx="2" type="pic"/>
          </p:nvPr>
        </p:nvSpPr>
        <p:spPr>
          <a:xfrm>
            <a:off x="5183188" y="668049"/>
            <a:ext cx="4958436" cy="5231253"/>
          </a:xfrm>
          <a:prstGeom prst="rect">
            <a:avLst/>
          </a:prstGeom>
          <a:noFill/>
          <a:ln>
            <a:noFill/>
          </a:ln>
        </p:spPr>
      </p:sp>
      <p:sp>
        <p:nvSpPr>
          <p:cNvPr id="107" name="Google Shape;107;p33"/>
          <p:cNvSpPr txBox="1"/>
          <p:nvPr>
            <p:ph idx="1" type="body"/>
          </p:nvPr>
        </p:nvSpPr>
        <p:spPr>
          <a:xfrm>
            <a:off x="457200" y="2941222"/>
            <a:ext cx="4314825" cy="292776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8" name="Google Shape;108;p33"/>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3"/>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3"/>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4"/>
          <p:cNvSpPr/>
          <p:nvPr/>
        </p:nvSpPr>
        <p:spPr>
          <a:xfrm>
            <a:off x="0" y="0"/>
            <a:ext cx="12188952"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 name="Google Shape;7;p2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8" name="Google Shape;8;p24"/>
          <p:cNvGrpSpPr/>
          <p:nvPr/>
        </p:nvGrpSpPr>
        <p:grpSpPr>
          <a:xfrm>
            <a:off x="8351566" y="0"/>
            <a:ext cx="3840434" cy="6858000"/>
            <a:chOff x="8351565" y="0"/>
            <a:chExt cx="3840434" cy="6858000"/>
          </a:xfrm>
        </p:grpSpPr>
        <p:sp>
          <p:nvSpPr>
            <p:cNvPr id="9" name="Google Shape;9;p24"/>
            <p:cNvSpPr/>
            <p:nvPr/>
          </p:nvSpPr>
          <p:spPr>
            <a:xfrm>
              <a:off x="11260165" y="519204"/>
              <a:ext cx="474635" cy="47463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 name="Google Shape;10;p24"/>
            <p:cNvSpPr/>
            <p:nvPr/>
          </p:nvSpPr>
          <p:spPr>
            <a:xfrm>
              <a:off x="8385871" y="0"/>
              <a:ext cx="2955657" cy="679194"/>
            </a:xfrm>
            <a:custGeom>
              <a:rect b="b" l="l" r="r" t="t"/>
              <a:pathLst>
                <a:path extrusionOk="0" h="679194" w="2955657">
                  <a:moveTo>
                    <a:pt x="0" y="0"/>
                  </a:moveTo>
                  <a:lnTo>
                    <a:pt x="2955657" y="0"/>
                  </a:lnTo>
                  <a:lnTo>
                    <a:pt x="2892839" y="84007"/>
                  </a:lnTo>
                  <a:cubicBezTo>
                    <a:pt x="2592855" y="447504"/>
                    <a:pt x="2138868" y="679194"/>
                    <a:pt x="1630760" y="679194"/>
                  </a:cubicBezTo>
                  <a:lnTo>
                    <a:pt x="0" y="679194"/>
                  </a:ln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 name="Google Shape;11;p24"/>
            <p:cNvSpPr/>
            <p:nvPr/>
          </p:nvSpPr>
          <p:spPr>
            <a:xfrm>
              <a:off x="8351565" y="4121414"/>
              <a:ext cx="3266317" cy="2736586"/>
            </a:xfrm>
            <a:custGeom>
              <a:rect b="b" l="l" r="r" t="t"/>
              <a:pathLst>
                <a:path extrusionOk="0" h="2736586" w="3266317">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 name="Google Shape;12;p24"/>
            <p:cNvSpPr/>
            <p:nvPr/>
          </p:nvSpPr>
          <p:spPr>
            <a:xfrm>
              <a:off x="11755674" y="3386384"/>
              <a:ext cx="436325" cy="1309674"/>
            </a:xfrm>
            <a:custGeom>
              <a:rect b="b" l="l" r="r" t="t"/>
              <a:pathLst>
                <a:path extrusionOk="0" h="1433600" w="477612">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rgbClr val="DCB4A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 name="Google Shape;13;p24"/>
            <p:cNvSpPr/>
            <p:nvPr/>
          </p:nvSpPr>
          <p:spPr>
            <a:xfrm>
              <a:off x="8385870" y="791588"/>
              <a:ext cx="3232012" cy="3232012"/>
            </a:xfrm>
            <a:custGeom>
              <a:rect b="b" l="l" r="r" t="t"/>
              <a:pathLst>
                <a:path extrusionOk="0" h="6861545" w="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4" name="Google Shape;14;p24"/>
          <p:cNvSpPr/>
          <p:nvPr/>
        </p:nvSpPr>
        <p:spPr>
          <a:xfrm>
            <a:off x="3048" y="0"/>
            <a:ext cx="12188952" cy="6858000"/>
          </a:xfrm>
          <a:prstGeom prst="rect">
            <a:avLst/>
          </a:prstGeom>
          <a:blipFill rotWithShape="1">
            <a:blip r:embed="rId1">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 name="Google Shape;15;p2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Gill Sans"/>
              <a:buNone/>
              <a:defRPr b="0" i="0" sz="44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7" name="Google Shape;17;p24"/>
          <p:cNvSpPr txBox="1"/>
          <p:nvPr>
            <p:ph idx="10" type="dt"/>
          </p:nvPr>
        </p:nvSpPr>
        <p:spPr>
          <a:xfrm>
            <a:off x="457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8" name="Google Shape;18;p24"/>
          <p:cNvSpPr txBox="1"/>
          <p:nvPr>
            <p:ph idx="11" type="ftr"/>
          </p:nvPr>
        </p:nvSpPr>
        <p:spPr>
          <a:xfrm>
            <a:off x="457200" y="155448"/>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9" name="Google Shape;19;p24"/>
          <p:cNvSpPr txBox="1"/>
          <p:nvPr>
            <p:ph idx="12" type="sldNum"/>
          </p:nvPr>
        </p:nvSpPr>
        <p:spPr>
          <a:xfrm>
            <a:off x="10954512" y="6355080"/>
            <a:ext cx="795528" cy="365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chemeClr val="lt1"/>
                </a:solidFill>
                <a:latin typeface="Gill Sans"/>
                <a:ea typeface="Gill Sans"/>
                <a:cs typeface="Gill Sans"/>
                <a:sym typeface="Gill Sans"/>
              </a:defRPr>
            </a:lvl1pPr>
            <a:lvl2pPr indent="0" lvl="1" marL="0" marR="0" rtl="0" algn="r">
              <a:spcBef>
                <a:spcPts val="0"/>
              </a:spcBef>
              <a:buNone/>
              <a:defRPr b="0" sz="1000" u="none">
                <a:solidFill>
                  <a:schemeClr val="lt1"/>
                </a:solidFill>
                <a:latin typeface="Gill Sans"/>
                <a:ea typeface="Gill Sans"/>
                <a:cs typeface="Gill Sans"/>
                <a:sym typeface="Gill Sans"/>
              </a:defRPr>
            </a:lvl2pPr>
            <a:lvl3pPr indent="0" lvl="2" marL="0" marR="0" rtl="0" algn="r">
              <a:spcBef>
                <a:spcPts val="0"/>
              </a:spcBef>
              <a:buNone/>
              <a:defRPr b="0" sz="1000" u="none">
                <a:solidFill>
                  <a:schemeClr val="lt1"/>
                </a:solidFill>
                <a:latin typeface="Gill Sans"/>
                <a:ea typeface="Gill Sans"/>
                <a:cs typeface="Gill Sans"/>
                <a:sym typeface="Gill Sans"/>
              </a:defRPr>
            </a:lvl3pPr>
            <a:lvl4pPr indent="0" lvl="3" marL="0" marR="0" rtl="0" algn="r">
              <a:spcBef>
                <a:spcPts val="0"/>
              </a:spcBef>
              <a:buNone/>
              <a:defRPr b="0" sz="1000" u="none">
                <a:solidFill>
                  <a:schemeClr val="lt1"/>
                </a:solidFill>
                <a:latin typeface="Gill Sans"/>
                <a:ea typeface="Gill Sans"/>
                <a:cs typeface="Gill Sans"/>
                <a:sym typeface="Gill Sans"/>
              </a:defRPr>
            </a:lvl4pPr>
            <a:lvl5pPr indent="0" lvl="4" marL="0" marR="0" rtl="0" algn="r">
              <a:spcBef>
                <a:spcPts val="0"/>
              </a:spcBef>
              <a:buNone/>
              <a:defRPr b="0" sz="1000" u="none">
                <a:solidFill>
                  <a:schemeClr val="lt1"/>
                </a:solidFill>
                <a:latin typeface="Gill Sans"/>
                <a:ea typeface="Gill Sans"/>
                <a:cs typeface="Gill Sans"/>
                <a:sym typeface="Gill Sans"/>
              </a:defRPr>
            </a:lvl5pPr>
            <a:lvl6pPr indent="0" lvl="5" marL="0" marR="0" rtl="0" algn="r">
              <a:spcBef>
                <a:spcPts val="0"/>
              </a:spcBef>
              <a:buNone/>
              <a:defRPr b="0" sz="1000" u="none">
                <a:solidFill>
                  <a:schemeClr val="lt1"/>
                </a:solidFill>
                <a:latin typeface="Gill Sans"/>
                <a:ea typeface="Gill Sans"/>
                <a:cs typeface="Gill Sans"/>
                <a:sym typeface="Gill Sans"/>
              </a:defRPr>
            </a:lvl6pPr>
            <a:lvl7pPr indent="0" lvl="6" marL="0" marR="0" rtl="0" algn="r">
              <a:spcBef>
                <a:spcPts val="0"/>
              </a:spcBef>
              <a:buNone/>
              <a:defRPr b="0" sz="1000" u="none">
                <a:solidFill>
                  <a:schemeClr val="lt1"/>
                </a:solidFill>
                <a:latin typeface="Gill Sans"/>
                <a:ea typeface="Gill Sans"/>
                <a:cs typeface="Gill Sans"/>
                <a:sym typeface="Gill Sans"/>
              </a:defRPr>
            </a:lvl7pPr>
            <a:lvl8pPr indent="0" lvl="7" marL="0" marR="0" rtl="0" algn="r">
              <a:spcBef>
                <a:spcPts val="0"/>
              </a:spcBef>
              <a:buNone/>
              <a:defRPr b="0" sz="1000" u="none">
                <a:solidFill>
                  <a:schemeClr val="lt1"/>
                </a:solidFill>
                <a:latin typeface="Gill Sans"/>
                <a:ea typeface="Gill Sans"/>
                <a:cs typeface="Gill Sans"/>
                <a:sym typeface="Gill Sans"/>
              </a:defRPr>
            </a:lvl8pPr>
            <a:lvl9pPr indent="0" lvl="8" marL="0" marR="0" rtl="0" algn="r">
              <a:spcBef>
                <a:spcPts val="0"/>
              </a:spcBef>
              <a:buNone/>
              <a:defRPr b="0" sz="1000" u="none">
                <a:solidFill>
                  <a:schemeClr val="l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youtu.be/46DgBP9Vwt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youtu.be/_gyrWRyh6Qg"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4.jp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youtu.be/wgw0JPDhYQ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1"/>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sp>
        <p:nvSpPr>
          <p:cNvPr id="139" name="Google Shape;139;p1"/>
          <p:cNvSpPr/>
          <p:nvPr/>
        </p:nvSpPr>
        <p:spPr>
          <a:xfrm>
            <a:off x="-3047" y="-1"/>
            <a:ext cx="12195048"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0" name="Google Shape;140;p1"/>
          <p:cNvSpPr txBox="1"/>
          <p:nvPr>
            <p:ph type="ctrTitle"/>
          </p:nvPr>
        </p:nvSpPr>
        <p:spPr>
          <a:xfrm>
            <a:off x="457200" y="676656"/>
            <a:ext cx="3277432" cy="30632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Gill Sans"/>
              <a:buNone/>
            </a:pPr>
            <a:r>
              <a:rPr lang="es-MX" sz="4000"/>
              <a:t>Prueba de Hipótesis</a:t>
            </a:r>
            <a:endParaRPr sz="4000"/>
          </a:p>
        </p:txBody>
      </p:sp>
      <p:pic>
        <p:nvPicPr>
          <p:cNvPr descr="Black dots connected through lings to build a network" id="141" name="Google Shape;141;p1"/>
          <p:cNvPicPr preferRelativeResize="0"/>
          <p:nvPr/>
        </p:nvPicPr>
        <p:blipFill rotWithShape="1">
          <a:blip r:embed="rId4">
            <a:alphaModFix/>
          </a:blip>
          <a:srcRect b="0" l="32457" r="0" t="0"/>
          <a:stretch/>
        </p:blipFill>
        <p:spPr>
          <a:xfrm>
            <a:off x="3957208" y="10"/>
            <a:ext cx="8234792" cy="6857990"/>
          </a:xfrm>
          <a:custGeom>
            <a:rect b="b" l="l" r="r" t="t"/>
            <a:pathLst>
              <a:path extrusionOk="0" h="6821666" w="8234792">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Gráfica</a:t>
            </a:r>
            <a:endParaRPr/>
          </a:p>
        </p:txBody>
      </p:sp>
      <p:sp>
        <p:nvSpPr>
          <p:cNvPr id="263" name="Google Shape;263;p10"/>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Existen varias formas de visualizar la prueba de hipótesis. La más clara tal vez sea la gráfica.</a:t>
            </a:r>
            <a:endParaRPr/>
          </a:p>
          <a:p>
            <a:pPr indent="-228600" lvl="0" marL="228600" rtl="0" algn="l">
              <a:lnSpc>
                <a:spcPct val="90000"/>
              </a:lnSpc>
              <a:spcBef>
                <a:spcPts val="1000"/>
              </a:spcBef>
              <a:spcAft>
                <a:spcPts val="0"/>
              </a:spcAft>
              <a:buClr>
                <a:schemeClr val="lt1"/>
              </a:buClr>
              <a:buSzPts val="2000"/>
              <a:buChar char="•"/>
            </a:pPr>
            <a:r>
              <a:rPr b="0" lang="es-MX"/>
              <a:t>En una distribución normal (ver video sobre </a:t>
            </a:r>
            <a:r>
              <a:rPr b="0" lang="es-MX" u="sng">
                <a:solidFill>
                  <a:srgbClr val="FFFF00"/>
                </a:solidFill>
                <a:hlinkClick r:id="rId3">
                  <a:extLst>
                    <a:ext uri="{A12FA001-AC4F-418D-AE19-62706E023703}">
                      <ahyp:hlinkClr val="tx"/>
                    </a:ext>
                  </a:extLst>
                </a:hlinkClick>
              </a:rPr>
              <a:t>teorema de límite central</a:t>
            </a:r>
            <a:r>
              <a:rPr b="0" lang="es-MX"/>
              <a:t>) los extremos son poco probables, definimos una probabilidad baja de que la hipótesis alternativa sea verdad.</a:t>
            </a:r>
            <a:endParaRPr/>
          </a:p>
          <a:p>
            <a:pPr indent="-228600" lvl="0" marL="228600" rtl="0" algn="l">
              <a:lnSpc>
                <a:spcPct val="90000"/>
              </a:lnSpc>
              <a:spcBef>
                <a:spcPts val="1000"/>
              </a:spcBef>
              <a:spcAft>
                <a:spcPts val="0"/>
              </a:spcAft>
              <a:buClr>
                <a:schemeClr val="lt1"/>
              </a:buClr>
              <a:buSzPts val="2000"/>
              <a:buChar char="•"/>
            </a:pPr>
            <a:r>
              <a:rPr lang="es-MX"/>
              <a:t>Es tan baja que si sucede no puede ser casualidad, debe ser que la hipótesis es correcta.</a:t>
            </a:r>
            <a:endParaRPr/>
          </a:p>
          <a:p>
            <a:pPr indent="-228600" lvl="0" marL="228600" rtl="0" algn="l">
              <a:lnSpc>
                <a:spcPct val="90000"/>
              </a:lnSpc>
              <a:spcBef>
                <a:spcPts val="1000"/>
              </a:spcBef>
              <a:spcAft>
                <a:spcPts val="0"/>
              </a:spcAft>
              <a:buClr>
                <a:schemeClr val="lt1"/>
              </a:buClr>
              <a:buSzPts val="2000"/>
              <a:buChar char="•"/>
            </a:pPr>
            <a:r>
              <a:rPr b="0" lang="es-MX"/>
              <a:t>En la siguiente diapositiva se presenta gráficamente el área para una prueba de una cola y de dos colas.</a:t>
            </a:r>
            <a:endParaRPr/>
          </a:p>
          <a:p>
            <a:pPr indent="-228600" lvl="0" marL="228600" rtl="0" algn="l">
              <a:lnSpc>
                <a:spcPct val="90000"/>
              </a:lnSpc>
              <a:spcBef>
                <a:spcPts val="1000"/>
              </a:spcBef>
              <a:spcAft>
                <a:spcPts val="0"/>
              </a:spcAft>
              <a:buClr>
                <a:schemeClr val="lt1"/>
              </a:buClr>
              <a:buSzPts val="2000"/>
              <a:buChar char="•"/>
            </a:pPr>
            <a:r>
              <a:rPr b="0" lang="es-MX"/>
              <a:t>Esa área representa una probabilidad </a:t>
            </a:r>
            <a:r>
              <a:rPr b="0" lang="es-MX">
                <a:latin typeface="Noto Sans Symbols"/>
                <a:ea typeface="Noto Sans Symbols"/>
                <a:cs typeface="Noto Sans Symbols"/>
                <a:sym typeface="Noto Sans Symbols"/>
              </a:rPr>
              <a:t>α</a:t>
            </a:r>
            <a:r>
              <a:rPr b="0" lang="es-MX"/>
              <a:t> o </a:t>
            </a:r>
            <a:r>
              <a:rPr b="0" lang="es-MX">
                <a:latin typeface="Noto Sans Symbols"/>
                <a:ea typeface="Noto Sans Symbols"/>
                <a:cs typeface="Noto Sans Symbols"/>
                <a:sym typeface="Noto Sans Symbols"/>
              </a:rPr>
              <a:t>α</a:t>
            </a:r>
            <a:r>
              <a:rPr b="0" lang="es-MX"/>
              <a:t>/2 como vimos es el nivel de significancia.</a:t>
            </a:r>
            <a:endParaRPr/>
          </a:p>
        </p:txBody>
      </p:sp>
      <p:sp>
        <p:nvSpPr>
          <p:cNvPr id="264" name="Google Shape;264;p10"/>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Gráfica</a:t>
            </a:r>
            <a:endParaRPr/>
          </a:p>
        </p:txBody>
      </p:sp>
      <p:pic>
        <p:nvPicPr>
          <p:cNvPr id="270" name="Google Shape;270;p11"/>
          <p:cNvPicPr preferRelativeResize="0"/>
          <p:nvPr>
            <p:ph idx="1" type="body"/>
          </p:nvPr>
        </p:nvPicPr>
        <p:blipFill rotWithShape="1">
          <a:blip r:embed="rId3">
            <a:alphaModFix/>
          </a:blip>
          <a:srcRect b="0" l="0" r="0" t="0"/>
          <a:stretch/>
        </p:blipFill>
        <p:spPr>
          <a:xfrm>
            <a:off x="1969549" y="2097088"/>
            <a:ext cx="5075063" cy="4442896"/>
          </a:xfrm>
          <a:prstGeom prst="rect">
            <a:avLst/>
          </a:prstGeom>
          <a:noFill/>
          <a:ln>
            <a:noFill/>
          </a:ln>
        </p:spPr>
      </p:pic>
      <p:sp>
        <p:nvSpPr>
          <p:cNvPr id="271" name="Google Shape;271;p11"/>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Valor p</a:t>
            </a:r>
            <a:endParaRPr/>
          </a:p>
        </p:txBody>
      </p:sp>
      <p:sp>
        <p:nvSpPr>
          <p:cNvPr id="277" name="Google Shape;277;p1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0" lang="es-MX"/>
              <a:t>Esa área representa una probabilidad </a:t>
            </a:r>
            <a:r>
              <a:rPr b="0" lang="es-MX">
                <a:latin typeface="Noto Sans Symbols"/>
                <a:ea typeface="Noto Sans Symbols"/>
                <a:cs typeface="Noto Sans Symbols"/>
                <a:sym typeface="Noto Sans Symbols"/>
              </a:rPr>
              <a:t>α</a:t>
            </a:r>
            <a:r>
              <a:rPr b="0" lang="es-MX"/>
              <a:t> o </a:t>
            </a:r>
            <a:r>
              <a:rPr b="0" lang="es-MX">
                <a:latin typeface="Noto Sans Symbols"/>
                <a:ea typeface="Noto Sans Symbols"/>
                <a:cs typeface="Noto Sans Symbols"/>
                <a:sym typeface="Noto Sans Symbols"/>
              </a:rPr>
              <a:t>α</a:t>
            </a:r>
            <a:r>
              <a:rPr b="0" lang="es-MX"/>
              <a:t>/2 como vimos es el nivel de significancia.</a:t>
            </a:r>
            <a:endParaRPr/>
          </a:p>
          <a:p>
            <a:pPr indent="-228600" lvl="0" marL="228600" rtl="0" algn="l">
              <a:lnSpc>
                <a:spcPct val="90000"/>
              </a:lnSpc>
              <a:spcBef>
                <a:spcPts val="1000"/>
              </a:spcBef>
              <a:spcAft>
                <a:spcPts val="0"/>
              </a:spcAft>
              <a:buClr>
                <a:schemeClr val="lt1"/>
              </a:buClr>
              <a:buSzPts val="2000"/>
              <a:buChar char="•"/>
            </a:pPr>
            <a:r>
              <a:rPr lang="es-MX"/>
              <a:t>Podemos comparar el valor de </a:t>
            </a:r>
            <a:r>
              <a:rPr b="0" lang="es-MX">
                <a:latin typeface="Noto Sans Symbols"/>
                <a:ea typeface="Noto Sans Symbols"/>
                <a:cs typeface="Noto Sans Symbols"/>
                <a:sym typeface="Noto Sans Symbols"/>
              </a:rPr>
              <a:t>α</a:t>
            </a:r>
            <a:r>
              <a:rPr b="0" lang="es-MX"/>
              <a:t> (o </a:t>
            </a:r>
            <a:r>
              <a:rPr b="0" lang="es-MX">
                <a:latin typeface="Noto Sans Symbols"/>
                <a:ea typeface="Noto Sans Symbols"/>
                <a:cs typeface="Noto Sans Symbols"/>
                <a:sym typeface="Noto Sans Symbols"/>
              </a:rPr>
              <a:t>α</a:t>
            </a:r>
            <a:r>
              <a:rPr b="0" lang="es-MX"/>
              <a:t>/2) con la probabilidad de estar ahí. A esta probabilidad se le conoce como valor p.</a:t>
            </a:r>
            <a:endParaRPr/>
          </a:p>
          <a:p>
            <a:pPr indent="-228600" lvl="0" marL="228600" rtl="0" algn="l">
              <a:lnSpc>
                <a:spcPct val="90000"/>
              </a:lnSpc>
              <a:spcBef>
                <a:spcPts val="1000"/>
              </a:spcBef>
              <a:spcAft>
                <a:spcPts val="0"/>
              </a:spcAft>
              <a:buClr>
                <a:schemeClr val="lt1"/>
              </a:buClr>
              <a:buSzPts val="2000"/>
              <a:buChar char="•"/>
            </a:pPr>
            <a:r>
              <a:rPr lang="es-MX"/>
              <a:t>Si el valor p está dentro de la zona de rechazo, se rechaza la hipótesis nula y por consiguiente se acepta la alternativa.</a:t>
            </a:r>
            <a:r>
              <a:rPr b="0" lang="es-MX"/>
              <a:t> </a:t>
            </a:r>
            <a:endParaRPr/>
          </a:p>
        </p:txBody>
      </p:sp>
      <p:sp>
        <p:nvSpPr>
          <p:cNvPr id="278" name="Google Shape;278;p1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Valor Z 	</a:t>
            </a:r>
            <a:endParaRPr/>
          </a:p>
        </p:txBody>
      </p:sp>
      <p:sp>
        <p:nvSpPr>
          <p:cNvPr id="284" name="Google Shape;284;p13"/>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0" lang="es-MX"/>
              <a:t>Esa área representa una probabilidad </a:t>
            </a:r>
            <a:r>
              <a:rPr b="0" lang="es-MX">
                <a:latin typeface="Noto Sans Symbols"/>
                <a:ea typeface="Noto Sans Symbols"/>
                <a:cs typeface="Noto Sans Symbols"/>
                <a:sym typeface="Noto Sans Symbols"/>
              </a:rPr>
              <a:t>α</a:t>
            </a:r>
            <a:r>
              <a:rPr b="0" lang="es-MX"/>
              <a:t> o </a:t>
            </a:r>
            <a:r>
              <a:rPr b="0" lang="es-MX">
                <a:latin typeface="Noto Sans Symbols"/>
                <a:ea typeface="Noto Sans Symbols"/>
                <a:cs typeface="Noto Sans Symbols"/>
                <a:sym typeface="Noto Sans Symbols"/>
              </a:rPr>
              <a:t>α</a:t>
            </a:r>
            <a:r>
              <a:rPr b="0" lang="es-MX"/>
              <a:t>/2 como vimos es el nivel de significancia.</a:t>
            </a:r>
            <a:endParaRPr/>
          </a:p>
          <a:p>
            <a:pPr indent="-228600" lvl="0" marL="228600" rtl="0" algn="l">
              <a:lnSpc>
                <a:spcPct val="90000"/>
              </a:lnSpc>
              <a:spcBef>
                <a:spcPts val="1000"/>
              </a:spcBef>
              <a:spcAft>
                <a:spcPts val="0"/>
              </a:spcAft>
              <a:buClr>
                <a:schemeClr val="lt1"/>
              </a:buClr>
              <a:buSzPts val="2000"/>
              <a:buChar char="•"/>
            </a:pPr>
            <a:r>
              <a:rPr lang="es-MX"/>
              <a:t>El área representada por </a:t>
            </a:r>
            <a:r>
              <a:rPr b="0" lang="es-MX">
                <a:latin typeface="Noto Sans Symbols"/>
                <a:ea typeface="Noto Sans Symbols"/>
                <a:cs typeface="Noto Sans Symbols"/>
                <a:sym typeface="Noto Sans Symbols"/>
              </a:rPr>
              <a:t>α</a:t>
            </a:r>
            <a:r>
              <a:rPr b="0" lang="es-MX"/>
              <a:t> (o </a:t>
            </a:r>
            <a:r>
              <a:rPr b="0" lang="es-MX">
                <a:latin typeface="Noto Sans Symbols"/>
                <a:ea typeface="Noto Sans Symbols"/>
                <a:cs typeface="Noto Sans Symbols"/>
                <a:sym typeface="Noto Sans Symbols"/>
              </a:rPr>
              <a:t>α</a:t>
            </a:r>
            <a:r>
              <a:rPr b="0" lang="es-MX"/>
              <a:t>/2) está asociada a un número de desviaciones estándar desde la media. Este valor se puede normalizar usando el valor de Z (ver sobre la </a:t>
            </a:r>
            <a:r>
              <a:rPr b="0" lang="es-MX" u="sng">
                <a:solidFill>
                  <a:srgbClr val="FFFF00"/>
                </a:solidFill>
                <a:hlinkClick r:id="rId3">
                  <a:extLst>
                    <a:ext uri="{A12FA001-AC4F-418D-AE19-62706E023703}">
                      <ahyp:hlinkClr val="tx"/>
                    </a:ext>
                  </a:extLst>
                </a:hlinkClick>
              </a:rPr>
              <a:t>distribución normal</a:t>
            </a:r>
            <a:r>
              <a:rPr b="0" lang="es-MX"/>
              <a:t>)</a:t>
            </a:r>
            <a:endParaRPr/>
          </a:p>
          <a:p>
            <a:pPr indent="-228600" lvl="0" marL="228600" rtl="0" algn="l">
              <a:lnSpc>
                <a:spcPct val="90000"/>
              </a:lnSpc>
              <a:spcBef>
                <a:spcPts val="1000"/>
              </a:spcBef>
              <a:spcAft>
                <a:spcPts val="0"/>
              </a:spcAft>
              <a:buClr>
                <a:schemeClr val="lt1"/>
              </a:buClr>
              <a:buSzPts val="2000"/>
              <a:buChar char="•"/>
            </a:pPr>
            <a:r>
              <a:rPr lang="es-MX"/>
              <a:t>Calculando el valor crítico de Z y comparándolo con el valor de Z anteriormente definido (desde la definición de la prueba de hipótesis) podemos definir si se rechaza o no la hipótesis nula.</a:t>
            </a:r>
            <a:endParaRPr b="0"/>
          </a:p>
        </p:txBody>
      </p:sp>
      <p:sp>
        <p:nvSpPr>
          <p:cNvPr id="285" name="Google Shape;285;p1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286" name="Google Shape;286;p13"/>
          <p:cNvPicPr preferRelativeResize="0"/>
          <p:nvPr/>
        </p:nvPicPr>
        <p:blipFill rotWithShape="1">
          <a:blip r:embed="rId4">
            <a:alphaModFix/>
          </a:blip>
          <a:srcRect b="0" l="0" r="0" t="0"/>
          <a:stretch/>
        </p:blipFill>
        <p:spPr>
          <a:xfrm>
            <a:off x="6848670" y="4373175"/>
            <a:ext cx="4316963" cy="24282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Comparación</a:t>
            </a:r>
            <a:endParaRPr/>
          </a:p>
        </p:txBody>
      </p:sp>
      <p:sp>
        <p:nvSpPr>
          <p:cNvPr id="292" name="Google Shape;292;p1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0" lang="es-MX"/>
              <a:t>Los tres métodos descritos (gráfico, valor p y z crítico) en realidad son el mismo visto desde distintos ángulos.</a:t>
            </a:r>
            <a:endParaRPr/>
          </a:p>
          <a:p>
            <a:pPr indent="-228600" lvl="0" marL="228600" rtl="0" algn="l">
              <a:lnSpc>
                <a:spcPct val="90000"/>
              </a:lnSpc>
              <a:spcBef>
                <a:spcPts val="1000"/>
              </a:spcBef>
              <a:spcAft>
                <a:spcPts val="0"/>
              </a:spcAft>
              <a:buClr>
                <a:schemeClr val="lt1"/>
              </a:buClr>
              <a:buSzPts val="2000"/>
              <a:buChar char="•"/>
            </a:pPr>
            <a:r>
              <a:rPr lang="es-MX"/>
              <a:t>Por lo tanto las conclusiones son las mismas ante la prueba bien planteada.</a:t>
            </a:r>
            <a:endParaRPr/>
          </a:p>
          <a:p>
            <a:pPr indent="-228600" lvl="0" marL="228600" rtl="0" algn="l">
              <a:lnSpc>
                <a:spcPct val="90000"/>
              </a:lnSpc>
              <a:spcBef>
                <a:spcPts val="1000"/>
              </a:spcBef>
              <a:spcAft>
                <a:spcPts val="0"/>
              </a:spcAft>
              <a:buClr>
                <a:schemeClr val="lt1"/>
              </a:buClr>
              <a:buSzPts val="2000"/>
              <a:buChar char="•"/>
            </a:pPr>
            <a:r>
              <a:rPr lang="es-MX"/>
              <a:t>Nos conviene tener claros los tres pues ayudan a explicar a otros lo que se está haciendo</a:t>
            </a:r>
            <a:endParaRPr/>
          </a:p>
          <a:p>
            <a:pPr indent="-228600" lvl="0" marL="228600" rtl="0" algn="l">
              <a:lnSpc>
                <a:spcPct val="90000"/>
              </a:lnSpc>
              <a:spcBef>
                <a:spcPts val="1000"/>
              </a:spcBef>
              <a:spcAft>
                <a:spcPts val="0"/>
              </a:spcAft>
              <a:buClr>
                <a:schemeClr val="lt1"/>
              </a:buClr>
              <a:buSzPts val="2000"/>
              <a:buChar char="•"/>
            </a:pPr>
            <a:r>
              <a:rPr b="0" lang="es-MX"/>
              <a:t>El estadístico cambiará dependiendo de qué tipo de muestra y prueba estemos utilizando (ver síntesis en hoja siguiente)</a:t>
            </a:r>
            <a:endParaRPr/>
          </a:p>
        </p:txBody>
      </p:sp>
      <p:sp>
        <p:nvSpPr>
          <p:cNvPr id="293" name="Google Shape;293;p1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Media poblacional con </a:t>
            </a:r>
            <a:r>
              <a:rPr lang="es-MX">
                <a:latin typeface="Noto Sans Symbols"/>
                <a:ea typeface="Noto Sans Symbols"/>
                <a:cs typeface="Noto Sans Symbols"/>
                <a:sym typeface="Noto Sans Symbols"/>
              </a:rPr>
              <a:t>σ</a:t>
            </a:r>
            <a:r>
              <a:rPr lang="es-MX"/>
              <a:t> conocida.</a:t>
            </a:r>
            <a:endParaRPr/>
          </a:p>
        </p:txBody>
      </p:sp>
      <p:pic>
        <p:nvPicPr>
          <p:cNvPr id="299" name="Google Shape;299;p15"/>
          <p:cNvPicPr preferRelativeResize="0"/>
          <p:nvPr>
            <p:ph idx="1" type="body"/>
          </p:nvPr>
        </p:nvPicPr>
        <p:blipFill rotWithShape="1">
          <a:blip r:embed="rId3">
            <a:alphaModFix/>
          </a:blip>
          <a:srcRect b="0" l="0" r="0" t="0"/>
          <a:stretch/>
        </p:blipFill>
        <p:spPr>
          <a:xfrm>
            <a:off x="711566" y="2579339"/>
            <a:ext cx="7176304" cy="2984740"/>
          </a:xfrm>
          <a:prstGeom prst="rect">
            <a:avLst/>
          </a:prstGeom>
          <a:noFill/>
          <a:ln>
            <a:noFill/>
          </a:ln>
        </p:spPr>
      </p:pic>
      <p:sp>
        <p:nvSpPr>
          <p:cNvPr id="300" name="Google Shape;300;p1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Media poblacional con </a:t>
            </a:r>
            <a:r>
              <a:rPr lang="es-MX">
                <a:latin typeface="Noto Sans Symbols"/>
                <a:ea typeface="Noto Sans Symbols"/>
                <a:cs typeface="Noto Sans Symbols"/>
                <a:sym typeface="Noto Sans Symbols"/>
              </a:rPr>
              <a:t>σ</a:t>
            </a:r>
            <a:r>
              <a:rPr lang="es-MX"/>
              <a:t> desconocida.</a:t>
            </a:r>
            <a:endParaRPr/>
          </a:p>
        </p:txBody>
      </p:sp>
      <p:sp>
        <p:nvSpPr>
          <p:cNvPr id="306" name="Google Shape;306;p1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07" name="Google Shape;307;p16"/>
          <p:cNvPicPr preferRelativeResize="0"/>
          <p:nvPr>
            <p:ph idx="1" type="body"/>
          </p:nvPr>
        </p:nvPicPr>
        <p:blipFill rotWithShape="1">
          <a:blip r:embed="rId3">
            <a:alphaModFix/>
          </a:blip>
          <a:srcRect b="0" l="0" r="0" t="0"/>
          <a:stretch/>
        </p:blipFill>
        <p:spPr>
          <a:xfrm>
            <a:off x="757891" y="2659033"/>
            <a:ext cx="7083706" cy="2955985"/>
          </a:xfrm>
          <a:prstGeom prst="rect">
            <a:avLst/>
          </a:prstGeom>
          <a:noFill/>
          <a:ln>
            <a:noFill/>
          </a:ln>
        </p:spPr>
      </p:pic>
      <p:sp>
        <p:nvSpPr>
          <p:cNvPr id="308" name="Google Shape;308;p16"/>
          <p:cNvSpPr txBox="1"/>
          <p:nvPr/>
        </p:nvSpPr>
        <p:spPr>
          <a:xfrm>
            <a:off x="619703" y="5957273"/>
            <a:ext cx="72218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lt1"/>
                </a:solidFill>
                <a:latin typeface="Gill Sans"/>
                <a:ea typeface="Gill Sans"/>
                <a:cs typeface="Gill Sans"/>
                <a:sym typeface="Gill Sans"/>
              </a:rPr>
              <a:t>El término t se refiere a la distribución de probabilidad t-Student, requiere el nivel de significancia a y los grados de libertad (N-1)</a:t>
            </a:r>
            <a:endParaRPr sz="1800">
              <a:solidFill>
                <a:schemeClr val="lt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Proporción poblacional</a:t>
            </a:r>
            <a:endParaRPr/>
          </a:p>
        </p:txBody>
      </p:sp>
      <p:sp>
        <p:nvSpPr>
          <p:cNvPr id="314" name="Google Shape;314;p1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315" name="Google Shape;315;p17"/>
          <p:cNvPicPr preferRelativeResize="0"/>
          <p:nvPr>
            <p:ph idx="1" type="body"/>
          </p:nvPr>
        </p:nvPicPr>
        <p:blipFill rotWithShape="1">
          <a:blip r:embed="rId3">
            <a:alphaModFix/>
          </a:blip>
          <a:srcRect b="0" l="0" r="0" t="0"/>
          <a:stretch/>
        </p:blipFill>
        <p:spPr>
          <a:xfrm>
            <a:off x="700017" y="2541138"/>
            <a:ext cx="7199453" cy="3191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Procedimiento</a:t>
            </a:r>
            <a:endParaRPr/>
          </a:p>
        </p:txBody>
      </p:sp>
      <p:pic>
        <p:nvPicPr>
          <p:cNvPr id="321" name="Google Shape;321;p18"/>
          <p:cNvPicPr preferRelativeResize="0"/>
          <p:nvPr>
            <p:ph idx="1" type="body"/>
          </p:nvPr>
        </p:nvPicPr>
        <p:blipFill rotWithShape="1">
          <a:blip r:embed="rId3">
            <a:alphaModFix/>
          </a:blip>
          <a:srcRect b="0" l="0" r="0" t="0"/>
          <a:stretch/>
        </p:blipFill>
        <p:spPr>
          <a:xfrm>
            <a:off x="614624" y="2044930"/>
            <a:ext cx="7344921" cy="35627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Ejemplo 1</a:t>
            </a:r>
            <a:endParaRPr/>
          </a:p>
        </p:txBody>
      </p:sp>
      <p:sp>
        <p:nvSpPr>
          <p:cNvPr id="327" name="Google Shape;327;p19"/>
          <p:cNvSpPr txBox="1"/>
          <p:nvPr>
            <p:ph idx="1" type="body"/>
          </p:nvPr>
        </p:nvSpPr>
        <p:spPr>
          <a:xfrm>
            <a:off x="457200" y="2096713"/>
            <a:ext cx="7685037" cy="4080250"/>
          </a:xfrm>
          <a:prstGeom prst="rect">
            <a:avLst/>
          </a:prstGeom>
          <a:blipFill rotWithShape="1">
            <a:blip r:embed="rId3">
              <a:alphaModFix/>
            </a:blip>
            <a:stretch>
              <a:fillRect b="0" l="-713" r="-1584" t="-745"/>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MX"/>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5" name="Shape 145"/>
        <p:cNvGrpSpPr/>
        <p:nvPr/>
      </p:nvGrpSpPr>
      <p:grpSpPr>
        <a:xfrm>
          <a:off x="0" y="0"/>
          <a:ext cx="0" cy="0"/>
          <a:chOff x="0" y="0"/>
          <a:chExt cx="0" cy="0"/>
        </a:xfrm>
      </p:grpSpPr>
      <p:sp>
        <p:nvSpPr>
          <p:cNvPr id="146" name="Google Shape;146;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7" name="Google Shape;147;p2"/>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48" name="Google Shape;148;p2"/>
          <p:cNvGrpSpPr/>
          <p:nvPr/>
        </p:nvGrpSpPr>
        <p:grpSpPr>
          <a:xfrm>
            <a:off x="7649180" y="-1190"/>
            <a:ext cx="4263283" cy="6859190"/>
            <a:chOff x="7649180" y="-1190"/>
            <a:chExt cx="4263283" cy="6859190"/>
          </a:xfrm>
        </p:grpSpPr>
        <p:sp>
          <p:nvSpPr>
            <p:cNvPr id="149" name="Google Shape;149;p2"/>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0" name="Google Shape;150;p2"/>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1" name="Google Shape;151;p2"/>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2" name="Google Shape;152;p2"/>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3" name="Google Shape;153;p2"/>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54" name="Google Shape;154;p2"/>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Meta de aprendizaje</a:t>
            </a:r>
            <a:endParaRPr/>
          </a:p>
        </p:txBody>
      </p:sp>
      <p:sp>
        <p:nvSpPr>
          <p:cNvPr id="156" name="Google Shape;156;p2"/>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Char char="•"/>
            </a:pPr>
            <a:r>
              <a:rPr lang="es-MX" sz="3200"/>
              <a:t>Construyo una prueba de hipótesis para tomar decisiones sobre situaciones que involucran variación en una hoja de cálculo en un reto propuesto en un video.</a:t>
            </a:r>
            <a:endParaRPr/>
          </a:p>
        </p:txBody>
      </p:sp>
      <p:pic>
        <p:nvPicPr>
          <p:cNvPr id="157" name="Google Shape;157;p2"/>
          <p:cNvPicPr preferRelativeResize="0"/>
          <p:nvPr/>
        </p:nvPicPr>
        <p:blipFill rotWithShape="1">
          <a:blip r:embed="rId4">
            <a:alphaModFix/>
          </a:blip>
          <a:srcRect b="0" l="16848" r="1684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58" name="Google Shape;158;p2"/>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ejemplo</a:t>
            </a:r>
            <a:endParaRPr/>
          </a:p>
        </p:txBody>
      </p:sp>
      <p:sp>
        <p:nvSpPr>
          <p:cNvPr id="333" name="Google Shape;333;p20"/>
          <p:cNvSpPr txBox="1"/>
          <p:nvPr>
            <p:ph idx="1" type="body"/>
          </p:nvPr>
        </p:nvSpPr>
        <p:spPr>
          <a:xfrm>
            <a:off x="556350" y="2096713"/>
            <a:ext cx="7685100" cy="4080300"/>
          </a:xfrm>
          <a:prstGeom prst="rect">
            <a:avLst/>
          </a:prstGeom>
          <a:blipFill rotWithShape="1">
            <a:blip r:embed="rId3">
              <a:alphaModFix/>
            </a:blip>
            <a:stretch>
              <a:fillRect b="0" l="-713" r="0" t="-1493"/>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MX"/>
              <a:t> </a:t>
            </a:r>
            <a:endParaRPr/>
          </a:p>
        </p:txBody>
      </p:sp>
      <p:pic>
        <p:nvPicPr>
          <p:cNvPr id="334" name="Google Shape;334;p20"/>
          <p:cNvPicPr preferRelativeResize="0"/>
          <p:nvPr/>
        </p:nvPicPr>
        <p:blipFill rotWithShape="1">
          <a:blip r:embed="rId4">
            <a:alphaModFix/>
          </a:blip>
          <a:srcRect b="0" l="0" r="0" t="0"/>
          <a:stretch/>
        </p:blipFill>
        <p:spPr>
          <a:xfrm>
            <a:off x="8341253" y="4618653"/>
            <a:ext cx="3694864" cy="2079338"/>
          </a:xfrm>
          <a:prstGeom prst="rect">
            <a:avLst/>
          </a:prstGeom>
          <a:noFill/>
          <a:ln>
            <a:noFill/>
          </a:ln>
        </p:spPr>
      </p:pic>
      <p:pic>
        <p:nvPicPr>
          <p:cNvPr id="335" name="Google Shape;335;p20"/>
          <p:cNvPicPr preferRelativeResize="0"/>
          <p:nvPr/>
        </p:nvPicPr>
        <p:blipFill rotWithShape="1">
          <a:blip r:embed="rId5">
            <a:alphaModFix/>
          </a:blip>
          <a:srcRect b="0" l="0" r="0" t="0"/>
          <a:stretch/>
        </p:blipFill>
        <p:spPr>
          <a:xfrm>
            <a:off x="8032257" y="4136838"/>
            <a:ext cx="2453640" cy="381000"/>
          </a:xfrm>
          <a:prstGeom prst="rect">
            <a:avLst/>
          </a:prstGeom>
          <a:solidFill>
            <a:schemeClr val="lt1"/>
          </a:solidFill>
          <a:ln>
            <a:noFill/>
          </a:ln>
        </p:spPr>
      </p:pic>
      <p:pic>
        <p:nvPicPr>
          <p:cNvPr id="336" name="Google Shape;336;p20"/>
          <p:cNvPicPr preferRelativeResize="0"/>
          <p:nvPr/>
        </p:nvPicPr>
        <p:blipFill rotWithShape="1">
          <a:blip r:embed="rId6">
            <a:alphaModFix/>
          </a:blip>
          <a:srcRect b="0" l="0" r="0" t="0"/>
          <a:stretch/>
        </p:blipFill>
        <p:spPr>
          <a:xfrm>
            <a:off x="4564380" y="5020647"/>
            <a:ext cx="3063240" cy="381000"/>
          </a:xfrm>
          <a:prstGeom prst="rect">
            <a:avLst/>
          </a:prstGeom>
          <a:solidFill>
            <a:schemeClr val="lt1"/>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ejemplo 2</a:t>
            </a:r>
            <a:endParaRPr/>
          </a:p>
        </p:txBody>
      </p:sp>
      <p:sp>
        <p:nvSpPr>
          <p:cNvPr id="342" name="Google Shape;342;p21"/>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lt1"/>
              </a:buClr>
              <a:buSzPct val="100000"/>
              <a:buChar char="•"/>
            </a:pPr>
            <a:r>
              <a:rPr lang="es-MX"/>
              <a:t>Quality Associates, Inc., una empresa consultora, asesora a sus clientes acerca de procedimientos estadísticos y de muestreo para el control de sus procesos de fabricación. En una determinada asesoría, el cliente dio a Quality Associates recomendó que para vigilar el proceso periódicamente se tomaran muestras aleatorias de tamaño 30. Al analizar estas muestras, el cliente sabrá pronto si el proceso era adecuado.Si el proceso no lo era, se podían tomar las medidas necesarias para eliminar el problema.</a:t>
            </a:r>
            <a:endParaRPr/>
          </a:p>
          <a:p>
            <a:pPr indent="-228600" lvl="0" marL="228600" rtl="0" algn="l">
              <a:lnSpc>
                <a:spcPct val="100000"/>
              </a:lnSpc>
              <a:spcBef>
                <a:spcPts val="1000"/>
              </a:spcBef>
              <a:spcAft>
                <a:spcPts val="0"/>
              </a:spcAft>
              <a:buClr>
                <a:schemeClr val="lt1"/>
              </a:buClr>
              <a:buSzPct val="100000"/>
              <a:buChar char="•"/>
            </a:pPr>
            <a:r>
              <a:rPr lang="es-MX"/>
              <a:t>De acuerdo con las especificaciones, la media en el proceso debería ser 12. Un valor mayor o menor hacen que la parte no sirva en el siguiente proceso.</a:t>
            </a:r>
            <a:endParaRPr/>
          </a:p>
          <a:p>
            <a:pPr indent="-228600" lvl="0" marL="228600" rtl="0" algn="l">
              <a:lnSpc>
                <a:spcPct val="100000"/>
              </a:lnSpc>
              <a:spcBef>
                <a:spcPts val="1000"/>
              </a:spcBef>
              <a:spcAft>
                <a:spcPts val="0"/>
              </a:spcAft>
              <a:buClr>
                <a:schemeClr val="lt1"/>
              </a:buClr>
              <a:buSzPct val="100000"/>
              <a:buChar char="•"/>
            </a:pPr>
            <a:r>
              <a:rPr lang="es-MX"/>
              <a:t>En un día cualquiera le entregan las mediciones de N=30 datos se muestra a continuación. Elabore una prueba de hipótesis y concluya si el proceso sigue siendo adecuado o hay que realizar algún ajuste. Utilice una significancia de </a:t>
            </a:r>
            <a:r>
              <a:rPr lang="es-MX">
                <a:latin typeface="Noto Sans Symbols"/>
                <a:ea typeface="Noto Sans Symbols"/>
                <a:cs typeface="Noto Sans Symbols"/>
                <a:sym typeface="Noto Sans Symbols"/>
              </a:rPr>
              <a:t>α</a:t>
            </a:r>
            <a:r>
              <a:rPr lang="es-MX"/>
              <a:t>=0.01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Ejemplo 2</a:t>
            </a:r>
            <a:endParaRPr/>
          </a:p>
        </p:txBody>
      </p:sp>
      <p:graphicFrame>
        <p:nvGraphicFramePr>
          <p:cNvPr id="348" name="Google Shape;348;p22"/>
          <p:cNvGraphicFramePr/>
          <p:nvPr/>
        </p:nvGraphicFramePr>
        <p:xfrm>
          <a:off x="457200" y="2097088"/>
          <a:ext cx="3000000" cy="3000000"/>
        </p:xfrm>
        <a:graphic>
          <a:graphicData uri="http://schemas.openxmlformats.org/drawingml/2006/table">
            <a:tbl>
              <a:tblPr>
                <a:noFill/>
                <a:tableStyleId>{A34D573E-86C5-4387-AF56-C691555E7FC8}</a:tableStyleId>
              </a:tblPr>
              <a:tblGrid>
                <a:gridCol w="1537025"/>
                <a:gridCol w="1537025"/>
                <a:gridCol w="1537025"/>
                <a:gridCol w="1537025"/>
                <a:gridCol w="1537025"/>
              </a:tblGrid>
              <a:tr h="182875">
                <a:tc>
                  <a:txBody>
                    <a:bodyPr/>
                    <a:lstStyle/>
                    <a:p>
                      <a:pPr indent="0" lvl="0" marL="0" marR="0" rtl="0" algn="r">
                        <a:spcBef>
                          <a:spcPts val="0"/>
                        </a:spcBef>
                        <a:spcAft>
                          <a:spcPts val="0"/>
                        </a:spcAft>
                        <a:buNone/>
                      </a:pPr>
                      <a:r>
                        <a:rPr lang="es-MX" sz="1400" u="none" cap="none" strike="noStrike"/>
                        <a:t>11.91</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11.61</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12.21</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11.82</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11.75</a:t>
                      </a:r>
                      <a:endParaRPr b="0" i="0" sz="1400" u="none" cap="none" strike="noStrike">
                        <a:solidFill>
                          <a:srgbClr val="000000"/>
                        </a:solidFill>
                        <a:latin typeface="Calibri"/>
                        <a:ea typeface="Calibri"/>
                        <a:cs typeface="Calibri"/>
                        <a:sym typeface="Calibri"/>
                      </a:endParaRPr>
                    </a:p>
                  </a:txBody>
                  <a:tcPr marT="7625" marB="0" marR="7625" marL="7625" anchor="b"/>
                </a:tc>
              </a:tr>
              <a:tr h="182875">
                <a:tc>
                  <a:txBody>
                    <a:bodyPr/>
                    <a:lstStyle/>
                    <a:p>
                      <a:pPr indent="0" lvl="0" marL="0" marR="0" rtl="0" algn="r">
                        <a:spcBef>
                          <a:spcPts val="0"/>
                        </a:spcBef>
                        <a:spcAft>
                          <a:spcPts val="0"/>
                        </a:spcAft>
                        <a:buNone/>
                      </a:pPr>
                      <a:r>
                        <a:rPr lang="es-MX" sz="1400" u="none" cap="none" strike="noStrike"/>
                        <a:t>11.36</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11.85</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11.56</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12.12</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11.96</a:t>
                      </a:r>
                      <a:endParaRPr b="0" i="0" sz="1400" u="none" cap="none" strike="noStrike">
                        <a:solidFill>
                          <a:srgbClr val="000000"/>
                        </a:solidFill>
                        <a:latin typeface="Calibri"/>
                        <a:ea typeface="Calibri"/>
                        <a:cs typeface="Calibri"/>
                        <a:sym typeface="Calibri"/>
                      </a:endParaRPr>
                    </a:p>
                  </a:txBody>
                  <a:tcPr marT="7625" marB="0" marR="7625" marL="7625" anchor="b"/>
                </a:tc>
              </a:tr>
              <a:tr h="182875">
                <a:tc>
                  <a:txBody>
                    <a:bodyPr/>
                    <a:lstStyle/>
                    <a:p>
                      <a:pPr indent="0" lvl="0" marL="0" marR="0" rtl="0" algn="r">
                        <a:spcBef>
                          <a:spcPts val="0"/>
                        </a:spcBef>
                        <a:spcAft>
                          <a:spcPts val="0"/>
                        </a:spcAft>
                        <a:buNone/>
                      </a:pPr>
                      <a:r>
                        <a:rPr lang="es-MX" sz="1400" u="none" cap="none" strike="noStrike"/>
                        <a:t>11.75</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12.16</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11.95</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11.6</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11.95</a:t>
                      </a:r>
                      <a:endParaRPr b="0" i="0" sz="1400" u="none" cap="none" strike="noStrike">
                        <a:solidFill>
                          <a:srgbClr val="000000"/>
                        </a:solidFill>
                        <a:latin typeface="Calibri"/>
                        <a:ea typeface="Calibri"/>
                        <a:cs typeface="Calibri"/>
                        <a:sym typeface="Calibri"/>
                      </a:endParaRPr>
                    </a:p>
                  </a:txBody>
                  <a:tcPr marT="7625" marB="0" marR="7625" marL="7625" anchor="b"/>
                </a:tc>
              </a:tr>
              <a:tr h="182875">
                <a:tc>
                  <a:txBody>
                    <a:bodyPr/>
                    <a:lstStyle/>
                    <a:p>
                      <a:pPr indent="0" lvl="0" marL="0" marR="0" rtl="0" algn="r">
                        <a:spcBef>
                          <a:spcPts val="0"/>
                        </a:spcBef>
                        <a:spcAft>
                          <a:spcPts val="0"/>
                        </a:spcAft>
                        <a:buNone/>
                      </a:pPr>
                      <a:r>
                        <a:rPr lang="es-MX" sz="1400" u="none" cap="none" strike="noStrike"/>
                        <a:t>11.95</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11.91</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12.01</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11.95</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11.89</a:t>
                      </a:r>
                      <a:endParaRPr b="0" i="0" sz="1400" u="none" cap="none" strike="noStrike">
                        <a:solidFill>
                          <a:srgbClr val="000000"/>
                        </a:solidFill>
                        <a:latin typeface="Calibri"/>
                        <a:ea typeface="Calibri"/>
                        <a:cs typeface="Calibri"/>
                        <a:sym typeface="Calibri"/>
                      </a:endParaRPr>
                    </a:p>
                  </a:txBody>
                  <a:tcPr marT="7625" marB="0" marR="7625" marL="7625" anchor="b"/>
                </a:tc>
              </a:tr>
              <a:tr h="182875">
                <a:tc>
                  <a:txBody>
                    <a:bodyPr/>
                    <a:lstStyle/>
                    <a:p>
                      <a:pPr indent="0" lvl="0" marL="0" marR="0" rtl="0" algn="r">
                        <a:spcBef>
                          <a:spcPts val="0"/>
                        </a:spcBef>
                        <a:spcAft>
                          <a:spcPts val="0"/>
                        </a:spcAft>
                        <a:buNone/>
                      </a:pPr>
                      <a:r>
                        <a:rPr lang="es-MX" sz="1400" u="none" cap="none" strike="noStrike"/>
                        <a:t>12.14</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12.12</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12.06</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11.96</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11.88</a:t>
                      </a:r>
                      <a:endParaRPr b="0" i="0" sz="1400" u="none" cap="none" strike="noStrike">
                        <a:solidFill>
                          <a:srgbClr val="000000"/>
                        </a:solidFill>
                        <a:latin typeface="Calibri"/>
                        <a:ea typeface="Calibri"/>
                        <a:cs typeface="Calibri"/>
                        <a:sym typeface="Calibri"/>
                      </a:endParaRPr>
                    </a:p>
                  </a:txBody>
                  <a:tcPr marT="7625" marB="0" marR="7625" marL="7625" anchor="b"/>
                </a:tc>
              </a:tr>
              <a:tr h="182875">
                <a:tc>
                  <a:txBody>
                    <a:bodyPr/>
                    <a:lstStyle/>
                    <a:p>
                      <a:pPr indent="0" lvl="0" marL="0" marR="0" rtl="0" algn="r">
                        <a:spcBef>
                          <a:spcPts val="0"/>
                        </a:spcBef>
                        <a:spcAft>
                          <a:spcPts val="0"/>
                        </a:spcAft>
                        <a:buNone/>
                      </a:pPr>
                      <a:r>
                        <a:rPr lang="es-MX" sz="1400" u="none" cap="none" strike="noStrike"/>
                        <a:t>11.72</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11.61</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11.76</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12.22</a:t>
                      </a:r>
                      <a:endParaRPr b="0" i="0" sz="14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s-MX" sz="1400" u="none" cap="none" strike="noStrike"/>
                        <a:t>11.93</a:t>
                      </a:r>
                      <a:endParaRPr b="0" i="0" sz="1400" u="none" cap="none" strike="noStrike">
                        <a:solidFill>
                          <a:srgbClr val="000000"/>
                        </a:solidFill>
                        <a:latin typeface="Calibri"/>
                        <a:ea typeface="Calibri"/>
                        <a:cs typeface="Calibri"/>
                        <a:sym typeface="Calibri"/>
                      </a:endParaRPr>
                    </a:p>
                  </a:txBody>
                  <a:tcPr marT="7625" marB="0" marR="7625" marL="7625" anchor="b"/>
                </a:tc>
              </a:tr>
            </a:tbl>
          </a:graphicData>
        </a:graphic>
      </p:graphicFrame>
      <p:sp>
        <p:nvSpPr>
          <p:cNvPr id="349" name="Google Shape;349;p22"/>
          <p:cNvSpPr txBox="1"/>
          <p:nvPr/>
        </p:nvSpPr>
        <p:spPr>
          <a:xfrm>
            <a:off x="457200" y="3526443"/>
            <a:ext cx="7685037" cy="2650519"/>
          </a:xfrm>
          <a:prstGeom prst="rect">
            <a:avLst/>
          </a:prstGeom>
          <a:blipFill rotWithShape="1">
            <a:blip r:embed="rId3">
              <a:alphaModFix/>
            </a:blip>
            <a:stretch>
              <a:fillRect b="0" l="-713" r="0" t="-91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Gill Sans"/>
                <a:ea typeface="Gill Sans"/>
                <a:cs typeface="Gill Sans"/>
                <a:sym typeface="Gill Sans"/>
              </a:rPr>
              <a:t> </a:t>
            </a:r>
            <a:endParaRPr/>
          </a:p>
        </p:txBody>
      </p:sp>
      <p:pic>
        <p:nvPicPr>
          <p:cNvPr id="350" name="Google Shape;350;p22"/>
          <p:cNvPicPr preferRelativeResize="0"/>
          <p:nvPr/>
        </p:nvPicPr>
        <p:blipFill rotWithShape="1">
          <a:blip r:embed="rId4">
            <a:alphaModFix/>
          </a:blip>
          <a:srcRect b="0" l="0" r="0" t="0"/>
          <a:stretch/>
        </p:blipFill>
        <p:spPr>
          <a:xfrm>
            <a:off x="3306769" y="5908010"/>
            <a:ext cx="3590408" cy="810031"/>
          </a:xfrm>
          <a:prstGeom prst="rect">
            <a:avLst/>
          </a:prstGeom>
          <a:solidFill>
            <a:schemeClr val="lt1"/>
          </a:solid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 Ejemplo 2</a:t>
            </a:r>
            <a:endParaRPr/>
          </a:p>
        </p:txBody>
      </p:sp>
      <p:sp>
        <p:nvSpPr>
          <p:cNvPr id="356" name="Google Shape;356;p23"/>
          <p:cNvSpPr txBox="1"/>
          <p:nvPr/>
        </p:nvSpPr>
        <p:spPr>
          <a:xfrm>
            <a:off x="457200" y="3526443"/>
            <a:ext cx="7685037" cy="265051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lt1"/>
              </a:buClr>
              <a:buSzPts val="2000"/>
              <a:buFont typeface="Arial"/>
              <a:buChar char="•"/>
            </a:pPr>
            <a:r>
              <a:rPr b="0" lang="es-MX" sz="2000">
                <a:solidFill>
                  <a:schemeClr val="lt1"/>
                </a:solidFill>
                <a:latin typeface="Gill Sans"/>
                <a:ea typeface="Gill Sans"/>
                <a:cs typeface="Gill Sans"/>
                <a:sym typeface="Gill Sans"/>
              </a:rPr>
              <a:t>Como es simétrico podemos utilizar las dos </a:t>
            </a:r>
            <a:r>
              <a:rPr lang="es-MX" sz="2000">
                <a:solidFill>
                  <a:schemeClr val="lt1"/>
                </a:solidFill>
                <a:latin typeface="Gill Sans"/>
                <a:ea typeface="Gill Sans"/>
                <a:cs typeface="Gill Sans"/>
                <a:sym typeface="Gill Sans"/>
              </a:rPr>
              <a:t>formas presentadas.</a:t>
            </a:r>
            <a:endParaRPr/>
          </a:p>
          <a:p>
            <a:pPr indent="-228600" lvl="0" marL="228600" marR="0" rtl="0" algn="l">
              <a:lnSpc>
                <a:spcPct val="100000"/>
              </a:lnSpc>
              <a:spcBef>
                <a:spcPts val="1000"/>
              </a:spcBef>
              <a:spcAft>
                <a:spcPts val="0"/>
              </a:spcAft>
              <a:buClr>
                <a:schemeClr val="lt1"/>
              </a:buClr>
              <a:buSzPts val="2000"/>
              <a:buFont typeface="Arial"/>
              <a:buChar char="•"/>
            </a:pPr>
            <a:r>
              <a:rPr b="0" lang="es-MX" sz="2000">
                <a:solidFill>
                  <a:schemeClr val="lt1"/>
                </a:solidFill>
                <a:latin typeface="Gill Sans"/>
                <a:ea typeface="Gill Sans"/>
                <a:cs typeface="Gill Sans"/>
                <a:sym typeface="Gill Sans"/>
              </a:rPr>
              <a:t>Ya que t_prueba&lt;t_crítico la probabilidad es pequeñ</a:t>
            </a:r>
            <a:r>
              <a:rPr lang="es-MX" sz="2000">
                <a:solidFill>
                  <a:schemeClr val="lt1"/>
                </a:solidFill>
                <a:latin typeface="Gill Sans"/>
                <a:ea typeface="Gill Sans"/>
                <a:cs typeface="Gill Sans"/>
                <a:sym typeface="Gill Sans"/>
              </a:rPr>
              <a:t>a de que sea casualidad entonces rechazamos H</a:t>
            </a:r>
            <a:r>
              <a:rPr baseline="-25000" lang="es-MX" sz="2000">
                <a:solidFill>
                  <a:schemeClr val="lt1"/>
                </a:solidFill>
                <a:latin typeface="Gill Sans"/>
                <a:ea typeface="Gill Sans"/>
                <a:cs typeface="Gill Sans"/>
                <a:sym typeface="Gill Sans"/>
              </a:rPr>
              <a:t>0</a:t>
            </a:r>
            <a:r>
              <a:rPr lang="es-MX" sz="2000">
                <a:solidFill>
                  <a:schemeClr val="lt1"/>
                </a:solidFill>
                <a:latin typeface="Gill Sans"/>
                <a:ea typeface="Gill Sans"/>
                <a:cs typeface="Gill Sans"/>
                <a:sym typeface="Gill Sans"/>
              </a:rPr>
              <a:t> y aceptamos H</a:t>
            </a:r>
            <a:r>
              <a:rPr baseline="-25000" lang="es-MX" sz="2000">
                <a:solidFill>
                  <a:schemeClr val="lt1"/>
                </a:solidFill>
                <a:latin typeface="Gill Sans"/>
                <a:ea typeface="Gill Sans"/>
                <a:cs typeface="Gill Sans"/>
                <a:sym typeface="Gill Sans"/>
              </a:rPr>
              <a:t>a</a:t>
            </a:r>
            <a:r>
              <a:rPr lang="es-MX" sz="2000">
                <a:solidFill>
                  <a:schemeClr val="lt1"/>
                </a:solidFill>
                <a:latin typeface="Gill Sans"/>
                <a:ea typeface="Gill Sans"/>
                <a:cs typeface="Gill Sans"/>
                <a:sym typeface="Gill Sans"/>
              </a:rPr>
              <a:t>.</a:t>
            </a:r>
            <a:endParaRPr/>
          </a:p>
          <a:p>
            <a:pPr indent="-228600" lvl="0" marL="228600" marR="0" rtl="0" algn="l">
              <a:lnSpc>
                <a:spcPct val="100000"/>
              </a:lnSpc>
              <a:spcBef>
                <a:spcPts val="1000"/>
              </a:spcBef>
              <a:spcAft>
                <a:spcPts val="0"/>
              </a:spcAft>
              <a:buClr>
                <a:schemeClr val="lt1"/>
              </a:buClr>
              <a:buSzPts val="2000"/>
              <a:buFont typeface="Arial"/>
              <a:buChar char="•"/>
            </a:pPr>
            <a:r>
              <a:rPr b="0" lang="es-MX" sz="2000">
                <a:solidFill>
                  <a:schemeClr val="lt1"/>
                </a:solidFill>
                <a:latin typeface="Gill Sans"/>
                <a:ea typeface="Gill Sans"/>
                <a:cs typeface="Gill Sans"/>
                <a:sym typeface="Gill Sans"/>
              </a:rPr>
              <a:t>S</a:t>
            </a:r>
            <a:r>
              <a:rPr lang="es-MX" sz="2000">
                <a:solidFill>
                  <a:schemeClr val="lt1"/>
                </a:solidFill>
                <a:latin typeface="Gill Sans"/>
                <a:ea typeface="Gill Sans"/>
                <a:cs typeface="Gill Sans"/>
                <a:sym typeface="Gill Sans"/>
              </a:rPr>
              <a:t>i calculamos el valor de p para t=-2.935 tenemos:</a:t>
            </a:r>
            <a:endParaRPr/>
          </a:p>
          <a:p>
            <a:pPr indent="-101600" lvl="0" marL="228600" marR="0" rtl="0" algn="l">
              <a:lnSpc>
                <a:spcPct val="100000"/>
              </a:lnSpc>
              <a:spcBef>
                <a:spcPts val="1000"/>
              </a:spcBef>
              <a:spcAft>
                <a:spcPts val="0"/>
              </a:spcAft>
              <a:buClr>
                <a:schemeClr val="lt1"/>
              </a:buClr>
              <a:buSzPts val="2000"/>
              <a:buFont typeface="Arial"/>
              <a:buNone/>
            </a:pPr>
            <a:r>
              <a:t/>
            </a:r>
            <a:endParaRPr b="0" sz="2000">
              <a:solidFill>
                <a:schemeClr val="lt1"/>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lt1"/>
              </a:buClr>
              <a:buSzPts val="2000"/>
              <a:buFont typeface="Arial"/>
              <a:buChar char="•"/>
            </a:pPr>
            <a:r>
              <a:rPr lang="es-MX" sz="2000">
                <a:solidFill>
                  <a:schemeClr val="lt1"/>
                </a:solidFill>
                <a:latin typeface="Gill Sans"/>
                <a:ea typeface="Gill Sans"/>
                <a:cs typeface="Gill Sans"/>
                <a:sym typeface="Gill Sans"/>
              </a:rPr>
              <a:t>Misma conclusión ya que p &lt; </a:t>
            </a:r>
            <a:r>
              <a:rPr lang="es-MX" sz="2000">
                <a:solidFill>
                  <a:schemeClr val="lt1"/>
                </a:solidFill>
                <a:latin typeface="Noto Sans Symbols"/>
                <a:ea typeface="Noto Sans Symbols"/>
                <a:cs typeface="Noto Sans Symbols"/>
                <a:sym typeface="Noto Sans Symbols"/>
              </a:rPr>
              <a:t>α</a:t>
            </a:r>
            <a:r>
              <a:rPr lang="es-MX" sz="2000">
                <a:solidFill>
                  <a:schemeClr val="lt1"/>
                </a:solidFill>
                <a:latin typeface="Gill Sans"/>
                <a:ea typeface="Gill Sans"/>
                <a:cs typeface="Gill Sans"/>
                <a:sym typeface="Gill Sans"/>
              </a:rPr>
              <a:t>/2</a:t>
            </a:r>
            <a:endParaRPr b="0" sz="2000">
              <a:solidFill>
                <a:schemeClr val="lt1"/>
              </a:solidFill>
              <a:latin typeface="Gill Sans"/>
              <a:ea typeface="Gill Sans"/>
              <a:cs typeface="Gill Sans"/>
              <a:sym typeface="Gill Sans"/>
            </a:endParaRPr>
          </a:p>
        </p:txBody>
      </p:sp>
      <p:pic>
        <p:nvPicPr>
          <p:cNvPr id="357" name="Google Shape;357;p23"/>
          <p:cNvPicPr preferRelativeResize="0"/>
          <p:nvPr>
            <p:ph idx="1" type="body"/>
          </p:nvPr>
        </p:nvPicPr>
        <p:blipFill rotWithShape="1">
          <a:blip r:embed="rId3">
            <a:alphaModFix/>
          </a:blip>
          <a:srcRect b="0" l="0" r="0" t="0"/>
          <a:stretch/>
        </p:blipFill>
        <p:spPr>
          <a:xfrm>
            <a:off x="683198" y="1993611"/>
            <a:ext cx="4283528" cy="1532831"/>
          </a:xfrm>
          <a:prstGeom prst="rect">
            <a:avLst/>
          </a:prstGeom>
          <a:solidFill>
            <a:schemeClr val="lt1"/>
          </a:solidFill>
          <a:ln>
            <a:noFill/>
          </a:ln>
        </p:spPr>
      </p:pic>
      <p:pic>
        <p:nvPicPr>
          <p:cNvPr id="358" name="Google Shape;358;p23"/>
          <p:cNvPicPr preferRelativeResize="0"/>
          <p:nvPr/>
        </p:nvPicPr>
        <p:blipFill rotWithShape="1">
          <a:blip r:embed="rId4">
            <a:alphaModFix/>
          </a:blip>
          <a:srcRect b="0" l="0" r="0" t="0"/>
          <a:stretch/>
        </p:blipFill>
        <p:spPr>
          <a:xfrm>
            <a:off x="683198" y="5097123"/>
            <a:ext cx="4351618" cy="277309"/>
          </a:xfrm>
          <a:prstGeom prst="rect">
            <a:avLst/>
          </a:prstGeom>
          <a:solidFill>
            <a:schemeClr val="lt1"/>
          </a:solidFill>
          <a:ln>
            <a:noFill/>
          </a:ln>
        </p:spPr>
      </p:pic>
      <p:pic>
        <p:nvPicPr>
          <p:cNvPr id="359" name="Google Shape;359;p23"/>
          <p:cNvPicPr preferRelativeResize="0"/>
          <p:nvPr/>
        </p:nvPicPr>
        <p:blipFill rotWithShape="1">
          <a:blip r:embed="rId5">
            <a:alphaModFix/>
          </a:blip>
          <a:srcRect b="50000" l="0" r="0" t="0"/>
          <a:stretch/>
        </p:blipFill>
        <p:spPr>
          <a:xfrm>
            <a:off x="6656392" y="4435207"/>
            <a:ext cx="5078408" cy="22221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2" name="Shape 162"/>
        <p:cNvGrpSpPr/>
        <p:nvPr/>
      </p:nvGrpSpPr>
      <p:grpSpPr>
        <a:xfrm>
          <a:off x="0" y="0"/>
          <a:ext cx="0" cy="0"/>
          <a:chOff x="0" y="0"/>
          <a:chExt cx="0" cy="0"/>
        </a:xfrm>
      </p:grpSpPr>
      <p:sp>
        <p:nvSpPr>
          <p:cNvPr id="163" name="Google Shape;163;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4" name="Google Shape;164;p3"/>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65" name="Google Shape;165;p3"/>
          <p:cNvGrpSpPr/>
          <p:nvPr/>
        </p:nvGrpSpPr>
        <p:grpSpPr>
          <a:xfrm>
            <a:off x="7649180" y="-1190"/>
            <a:ext cx="4263283" cy="6859190"/>
            <a:chOff x="7649180" y="-1190"/>
            <a:chExt cx="4263283" cy="6859190"/>
          </a:xfrm>
        </p:grpSpPr>
        <p:sp>
          <p:nvSpPr>
            <p:cNvPr id="166" name="Google Shape;166;p3"/>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7" name="Google Shape;167;p3"/>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8" name="Google Shape;168;p3"/>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3"/>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0" name="Google Shape;170;p3"/>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71" name="Google Shape;171;p3"/>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2" name="Google Shape;172;p3"/>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Hipótesis</a:t>
            </a:r>
            <a:endParaRPr/>
          </a:p>
        </p:txBody>
      </p:sp>
      <p:sp>
        <p:nvSpPr>
          <p:cNvPr id="173" name="Google Shape;173;p3"/>
          <p:cNvSpPr txBox="1"/>
          <p:nvPr>
            <p:ph idx="1" type="body"/>
          </p:nvPr>
        </p:nvSpPr>
        <p:spPr>
          <a:xfrm>
            <a:off x="457200" y="2096726"/>
            <a:ext cx="7685100" cy="4331700"/>
          </a:xfrm>
          <a:prstGeom prst="rect">
            <a:avLst/>
          </a:prstGeom>
          <a:noFill/>
          <a:ln>
            <a:noFill/>
          </a:ln>
        </p:spPr>
        <p:txBody>
          <a:bodyPr anchorCtr="0" anchor="t" bIns="45700" lIns="91425" spcFirstLastPara="1" rIns="91425" wrap="square" tIns="45700">
            <a:normAutofit fontScale="92500" lnSpcReduction="20000"/>
          </a:bodyPr>
          <a:lstStyle/>
          <a:p>
            <a:pPr indent="-238125" lvl="0" marL="228600" rtl="0" algn="l">
              <a:lnSpc>
                <a:spcPct val="110000"/>
              </a:lnSpc>
              <a:spcBef>
                <a:spcPts val="0"/>
              </a:spcBef>
              <a:spcAft>
                <a:spcPts val="0"/>
              </a:spcAft>
              <a:buClr>
                <a:schemeClr val="lt1"/>
              </a:buClr>
              <a:buSzPct val="100000"/>
              <a:buChar char="•"/>
            </a:pPr>
            <a:r>
              <a:rPr lang="es-MX"/>
              <a:t>Una hipótesis estadística es una afirmación sobre un modelo de probabilidad. El procedimiento para juzgar la veracidad de la hipótesis se llama prueba de hipótesis. </a:t>
            </a:r>
            <a:endParaRPr/>
          </a:p>
          <a:p>
            <a:pPr indent="-238125" lvl="0" marL="228600" rtl="0" algn="l">
              <a:lnSpc>
                <a:spcPct val="110000"/>
              </a:lnSpc>
              <a:spcBef>
                <a:spcPts val="1000"/>
              </a:spcBef>
              <a:spcAft>
                <a:spcPts val="0"/>
              </a:spcAft>
              <a:buClr>
                <a:schemeClr val="lt1"/>
              </a:buClr>
              <a:buSzPct val="100000"/>
              <a:buChar char="•"/>
            </a:pPr>
            <a:r>
              <a:rPr lang="es-MX"/>
              <a:t>La prueba de hipótesis es un método estadístico que se utiliza para tomar decisiones de supuestos formados acerca de una población a partir de una muestra de ella. Para lograrlo se contrastan dos hipótesis.</a:t>
            </a:r>
            <a:endParaRPr/>
          </a:p>
          <a:p>
            <a:pPr indent="-238125" lvl="0" marL="228600" rtl="0" algn="l">
              <a:lnSpc>
                <a:spcPct val="110000"/>
              </a:lnSpc>
              <a:spcBef>
                <a:spcPts val="1000"/>
              </a:spcBef>
              <a:spcAft>
                <a:spcPts val="0"/>
              </a:spcAft>
              <a:buClr>
                <a:schemeClr val="lt1"/>
              </a:buClr>
              <a:buSzPct val="100000"/>
              <a:buChar char="•"/>
            </a:pPr>
            <a:r>
              <a:rPr lang="es-MX"/>
              <a:t>Hipótesis Nula (H</a:t>
            </a:r>
            <a:r>
              <a:rPr baseline="-25000" lang="es-MX"/>
              <a:t>0</a:t>
            </a:r>
            <a:r>
              <a:rPr lang="es-MX"/>
              <a:t> ): H hace referencia a la hipótesis y el subíndice “0” a que no hay diferencia. Es la cual el investigador está dispuesto a sostener como estimable, a menos que haya evidencias estadísticamente significativa en su contra.</a:t>
            </a:r>
            <a:endParaRPr/>
          </a:p>
          <a:p>
            <a:pPr indent="-238125" lvl="0" marL="228600" rtl="0" algn="l">
              <a:lnSpc>
                <a:spcPct val="110000"/>
              </a:lnSpc>
              <a:spcBef>
                <a:spcPts val="1000"/>
              </a:spcBef>
              <a:spcAft>
                <a:spcPts val="0"/>
              </a:spcAft>
              <a:buClr>
                <a:schemeClr val="lt1"/>
              </a:buClr>
              <a:buSzPct val="100000"/>
              <a:buChar char="•"/>
            </a:pPr>
            <a:r>
              <a:rPr lang="es-MX"/>
              <a:t>Hipótesis Alternativa (H</a:t>
            </a:r>
            <a:r>
              <a:rPr baseline="-25000" lang="es-MX"/>
              <a:t>A</a:t>
            </a:r>
            <a:r>
              <a:rPr lang="es-MX"/>
              <a:t>) H hace referencia a la hipótesis y el subíndice “A” a lo contrario que se afirma en la hipótesis nula. Dicho en otras palabras: es la negación de la hipótesis nula. Esta hipótesis solo se aceptará si los datos muestran evidencia de que la hipótesis nula es falsa.</a:t>
            </a:r>
            <a:endParaRPr/>
          </a:p>
        </p:txBody>
      </p:sp>
      <p:pic>
        <p:nvPicPr>
          <p:cNvPr id="174" name="Google Shape;174;p3"/>
          <p:cNvPicPr preferRelativeResize="0"/>
          <p:nvPr/>
        </p:nvPicPr>
        <p:blipFill rotWithShape="1">
          <a:blip r:embed="rId4">
            <a:alphaModFix/>
          </a:blip>
          <a:srcRect b="0" l="16848" r="1684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75" name="Google Shape;175;p3"/>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9" name="Shape 179"/>
        <p:cNvGrpSpPr/>
        <p:nvPr/>
      </p:nvGrpSpPr>
      <p:grpSpPr>
        <a:xfrm>
          <a:off x="0" y="0"/>
          <a:ext cx="0" cy="0"/>
          <a:chOff x="0" y="0"/>
          <a:chExt cx="0" cy="0"/>
        </a:xfrm>
      </p:grpSpPr>
      <p:sp>
        <p:nvSpPr>
          <p:cNvPr id="180" name="Google Shape;180;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1" name="Google Shape;181;p4"/>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182" name="Google Shape;182;p4"/>
          <p:cNvGrpSpPr/>
          <p:nvPr/>
        </p:nvGrpSpPr>
        <p:grpSpPr>
          <a:xfrm>
            <a:off x="7649180" y="-1190"/>
            <a:ext cx="4263283" cy="6859190"/>
            <a:chOff x="7649180" y="-1190"/>
            <a:chExt cx="4263283" cy="6859190"/>
          </a:xfrm>
        </p:grpSpPr>
        <p:sp>
          <p:nvSpPr>
            <p:cNvPr id="183" name="Google Shape;183;p4"/>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4" name="Google Shape;184;p4"/>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5" name="Google Shape;185;p4"/>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6" name="Google Shape;186;p4"/>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7" name="Google Shape;187;p4"/>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88" name="Google Shape;188;p4"/>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9" name="Google Shape;189;p4"/>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a:t>
            </a:r>
            <a:endParaRPr/>
          </a:p>
        </p:txBody>
      </p:sp>
      <p:sp>
        <p:nvSpPr>
          <p:cNvPr id="190" name="Google Shape;190;p4"/>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000"/>
              <a:buChar char="•"/>
            </a:pPr>
            <a:r>
              <a:rPr lang="es-MX"/>
              <a:t>La prueba de hipótesis se puede realizar sobre cualquier parámetro estadístico (media, desviación estándar o proporción).</a:t>
            </a:r>
            <a:endParaRPr/>
          </a:p>
          <a:p>
            <a:pPr indent="-228600" lvl="0" marL="228600" rtl="0" algn="l">
              <a:lnSpc>
                <a:spcPct val="90000"/>
              </a:lnSpc>
              <a:spcBef>
                <a:spcPts val="1000"/>
              </a:spcBef>
              <a:spcAft>
                <a:spcPts val="0"/>
              </a:spcAft>
              <a:buClr>
                <a:schemeClr val="lt1"/>
              </a:buClr>
              <a:buSzPts val="2000"/>
              <a:buChar char="•"/>
            </a:pPr>
            <a:r>
              <a:rPr lang="es-MX"/>
              <a:t>Puede tomar cualquiera de estas tres formas (sobre la media).</a:t>
            </a:r>
            <a:endParaRPr/>
          </a:p>
          <a:p>
            <a:pPr indent="-101600" lvl="0" marL="228600" rtl="0" algn="l">
              <a:lnSpc>
                <a:spcPct val="90000"/>
              </a:lnSpc>
              <a:spcBef>
                <a:spcPts val="1000"/>
              </a:spcBef>
              <a:spcAft>
                <a:spcPts val="0"/>
              </a:spcAft>
              <a:buClr>
                <a:schemeClr val="lt1"/>
              </a:buClr>
              <a:buSzPts val="2000"/>
              <a:buNone/>
            </a:pPr>
            <a:r>
              <a:t/>
            </a:r>
            <a:endParaRPr/>
          </a:p>
          <a:p>
            <a:pPr indent="0" lvl="0" marL="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a:p>
            <a:pPr indent="-228600" lvl="0" marL="228600" rtl="0" algn="l">
              <a:lnSpc>
                <a:spcPct val="90000"/>
              </a:lnSpc>
              <a:spcBef>
                <a:spcPts val="1000"/>
              </a:spcBef>
              <a:spcAft>
                <a:spcPts val="0"/>
              </a:spcAft>
              <a:buClr>
                <a:schemeClr val="lt1"/>
              </a:buClr>
              <a:buSzPts val="2000"/>
              <a:buChar char="•"/>
            </a:pPr>
            <a:r>
              <a:rPr lang="es-MX"/>
              <a:t>Observe que siempre el signo de igual está en la hipótesis nula.</a:t>
            </a:r>
            <a:endParaRPr/>
          </a:p>
          <a:p>
            <a:pPr indent="-228600" lvl="0" marL="228600" rtl="0" algn="l">
              <a:lnSpc>
                <a:spcPct val="90000"/>
              </a:lnSpc>
              <a:spcBef>
                <a:spcPts val="1000"/>
              </a:spcBef>
              <a:spcAft>
                <a:spcPts val="0"/>
              </a:spcAft>
              <a:buClr>
                <a:schemeClr val="lt1"/>
              </a:buClr>
              <a:buSzPts val="2000"/>
              <a:buChar char="•"/>
            </a:pPr>
            <a:r>
              <a:rPr lang="es-MX"/>
              <a:t>La hipótesis nula NUNCA se acepta, simplemente no puede rechazarse. </a:t>
            </a:r>
            <a:endParaRPr/>
          </a:p>
          <a:p>
            <a:pPr indent="-228600" lvl="0" marL="228600" rtl="0" algn="l">
              <a:lnSpc>
                <a:spcPct val="90000"/>
              </a:lnSpc>
              <a:spcBef>
                <a:spcPts val="1000"/>
              </a:spcBef>
              <a:spcAft>
                <a:spcPts val="0"/>
              </a:spcAft>
              <a:buClr>
                <a:schemeClr val="lt1"/>
              </a:buClr>
              <a:buSzPts val="2000"/>
              <a:buChar char="•"/>
            </a:pPr>
            <a:r>
              <a:rPr lang="es-MX"/>
              <a:t>La hipótesis alternativa puede aceptarse.</a:t>
            </a:r>
            <a:endParaRPr/>
          </a:p>
          <a:p>
            <a:pPr indent="-101600" lvl="0" marL="228600" rtl="0" algn="l">
              <a:lnSpc>
                <a:spcPct val="90000"/>
              </a:lnSpc>
              <a:spcBef>
                <a:spcPts val="1000"/>
              </a:spcBef>
              <a:spcAft>
                <a:spcPts val="0"/>
              </a:spcAft>
              <a:buClr>
                <a:schemeClr val="lt1"/>
              </a:buClr>
              <a:buSzPts val="2000"/>
              <a:buNone/>
            </a:pPr>
            <a:r>
              <a:t/>
            </a:r>
            <a:endParaRPr/>
          </a:p>
        </p:txBody>
      </p:sp>
      <p:pic>
        <p:nvPicPr>
          <p:cNvPr id="191" name="Google Shape;191;p4"/>
          <p:cNvPicPr preferRelativeResize="0"/>
          <p:nvPr/>
        </p:nvPicPr>
        <p:blipFill rotWithShape="1">
          <a:blip r:embed="rId4">
            <a:alphaModFix/>
          </a:blip>
          <a:srcRect b="0" l="682" r="682"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192" name="Google Shape;192;p4"/>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pic>
        <p:nvPicPr>
          <p:cNvPr id="193" name="Google Shape;193;p4"/>
          <p:cNvPicPr preferRelativeResize="0"/>
          <p:nvPr/>
        </p:nvPicPr>
        <p:blipFill rotWithShape="1">
          <a:blip r:embed="rId5">
            <a:alphaModFix/>
          </a:blip>
          <a:srcRect b="0" l="0" r="0" t="0"/>
          <a:stretch/>
        </p:blipFill>
        <p:spPr>
          <a:xfrm>
            <a:off x="1990930" y="3212784"/>
            <a:ext cx="5410955" cy="9240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7" name="Shape 197"/>
        <p:cNvGrpSpPr/>
        <p:nvPr/>
      </p:nvGrpSpPr>
      <p:grpSpPr>
        <a:xfrm>
          <a:off x="0" y="0"/>
          <a:ext cx="0" cy="0"/>
          <a:chOff x="0" y="0"/>
          <a:chExt cx="0" cy="0"/>
        </a:xfrm>
      </p:grpSpPr>
      <p:sp>
        <p:nvSpPr>
          <p:cNvPr id="198" name="Google Shape;198;p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9" name="Google Shape;199;p5"/>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00" name="Google Shape;200;p5"/>
          <p:cNvGrpSpPr/>
          <p:nvPr/>
        </p:nvGrpSpPr>
        <p:grpSpPr>
          <a:xfrm>
            <a:off x="7649180" y="-1190"/>
            <a:ext cx="4263283" cy="6859190"/>
            <a:chOff x="7649180" y="-1190"/>
            <a:chExt cx="4263283" cy="6859190"/>
          </a:xfrm>
        </p:grpSpPr>
        <p:sp>
          <p:nvSpPr>
            <p:cNvPr id="201" name="Google Shape;201;p5"/>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2" name="Google Shape;202;p5"/>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3" name="Google Shape;203;p5"/>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4" name="Google Shape;204;p5"/>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5" name="Google Shape;205;p5"/>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06" name="Google Shape;206;p5"/>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7" name="Google Shape;207;p5"/>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(ejemplos)</a:t>
            </a:r>
            <a:endParaRPr/>
          </a:p>
        </p:txBody>
      </p:sp>
      <p:sp>
        <p:nvSpPr>
          <p:cNvPr id="208" name="Google Shape;208;p5"/>
          <p:cNvSpPr txBox="1"/>
          <p:nvPr>
            <p:ph idx="1" type="body"/>
          </p:nvPr>
        </p:nvSpPr>
        <p:spPr>
          <a:xfrm>
            <a:off x="457200" y="2096713"/>
            <a:ext cx="7685037" cy="4080250"/>
          </a:xfrm>
          <a:prstGeom prst="rect">
            <a:avLst/>
          </a:prstGeom>
          <a:blipFill rotWithShape="1">
            <a:blip r:embed="rId4">
              <a:alphaModFix/>
            </a:blip>
            <a:stretch>
              <a:fillRect b="0" l="-713" r="0" t="-1493"/>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MX"/>
              <a:t> </a:t>
            </a:r>
            <a:endParaRPr/>
          </a:p>
        </p:txBody>
      </p:sp>
      <p:pic>
        <p:nvPicPr>
          <p:cNvPr id="209" name="Google Shape;209;p5"/>
          <p:cNvPicPr preferRelativeResize="0"/>
          <p:nvPr/>
        </p:nvPicPr>
        <p:blipFill rotWithShape="1">
          <a:blip r:embed="rId5">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10" name="Google Shape;210;p5"/>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4" name="Shape 214"/>
        <p:cNvGrpSpPr/>
        <p:nvPr/>
      </p:nvGrpSpPr>
      <p:grpSpPr>
        <a:xfrm>
          <a:off x="0" y="0"/>
          <a:ext cx="0" cy="0"/>
          <a:chOff x="0" y="0"/>
          <a:chExt cx="0" cy="0"/>
        </a:xfrm>
      </p:grpSpPr>
      <p:sp>
        <p:nvSpPr>
          <p:cNvPr id="215" name="Google Shape;215;p6"/>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6" name="Google Shape;216;p6"/>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17" name="Google Shape;217;p6"/>
          <p:cNvGrpSpPr/>
          <p:nvPr/>
        </p:nvGrpSpPr>
        <p:grpSpPr>
          <a:xfrm>
            <a:off x="7649180" y="-1190"/>
            <a:ext cx="4263283" cy="6859190"/>
            <a:chOff x="7649180" y="-1190"/>
            <a:chExt cx="4263283" cy="6859190"/>
          </a:xfrm>
        </p:grpSpPr>
        <p:sp>
          <p:nvSpPr>
            <p:cNvPr id="218" name="Google Shape;218;p6"/>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9" name="Google Shape;219;p6"/>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0" name="Google Shape;220;p6"/>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1" name="Google Shape;221;p6"/>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2" name="Google Shape;222;p6"/>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23" name="Google Shape;223;p6"/>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4" name="Google Shape;224;p6"/>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(ejemplos)</a:t>
            </a:r>
            <a:endParaRPr/>
          </a:p>
        </p:txBody>
      </p:sp>
      <p:sp>
        <p:nvSpPr>
          <p:cNvPr id="225" name="Google Shape;225;p6"/>
          <p:cNvSpPr txBox="1"/>
          <p:nvPr>
            <p:ph idx="1" type="body"/>
          </p:nvPr>
        </p:nvSpPr>
        <p:spPr>
          <a:xfrm>
            <a:off x="457200" y="2096713"/>
            <a:ext cx="7685037" cy="4080250"/>
          </a:xfrm>
          <a:prstGeom prst="rect">
            <a:avLst/>
          </a:prstGeom>
          <a:blipFill rotWithShape="1">
            <a:blip r:embed="rId4">
              <a:alphaModFix/>
            </a:blip>
            <a:stretch>
              <a:fillRect b="0" l="-713" r="0" t="-1493"/>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MX"/>
              <a:t> </a:t>
            </a:r>
            <a:endParaRPr/>
          </a:p>
        </p:txBody>
      </p:sp>
      <p:pic>
        <p:nvPicPr>
          <p:cNvPr id="226" name="Google Shape;226;p6"/>
          <p:cNvPicPr preferRelativeResize="0"/>
          <p:nvPr/>
        </p:nvPicPr>
        <p:blipFill rotWithShape="1">
          <a:blip r:embed="rId5">
            <a:alphaModFix/>
          </a:blip>
          <a:srcRect b="0" l="16726" r="16727"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27" name="Google Shape;227;p6"/>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1" name="Shape 231"/>
        <p:cNvGrpSpPr/>
        <p:nvPr/>
      </p:nvGrpSpPr>
      <p:grpSpPr>
        <a:xfrm>
          <a:off x="0" y="0"/>
          <a:ext cx="0" cy="0"/>
          <a:chOff x="0" y="0"/>
          <a:chExt cx="0" cy="0"/>
        </a:xfrm>
      </p:grpSpPr>
      <p:sp>
        <p:nvSpPr>
          <p:cNvPr id="232" name="Google Shape;232;p7"/>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3" name="Google Shape;233;p7"/>
          <p:cNvSpPr/>
          <p:nvPr/>
        </p:nvSpPr>
        <p:spPr>
          <a:xfrm>
            <a:off x="0" y="0"/>
            <a:ext cx="12188952" cy="6858000"/>
          </a:xfrm>
          <a:prstGeom prst="rect">
            <a:avLst/>
          </a:prstGeom>
          <a:solidFill>
            <a:srgbClr val="816148">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816148"/>
              </a:solidFill>
              <a:latin typeface="Gill Sans"/>
              <a:ea typeface="Gill Sans"/>
              <a:cs typeface="Gill Sans"/>
              <a:sym typeface="Gill Sans"/>
            </a:endParaRPr>
          </a:p>
        </p:txBody>
      </p:sp>
      <p:grpSp>
        <p:nvGrpSpPr>
          <p:cNvPr id="234" name="Google Shape;234;p7"/>
          <p:cNvGrpSpPr/>
          <p:nvPr/>
        </p:nvGrpSpPr>
        <p:grpSpPr>
          <a:xfrm>
            <a:off x="7649180" y="-1190"/>
            <a:ext cx="4263283" cy="6859190"/>
            <a:chOff x="7649180" y="-1190"/>
            <a:chExt cx="4263283" cy="6859190"/>
          </a:xfrm>
        </p:grpSpPr>
        <p:sp>
          <p:nvSpPr>
            <p:cNvPr id="235" name="Google Shape;235;p7"/>
            <p:cNvSpPr/>
            <p:nvPr/>
          </p:nvSpPr>
          <p:spPr>
            <a:xfrm>
              <a:off x="11202463" y="453951"/>
              <a:ext cx="608046" cy="608046"/>
            </a:xfrm>
            <a:prstGeom prst="ellipse">
              <a:avLst/>
            </a:pr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6" name="Google Shape;236;p7"/>
            <p:cNvSpPr/>
            <p:nvPr/>
          </p:nvSpPr>
          <p:spPr>
            <a:xfrm>
              <a:off x="7649180" y="4581409"/>
              <a:ext cx="856614" cy="1305524"/>
            </a:xfrm>
            <a:custGeom>
              <a:rect b="b" l="l" r="r" t="t"/>
              <a:pathLst>
                <a:path extrusionOk="0" h="6532054" w="3413378">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rgbClr val="4367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7" name="Google Shape;237;p7"/>
            <p:cNvSpPr/>
            <p:nvPr/>
          </p:nvSpPr>
          <p:spPr>
            <a:xfrm>
              <a:off x="8666922" y="5224794"/>
              <a:ext cx="439469" cy="43946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8" name="Google Shape;238;p7"/>
            <p:cNvSpPr/>
            <p:nvPr/>
          </p:nvSpPr>
          <p:spPr>
            <a:xfrm>
              <a:off x="8314482" y="-1190"/>
              <a:ext cx="3597981" cy="1501977"/>
            </a:xfrm>
            <a:custGeom>
              <a:rect b="b" l="l" r="r" t="t"/>
              <a:pathLst>
                <a:path extrusionOk="0" h="1501977" w="3597981">
                  <a:moveTo>
                    <a:pt x="0" y="0"/>
                  </a:moveTo>
                  <a:lnTo>
                    <a:pt x="3597981" y="0"/>
                  </a:lnTo>
                  <a:lnTo>
                    <a:pt x="3590068" y="51850"/>
                  </a:lnTo>
                  <a:cubicBezTo>
                    <a:pt x="3420721" y="879443"/>
                    <a:pt x="2688479" y="1501977"/>
                    <a:pt x="1810819" y="1501977"/>
                  </a:cubicBezTo>
                  <a:lnTo>
                    <a:pt x="0" y="1501977"/>
                  </a:lnTo>
                  <a:close/>
                </a:path>
              </a:pathLst>
            </a:custGeom>
            <a:solidFill>
              <a:srgbClr val="4367A6">
                <a:alpha val="64705"/>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9" name="Google Shape;239;p7"/>
            <p:cNvSpPr/>
            <p:nvPr/>
          </p:nvSpPr>
          <p:spPr>
            <a:xfrm>
              <a:off x="8288140" y="5358009"/>
              <a:ext cx="3597678" cy="1499991"/>
            </a:xfrm>
            <a:custGeom>
              <a:rect b="b" l="l" r="r" t="t"/>
              <a:pathLst>
                <a:path extrusionOk="0" h="1499991" w="3597678">
                  <a:moveTo>
                    <a:pt x="1786859" y="0"/>
                  </a:moveTo>
                  <a:lnTo>
                    <a:pt x="3597678" y="0"/>
                  </a:lnTo>
                  <a:lnTo>
                    <a:pt x="3597678" y="1499991"/>
                  </a:lnTo>
                  <a:lnTo>
                    <a:pt x="0" y="1499991"/>
                  </a:lnTo>
                  <a:lnTo>
                    <a:pt x="7610" y="1450127"/>
                  </a:lnTo>
                  <a:cubicBezTo>
                    <a:pt x="176957" y="622534"/>
                    <a:pt x="909198" y="0"/>
                    <a:pt x="1786859" y="0"/>
                  </a:cubicBezTo>
                  <a:close/>
                </a:path>
              </a:pathLst>
            </a:custGeom>
            <a:solidFill>
              <a:srgbClr val="AABCDC">
                <a:alpha val="6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0" name="Google Shape;240;p7"/>
          <p:cNvSpPr/>
          <p:nvPr/>
        </p:nvSpPr>
        <p:spPr>
          <a:xfrm>
            <a:off x="3048" y="0"/>
            <a:ext cx="12188952" cy="6858000"/>
          </a:xfrm>
          <a:prstGeom prst="rect">
            <a:avLst/>
          </a:prstGeom>
          <a:blipFill rotWithShape="1">
            <a:blip r:embed="rId3">
              <a:alphaModFix amt="6000"/>
            </a:blip>
            <a:tile algn="tl" flip="none" tx="0" sx="100000" ty="0" sy="100000"/>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1" name="Google Shape;241;p7"/>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Prueba de hipótesis (ejemplos)</a:t>
            </a:r>
            <a:endParaRPr/>
          </a:p>
        </p:txBody>
      </p:sp>
      <p:sp>
        <p:nvSpPr>
          <p:cNvPr id="242" name="Google Shape;242;p7"/>
          <p:cNvSpPr txBox="1"/>
          <p:nvPr>
            <p:ph idx="1" type="body"/>
          </p:nvPr>
        </p:nvSpPr>
        <p:spPr>
          <a:xfrm>
            <a:off x="457200" y="2096713"/>
            <a:ext cx="7685037" cy="4080250"/>
          </a:xfrm>
          <a:prstGeom prst="rect">
            <a:avLst/>
          </a:prstGeom>
          <a:blipFill rotWithShape="1">
            <a:blip r:embed="rId4">
              <a:alphaModFix/>
            </a:blip>
            <a:stretch>
              <a:fillRect b="0" l="-713" r="-78" t="-1493"/>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MX"/>
              <a:t> </a:t>
            </a:r>
            <a:endParaRPr/>
          </a:p>
        </p:txBody>
      </p:sp>
      <p:pic>
        <p:nvPicPr>
          <p:cNvPr id="243" name="Google Shape;243;p7"/>
          <p:cNvPicPr preferRelativeResize="0"/>
          <p:nvPr/>
        </p:nvPicPr>
        <p:blipFill rotWithShape="1">
          <a:blip r:embed="rId5">
            <a:alphaModFix/>
          </a:blip>
          <a:srcRect b="0" l="19999" r="19999" t="0"/>
          <a:stretch/>
        </p:blipFill>
        <p:spPr>
          <a:xfrm>
            <a:off x="8313705" y="1605900"/>
            <a:ext cx="3572113" cy="3572112"/>
          </a:xfrm>
          <a:custGeom>
            <a:rect b="b" l="l" r="r" t="t"/>
            <a:pathLst>
              <a:path extrusionOk="0" h="3646991" w="3646992">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a:noFill/>
          <a:ln>
            <a:noFill/>
          </a:ln>
        </p:spPr>
      </p:pic>
      <p:sp>
        <p:nvSpPr>
          <p:cNvPr id="244" name="Google Shape;244;p7"/>
          <p:cNvSpPr/>
          <p:nvPr/>
        </p:nvSpPr>
        <p:spPr>
          <a:xfrm>
            <a:off x="0" y="98978"/>
            <a:ext cx="65" cy="27699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Gill Sans"/>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Errores en prueba de hipótesis</a:t>
            </a:r>
            <a:endParaRPr/>
          </a:p>
        </p:txBody>
      </p:sp>
      <p:sp>
        <p:nvSpPr>
          <p:cNvPr id="250" name="Google Shape;250;p8"/>
          <p:cNvSpPr txBox="1"/>
          <p:nvPr>
            <p:ph idx="1" type="body"/>
          </p:nvPr>
        </p:nvSpPr>
        <p:spPr>
          <a:xfrm>
            <a:off x="457200" y="2096713"/>
            <a:ext cx="7685037" cy="408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s-MX"/>
              <a:t>Las pruebas de las hipótesis dependen de la muestra que se elija.</a:t>
            </a:r>
            <a:endParaRPr/>
          </a:p>
          <a:p>
            <a:pPr indent="-228600" lvl="0" marL="228600" rtl="0" algn="l">
              <a:lnSpc>
                <a:spcPct val="90000"/>
              </a:lnSpc>
              <a:spcBef>
                <a:spcPts val="1000"/>
              </a:spcBef>
              <a:spcAft>
                <a:spcPts val="0"/>
              </a:spcAft>
              <a:buClr>
                <a:schemeClr val="lt1"/>
              </a:buClr>
              <a:buSzPts val="2000"/>
              <a:buChar char="•"/>
            </a:pPr>
            <a:r>
              <a:rPr b="0" lang="es-MX"/>
              <a:t>Una muestra puede dar un resultado y otra muestra uno </a:t>
            </a:r>
            <a:r>
              <a:rPr lang="es-MX"/>
              <a:t>distinto.</a:t>
            </a:r>
            <a:endParaRPr/>
          </a:p>
          <a:p>
            <a:pPr indent="-228600" lvl="0" marL="228600" rtl="0" algn="l">
              <a:lnSpc>
                <a:spcPct val="90000"/>
              </a:lnSpc>
              <a:spcBef>
                <a:spcPts val="1000"/>
              </a:spcBef>
              <a:spcAft>
                <a:spcPts val="0"/>
              </a:spcAft>
              <a:buClr>
                <a:schemeClr val="lt1"/>
              </a:buClr>
              <a:buSzPts val="2000"/>
              <a:buChar char="•"/>
            </a:pPr>
            <a:r>
              <a:rPr b="0" lang="es-MX"/>
              <a:t>Por ello </a:t>
            </a:r>
            <a:r>
              <a:rPr lang="es-MX"/>
              <a:t>trabajamos con probabilidad. Buscamos que la probabilidad de haber tomado la decisión correcta sea alta. Sin embargo, podemos cometer errores.</a:t>
            </a:r>
            <a:endParaRPr b="0"/>
          </a:p>
          <a:p>
            <a:pPr indent="-101600" lvl="0" marL="228600" rtl="0" algn="l">
              <a:lnSpc>
                <a:spcPct val="90000"/>
              </a:lnSpc>
              <a:spcBef>
                <a:spcPts val="1000"/>
              </a:spcBef>
              <a:spcAft>
                <a:spcPts val="0"/>
              </a:spcAft>
              <a:buClr>
                <a:schemeClr val="lt1"/>
              </a:buClr>
              <a:buSzPts val="2000"/>
              <a:buNone/>
            </a:pPr>
            <a:r>
              <a:t/>
            </a:r>
            <a:endParaRPr b="0"/>
          </a:p>
          <a:p>
            <a:pPr indent="-101600" lvl="0" marL="228600" rtl="0" algn="l">
              <a:lnSpc>
                <a:spcPct val="90000"/>
              </a:lnSpc>
              <a:spcBef>
                <a:spcPts val="1000"/>
              </a:spcBef>
              <a:spcAft>
                <a:spcPts val="0"/>
              </a:spcAft>
              <a:buClr>
                <a:schemeClr val="lt1"/>
              </a:buClr>
              <a:buSzPts val="2000"/>
              <a:buNone/>
            </a:pPr>
            <a:r>
              <a:t/>
            </a:r>
            <a:endParaRPr/>
          </a:p>
          <a:p>
            <a:pPr indent="-101600" lvl="0" marL="228600" rtl="0" algn="l">
              <a:lnSpc>
                <a:spcPct val="90000"/>
              </a:lnSpc>
              <a:spcBef>
                <a:spcPts val="1000"/>
              </a:spcBef>
              <a:spcAft>
                <a:spcPts val="0"/>
              </a:spcAft>
              <a:buClr>
                <a:schemeClr val="lt1"/>
              </a:buClr>
              <a:buSzPts val="2000"/>
              <a:buNone/>
            </a:pPr>
            <a:r>
              <a:t/>
            </a:r>
            <a:endParaRPr/>
          </a:p>
          <a:p>
            <a:pPr indent="-101600" lvl="1" marL="685800" rtl="0" algn="l">
              <a:lnSpc>
                <a:spcPct val="90000"/>
              </a:lnSpc>
              <a:spcBef>
                <a:spcPts val="500"/>
              </a:spcBef>
              <a:spcAft>
                <a:spcPts val="0"/>
              </a:spcAft>
              <a:buClr>
                <a:schemeClr val="lt1"/>
              </a:buClr>
              <a:buSzPts val="2000"/>
              <a:buNone/>
            </a:pPr>
            <a:r>
              <a:t/>
            </a:r>
            <a:endParaRPr/>
          </a:p>
        </p:txBody>
      </p:sp>
      <p:pic>
        <p:nvPicPr>
          <p:cNvPr id="251" name="Google Shape;251;p8"/>
          <p:cNvPicPr preferRelativeResize="0"/>
          <p:nvPr/>
        </p:nvPicPr>
        <p:blipFill rotWithShape="1">
          <a:blip r:embed="rId3">
            <a:alphaModFix/>
          </a:blip>
          <a:srcRect b="0" l="0" r="0" t="0"/>
          <a:stretch/>
        </p:blipFill>
        <p:spPr>
          <a:xfrm>
            <a:off x="348942" y="3927312"/>
            <a:ext cx="7793295" cy="26983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txBox="1"/>
          <p:nvPr>
            <p:ph type="title"/>
          </p:nvPr>
        </p:nvSpPr>
        <p:spPr>
          <a:xfrm>
            <a:off x="457200" y="668049"/>
            <a:ext cx="7685037"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s-MX"/>
              <a:t>Errores en prueba de hipótesis</a:t>
            </a:r>
            <a:endParaRPr/>
          </a:p>
        </p:txBody>
      </p:sp>
      <p:sp>
        <p:nvSpPr>
          <p:cNvPr id="257" name="Google Shape;257;p9"/>
          <p:cNvSpPr txBox="1"/>
          <p:nvPr>
            <p:ph idx="1" type="body"/>
          </p:nvPr>
        </p:nvSpPr>
        <p:spPr>
          <a:xfrm>
            <a:off x="457200" y="2096725"/>
            <a:ext cx="7685100" cy="4248900"/>
          </a:xfrm>
          <a:prstGeom prst="rect">
            <a:avLst/>
          </a:prstGeom>
          <a:noFill/>
          <a:ln>
            <a:noFill/>
          </a:ln>
        </p:spPr>
        <p:txBody>
          <a:bodyPr anchorCtr="0" anchor="t" bIns="45700" lIns="91425" spcFirstLastPara="1" rIns="91425" wrap="square" tIns="45700">
            <a:normAutofit lnSpcReduction="20000"/>
          </a:bodyPr>
          <a:lstStyle/>
          <a:p>
            <a:pPr indent="-238125" lvl="0" marL="228600" rtl="0" algn="l">
              <a:lnSpc>
                <a:spcPct val="90000"/>
              </a:lnSpc>
              <a:spcBef>
                <a:spcPts val="0"/>
              </a:spcBef>
              <a:spcAft>
                <a:spcPts val="0"/>
              </a:spcAft>
              <a:buClr>
                <a:schemeClr val="lt1"/>
              </a:buClr>
              <a:buSzPts val="2000"/>
              <a:buChar char="•"/>
            </a:pPr>
            <a:r>
              <a:rPr lang="es-MX"/>
              <a:t>El error tipo 1 se conoce también como el error del productor, porque está rechazando algo como malo cuando en realidad es bueno. Es grave pero no tanto.</a:t>
            </a:r>
            <a:endParaRPr/>
          </a:p>
          <a:p>
            <a:pPr indent="-238125" lvl="0" marL="228600" rtl="0" algn="l">
              <a:lnSpc>
                <a:spcPct val="90000"/>
              </a:lnSpc>
              <a:spcBef>
                <a:spcPts val="1000"/>
              </a:spcBef>
              <a:spcAft>
                <a:spcPts val="0"/>
              </a:spcAft>
              <a:buClr>
                <a:schemeClr val="lt1"/>
              </a:buClr>
              <a:buSzPts val="2000"/>
              <a:buChar char="•"/>
            </a:pPr>
            <a:r>
              <a:rPr lang="es-MX"/>
              <a:t>El error tipo 2 se conoce también como riesgo del consumidor, porque estará consumiendo como bueno un producto malo (imagine una medicina).</a:t>
            </a:r>
            <a:endParaRPr/>
          </a:p>
          <a:p>
            <a:pPr indent="-238125" lvl="0" marL="228600" rtl="0" algn="l">
              <a:lnSpc>
                <a:spcPct val="90000"/>
              </a:lnSpc>
              <a:spcBef>
                <a:spcPts val="1000"/>
              </a:spcBef>
              <a:spcAft>
                <a:spcPts val="0"/>
              </a:spcAft>
              <a:buClr>
                <a:schemeClr val="lt1"/>
              </a:buClr>
              <a:buSzPts val="2000"/>
              <a:buChar char="•"/>
            </a:pPr>
            <a:r>
              <a:rPr b="0" lang="es-MX"/>
              <a:t>Para </a:t>
            </a:r>
            <a:r>
              <a:rPr lang="es-MX"/>
              <a:t>reducir el riesgo del error tipo 1 se establece un valor </a:t>
            </a:r>
            <a:r>
              <a:rPr lang="es-MX">
                <a:latin typeface="Noto Sans Symbols"/>
                <a:ea typeface="Noto Sans Symbols"/>
                <a:cs typeface="Noto Sans Symbols"/>
                <a:sym typeface="Noto Sans Symbols"/>
              </a:rPr>
              <a:t>α</a:t>
            </a:r>
            <a:r>
              <a:rPr lang="es-MX"/>
              <a:t>, llamado nivel de significancia. El valor se establece pequeño es decir que tenga una baja probabilidad de tenerlo.</a:t>
            </a:r>
            <a:endParaRPr/>
          </a:p>
          <a:p>
            <a:pPr indent="-238125" lvl="0" marL="228600" rtl="0" algn="l">
              <a:lnSpc>
                <a:spcPct val="90000"/>
              </a:lnSpc>
              <a:spcBef>
                <a:spcPts val="1000"/>
              </a:spcBef>
              <a:spcAft>
                <a:spcPts val="0"/>
              </a:spcAft>
              <a:buClr>
                <a:schemeClr val="lt1"/>
              </a:buClr>
              <a:buSzPts val="2000"/>
              <a:buChar char="•"/>
            </a:pPr>
            <a:r>
              <a:rPr b="0" lang="es-MX"/>
              <a:t>Para reducir el riesgo del error tipo 2 primero nunca se acepta la hipótesis nula sino que </a:t>
            </a:r>
            <a:r>
              <a:rPr b="1" lang="es-MX"/>
              <a:t>no se rechaza, </a:t>
            </a:r>
            <a:r>
              <a:rPr lang="es-MX"/>
              <a:t>segundo se establece un nivel de potencia de la prueba es decir se asume que se está cometiendo el error para cada valor y se calcula la probabilidad.</a:t>
            </a:r>
            <a:endParaRPr/>
          </a:p>
          <a:p>
            <a:pPr indent="-238125" lvl="0" marL="228600" rtl="0" algn="l">
              <a:lnSpc>
                <a:spcPct val="90000"/>
              </a:lnSpc>
              <a:spcBef>
                <a:spcPts val="1000"/>
              </a:spcBef>
              <a:spcAft>
                <a:spcPts val="0"/>
              </a:spcAft>
              <a:buClr>
                <a:schemeClr val="lt1"/>
              </a:buClr>
              <a:buSzPts val="2000"/>
              <a:buChar char="•"/>
            </a:pPr>
            <a:r>
              <a:rPr lang="es-MX"/>
              <a:t>Puedes saber más de la potencia de prueba viendo este video: </a:t>
            </a:r>
            <a:r>
              <a:rPr lang="es-MX" u="sng">
                <a:solidFill>
                  <a:srgbClr val="FFFF00"/>
                </a:solidFill>
                <a:hlinkClick r:id="rId3">
                  <a:extLst>
                    <a:ext uri="{A12FA001-AC4F-418D-AE19-62706E023703}">
                      <ahyp:hlinkClr val="tx"/>
                    </a:ext>
                  </a:extLst>
                </a:hlinkClick>
              </a:rPr>
              <a:t>Potencia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2022-05-21T19:15:29Z</dcterms:created>
  <dc:creator>Gutierrez Perez, Cesar (MEX, TYP, ID)</dc:creator>
</cp:coreProperties>
</file>