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70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dkMcKqeHivnY9n0y7SAsMmE0Q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illSans-bold.fntdata"/><Relationship Id="rId10" Type="http://schemas.openxmlformats.org/officeDocument/2006/relationships/slide" Target="slides/slide5.xml"/><Relationship Id="rId32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ctrTitle"/>
          </p:nvPr>
        </p:nvSpPr>
        <p:spPr>
          <a:xfrm>
            <a:off x="457200" y="668049"/>
            <a:ext cx="7626795" cy="2841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subTitle"/>
          </p:nvPr>
        </p:nvSpPr>
        <p:spPr>
          <a:xfrm>
            <a:off x="457200" y="3602038"/>
            <a:ext cx="7626795" cy="250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8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 rot="5400000">
            <a:off x="2259593" y="294320"/>
            <a:ext cx="4080250" cy="768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3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0" name="Google Shape;120;p38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1" name="Google Shape;121;p38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38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" name="Google Shape;123;p38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7" name="Google Shape;127;p3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38"/>
          <p:cNvSpPr txBox="1"/>
          <p:nvPr>
            <p:ph type="title"/>
          </p:nvPr>
        </p:nvSpPr>
        <p:spPr>
          <a:xfrm rot="5400000">
            <a:off x="5866305" y="2108056"/>
            <a:ext cx="550891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 rot="5400000">
            <a:off x="1047293" y="77957"/>
            <a:ext cx="5508913" cy="6689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57200" y="668050"/>
            <a:ext cx="7673389" cy="3816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457200" y="4589463"/>
            <a:ext cx="76733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3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1" name="Google Shape;41;p31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42" name="Google Shape;42;p31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31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" name="Google Shape;45;p3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31"/>
          <p:cNvSpPr txBox="1"/>
          <p:nvPr>
            <p:ph type="title"/>
          </p:nvPr>
        </p:nvSpPr>
        <p:spPr>
          <a:xfrm>
            <a:off x="457200" y="668049"/>
            <a:ext cx="10451534" cy="1591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457200" y="2341329"/>
            <a:ext cx="5562600" cy="383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2" type="body"/>
          </p:nvPr>
        </p:nvSpPr>
        <p:spPr>
          <a:xfrm>
            <a:off x="6172200" y="2341329"/>
            <a:ext cx="4736534" cy="383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" name="Google Shape;55;p32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56" name="Google Shape;56;p32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9" name="Google Shape;59;p3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32"/>
          <p:cNvSpPr txBox="1"/>
          <p:nvPr>
            <p:ph type="title"/>
          </p:nvPr>
        </p:nvSpPr>
        <p:spPr>
          <a:xfrm>
            <a:off x="457200" y="668049"/>
            <a:ext cx="10450629" cy="1325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" type="body"/>
          </p:nvPr>
        </p:nvSpPr>
        <p:spPr>
          <a:xfrm>
            <a:off x="457086" y="2182814"/>
            <a:ext cx="5021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32"/>
          <p:cNvSpPr txBox="1"/>
          <p:nvPr>
            <p:ph idx="2" type="body"/>
          </p:nvPr>
        </p:nvSpPr>
        <p:spPr>
          <a:xfrm>
            <a:off x="457086" y="3115949"/>
            <a:ext cx="5021512" cy="307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3" type="body"/>
          </p:nvPr>
        </p:nvSpPr>
        <p:spPr>
          <a:xfrm>
            <a:off x="5890597" y="2182814"/>
            <a:ext cx="50172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2"/>
          <p:cNvSpPr txBox="1"/>
          <p:nvPr>
            <p:ph idx="4" type="body"/>
          </p:nvPr>
        </p:nvSpPr>
        <p:spPr>
          <a:xfrm>
            <a:off x="5890597" y="3115949"/>
            <a:ext cx="5017232" cy="307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457200" y="668049"/>
            <a:ext cx="7685037" cy="13638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3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0" name="Google Shape;80;p35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81" name="Google Shape;81;p35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" name="Google Shape;83;p35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" name="Google Shape;84;p35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35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" name="Google Shape;87;p3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457200" y="668049"/>
            <a:ext cx="4314825" cy="1957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5183188" y="668049"/>
            <a:ext cx="4875212" cy="5231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457200" y="2749024"/>
            <a:ext cx="4314825" cy="311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7" name="Google Shape;97;p36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8" name="Google Shape;98;p36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36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" name="Google Shape;100;p36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36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36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4" name="Google Shape;104;p3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36"/>
          <p:cNvSpPr txBox="1"/>
          <p:nvPr>
            <p:ph type="title"/>
          </p:nvPr>
        </p:nvSpPr>
        <p:spPr>
          <a:xfrm>
            <a:off x="457200" y="668049"/>
            <a:ext cx="4314825" cy="2235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6"/>
          <p:cNvSpPr/>
          <p:nvPr>
            <p:ph idx="2" type="pic"/>
          </p:nvPr>
        </p:nvSpPr>
        <p:spPr>
          <a:xfrm>
            <a:off x="5183188" y="668049"/>
            <a:ext cx="4958436" cy="5231253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457200" y="2941222"/>
            <a:ext cx="4314825" cy="292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36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" name="Google Shape;8;p27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9" name="Google Shape;9;p27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Google Shape;10;p27"/>
            <p:cNvSpPr/>
            <p:nvPr/>
          </p:nvSpPr>
          <p:spPr>
            <a:xfrm>
              <a:off x="8385871" y="0"/>
              <a:ext cx="2955657" cy="679194"/>
            </a:xfrm>
            <a:custGeom>
              <a:rect b="b" l="l" r="r" t="t"/>
              <a:pathLst>
                <a:path extrusionOk="0" h="679194" w="2955657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;p27"/>
            <p:cNvSpPr/>
            <p:nvPr/>
          </p:nvSpPr>
          <p:spPr>
            <a:xfrm>
              <a:off x="835156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11755674" y="338638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DCB4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>
              <a:off x="8385870" y="791588"/>
              <a:ext cx="3232012" cy="323201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" name="Google Shape;14;p2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1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2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b="0" i="0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27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hyperlink" Target="https://youtu.be/tR_8mY2OVY8" TargetMode="External"/><Relationship Id="rId5" Type="http://schemas.openxmlformats.org/officeDocument/2006/relationships/image" Target="../media/image14.jp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hyperlink" Target="https://youtu.be/_4iR54x3s4I" TargetMode="External"/><Relationship Id="rId5" Type="http://schemas.openxmlformats.org/officeDocument/2006/relationships/image" Target="../media/image23.jp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8.png"/><Relationship Id="rId5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1.png"/><Relationship Id="rId5" Type="http://schemas.openxmlformats.org/officeDocument/2006/relationships/image" Target="../media/image25.jp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youtu.be/wgw0JPDhYQ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46DgBP9Vwt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outu.be/_gyrWRyh6Qg" TargetMode="External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4.jpg"/><Relationship Id="rId6" Type="http://schemas.openxmlformats.org/officeDocument/2006/relationships/image" Target="../media/image11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-3047" y="-1"/>
            <a:ext cx="12195048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1"/>
          <p:cNvSpPr txBox="1"/>
          <p:nvPr>
            <p:ph type="ctrTitle"/>
          </p:nvPr>
        </p:nvSpPr>
        <p:spPr>
          <a:xfrm>
            <a:off x="457200" y="676656"/>
            <a:ext cx="3277432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¿Es A igual a B?</a:t>
            </a:r>
            <a:endParaRPr sz="4000"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457200" y="3840481"/>
            <a:ext cx="3277432" cy="2347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MX"/>
              <a:t>Prueba de hipótesis entre poblaciones</a:t>
            </a:r>
            <a:endParaRPr/>
          </a:p>
        </p:txBody>
      </p:sp>
      <p:pic>
        <p:nvPicPr>
          <p:cNvPr descr="Black dots connected through lings to build a network" id="142" name="Google Shape;142;p1"/>
          <p:cNvPicPr preferRelativeResize="0"/>
          <p:nvPr/>
        </p:nvPicPr>
        <p:blipFill rotWithShape="1">
          <a:blip r:embed="rId4">
            <a:alphaModFix/>
          </a:blip>
          <a:srcRect b="0" l="32457" r="0" t="0"/>
          <a:stretch/>
        </p:blipFill>
        <p:spPr>
          <a:xfrm>
            <a:off x="3957208" y="10"/>
            <a:ext cx="8234792" cy="6857990"/>
          </a:xfrm>
          <a:custGeom>
            <a:rect b="b" l="l" r="r" t="t"/>
            <a:pathLst>
              <a:path extrusionOk="0" h="6821666" w="8234792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1" name="Google Shape;251;p10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252" name="Google Shape;252;p10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7" name="Google Shape;257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10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medias, deviaciones desconocidas</a:t>
            </a:r>
            <a:endParaRPr/>
          </a:p>
        </p:txBody>
      </p:sp>
      <p:sp>
        <p:nvSpPr>
          <p:cNvPr id="259" name="Google Shape;259;p10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Se compara contra: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Valor crítico de t que requiere grados de libertad y nivel de significancia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 o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/2 dependiendo si es una cola o dos colas.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Los grados de libertad se calculan mediante: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El valor se redondea hacia el número superior.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Con base en esta comparación se define si el estadístico está dentro o fuera de la zona de rechazo.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Para revisar este tema con mayor profundidad puedes ver el </a:t>
            </a:r>
            <a:r>
              <a:rPr lang="es-MX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siguiente video</a:t>
            </a:r>
            <a:r>
              <a:rPr lang="es-MX">
                <a:solidFill>
                  <a:srgbClr val="FFFF00"/>
                </a:solidFill>
              </a:rPr>
              <a:t>.</a:t>
            </a:r>
            <a:endParaRPr b="0"/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5">
            <a:alphaModFix/>
          </a:blip>
          <a:srcRect b="0" l="16726" r="16727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61" name="Google Shape;261;p10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9296" y="3429000"/>
            <a:ext cx="2292957" cy="98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9" name="Google Shape;269;p11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270" name="Google Shape;270;p11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5" name="Google Shape;275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11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medias pareadas</a:t>
            </a:r>
            <a:endParaRPr/>
          </a:p>
        </p:txBody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En los ejemplos anteriores las muestras eran independientes, es decir el resultado de una población NO influye en el resultado de otra población.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Hay ocasiones en que nos interesa conocer si dos tratamientos sobre la misma población tienen impacto o no.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A fin de que no exista una influencia en el orden en que se toma el tratamiento se asignan al azar a una muestra aleatoria.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Se elimina la variación entre los operadores.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No siempre hay posibilidad de hacer pruebas pareadas por cuestión de tiempo o por ser destructivas.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Por ejemplo, sobre un plan de dieta aplicado a 25 personas se busca saber si tiene influencia en el peso.</a:t>
            </a:r>
            <a:endParaRPr/>
          </a:p>
        </p:txBody>
      </p:sp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 b="-1184" l="2854" r="-2854" t="12900"/>
          <a:stretch/>
        </p:blipFill>
        <p:spPr>
          <a:xfrm>
            <a:off x="8340350" y="1634001"/>
            <a:ext cx="3724008" cy="3724007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86" name="Google Shape;286;p12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287" name="Google Shape;287;p12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2" name="Google Shape;292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1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medias pareadas</a:t>
            </a:r>
            <a:endParaRPr/>
          </a:p>
        </p:txBody>
      </p:sp>
      <p:sp>
        <p:nvSpPr>
          <p:cNvPr id="294" name="Google Shape;294;p12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12" r="-951" t="-20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 </a:t>
            </a:r>
            <a:endParaRPr/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5">
            <a:alphaModFix/>
          </a:blip>
          <a:srcRect b="0" l="18838" r="18838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96" name="Google Shape;296;p12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03" name="Google Shape;303;p13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304" name="Google Shape;304;p13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9" name="Google Shape;309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13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medias pareadas</a:t>
            </a:r>
            <a:endParaRPr/>
          </a:p>
        </p:txBody>
      </p:sp>
      <p:sp>
        <p:nvSpPr>
          <p:cNvPr id="311" name="Google Shape;311;p13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Nos interesan los datos sobre la diferencia entre el antes y después, por lo tanto calculamos media y desviación estándar: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Y el estadístico de prueba t: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Y podemos relacionarlo con el valor p al calcular la probabilidad de este estadístico y comparar con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lang="es-MX"/>
              <a:t>y n-1 grados de libertad o bien el valor crítico de t con esos mismos datos.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Para aprender más pue</a:t>
            </a:r>
            <a:r>
              <a:rPr lang="es-MX"/>
              <a:t>des ver el </a:t>
            </a:r>
            <a:r>
              <a:rPr lang="es-MX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siguiente video</a:t>
            </a:r>
            <a:endParaRPr b="0">
              <a:solidFill>
                <a:srgbClr val="FFFF00"/>
              </a:solidFill>
            </a:endParaRPr>
          </a:p>
        </p:txBody>
      </p:sp>
      <p:pic>
        <p:nvPicPr>
          <p:cNvPr id="312" name="Google Shape;312;p13"/>
          <p:cNvPicPr preferRelativeResize="0"/>
          <p:nvPr/>
        </p:nvPicPr>
        <p:blipFill rotWithShape="1">
          <a:blip r:embed="rId5">
            <a:alphaModFix/>
          </a:blip>
          <a:srcRect b="0" l="18838" r="18838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13" name="Google Shape;313;p13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7145" y="2760860"/>
            <a:ext cx="1362265" cy="75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06685" y="2708465"/>
            <a:ext cx="2353003" cy="85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39397" y="3650995"/>
            <a:ext cx="1590897" cy="9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23" name="Google Shape;323;p14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324" name="Google Shape;324;p14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9" name="Google Shape;329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14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proporciones</a:t>
            </a:r>
            <a:endParaRPr/>
          </a:p>
        </p:txBody>
      </p:sp>
      <p:sp>
        <p:nvSpPr>
          <p:cNvPr id="331" name="Google Shape;331;p14"/>
          <p:cNvSpPr txBox="1"/>
          <p:nvPr>
            <p:ph idx="1" type="body"/>
          </p:nvPr>
        </p:nvSpPr>
        <p:spPr>
          <a:xfrm>
            <a:off x="450850" y="2103063"/>
            <a:ext cx="7685037" cy="4080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13" r="-1346" t="-14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 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5">
            <a:alphaModFix/>
          </a:blip>
          <a:srcRect b="0" l="16726" r="16727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0" name="Google Shape;340;p15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341" name="Google Shape;341;p15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46" name="Google Shape;346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" name="Google Shape;347;p15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</a:t>
            </a:r>
            <a:br>
              <a:rPr lang="es-MX"/>
            </a:br>
            <a:r>
              <a:rPr lang="es-MX"/>
              <a:t>Diferencia entre dos proporciones</a:t>
            </a:r>
            <a:endParaRPr/>
          </a:p>
        </p:txBody>
      </p:sp>
      <p:sp>
        <p:nvSpPr>
          <p:cNvPr id="348" name="Google Shape;348;p15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41" l="-713" r="0" t="-20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 </a:t>
            </a:r>
            <a:endParaRPr/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5">
            <a:alphaModFix/>
          </a:blip>
          <a:srcRect b="0" l="16726" r="16727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15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8371" y="2541765"/>
            <a:ext cx="2591034" cy="109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5368" y="2661661"/>
            <a:ext cx="2438740" cy="83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Errores en prueba de hipótesis</a:t>
            </a:r>
            <a:endParaRPr/>
          </a:p>
        </p:txBody>
      </p:sp>
      <p:sp>
        <p:nvSpPr>
          <p:cNvPr id="358" name="Google Shape;358;p16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Las pruebas de hipótesis dependen de la muestra que se elija.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Una muestra puede dar un resultado y otra muestra uno </a:t>
            </a:r>
            <a:r>
              <a:rPr lang="es-MX"/>
              <a:t>distinto.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Por ello </a:t>
            </a:r>
            <a:r>
              <a:rPr lang="es-MX"/>
              <a:t>trabajamos con probabilidad. Buscamos que la probabilidad de haber tomado la decisión correcta sea alta. Sin embargo, podemos cometer errores.</a:t>
            </a:r>
            <a:endParaRPr b="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59" name="Google Shape;3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42" y="3927312"/>
            <a:ext cx="7793295" cy="2698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Errores en prueba de hipótesis</a:t>
            </a:r>
            <a:endParaRPr/>
          </a:p>
        </p:txBody>
      </p:sp>
      <p:sp>
        <p:nvSpPr>
          <p:cNvPr id="365" name="Google Shape;365;p17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381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El error tipo 1 se conoce también como el error del productor, porque está rechazando algo como malo cuando en realidad es bueno. Es grave pero no tanto.</a:t>
            </a:r>
            <a:endParaRPr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El error tipo 2 se conoce también como riesgo del consumidor, porque estará consumiendo como bueno un producto malo (imagina una medicina).</a:t>
            </a:r>
            <a:endParaRPr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Para </a:t>
            </a:r>
            <a:r>
              <a:rPr lang="es-MX"/>
              <a:t>reducir el riesgo del error tipo 1 se establece un valor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, llamado nivel de significancia. El valor se establece pequeño es decir que tenga una baja probabilidad de tenerlo.</a:t>
            </a:r>
            <a:endParaRPr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Para reducir el riesgo del error tipo 2 primero nunca se acepta la hipótesis nula sino que </a:t>
            </a:r>
            <a:r>
              <a:rPr b="1" lang="es-MX"/>
              <a:t>no se rechaza; </a:t>
            </a:r>
            <a:r>
              <a:rPr lang="es-MX"/>
              <a:t>segundo, se establece un nivel de potencia de la prueba, es decir, se asume que se está cometiendo el error para cada valor y se calcula la probabilidad.</a:t>
            </a:r>
            <a:endParaRPr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Puedes saber más de la potencia de prueba revisando este video: </a:t>
            </a:r>
            <a:r>
              <a:rPr lang="es-MX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Potencia</a:t>
            </a:r>
            <a:endParaRPr>
              <a:solidFill>
                <a:srgbClr val="FFFF00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- Gráfica</a:t>
            </a:r>
            <a:endParaRPr/>
          </a:p>
        </p:txBody>
      </p:sp>
      <p:sp>
        <p:nvSpPr>
          <p:cNvPr id="371" name="Google Shape;371;p18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Existen varias formas de visualizar la prueba de hipótesis. La más clara tal vez sea la gráfica.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En una distribución normal (ver video sobre </a:t>
            </a:r>
            <a:r>
              <a:rPr b="0" lang="es-MX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teorema de límite central</a:t>
            </a:r>
            <a:r>
              <a:rPr b="0" lang="es-MX"/>
              <a:t>) los extremos son poco probables, definimos una probabilidad baja de que la hipótesis alternativa sea verdad.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Es tan baja que si sucede no puede ser casualidad, debe ser que la hipótesis es correcta.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En la siguiente diapositiva se presenta gráficamente el área para una prueba de una cola y de dos colas.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Esa área representa una probabilidad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 o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/2 como vimos es el nivel de significancia.</a:t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- Gráfica</a:t>
            </a:r>
            <a:endParaRPr/>
          </a:p>
        </p:txBody>
      </p:sp>
      <p:pic>
        <p:nvPicPr>
          <p:cNvPr id="378" name="Google Shape;37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549" y="2097088"/>
            <a:ext cx="5075063" cy="444289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9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9" name="Google Shape;149;p2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150" name="Google Shape;150;p2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5" name="Google Shape;15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Meta de aprendizaje</a:t>
            </a:r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s-MX" sz="3200"/>
              <a:t>Comunico el proceso de pruebas de hipótesis para comparar distintos parámetros entre dos poblaciones en un tríptico.</a:t>
            </a:r>
            <a:endParaRPr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4">
            <a:alphaModFix/>
          </a:blip>
          <a:srcRect b="0" l="16848" r="16847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9" name="Google Shape;159;p2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– Valor p</a:t>
            </a:r>
            <a:endParaRPr/>
          </a:p>
        </p:txBody>
      </p:sp>
      <p:sp>
        <p:nvSpPr>
          <p:cNvPr id="385" name="Google Shape;385;p20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Esa área representa una probabilidad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 o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/2 como vimos es el nivel de significancia.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Podemos comparar el valor de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 (o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/2) con la probabilidad de estar ahí. A esta probabilidad se le conoce como valor 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Si el valor p está dentro de la zona de rechazo, se rechaza la hipótesis nula y por consiguiente se acepta la alternativa.</a:t>
            </a:r>
            <a:r>
              <a:rPr b="0" lang="es-MX"/>
              <a:t> </a:t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– Valor Z 	</a:t>
            </a:r>
            <a:endParaRPr/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Esa área representa una probabilidad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 o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/2 como vimos es el nivel de significancia.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El área representada por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 (o </a:t>
            </a:r>
            <a:r>
              <a:rPr b="0"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lang="es-MX"/>
              <a:t>/2) está asociada a un número de desviaciones estándar desde la media. Este valor se puede normalizar usando el valor de Z (ver sobre la </a:t>
            </a:r>
            <a:r>
              <a:rPr b="0" lang="es-MX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distribución normal</a:t>
            </a:r>
            <a:r>
              <a:rPr b="0" lang="es-MX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Calculando el valor crítico de Z y comparándolo con el valor de Z anteriormente definido (desde la definición de la prueba de hipótesis) podemos definir si se rechaza o no la hipótesis nula.</a:t>
            </a:r>
            <a:endParaRPr b="0"/>
          </a:p>
        </p:txBody>
      </p:sp>
      <p:sp>
        <p:nvSpPr>
          <p:cNvPr id="393" name="Google Shape;393;p21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8670" y="4373175"/>
            <a:ext cx="4316963" cy="2428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– Comparación</a:t>
            </a:r>
            <a:endParaRPr/>
          </a:p>
        </p:txBody>
      </p:sp>
      <p:sp>
        <p:nvSpPr>
          <p:cNvPr id="400" name="Google Shape;400;p22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Los tres métodos descritos (gráfico, valor p y z crítico) en realidad son el mismo visto desde distintos ángulos.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Por lo tanto las conclusiones son las mismas ante la prueba bien planteada.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Nos conviene tener claros los tres métodos pues ayudan a explicar a otros lo que se está haciendo.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0" lang="es-MX"/>
              <a:t>El estadístico cambiará dependiendo de qué tipo de muestra y prueba estemos utilizando (ver síntesis en hoja siguiente).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– Ejemplo 1</a:t>
            </a:r>
            <a:endParaRPr/>
          </a:p>
        </p:txBody>
      </p:sp>
      <p:sp>
        <p:nvSpPr>
          <p:cNvPr id="407" name="Google Shape;407;p23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2" r="-713" t="-7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 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1337388" y="6095398"/>
            <a:ext cx="6214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 rechaza la hipótesis nula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– Ejemplo 1</a:t>
            </a:r>
            <a:endParaRPr/>
          </a:p>
        </p:txBody>
      </p:sp>
      <p:sp>
        <p:nvSpPr>
          <p:cNvPr id="414" name="Google Shape;414;p24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0" r="0" t="-19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 </a:t>
            </a:r>
            <a:endParaRPr/>
          </a:p>
        </p:txBody>
      </p:sp>
      <p:pic>
        <p:nvPicPr>
          <p:cNvPr id="415" name="Google Shape;41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597" y="3280467"/>
            <a:ext cx="6111240" cy="202692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– Ejemplo 2</a:t>
            </a:r>
            <a:endParaRPr/>
          </a:p>
        </p:txBody>
      </p:sp>
      <p:sp>
        <p:nvSpPr>
          <p:cNvPr id="421" name="Google Shape;421;p25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3" r="-1268" t="-7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 </a:t>
            </a:r>
            <a:endParaRPr/>
          </a:p>
        </p:txBody>
      </p:sp>
      <p:pic>
        <p:nvPicPr>
          <p:cNvPr id="422" name="Google Shape;42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7025" y="5113952"/>
            <a:ext cx="2247869" cy="1464129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– Ejemplo 2</a:t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457200" y="3526443"/>
            <a:ext cx="7685037" cy="26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Como t prueba &lt; t crítica no tenemos evidencia de que el método 1 y el dos son distintos, no rechazamos la hipótesis nula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9" name="Google Shape;429;p26"/>
          <p:cNvSpPr txBox="1"/>
          <p:nvPr>
            <p:ph idx="1" type="body"/>
          </p:nvPr>
        </p:nvSpPr>
        <p:spPr>
          <a:xfrm>
            <a:off x="732588" y="2245438"/>
            <a:ext cx="7685100" cy="4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Calculamos el estadístico de prueba t y el valor de t critico.</a:t>
            </a:r>
            <a:endParaRPr/>
          </a:p>
        </p:txBody>
      </p:sp>
      <p:pic>
        <p:nvPicPr>
          <p:cNvPr id="430" name="Google Shape;4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110" y="2417406"/>
            <a:ext cx="4572000" cy="31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6" name="Google Shape;166;p3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167" name="Google Shape;167;p3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2" name="Google Shape;172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3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Hipótesis</a:t>
            </a:r>
            <a:endParaRPr/>
          </a:p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Una hipótesis estadística es una afirmación sobre un modelo de probabilidad. El procedimiento para juzgar la veracidad de la hipótesis se llama prueba de hipótesis.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La prueba de hipótesis es un método estadístico que se utiliza para tomar decisiones de supuestos formados acerca de una población a partir de una muestra de ella. Para lograrlo se contrastan dos hipótesis.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Hipótesis Nula (H</a:t>
            </a:r>
            <a:r>
              <a:rPr baseline="-25000" lang="es-MX"/>
              <a:t>0</a:t>
            </a:r>
            <a:r>
              <a:rPr lang="es-MX"/>
              <a:t> ): H hace referencia a la hipótesis y el subíndice “0” a que no hay diferencia. Es la cual el investigador está dispuesto a sostener como estimable, a menos que haya evidencias estadísticamente significativas en su contra.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Hipótesis Alternativa (H</a:t>
            </a:r>
            <a:r>
              <a:rPr baseline="-25000" lang="es-MX"/>
              <a:t>A</a:t>
            </a:r>
            <a:r>
              <a:rPr lang="es-MX"/>
              <a:t>) H hace referencia a la hipótesis y el subíndice “A” a lo contrario que se afirma en la hipótesis nula. Dicho en otras palabras: es la negación de la hipótesis nula. Está hipótesis solo se aceptará si los datos muestran evidencia de que la hipótesis nula es falsa.</a:t>
            </a:r>
            <a:endParaRPr/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4">
            <a:alphaModFix/>
          </a:blip>
          <a:srcRect b="0" l="16848" r="16847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6" name="Google Shape;176;p3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3" name="Google Shape;183;p4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184" name="Google Shape;184;p4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4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</a:t>
            </a:r>
            <a:endParaRPr/>
          </a:p>
        </p:txBody>
      </p:sp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La prueba de hipótesis se puede realizar sobre cualquier parámetro estadístico (media, desviación estándar o proporción).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Normalmente se hace comparando un parámetro contra el valor que se espera en una población.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Sin embargo, puede ser útil comparar dos poblaciones o dos grupos de datos.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En estos casos, buscamos determinar si hay diferencia entre grupos, poblaciones, tratamientos,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Se asume que ambas poblaciones tienen una distribución normal y lo mismo la diferencia entre ellas.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En general ambas poblaciones son independientes entre sí. El valor de una no influye en la otra. Cuando esto no es así se conocen como pareadas.</a:t>
            </a:r>
            <a:endParaRPr/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 b="0" l="30609" r="30609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3" name="Google Shape;193;p4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MX"/>
              <a:t>Prueba de hipótesis - Procedimiento</a:t>
            </a:r>
            <a:endParaRPr/>
          </a:p>
        </p:txBody>
      </p:sp>
      <p:pic>
        <p:nvPicPr>
          <p:cNvPr id="199" name="Google Shape;19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24" y="2044930"/>
            <a:ext cx="7344921" cy="356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medias, desviaciones conocidas</a:t>
            </a:r>
            <a:endParaRPr/>
          </a:p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En general se desea conocer si dos poblaciones son iguales o diferentes entre sí.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Para esto se compara el valor de sus medias poblacionales. Cada población y cada muestra están sujetas a variación 🡪 son muestras independientes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La variación de la población se conoce de antemano. Esto se logra mediante: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Datos históricos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Estudios previos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Estudios preliminares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Opiniones de expertos o bien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Datos típicos de poblaciones o procesos similares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lang="es-MX"/>
              <a:t>Se pueden plantear los mismos tres escenarios (</a:t>
            </a:r>
            <a:r>
              <a:rPr b="0" i="1" lang="es-MX"/>
              <a:t>D</a:t>
            </a:r>
            <a:r>
              <a:rPr b="0" baseline="-25000" i="1" lang="es-MX"/>
              <a:t>0</a:t>
            </a:r>
            <a:r>
              <a:rPr b="0" lang="es-MX"/>
              <a:t> es la diferencia típicamente 0):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MX"/>
              <a:t>El estadístico de prueba sigue una distribución normal:</a:t>
            </a:r>
            <a:endParaRPr b="0"/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11867" r="11868" t="0"/>
          <a:stretch/>
        </p:blipFill>
        <p:spPr>
          <a:xfrm>
            <a:off x="8392081" y="804711"/>
            <a:ext cx="3233861" cy="3233860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7" name="Google Shape;207;p6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234" y="4928846"/>
            <a:ext cx="5906469" cy="72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4216" y="5907178"/>
            <a:ext cx="1673579" cy="881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medias, deviaciones conocidas</a:t>
            </a:r>
            <a:endParaRPr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7" l="-554" r="-951" t="-19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 </a:t>
            </a:r>
            <a:endParaRPr/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4">
            <a:alphaModFix/>
          </a:blip>
          <a:srcRect b="0" l="16691" r="16691" t="0"/>
          <a:stretch/>
        </p:blipFill>
        <p:spPr>
          <a:xfrm>
            <a:off x="8365956" y="778586"/>
            <a:ext cx="3259987" cy="3259986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medias, deviaciones conocidas</a:t>
            </a:r>
            <a:endParaRPr/>
          </a:p>
        </p:txBody>
      </p:sp>
      <p:sp>
        <p:nvSpPr>
          <p:cNvPr id="223" name="Google Shape;223;p8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El estadístico de prueba se compara contra el estadístico crítico. Se obtiene de la distribución normal con un nivel de significanicia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 o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/2.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En este caso como es una cola usamos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=0.05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El valor de Z crítico podemos encontrarlo en tablas o utilizando Excel mediante la función: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=NORM.S.INV(Prob) Prob es el valor de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 para cola izquierda, 1-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 para cola derecha y </a:t>
            </a:r>
            <a:r>
              <a:rPr lang="es-MX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s-MX"/>
              <a:t>/2 para dos colas.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MX"/>
              <a:t>En este caso para la prueba es cola derecha por lo tanto el valor crítico de Z es 1.645. (en este ejemplo Z</a:t>
            </a:r>
            <a:r>
              <a:rPr baseline="-25000" lang="es-MX"/>
              <a:t>prueba</a:t>
            </a:r>
            <a:r>
              <a:rPr lang="es-MX"/>
              <a:t>=15) por lo que aceptamos la hipótesis alternativa.</a:t>
            </a:r>
            <a:endParaRPr/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3">
            <a:alphaModFix/>
          </a:blip>
          <a:srcRect b="0" l="16691" r="16691" t="0"/>
          <a:stretch/>
        </p:blipFill>
        <p:spPr>
          <a:xfrm>
            <a:off x="8365956" y="778586"/>
            <a:ext cx="3259987" cy="3259986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2" name="Google Shape;232;p9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233" name="Google Shape;233;p9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8" name="Google Shape;238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9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MX"/>
              <a:t>Prueba de hipótesis -</a:t>
            </a:r>
            <a:br>
              <a:rPr lang="es-MX"/>
            </a:br>
            <a:r>
              <a:rPr lang="es-MX"/>
              <a:t>Diferencia entre dos medias, desviaciones desconocidas</a:t>
            </a:r>
            <a:endParaRPr/>
          </a:p>
        </p:txBody>
      </p:sp>
      <p:sp>
        <p:nvSpPr>
          <p:cNvPr id="240" name="Google Shape;240;p9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12" r="-713" t="-14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 </a:t>
            </a:r>
            <a:endParaRPr/>
          </a:p>
        </p:txBody>
      </p:sp>
      <p:pic>
        <p:nvPicPr>
          <p:cNvPr id="241" name="Google Shape;241;p9"/>
          <p:cNvPicPr preferRelativeResize="0"/>
          <p:nvPr/>
        </p:nvPicPr>
        <p:blipFill rotWithShape="1">
          <a:blip r:embed="rId5">
            <a:alphaModFix/>
          </a:blip>
          <a:srcRect b="0" l="16726" r="16727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42" name="Google Shape;242;p9"/>
          <p:cNvSpPr/>
          <p:nvPr/>
        </p:nvSpPr>
        <p:spPr>
          <a:xfrm>
            <a:off x="0" y="98978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4194" y="4787085"/>
            <a:ext cx="5984850" cy="73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18546" y="5914926"/>
            <a:ext cx="1638238" cy="89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VTI">
  <a:themeElements>
    <a:clrScheme name="AnalogousFromLightSeed_2SEEDS">
      <a:dk1>
        <a:srgbClr val="000000"/>
      </a:dk1>
      <a:lt1>
        <a:srgbClr val="FFFFFF"/>
      </a:lt1>
      <a:dk2>
        <a:srgbClr val="413124"/>
      </a:dk2>
      <a:lt2>
        <a:srgbClr val="E8E6E2"/>
      </a:lt2>
      <a:accent1>
        <a:srgbClr val="7391C6"/>
      </a:accent1>
      <a:accent2>
        <a:srgbClr val="68ADC1"/>
      </a:accent2>
      <a:accent3>
        <a:srgbClr val="908CD0"/>
      </a:accent3>
      <a:accent4>
        <a:srgbClr val="C68473"/>
      </a:accent4>
      <a:accent5>
        <a:srgbClr val="BD9D6A"/>
      </a:accent5>
      <a:accent6>
        <a:srgbClr val="A3A660"/>
      </a:accent6>
      <a:hlink>
        <a:srgbClr val="95805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2022-05-21T19:15:29Z</dcterms:created>
  <dc:creator>Gutierrez Perez, Cesar (MEX, TYP, ID)</dc:creator>
</cp:coreProperties>
</file>