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Gill Sans"/>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683">
          <p15:clr>
            <a:srgbClr val="A4A3A4"/>
          </p15:clr>
        </p15:guide>
      </p15:sldGuideLst>
    </p:ext>
    <p:ext uri="http://customooxmlschemas.google.com/">
      <go:slidesCustomData xmlns:go="http://customooxmlschemas.google.com/" r:id="rId28" roundtripDataSignature="AMtx7mg05kG8Qd+kLBJQBzUSrbH1RHlZ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683"/>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GillSans-regular.fntdata"/><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font" Target="fonts/Gill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2"/>
          <p:cNvSpPr txBox="1"/>
          <p:nvPr>
            <p:ph type="ctrTitle"/>
          </p:nvPr>
        </p:nvSpPr>
        <p:spPr>
          <a:xfrm>
            <a:off x="457200" y="668049"/>
            <a:ext cx="7626795" cy="28419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Gill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2"/>
          <p:cNvSpPr txBox="1"/>
          <p:nvPr>
            <p:ph idx="1" type="subTitle"/>
          </p:nvPr>
        </p:nvSpPr>
        <p:spPr>
          <a:xfrm>
            <a:off x="457200" y="3602038"/>
            <a:ext cx="7626795" cy="250172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3" name="Google Shape;23;p22"/>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2"/>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2"/>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1" name="Shape 111"/>
        <p:cNvGrpSpPr/>
        <p:nvPr/>
      </p:nvGrpSpPr>
      <p:grpSpPr>
        <a:xfrm>
          <a:off x="0" y="0"/>
          <a:ext cx="0" cy="0"/>
          <a:chOff x="0" y="0"/>
          <a:chExt cx="0" cy="0"/>
        </a:xfrm>
      </p:grpSpPr>
      <p:sp>
        <p:nvSpPr>
          <p:cNvPr id="112" name="Google Shape;112;p31"/>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31"/>
          <p:cNvSpPr txBox="1"/>
          <p:nvPr>
            <p:ph idx="1" type="body"/>
          </p:nvPr>
        </p:nvSpPr>
        <p:spPr>
          <a:xfrm rot="5400000">
            <a:off x="2259593" y="294320"/>
            <a:ext cx="4080250" cy="76850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4" name="Google Shape;114;p31"/>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1"/>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1"/>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17" name="Shape 117"/>
        <p:cNvGrpSpPr/>
        <p:nvPr/>
      </p:nvGrpSpPr>
      <p:grpSpPr>
        <a:xfrm>
          <a:off x="0" y="0"/>
          <a:ext cx="0" cy="0"/>
          <a:chOff x="0" y="0"/>
          <a:chExt cx="0" cy="0"/>
        </a:xfrm>
      </p:grpSpPr>
      <p:sp>
        <p:nvSpPr>
          <p:cNvPr id="118" name="Google Shape;118;p32"/>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9" name="Google Shape;119;p32"/>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120" name="Google Shape;120;p32"/>
          <p:cNvGrpSpPr/>
          <p:nvPr/>
        </p:nvGrpSpPr>
        <p:grpSpPr>
          <a:xfrm>
            <a:off x="10300855" y="0"/>
            <a:ext cx="1891145" cy="5600700"/>
            <a:chOff x="10300855" y="0"/>
            <a:chExt cx="1891145" cy="5600700"/>
          </a:xfrm>
        </p:grpSpPr>
        <p:sp>
          <p:nvSpPr>
            <p:cNvPr id="121" name="Google Shape;121;p32"/>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2" name="Google Shape;122;p32"/>
            <p:cNvSpPr/>
            <p:nvPr/>
          </p:nvSpPr>
          <p:spPr>
            <a:xfrm>
              <a:off x="10330568" y="2199078"/>
              <a:ext cx="1195288" cy="119528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3" name="Google Shape;123;p32"/>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4" name="Google Shape;124;p32"/>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5" name="Google Shape;125;p32"/>
            <p:cNvSpPr/>
            <p:nvPr/>
          </p:nvSpPr>
          <p:spPr>
            <a:xfrm flipH="1">
              <a:off x="10300855" y="0"/>
              <a:ext cx="1891145" cy="1891145"/>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6" name="Google Shape;126;p32"/>
            <p:cNvSpPr/>
            <p:nvPr/>
          </p:nvSpPr>
          <p:spPr>
            <a:xfrm flipH="1">
              <a:off x="10424367" y="122795"/>
              <a:ext cx="1644119" cy="164411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27" name="Google Shape;127;p32"/>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8" name="Google Shape;128;p32"/>
          <p:cNvSpPr txBox="1"/>
          <p:nvPr>
            <p:ph type="title"/>
          </p:nvPr>
        </p:nvSpPr>
        <p:spPr>
          <a:xfrm rot="5400000">
            <a:off x="5866305" y="2108056"/>
            <a:ext cx="5508913"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32"/>
          <p:cNvSpPr txBox="1"/>
          <p:nvPr>
            <p:ph idx="1" type="body"/>
          </p:nvPr>
        </p:nvSpPr>
        <p:spPr>
          <a:xfrm rot="5400000">
            <a:off x="1047293" y="77957"/>
            <a:ext cx="5508913" cy="66890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32"/>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2"/>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2"/>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23"/>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3"/>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 name="Google Shape;29;p23"/>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3"/>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3"/>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4"/>
          <p:cNvSpPr txBox="1"/>
          <p:nvPr>
            <p:ph type="title"/>
          </p:nvPr>
        </p:nvSpPr>
        <p:spPr>
          <a:xfrm>
            <a:off x="457200" y="668050"/>
            <a:ext cx="7673389" cy="381658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Gill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4"/>
          <p:cNvSpPr txBox="1"/>
          <p:nvPr>
            <p:ph idx="1" type="body"/>
          </p:nvPr>
        </p:nvSpPr>
        <p:spPr>
          <a:xfrm>
            <a:off x="457200" y="4589463"/>
            <a:ext cx="7673389"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5" name="Google Shape;35;p24"/>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4"/>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4"/>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38" name="Shape 38"/>
        <p:cNvGrpSpPr/>
        <p:nvPr/>
      </p:nvGrpSpPr>
      <p:grpSpPr>
        <a:xfrm>
          <a:off x="0" y="0"/>
          <a:ext cx="0" cy="0"/>
          <a:chOff x="0" y="0"/>
          <a:chExt cx="0" cy="0"/>
        </a:xfrm>
      </p:grpSpPr>
      <p:sp>
        <p:nvSpPr>
          <p:cNvPr id="39" name="Google Shape;39;p25"/>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0" name="Google Shape;40;p25"/>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41" name="Google Shape;41;p25"/>
          <p:cNvGrpSpPr/>
          <p:nvPr/>
        </p:nvGrpSpPr>
        <p:grpSpPr>
          <a:xfrm>
            <a:off x="11151383" y="2767655"/>
            <a:ext cx="1040617" cy="2833045"/>
            <a:chOff x="11151383" y="2767655"/>
            <a:chExt cx="1040617" cy="2833045"/>
          </a:xfrm>
        </p:grpSpPr>
        <p:sp>
          <p:nvSpPr>
            <p:cNvPr id="42" name="Google Shape;42;p25"/>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3" name="Google Shape;43;p25"/>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4" name="Google Shape;44;p25"/>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45" name="Google Shape;45;p25"/>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6" name="Google Shape;46;p25"/>
          <p:cNvSpPr txBox="1"/>
          <p:nvPr>
            <p:ph type="title"/>
          </p:nvPr>
        </p:nvSpPr>
        <p:spPr>
          <a:xfrm>
            <a:off x="457200" y="668049"/>
            <a:ext cx="10451534" cy="159174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5"/>
          <p:cNvSpPr txBox="1"/>
          <p:nvPr>
            <p:ph idx="1" type="body"/>
          </p:nvPr>
        </p:nvSpPr>
        <p:spPr>
          <a:xfrm>
            <a:off x="457200" y="2341329"/>
            <a:ext cx="5562600" cy="383563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8" name="Google Shape;48;p25"/>
          <p:cNvSpPr txBox="1"/>
          <p:nvPr>
            <p:ph idx="2" type="body"/>
          </p:nvPr>
        </p:nvSpPr>
        <p:spPr>
          <a:xfrm>
            <a:off x="6172200" y="2341329"/>
            <a:ext cx="4736534" cy="383563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25"/>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5"/>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5"/>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2" name="Shape 52"/>
        <p:cNvGrpSpPr/>
        <p:nvPr/>
      </p:nvGrpSpPr>
      <p:grpSpPr>
        <a:xfrm>
          <a:off x="0" y="0"/>
          <a:ext cx="0" cy="0"/>
          <a:chOff x="0" y="0"/>
          <a:chExt cx="0" cy="0"/>
        </a:xfrm>
      </p:grpSpPr>
      <p:sp>
        <p:nvSpPr>
          <p:cNvPr id="53" name="Google Shape;53;p26"/>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4" name="Google Shape;54;p26"/>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55" name="Google Shape;55;p26"/>
          <p:cNvGrpSpPr/>
          <p:nvPr/>
        </p:nvGrpSpPr>
        <p:grpSpPr>
          <a:xfrm>
            <a:off x="11151383" y="2767655"/>
            <a:ext cx="1040617" cy="2833045"/>
            <a:chOff x="11151383" y="2767655"/>
            <a:chExt cx="1040617" cy="2833045"/>
          </a:xfrm>
        </p:grpSpPr>
        <p:sp>
          <p:nvSpPr>
            <p:cNvPr id="56" name="Google Shape;56;p26"/>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7" name="Google Shape;57;p26"/>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8" name="Google Shape;58;p26"/>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59" name="Google Shape;59;p26"/>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0" name="Google Shape;60;p26"/>
          <p:cNvSpPr txBox="1"/>
          <p:nvPr>
            <p:ph type="title"/>
          </p:nvPr>
        </p:nvSpPr>
        <p:spPr>
          <a:xfrm>
            <a:off x="457200" y="668049"/>
            <a:ext cx="10450629" cy="13255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6"/>
          <p:cNvSpPr txBox="1"/>
          <p:nvPr>
            <p:ph idx="1" type="body"/>
          </p:nvPr>
        </p:nvSpPr>
        <p:spPr>
          <a:xfrm>
            <a:off x="457086" y="2182814"/>
            <a:ext cx="502151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2" name="Google Shape;62;p26"/>
          <p:cNvSpPr txBox="1"/>
          <p:nvPr>
            <p:ph idx="2" type="body"/>
          </p:nvPr>
        </p:nvSpPr>
        <p:spPr>
          <a:xfrm>
            <a:off x="457086" y="3115949"/>
            <a:ext cx="5021512" cy="307371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3" name="Google Shape;63;p26"/>
          <p:cNvSpPr txBox="1"/>
          <p:nvPr>
            <p:ph idx="3" type="body"/>
          </p:nvPr>
        </p:nvSpPr>
        <p:spPr>
          <a:xfrm>
            <a:off x="5890597" y="2182814"/>
            <a:ext cx="501723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4" name="Google Shape;64;p26"/>
          <p:cNvSpPr txBox="1"/>
          <p:nvPr>
            <p:ph idx="4" type="body"/>
          </p:nvPr>
        </p:nvSpPr>
        <p:spPr>
          <a:xfrm>
            <a:off x="5890597" y="3115949"/>
            <a:ext cx="5017232" cy="307371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5" name="Google Shape;65;p26"/>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27"/>
          <p:cNvSpPr txBox="1"/>
          <p:nvPr>
            <p:ph type="title"/>
          </p:nvPr>
        </p:nvSpPr>
        <p:spPr>
          <a:xfrm>
            <a:off x="457200" y="668049"/>
            <a:ext cx="7685037" cy="13638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28"/>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8"/>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7" name="Shape 77"/>
        <p:cNvGrpSpPr/>
        <p:nvPr/>
      </p:nvGrpSpPr>
      <p:grpSpPr>
        <a:xfrm>
          <a:off x="0" y="0"/>
          <a:ext cx="0" cy="0"/>
          <a:chOff x="0" y="0"/>
          <a:chExt cx="0" cy="0"/>
        </a:xfrm>
      </p:grpSpPr>
      <p:sp>
        <p:nvSpPr>
          <p:cNvPr id="78" name="Google Shape;78;p29"/>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9" name="Google Shape;79;p29"/>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80" name="Google Shape;80;p29"/>
          <p:cNvGrpSpPr/>
          <p:nvPr/>
        </p:nvGrpSpPr>
        <p:grpSpPr>
          <a:xfrm>
            <a:off x="10300855" y="0"/>
            <a:ext cx="1891145" cy="5600700"/>
            <a:chOff x="10300855" y="0"/>
            <a:chExt cx="1891145" cy="5600700"/>
          </a:xfrm>
        </p:grpSpPr>
        <p:sp>
          <p:nvSpPr>
            <p:cNvPr id="81" name="Google Shape;81;p29"/>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2" name="Google Shape;82;p29"/>
            <p:cNvSpPr/>
            <p:nvPr/>
          </p:nvSpPr>
          <p:spPr>
            <a:xfrm>
              <a:off x="10330568" y="2199078"/>
              <a:ext cx="1195288" cy="119528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3" name="Google Shape;83;p29"/>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4" name="Google Shape;84;p29"/>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5" name="Google Shape;85;p29"/>
            <p:cNvSpPr/>
            <p:nvPr/>
          </p:nvSpPr>
          <p:spPr>
            <a:xfrm flipH="1">
              <a:off x="10300855" y="0"/>
              <a:ext cx="1891145" cy="1891145"/>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6" name="Google Shape;86;p29"/>
            <p:cNvSpPr/>
            <p:nvPr/>
          </p:nvSpPr>
          <p:spPr>
            <a:xfrm flipH="1">
              <a:off x="10424367" y="122795"/>
              <a:ext cx="1644119" cy="164411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87" name="Google Shape;87;p29"/>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8" name="Google Shape;88;p29"/>
          <p:cNvSpPr txBox="1"/>
          <p:nvPr>
            <p:ph type="title"/>
          </p:nvPr>
        </p:nvSpPr>
        <p:spPr>
          <a:xfrm>
            <a:off x="457200" y="668049"/>
            <a:ext cx="4314825" cy="195782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400"/>
              <a:buFont typeface="Gill Sans"/>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9"/>
          <p:cNvSpPr txBox="1"/>
          <p:nvPr>
            <p:ph idx="1" type="body"/>
          </p:nvPr>
        </p:nvSpPr>
        <p:spPr>
          <a:xfrm>
            <a:off x="5183188" y="668049"/>
            <a:ext cx="4875212" cy="5231253"/>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sz="2400"/>
            </a:lvl1pPr>
            <a:lvl2pPr indent="-355600" lvl="1" marL="914400" algn="l">
              <a:lnSpc>
                <a:spcPct val="90000"/>
              </a:lnSpc>
              <a:spcBef>
                <a:spcPts val="500"/>
              </a:spcBef>
              <a:spcAft>
                <a:spcPts val="0"/>
              </a:spcAft>
              <a:buClr>
                <a:schemeClr val="lt1"/>
              </a:buClr>
              <a:buSzPts val="2000"/>
              <a:buChar char="•"/>
              <a:defRPr sz="2000"/>
            </a:lvl2pPr>
            <a:lvl3pPr indent="-342900" lvl="2" marL="1371600" algn="l">
              <a:lnSpc>
                <a:spcPct val="90000"/>
              </a:lnSpc>
              <a:spcBef>
                <a:spcPts val="500"/>
              </a:spcBef>
              <a:spcAft>
                <a:spcPts val="0"/>
              </a:spcAft>
              <a:buClr>
                <a:schemeClr val="lt1"/>
              </a:buClr>
              <a:buSzPts val="1800"/>
              <a:buChar char="•"/>
              <a:defRPr sz="1800"/>
            </a:lvl3pPr>
            <a:lvl4pPr indent="-330200" lvl="3" marL="1828800" algn="l">
              <a:lnSpc>
                <a:spcPct val="90000"/>
              </a:lnSpc>
              <a:spcBef>
                <a:spcPts val="500"/>
              </a:spcBef>
              <a:spcAft>
                <a:spcPts val="0"/>
              </a:spcAft>
              <a:buClr>
                <a:schemeClr val="lt1"/>
              </a:buClr>
              <a:buSzPts val="1600"/>
              <a:buChar char="•"/>
              <a:defRPr sz="1600"/>
            </a:lvl4pPr>
            <a:lvl5pPr indent="-330200" lvl="4" marL="2286000" algn="l">
              <a:lnSpc>
                <a:spcPct val="90000"/>
              </a:lnSpc>
              <a:spcBef>
                <a:spcPts val="500"/>
              </a:spcBef>
              <a:spcAft>
                <a:spcPts val="0"/>
              </a:spcAft>
              <a:buClr>
                <a:schemeClr val="lt1"/>
              </a:buClr>
              <a:buSzPts val="1600"/>
              <a:buChar char="•"/>
              <a:defRPr sz="16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90" name="Google Shape;90;p29"/>
          <p:cNvSpPr txBox="1"/>
          <p:nvPr>
            <p:ph idx="2" type="body"/>
          </p:nvPr>
        </p:nvSpPr>
        <p:spPr>
          <a:xfrm>
            <a:off x="457200" y="2749024"/>
            <a:ext cx="4314825" cy="311996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1" name="Google Shape;91;p29"/>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9"/>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9"/>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4" name="Shape 94"/>
        <p:cNvGrpSpPr/>
        <p:nvPr/>
      </p:nvGrpSpPr>
      <p:grpSpPr>
        <a:xfrm>
          <a:off x="0" y="0"/>
          <a:ext cx="0" cy="0"/>
          <a:chOff x="0" y="0"/>
          <a:chExt cx="0" cy="0"/>
        </a:xfrm>
      </p:grpSpPr>
      <p:sp>
        <p:nvSpPr>
          <p:cNvPr id="95" name="Google Shape;95;p30"/>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96" name="Google Shape;96;p30"/>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97" name="Google Shape;97;p30"/>
          <p:cNvGrpSpPr/>
          <p:nvPr/>
        </p:nvGrpSpPr>
        <p:grpSpPr>
          <a:xfrm>
            <a:off x="10300855" y="0"/>
            <a:ext cx="1891145" cy="5600700"/>
            <a:chOff x="10300855" y="0"/>
            <a:chExt cx="1891145" cy="5600700"/>
          </a:xfrm>
        </p:grpSpPr>
        <p:sp>
          <p:nvSpPr>
            <p:cNvPr id="98" name="Google Shape;98;p30"/>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99" name="Google Shape;99;p30"/>
            <p:cNvSpPr/>
            <p:nvPr/>
          </p:nvSpPr>
          <p:spPr>
            <a:xfrm>
              <a:off x="10330568" y="2199078"/>
              <a:ext cx="1195288" cy="119528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0" name="Google Shape;100;p30"/>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1" name="Google Shape;101;p30"/>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2" name="Google Shape;102;p30"/>
            <p:cNvSpPr/>
            <p:nvPr/>
          </p:nvSpPr>
          <p:spPr>
            <a:xfrm flipH="1">
              <a:off x="10300855" y="0"/>
              <a:ext cx="1891145" cy="1891145"/>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3" name="Google Shape;103;p30"/>
            <p:cNvSpPr/>
            <p:nvPr/>
          </p:nvSpPr>
          <p:spPr>
            <a:xfrm flipH="1">
              <a:off x="10424367" y="122795"/>
              <a:ext cx="1644119" cy="164411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04" name="Google Shape;104;p30"/>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5" name="Google Shape;105;p30"/>
          <p:cNvSpPr txBox="1"/>
          <p:nvPr>
            <p:ph type="title"/>
          </p:nvPr>
        </p:nvSpPr>
        <p:spPr>
          <a:xfrm>
            <a:off x="457200" y="668049"/>
            <a:ext cx="4314825" cy="223571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400"/>
              <a:buFont typeface="Gill Sans"/>
              <a:buNone/>
              <a:defRPr sz="4400">
                <a:solidFill>
                  <a:schemeClr val="l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30"/>
          <p:cNvSpPr/>
          <p:nvPr>
            <p:ph idx="2" type="pic"/>
          </p:nvPr>
        </p:nvSpPr>
        <p:spPr>
          <a:xfrm>
            <a:off x="5183188" y="668049"/>
            <a:ext cx="4958436" cy="5231253"/>
          </a:xfrm>
          <a:prstGeom prst="rect">
            <a:avLst/>
          </a:prstGeom>
          <a:noFill/>
          <a:ln>
            <a:noFill/>
          </a:ln>
        </p:spPr>
      </p:sp>
      <p:sp>
        <p:nvSpPr>
          <p:cNvPr id="107" name="Google Shape;107;p30"/>
          <p:cNvSpPr txBox="1"/>
          <p:nvPr>
            <p:ph idx="1" type="body"/>
          </p:nvPr>
        </p:nvSpPr>
        <p:spPr>
          <a:xfrm>
            <a:off x="457200" y="2941222"/>
            <a:ext cx="4314825" cy="292776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8" name="Google Shape;108;p30"/>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0"/>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0"/>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21"/>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 name="Google Shape;7;p21"/>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8" name="Google Shape;8;p21"/>
          <p:cNvGrpSpPr/>
          <p:nvPr/>
        </p:nvGrpSpPr>
        <p:grpSpPr>
          <a:xfrm>
            <a:off x="8351566" y="0"/>
            <a:ext cx="3840434" cy="6858000"/>
            <a:chOff x="8351565" y="0"/>
            <a:chExt cx="3840434" cy="6858000"/>
          </a:xfrm>
        </p:grpSpPr>
        <p:sp>
          <p:nvSpPr>
            <p:cNvPr id="9" name="Google Shape;9;p21"/>
            <p:cNvSpPr/>
            <p:nvPr/>
          </p:nvSpPr>
          <p:spPr>
            <a:xfrm>
              <a:off x="11260165" y="519204"/>
              <a:ext cx="474635" cy="474635"/>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 name="Google Shape;10;p21"/>
            <p:cNvSpPr/>
            <p:nvPr/>
          </p:nvSpPr>
          <p:spPr>
            <a:xfrm>
              <a:off x="8385871" y="0"/>
              <a:ext cx="2955657" cy="679194"/>
            </a:xfrm>
            <a:custGeom>
              <a:rect b="b" l="l" r="r" t="t"/>
              <a:pathLst>
                <a:path extrusionOk="0" h="679194" w="2955657">
                  <a:moveTo>
                    <a:pt x="0" y="0"/>
                  </a:moveTo>
                  <a:lnTo>
                    <a:pt x="2955657" y="0"/>
                  </a:lnTo>
                  <a:lnTo>
                    <a:pt x="2892839" y="84007"/>
                  </a:lnTo>
                  <a:cubicBezTo>
                    <a:pt x="2592855" y="447504"/>
                    <a:pt x="2138868" y="679194"/>
                    <a:pt x="1630760" y="679194"/>
                  </a:cubicBezTo>
                  <a:lnTo>
                    <a:pt x="0" y="679194"/>
                  </a:ln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 name="Google Shape;11;p21"/>
            <p:cNvSpPr/>
            <p:nvPr/>
          </p:nvSpPr>
          <p:spPr>
            <a:xfrm>
              <a:off x="8351565" y="4121414"/>
              <a:ext cx="3266317" cy="2736586"/>
            </a:xfrm>
            <a:custGeom>
              <a:rect b="b" l="l" r="r" t="t"/>
              <a:pathLst>
                <a:path extrusionOk="0" h="2736586" w="3266317">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 name="Google Shape;12;p21"/>
            <p:cNvSpPr/>
            <p:nvPr/>
          </p:nvSpPr>
          <p:spPr>
            <a:xfrm>
              <a:off x="11755674" y="3386384"/>
              <a:ext cx="436325" cy="1309674"/>
            </a:xfrm>
            <a:custGeom>
              <a:rect b="b" l="l" r="r" t="t"/>
              <a:pathLst>
                <a:path extrusionOk="0" h="1433600" w="477612">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solidFill>
              <a:srgbClr val="DCB4A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 name="Google Shape;13;p21"/>
            <p:cNvSpPr/>
            <p:nvPr/>
          </p:nvSpPr>
          <p:spPr>
            <a:xfrm>
              <a:off x="8385870" y="791588"/>
              <a:ext cx="3232012" cy="3232012"/>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4" name="Google Shape;14;p21"/>
          <p:cNvSpPr/>
          <p:nvPr/>
        </p:nvSpPr>
        <p:spPr>
          <a:xfrm>
            <a:off x="3048" y="0"/>
            <a:ext cx="12188952" cy="6858000"/>
          </a:xfrm>
          <a:prstGeom prst="rect">
            <a:avLst/>
          </a:prstGeom>
          <a:blipFill rotWithShape="1">
            <a:blip r:embed="rId1">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 name="Google Shape;15;p21"/>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Gill Sans"/>
              <a:buNone/>
              <a:defRPr b="0" i="0" sz="4400" u="none" cap="none" strike="noStrike">
                <a:solidFill>
                  <a:schemeClr val="lt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21"/>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0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3pPr>
            <a:lvl4pPr indent="-355600" lvl="3" marL="18288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4pPr>
            <a:lvl5pPr indent="-355600" lvl="4" marL="22860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9pPr>
          </a:lstStyle>
          <a:p/>
        </p:txBody>
      </p:sp>
      <p:sp>
        <p:nvSpPr>
          <p:cNvPr id="17" name="Google Shape;17;p21"/>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000">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8" name="Google Shape;18;p21"/>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000">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9" name="Google Shape;19;p21"/>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000" u="none">
                <a:solidFill>
                  <a:schemeClr val="lt1"/>
                </a:solidFill>
                <a:latin typeface="Gill Sans"/>
                <a:ea typeface="Gill Sans"/>
                <a:cs typeface="Gill Sans"/>
                <a:sym typeface="Gill Sans"/>
              </a:defRPr>
            </a:lvl1pPr>
            <a:lvl2pPr indent="0" lvl="1" marL="0" marR="0" rtl="0" algn="r">
              <a:spcBef>
                <a:spcPts val="0"/>
              </a:spcBef>
              <a:buNone/>
              <a:defRPr b="0" sz="1000" u="none">
                <a:solidFill>
                  <a:schemeClr val="lt1"/>
                </a:solidFill>
                <a:latin typeface="Gill Sans"/>
                <a:ea typeface="Gill Sans"/>
                <a:cs typeface="Gill Sans"/>
                <a:sym typeface="Gill Sans"/>
              </a:defRPr>
            </a:lvl2pPr>
            <a:lvl3pPr indent="0" lvl="2" marL="0" marR="0" rtl="0" algn="r">
              <a:spcBef>
                <a:spcPts val="0"/>
              </a:spcBef>
              <a:buNone/>
              <a:defRPr b="0" sz="1000" u="none">
                <a:solidFill>
                  <a:schemeClr val="lt1"/>
                </a:solidFill>
                <a:latin typeface="Gill Sans"/>
                <a:ea typeface="Gill Sans"/>
                <a:cs typeface="Gill Sans"/>
                <a:sym typeface="Gill Sans"/>
              </a:defRPr>
            </a:lvl3pPr>
            <a:lvl4pPr indent="0" lvl="3" marL="0" marR="0" rtl="0" algn="r">
              <a:spcBef>
                <a:spcPts val="0"/>
              </a:spcBef>
              <a:buNone/>
              <a:defRPr b="0" sz="1000" u="none">
                <a:solidFill>
                  <a:schemeClr val="lt1"/>
                </a:solidFill>
                <a:latin typeface="Gill Sans"/>
                <a:ea typeface="Gill Sans"/>
                <a:cs typeface="Gill Sans"/>
                <a:sym typeface="Gill Sans"/>
              </a:defRPr>
            </a:lvl4pPr>
            <a:lvl5pPr indent="0" lvl="4" marL="0" marR="0" rtl="0" algn="r">
              <a:spcBef>
                <a:spcPts val="0"/>
              </a:spcBef>
              <a:buNone/>
              <a:defRPr b="0" sz="1000" u="none">
                <a:solidFill>
                  <a:schemeClr val="lt1"/>
                </a:solidFill>
                <a:latin typeface="Gill Sans"/>
                <a:ea typeface="Gill Sans"/>
                <a:cs typeface="Gill Sans"/>
                <a:sym typeface="Gill Sans"/>
              </a:defRPr>
            </a:lvl5pPr>
            <a:lvl6pPr indent="0" lvl="5" marL="0" marR="0" rtl="0" algn="r">
              <a:spcBef>
                <a:spcPts val="0"/>
              </a:spcBef>
              <a:buNone/>
              <a:defRPr b="0" sz="1000" u="none">
                <a:solidFill>
                  <a:schemeClr val="lt1"/>
                </a:solidFill>
                <a:latin typeface="Gill Sans"/>
                <a:ea typeface="Gill Sans"/>
                <a:cs typeface="Gill Sans"/>
                <a:sym typeface="Gill Sans"/>
              </a:defRPr>
            </a:lvl6pPr>
            <a:lvl7pPr indent="0" lvl="6" marL="0" marR="0" rtl="0" algn="r">
              <a:spcBef>
                <a:spcPts val="0"/>
              </a:spcBef>
              <a:buNone/>
              <a:defRPr b="0" sz="1000" u="none">
                <a:solidFill>
                  <a:schemeClr val="lt1"/>
                </a:solidFill>
                <a:latin typeface="Gill Sans"/>
                <a:ea typeface="Gill Sans"/>
                <a:cs typeface="Gill Sans"/>
                <a:sym typeface="Gill Sans"/>
              </a:defRPr>
            </a:lvl7pPr>
            <a:lvl8pPr indent="0" lvl="7" marL="0" marR="0" rtl="0" algn="r">
              <a:spcBef>
                <a:spcPts val="0"/>
              </a:spcBef>
              <a:buNone/>
              <a:defRPr b="0" sz="1000" u="none">
                <a:solidFill>
                  <a:schemeClr val="lt1"/>
                </a:solidFill>
                <a:latin typeface="Gill Sans"/>
                <a:ea typeface="Gill Sans"/>
                <a:cs typeface="Gill Sans"/>
                <a:sym typeface="Gill Sans"/>
              </a:defRPr>
            </a:lvl8pPr>
            <a:lvl9pPr indent="0" lvl="8" marL="0" marR="0" rtl="0" algn="r">
              <a:spcBef>
                <a:spcPts val="0"/>
              </a:spcBef>
              <a:buNone/>
              <a:defRPr b="0" sz="1000" u="non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hyperlink" Target="https://youtu.be/LUXCD5mnfPs" TargetMode="External"/><Relationship Id="rId5" Type="http://schemas.openxmlformats.org/officeDocument/2006/relationships/image" Target="../media/image5.jpg"/><Relationship Id="rId6"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5.jpg"/><Relationship Id="rId9"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7.png"/><Relationship Id="rId7" Type="http://schemas.openxmlformats.org/officeDocument/2006/relationships/image" Target="../media/image9.png"/><Relationship Id="rId8"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5.jpg"/><Relationship Id="rId5" Type="http://schemas.openxmlformats.org/officeDocument/2006/relationships/image" Target="../media/image11.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20.png"/><Relationship Id="rId5" Type="http://schemas.openxmlformats.org/officeDocument/2006/relationships/image" Target="../media/image5.jpg"/><Relationship Id="rId6"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5.jpg"/><Relationship Id="rId5"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3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31.jpg"/><Relationship Id="rId5"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31.jpg"/><Relationship Id="rId5" Type="http://schemas.openxmlformats.org/officeDocument/2006/relationships/image" Target="../media/image22.png"/><Relationship Id="rId6"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31.jpg"/><Relationship Id="rId5"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31.jpg"/><Relationship Id="rId5" Type="http://schemas.openxmlformats.org/officeDocument/2006/relationships/image" Target="../media/image29.png"/><Relationship Id="rId6" Type="http://schemas.openxmlformats.org/officeDocument/2006/relationships/image" Target="../media/image26.png"/><Relationship Id="rId7"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31.jpg"/><Relationship Id="rId5"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5.jp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5.jp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5.jp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36" name="Shape 136"/>
        <p:cNvGrpSpPr/>
        <p:nvPr/>
      </p:nvGrpSpPr>
      <p:grpSpPr>
        <a:xfrm>
          <a:off x="0" y="0"/>
          <a:ext cx="0" cy="0"/>
          <a:chOff x="0" y="0"/>
          <a:chExt cx="0" cy="0"/>
        </a:xfrm>
      </p:grpSpPr>
      <p:sp>
        <p:nvSpPr>
          <p:cNvPr id="137" name="Google Shape;137;p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8" name="Google Shape;138;p1"/>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sp>
        <p:nvSpPr>
          <p:cNvPr id="139" name="Google Shape;139;p1"/>
          <p:cNvSpPr/>
          <p:nvPr/>
        </p:nvSpPr>
        <p:spPr>
          <a:xfrm>
            <a:off x="-3047" y="-1"/>
            <a:ext cx="12195048"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40" name="Google Shape;140;p1"/>
          <p:cNvSpPr txBox="1"/>
          <p:nvPr>
            <p:ph type="ctrTitle"/>
          </p:nvPr>
        </p:nvSpPr>
        <p:spPr>
          <a:xfrm>
            <a:off x="457200" y="676656"/>
            <a:ext cx="3277432" cy="306324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Gill Sans"/>
              <a:buNone/>
            </a:pPr>
            <a:r>
              <a:rPr lang="es-ES" sz="4000"/>
              <a:t>Experimentos avanzados</a:t>
            </a:r>
            <a:endParaRPr sz="4000"/>
          </a:p>
        </p:txBody>
      </p:sp>
      <p:pic>
        <p:nvPicPr>
          <p:cNvPr descr="Black dots connected through lings to build a network" id="141" name="Google Shape;141;p1"/>
          <p:cNvPicPr preferRelativeResize="0"/>
          <p:nvPr/>
        </p:nvPicPr>
        <p:blipFill rotWithShape="1">
          <a:blip r:embed="rId4">
            <a:alphaModFix/>
          </a:blip>
          <a:srcRect b="0" l="32457" r="0" t="0"/>
          <a:stretch/>
        </p:blipFill>
        <p:spPr>
          <a:xfrm>
            <a:off x="3957208" y="10"/>
            <a:ext cx="8234792" cy="6857990"/>
          </a:xfrm>
          <a:custGeom>
            <a:rect b="b" l="l" r="r" t="t"/>
            <a:pathLst>
              <a:path extrusionOk="0" h="6821666" w="8234792">
                <a:moveTo>
                  <a:pt x="2322410" y="0"/>
                </a:moveTo>
                <a:lnTo>
                  <a:pt x="8234792" y="0"/>
                </a:lnTo>
                <a:lnTo>
                  <a:pt x="8234792" y="4503719"/>
                </a:lnTo>
                <a:lnTo>
                  <a:pt x="8215888" y="4629599"/>
                </a:lnTo>
                <a:cubicBezTo>
                  <a:pt x="8049795" y="5454493"/>
                  <a:pt x="7647096" y="6191792"/>
                  <a:pt x="7082996" y="6765066"/>
                </a:cubicBezTo>
                <a:lnTo>
                  <a:pt x="7021717" y="6821666"/>
                </a:lnTo>
                <a:lnTo>
                  <a:pt x="0" y="6821666"/>
                </a:lnTo>
                <a:lnTo>
                  <a:pt x="0" y="3790727"/>
                </a:lnTo>
                <a:cubicBezTo>
                  <a:pt x="0" y="2186928"/>
                  <a:pt x="879517" y="791919"/>
                  <a:pt x="2175128" y="76659"/>
                </a:cubicBez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75" name="Shape 275"/>
        <p:cNvGrpSpPr/>
        <p:nvPr/>
      </p:nvGrpSpPr>
      <p:grpSpPr>
        <a:xfrm>
          <a:off x="0" y="0"/>
          <a:ext cx="0" cy="0"/>
          <a:chOff x="0" y="0"/>
          <a:chExt cx="0" cy="0"/>
        </a:xfrm>
      </p:grpSpPr>
      <p:sp>
        <p:nvSpPr>
          <p:cNvPr id="276" name="Google Shape;276;p10"/>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77" name="Google Shape;277;p10"/>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278" name="Google Shape;278;p10"/>
          <p:cNvGrpSpPr/>
          <p:nvPr/>
        </p:nvGrpSpPr>
        <p:grpSpPr>
          <a:xfrm>
            <a:off x="7649180" y="-1190"/>
            <a:ext cx="4263283" cy="6859190"/>
            <a:chOff x="7649180" y="-1190"/>
            <a:chExt cx="4263283" cy="6859190"/>
          </a:xfrm>
        </p:grpSpPr>
        <p:sp>
          <p:nvSpPr>
            <p:cNvPr id="279" name="Google Shape;279;p10"/>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80" name="Google Shape;280;p10"/>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81" name="Google Shape;281;p10"/>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82" name="Google Shape;282;p10"/>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83" name="Google Shape;283;p10"/>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84" name="Google Shape;284;p10"/>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85" name="Google Shape;285;p10"/>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D</a:t>
            </a:r>
            <a:r>
              <a:rPr lang="es-ES" sz="4400"/>
              <a:t>iseño en bloques completos al azar (DBCA)</a:t>
            </a:r>
            <a:endParaRPr/>
          </a:p>
        </p:txBody>
      </p:sp>
      <p:sp>
        <p:nvSpPr>
          <p:cNvPr id="286" name="Google Shape;286;p10"/>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lt1"/>
              </a:buClr>
              <a:buSzPts val="2000"/>
              <a:buChar char="•"/>
            </a:pPr>
            <a:r>
              <a:rPr lang="es-ES"/>
              <a:t>También la podemos expresar:</a:t>
            </a:r>
            <a:endParaRPr/>
          </a:p>
          <a:p>
            <a:pPr indent="-101600" lvl="0" marL="228600" rtl="0" algn="l">
              <a:lnSpc>
                <a:spcPct val="110000"/>
              </a:lnSpc>
              <a:spcBef>
                <a:spcPts val="1000"/>
              </a:spcBef>
              <a:spcAft>
                <a:spcPts val="0"/>
              </a:spcAft>
              <a:buClr>
                <a:schemeClr val="lt1"/>
              </a:buClr>
              <a:buSzPts val="2000"/>
              <a:buNone/>
            </a:pPr>
            <a:r>
              <a:t/>
            </a:r>
            <a:endParaRPr/>
          </a:p>
          <a:p>
            <a:pPr indent="-101600" lvl="0" marL="228600" rtl="0" algn="l">
              <a:lnSpc>
                <a:spcPct val="110000"/>
              </a:lnSpc>
              <a:spcBef>
                <a:spcPts val="1000"/>
              </a:spcBef>
              <a:spcAft>
                <a:spcPts val="0"/>
              </a:spcAft>
              <a:buClr>
                <a:schemeClr val="lt1"/>
              </a:buClr>
              <a:buSzPts val="2000"/>
              <a:buNone/>
            </a:pPr>
            <a:r>
              <a:t/>
            </a:r>
            <a:endParaRPr/>
          </a:p>
          <a:p>
            <a:pPr indent="-228600" lvl="0" marL="228600" rtl="0" algn="l">
              <a:lnSpc>
                <a:spcPct val="110000"/>
              </a:lnSpc>
              <a:spcBef>
                <a:spcPts val="1000"/>
              </a:spcBef>
              <a:spcAft>
                <a:spcPts val="0"/>
              </a:spcAft>
              <a:buClr>
                <a:schemeClr val="lt1"/>
              </a:buClr>
              <a:buSzPts val="2000"/>
              <a:buChar char="•"/>
            </a:pPr>
            <a:r>
              <a:rPr lang="es-ES"/>
              <a:t>Esta forma indica que los efectos de variación del tratamiento son nulos sobre la respuesta.</a:t>
            </a:r>
            <a:endParaRPr/>
          </a:p>
          <a:p>
            <a:pPr indent="-228600" lvl="0" marL="228600" rtl="0" algn="l">
              <a:lnSpc>
                <a:spcPct val="110000"/>
              </a:lnSpc>
              <a:spcBef>
                <a:spcPts val="1000"/>
              </a:spcBef>
              <a:spcAft>
                <a:spcPts val="0"/>
              </a:spcAft>
              <a:buClr>
                <a:schemeClr val="lt1"/>
              </a:buClr>
              <a:buSzPts val="2000"/>
              <a:buChar char="•"/>
            </a:pPr>
            <a:r>
              <a:rPr lang="es-ES"/>
              <a:t>Para hacer el análisis utilizamos un análisis de varianza.</a:t>
            </a:r>
            <a:endParaRPr/>
          </a:p>
          <a:p>
            <a:pPr indent="-228600" lvl="0" marL="228600" rtl="0" algn="l">
              <a:lnSpc>
                <a:spcPct val="110000"/>
              </a:lnSpc>
              <a:spcBef>
                <a:spcPts val="1000"/>
              </a:spcBef>
              <a:spcAft>
                <a:spcPts val="0"/>
              </a:spcAft>
              <a:buClr>
                <a:schemeClr val="lt1"/>
              </a:buClr>
              <a:buSzPts val="2000"/>
              <a:buChar char="•"/>
            </a:pPr>
            <a:r>
              <a:rPr lang="es-ES"/>
              <a:t>En las siguientes diapositivas se describen los cálculos.</a:t>
            </a:r>
            <a:endParaRPr/>
          </a:p>
          <a:p>
            <a:pPr indent="-228600" lvl="0" marL="228600" rtl="0" algn="l">
              <a:lnSpc>
                <a:spcPct val="110000"/>
              </a:lnSpc>
              <a:spcBef>
                <a:spcPts val="1000"/>
              </a:spcBef>
              <a:spcAft>
                <a:spcPts val="0"/>
              </a:spcAft>
              <a:buClr>
                <a:schemeClr val="lt1"/>
              </a:buClr>
              <a:buSzPts val="2000"/>
              <a:buChar char="•"/>
            </a:pPr>
            <a:r>
              <a:rPr lang="es-ES"/>
              <a:t>No entraremos al detalle estadístico del cálculo, ese puede consultarse en este </a:t>
            </a:r>
            <a:r>
              <a:rPr lang="es-ES" u="sng">
                <a:solidFill>
                  <a:srgbClr val="FFFF00"/>
                </a:solidFill>
                <a:hlinkClick r:id="rId4">
                  <a:extLst>
                    <a:ext uri="{A12FA001-AC4F-418D-AE19-62706E023703}">
                      <ahyp:hlinkClr val="tx"/>
                    </a:ext>
                  </a:extLst>
                </a:hlinkClick>
              </a:rPr>
              <a:t>video</a:t>
            </a:r>
            <a:r>
              <a:rPr lang="es-ES"/>
              <a:t>.</a:t>
            </a:r>
            <a:endParaRPr/>
          </a:p>
        </p:txBody>
      </p:sp>
      <p:pic>
        <p:nvPicPr>
          <p:cNvPr id="287" name="Google Shape;287;p10"/>
          <p:cNvPicPr preferRelativeResize="0"/>
          <p:nvPr/>
        </p:nvPicPr>
        <p:blipFill rotWithShape="1">
          <a:blip r:embed="rId5">
            <a:alphaModFix/>
          </a:blip>
          <a:srcRect b="0" l="16726" r="16727"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288" name="Google Shape;288;p10"/>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pic>
        <p:nvPicPr>
          <p:cNvPr id="289" name="Google Shape;289;p10"/>
          <p:cNvPicPr preferRelativeResize="0"/>
          <p:nvPr/>
        </p:nvPicPr>
        <p:blipFill rotWithShape="1">
          <a:blip r:embed="rId6">
            <a:alphaModFix/>
          </a:blip>
          <a:srcRect b="0" l="0" r="0" t="0"/>
          <a:stretch/>
        </p:blipFill>
        <p:spPr>
          <a:xfrm>
            <a:off x="3416321" y="2661661"/>
            <a:ext cx="2868706" cy="7082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93" name="Shape 293"/>
        <p:cNvGrpSpPr/>
        <p:nvPr/>
      </p:nvGrpSpPr>
      <p:grpSpPr>
        <a:xfrm>
          <a:off x="0" y="0"/>
          <a:ext cx="0" cy="0"/>
          <a:chOff x="0" y="0"/>
          <a:chExt cx="0" cy="0"/>
        </a:xfrm>
      </p:grpSpPr>
      <p:sp>
        <p:nvSpPr>
          <p:cNvPr id="294" name="Google Shape;294;p1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95" name="Google Shape;295;p11"/>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296" name="Google Shape;296;p11"/>
          <p:cNvGrpSpPr/>
          <p:nvPr/>
        </p:nvGrpSpPr>
        <p:grpSpPr>
          <a:xfrm>
            <a:off x="7649180" y="-1190"/>
            <a:ext cx="4263283" cy="6859190"/>
            <a:chOff x="7649180" y="-1190"/>
            <a:chExt cx="4263283" cy="6859190"/>
          </a:xfrm>
        </p:grpSpPr>
        <p:sp>
          <p:nvSpPr>
            <p:cNvPr id="297" name="Google Shape;297;p11"/>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98" name="Google Shape;298;p11"/>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99" name="Google Shape;299;p11"/>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00" name="Google Shape;300;p11"/>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01" name="Google Shape;301;p11"/>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302" name="Google Shape;302;p11"/>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03" name="Google Shape;303;p11"/>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D</a:t>
            </a:r>
            <a:r>
              <a:rPr lang="es-ES" sz="4400"/>
              <a:t>iseño en bloques completos al azar (DBCA)</a:t>
            </a:r>
            <a:endParaRPr/>
          </a:p>
        </p:txBody>
      </p:sp>
      <p:sp>
        <p:nvSpPr>
          <p:cNvPr id="304" name="Google Shape;304;p11"/>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lt1"/>
              </a:buClr>
              <a:buSzPts val="2000"/>
              <a:buChar char="•"/>
            </a:pPr>
            <a:r>
              <a:rPr lang="es-ES"/>
              <a:t>A partir de la tabla llena de la diapositiva 8 hacemos estos cálculos</a:t>
            </a:r>
            <a:endParaRPr/>
          </a:p>
        </p:txBody>
      </p:sp>
      <p:pic>
        <p:nvPicPr>
          <p:cNvPr id="305" name="Google Shape;305;p11"/>
          <p:cNvPicPr preferRelativeResize="0"/>
          <p:nvPr/>
        </p:nvPicPr>
        <p:blipFill rotWithShape="1">
          <a:blip r:embed="rId4">
            <a:alphaModFix/>
          </a:blip>
          <a:srcRect b="0" l="16726" r="16727"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306" name="Google Shape;306;p11"/>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pic>
        <p:nvPicPr>
          <p:cNvPr id="307" name="Google Shape;307;p11"/>
          <p:cNvPicPr preferRelativeResize="0"/>
          <p:nvPr/>
        </p:nvPicPr>
        <p:blipFill rotWithShape="1">
          <a:blip r:embed="rId5">
            <a:alphaModFix/>
          </a:blip>
          <a:srcRect b="0" l="0" r="0" t="0"/>
          <a:stretch/>
        </p:blipFill>
        <p:spPr>
          <a:xfrm>
            <a:off x="687111" y="2495455"/>
            <a:ext cx="6881152" cy="3060614"/>
          </a:xfrm>
          <a:prstGeom prst="rect">
            <a:avLst/>
          </a:prstGeom>
          <a:noFill/>
          <a:ln>
            <a:noFill/>
          </a:ln>
        </p:spPr>
      </p:pic>
      <p:pic>
        <p:nvPicPr>
          <p:cNvPr id="308" name="Google Shape;308;p11"/>
          <p:cNvPicPr preferRelativeResize="0"/>
          <p:nvPr/>
        </p:nvPicPr>
        <p:blipFill rotWithShape="1">
          <a:blip r:embed="rId6">
            <a:alphaModFix/>
          </a:blip>
          <a:srcRect b="0" l="0" r="0" t="0"/>
          <a:stretch/>
        </p:blipFill>
        <p:spPr>
          <a:xfrm>
            <a:off x="5421334" y="5692997"/>
            <a:ext cx="2187388" cy="672353"/>
          </a:xfrm>
          <a:prstGeom prst="rect">
            <a:avLst/>
          </a:prstGeom>
          <a:noFill/>
          <a:ln>
            <a:noFill/>
          </a:ln>
        </p:spPr>
      </p:pic>
      <p:pic>
        <p:nvPicPr>
          <p:cNvPr id="309" name="Google Shape;309;p11"/>
          <p:cNvPicPr preferRelativeResize="0"/>
          <p:nvPr/>
        </p:nvPicPr>
        <p:blipFill rotWithShape="1">
          <a:blip r:embed="rId7">
            <a:alphaModFix/>
          </a:blip>
          <a:srcRect b="0" l="0" r="0" t="0"/>
          <a:stretch/>
        </p:blipFill>
        <p:spPr>
          <a:xfrm>
            <a:off x="756935" y="5746785"/>
            <a:ext cx="2259106" cy="618565"/>
          </a:xfrm>
          <a:prstGeom prst="rect">
            <a:avLst/>
          </a:prstGeom>
          <a:solidFill>
            <a:srgbClr val="92D050"/>
          </a:solidFill>
          <a:ln>
            <a:noFill/>
          </a:ln>
        </p:spPr>
      </p:pic>
      <p:pic>
        <p:nvPicPr>
          <p:cNvPr id="310" name="Google Shape;310;p11"/>
          <p:cNvPicPr preferRelativeResize="0"/>
          <p:nvPr/>
        </p:nvPicPr>
        <p:blipFill rotWithShape="1">
          <a:blip r:embed="rId8">
            <a:alphaModFix/>
          </a:blip>
          <a:srcRect b="0" l="0" r="0" t="13793"/>
          <a:stretch/>
        </p:blipFill>
        <p:spPr>
          <a:xfrm>
            <a:off x="3107064" y="5746785"/>
            <a:ext cx="2223247" cy="672353"/>
          </a:xfrm>
          <a:prstGeom prst="rect">
            <a:avLst/>
          </a:prstGeom>
          <a:noFill/>
          <a:ln>
            <a:noFill/>
          </a:ln>
        </p:spPr>
      </p:pic>
      <p:sp>
        <p:nvSpPr>
          <p:cNvPr id="311" name="Google Shape;311;p11"/>
          <p:cNvSpPr/>
          <p:nvPr/>
        </p:nvSpPr>
        <p:spPr>
          <a:xfrm>
            <a:off x="695791" y="3391956"/>
            <a:ext cx="1133009" cy="361438"/>
          </a:xfrm>
          <a:prstGeom prst="roundRect">
            <a:avLst>
              <a:gd fmla="val 16667" name="adj"/>
            </a:avLst>
          </a:prstGeom>
          <a:no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12" name="Google Shape;312;p11"/>
          <p:cNvSpPr/>
          <p:nvPr/>
        </p:nvSpPr>
        <p:spPr>
          <a:xfrm>
            <a:off x="756935" y="5746785"/>
            <a:ext cx="2259106" cy="618565"/>
          </a:xfrm>
          <a:prstGeom prst="rect">
            <a:avLst/>
          </a:prstGeom>
          <a:solidFill>
            <a:srgbClr val="00B050">
              <a:alpha val="20000"/>
            </a:srgbClr>
          </a:solid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13" name="Google Shape;313;p11"/>
          <p:cNvSpPr/>
          <p:nvPr/>
        </p:nvSpPr>
        <p:spPr>
          <a:xfrm>
            <a:off x="3096958" y="5746785"/>
            <a:ext cx="2259106" cy="672353"/>
          </a:xfrm>
          <a:prstGeom prst="rect">
            <a:avLst/>
          </a:prstGeom>
          <a:solidFill>
            <a:srgbClr val="FFC000">
              <a:alpha val="20000"/>
            </a:srgbClr>
          </a:solid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14" name="Google Shape;314;p11"/>
          <p:cNvSpPr/>
          <p:nvPr/>
        </p:nvSpPr>
        <p:spPr>
          <a:xfrm>
            <a:off x="684063" y="4112574"/>
            <a:ext cx="1133009" cy="361438"/>
          </a:xfrm>
          <a:prstGeom prst="roundRect">
            <a:avLst>
              <a:gd fmla="val 16667" name="adj"/>
            </a:avLst>
          </a:prstGeom>
          <a:noFill/>
          <a:ln cap="flat" cmpd="sng" w="1905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15" name="Google Shape;315;p11"/>
          <p:cNvSpPr/>
          <p:nvPr/>
        </p:nvSpPr>
        <p:spPr>
          <a:xfrm>
            <a:off x="5430533" y="5687684"/>
            <a:ext cx="2178189" cy="672353"/>
          </a:xfrm>
          <a:prstGeom prst="rect">
            <a:avLst/>
          </a:prstGeom>
          <a:solidFill>
            <a:srgbClr val="FF99CC">
              <a:alpha val="20000"/>
            </a:srgbClr>
          </a:solidFill>
          <a:ln cap="flat" cmpd="sng" w="12700">
            <a:solidFill>
              <a:srgbClr val="FF99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16" name="Google Shape;316;p11"/>
          <p:cNvSpPr/>
          <p:nvPr/>
        </p:nvSpPr>
        <p:spPr>
          <a:xfrm>
            <a:off x="695791" y="5009075"/>
            <a:ext cx="1133009" cy="361438"/>
          </a:xfrm>
          <a:prstGeom prst="roundRect">
            <a:avLst>
              <a:gd fmla="val 16667" name="adj"/>
            </a:avLst>
          </a:prstGeom>
          <a:noFill/>
          <a:ln cap="flat" cmpd="sng" w="19050">
            <a:solidFill>
              <a:srgbClr val="FF99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id="317" name="Google Shape;317;p11"/>
          <p:cNvPicPr preferRelativeResize="0"/>
          <p:nvPr/>
        </p:nvPicPr>
        <p:blipFill rotWithShape="1">
          <a:blip r:embed="rId9">
            <a:alphaModFix/>
          </a:blip>
          <a:srcRect b="0" l="0" r="0" t="0"/>
          <a:stretch/>
        </p:blipFill>
        <p:spPr>
          <a:xfrm>
            <a:off x="8713131" y="5687684"/>
            <a:ext cx="2438400" cy="537882"/>
          </a:xfrm>
          <a:prstGeom prst="rect">
            <a:avLst/>
          </a:prstGeom>
          <a:noFill/>
          <a:ln cap="flat" cmpd="sng" w="9525">
            <a:solidFill>
              <a:schemeClr val="accent2"/>
            </a:solidFill>
            <a:prstDash val="solid"/>
            <a:round/>
            <a:headEnd len="sm" w="sm" type="none"/>
            <a:tailEnd len="sm" w="sm" type="none"/>
          </a:ln>
        </p:spPr>
      </p:pic>
      <p:sp>
        <p:nvSpPr>
          <p:cNvPr id="318" name="Google Shape;318;p11"/>
          <p:cNvSpPr/>
          <p:nvPr/>
        </p:nvSpPr>
        <p:spPr>
          <a:xfrm>
            <a:off x="7877175" y="5782769"/>
            <a:ext cx="628619" cy="393131"/>
          </a:xfrm>
          <a:prstGeom prst="rightArrow">
            <a:avLst>
              <a:gd fmla="val 50000" name="adj1"/>
              <a:gd fmla="val 50000" name="adj2"/>
            </a:avLst>
          </a:prstGeom>
          <a:solidFill>
            <a:schemeClr val="accent1"/>
          </a:solidFill>
          <a:ln cap="flat" cmpd="sng" w="12700">
            <a:solidFill>
              <a:srgbClr val="5369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22" name="Shape 322"/>
        <p:cNvGrpSpPr/>
        <p:nvPr/>
      </p:nvGrpSpPr>
      <p:grpSpPr>
        <a:xfrm>
          <a:off x="0" y="0"/>
          <a:ext cx="0" cy="0"/>
          <a:chOff x="0" y="0"/>
          <a:chExt cx="0" cy="0"/>
        </a:xfrm>
      </p:grpSpPr>
      <p:sp>
        <p:nvSpPr>
          <p:cNvPr id="323" name="Google Shape;323;p12"/>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24" name="Google Shape;324;p12"/>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325" name="Google Shape;325;p12"/>
          <p:cNvGrpSpPr/>
          <p:nvPr/>
        </p:nvGrpSpPr>
        <p:grpSpPr>
          <a:xfrm>
            <a:off x="7649180" y="-1190"/>
            <a:ext cx="4263283" cy="6859190"/>
            <a:chOff x="7649180" y="-1190"/>
            <a:chExt cx="4263283" cy="6859190"/>
          </a:xfrm>
        </p:grpSpPr>
        <p:sp>
          <p:nvSpPr>
            <p:cNvPr id="326" name="Google Shape;326;p12"/>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27" name="Google Shape;327;p12"/>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28" name="Google Shape;328;p12"/>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29" name="Google Shape;329;p12"/>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30" name="Google Shape;330;p12"/>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331" name="Google Shape;331;p12"/>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32" name="Google Shape;332;p12"/>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D</a:t>
            </a:r>
            <a:r>
              <a:rPr lang="es-ES" sz="4400"/>
              <a:t>iseño en bloques completos al azar (DBCA)</a:t>
            </a:r>
            <a:endParaRPr/>
          </a:p>
        </p:txBody>
      </p:sp>
      <p:sp>
        <p:nvSpPr>
          <p:cNvPr id="333" name="Google Shape;333;p12"/>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lt1"/>
              </a:buClr>
              <a:buSzPts val="2000"/>
              <a:buChar char="•"/>
            </a:pPr>
            <a:r>
              <a:rPr lang="es-ES"/>
              <a:t>A partir de la tabla llena de la diapositiva 8 hacemos estos cálculos</a:t>
            </a:r>
            <a:endParaRPr/>
          </a:p>
        </p:txBody>
      </p:sp>
      <p:pic>
        <p:nvPicPr>
          <p:cNvPr id="334" name="Google Shape;334;p12"/>
          <p:cNvPicPr preferRelativeResize="0"/>
          <p:nvPr/>
        </p:nvPicPr>
        <p:blipFill rotWithShape="1">
          <a:blip r:embed="rId4">
            <a:alphaModFix/>
          </a:blip>
          <a:srcRect b="0" l="16726" r="16727"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335" name="Google Shape;335;p12"/>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pic>
        <p:nvPicPr>
          <p:cNvPr id="336" name="Google Shape;336;p12"/>
          <p:cNvPicPr preferRelativeResize="0"/>
          <p:nvPr/>
        </p:nvPicPr>
        <p:blipFill rotWithShape="1">
          <a:blip r:embed="rId5">
            <a:alphaModFix/>
          </a:blip>
          <a:srcRect b="0" l="0" r="0" t="0"/>
          <a:stretch/>
        </p:blipFill>
        <p:spPr>
          <a:xfrm>
            <a:off x="681206" y="2494851"/>
            <a:ext cx="6881152" cy="3060614"/>
          </a:xfrm>
          <a:prstGeom prst="rect">
            <a:avLst/>
          </a:prstGeom>
          <a:noFill/>
          <a:ln>
            <a:noFill/>
          </a:ln>
        </p:spPr>
      </p:pic>
      <p:sp>
        <p:nvSpPr>
          <p:cNvPr id="337" name="Google Shape;337;p12"/>
          <p:cNvSpPr/>
          <p:nvPr/>
        </p:nvSpPr>
        <p:spPr>
          <a:xfrm>
            <a:off x="4048125" y="3371892"/>
            <a:ext cx="1095375" cy="361438"/>
          </a:xfrm>
          <a:prstGeom prst="roundRect">
            <a:avLst>
              <a:gd fmla="val 16667" name="adj"/>
            </a:avLst>
          </a:prstGeom>
          <a:no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38" name="Google Shape;338;p12"/>
          <p:cNvSpPr/>
          <p:nvPr/>
        </p:nvSpPr>
        <p:spPr>
          <a:xfrm>
            <a:off x="4029307" y="4083256"/>
            <a:ext cx="1133009" cy="361438"/>
          </a:xfrm>
          <a:prstGeom prst="roundRect">
            <a:avLst>
              <a:gd fmla="val 16667" name="adj"/>
            </a:avLst>
          </a:prstGeom>
          <a:noFill/>
          <a:ln cap="flat" cmpd="sng" w="1905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39" name="Google Shape;339;p12"/>
          <p:cNvSpPr/>
          <p:nvPr/>
        </p:nvSpPr>
        <p:spPr>
          <a:xfrm>
            <a:off x="4029307" y="4638641"/>
            <a:ext cx="1133009" cy="361438"/>
          </a:xfrm>
          <a:prstGeom prst="roundRect">
            <a:avLst>
              <a:gd fmla="val 16667" name="adj"/>
            </a:avLst>
          </a:prstGeom>
          <a:noFill/>
          <a:ln cap="flat" cmpd="sng" w="19050">
            <a:solidFill>
              <a:srgbClr val="99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40" name="Google Shape;340;p12"/>
          <p:cNvSpPr txBox="1"/>
          <p:nvPr/>
        </p:nvSpPr>
        <p:spPr>
          <a:xfrm>
            <a:off x="888905" y="5824147"/>
            <a:ext cx="1841210" cy="518604"/>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800">
                <a:latin typeface="Gill Sans"/>
                <a:ea typeface="Gill Sans"/>
                <a:cs typeface="Gill Sans"/>
                <a:sym typeface="Gill Sans"/>
              </a:rPr>
              <a:t> </a:t>
            </a:r>
            <a:endParaRPr/>
          </a:p>
        </p:txBody>
      </p:sp>
      <p:sp>
        <p:nvSpPr>
          <p:cNvPr id="341" name="Google Shape;341;p12"/>
          <p:cNvSpPr/>
          <p:nvPr/>
        </p:nvSpPr>
        <p:spPr>
          <a:xfrm>
            <a:off x="888905" y="5813121"/>
            <a:ext cx="1841210" cy="529630"/>
          </a:xfrm>
          <a:prstGeom prst="rect">
            <a:avLst/>
          </a:prstGeom>
          <a:solidFill>
            <a:srgbClr val="00B050">
              <a:alpha val="20000"/>
            </a:srgbClr>
          </a:solid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42" name="Google Shape;342;p12"/>
          <p:cNvSpPr txBox="1"/>
          <p:nvPr/>
        </p:nvSpPr>
        <p:spPr>
          <a:xfrm>
            <a:off x="3745679" y="5746382"/>
            <a:ext cx="1348895" cy="520399"/>
          </a:xfrm>
          <a:prstGeom prst="rect">
            <a:avLst/>
          </a:prstGeom>
          <a:blipFill rotWithShape="1">
            <a:blip r:embed="rId7">
              <a:alphaModFix/>
            </a:blip>
            <a:stretch>
              <a:fillRect b="0" l="0" r="0" t="0"/>
            </a:stretch>
          </a:blipFill>
          <a:ln cap="flat" cmpd="sng" w="9525">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s-ES" sz="1800">
                <a:latin typeface="Gill Sans"/>
                <a:ea typeface="Gill Sans"/>
                <a:cs typeface="Gill Sans"/>
                <a:sym typeface="Gill Sans"/>
              </a:rPr>
              <a:t> </a:t>
            </a:r>
            <a:endParaRPr/>
          </a:p>
        </p:txBody>
      </p:sp>
      <p:sp>
        <p:nvSpPr>
          <p:cNvPr id="343" name="Google Shape;343;p12"/>
          <p:cNvSpPr txBox="1"/>
          <p:nvPr/>
        </p:nvSpPr>
        <p:spPr>
          <a:xfrm>
            <a:off x="5519355" y="5766118"/>
            <a:ext cx="2265044" cy="559640"/>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800">
                <a:latin typeface="Gill Sans"/>
                <a:ea typeface="Gill Sans"/>
                <a:cs typeface="Gill Sans"/>
                <a:sym typeface="Gill Sans"/>
              </a:rPr>
              <a:t> </a:t>
            </a:r>
            <a:endParaRPr/>
          </a:p>
        </p:txBody>
      </p:sp>
      <p:sp>
        <p:nvSpPr>
          <p:cNvPr id="344" name="Google Shape;344;p12"/>
          <p:cNvSpPr/>
          <p:nvPr/>
        </p:nvSpPr>
        <p:spPr>
          <a:xfrm>
            <a:off x="3773838" y="5741944"/>
            <a:ext cx="1391943" cy="546964"/>
          </a:xfrm>
          <a:prstGeom prst="rect">
            <a:avLst/>
          </a:prstGeom>
          <a:solidFill>
            <a:srgbClr val="FFC000">
              <a:alpha val="20000"/>
            </a:srgbClr>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45" name="Google Shape;345;p12"/>
          <p:cNvSpPr/>
          <p:nvPr/>
        </p:nvSpPr>
        <p:spPr>
          <a:xfrm>
            <a:off x="5519204" y="5771229"/>
            <a:ext cx="2265044" cy="579610"/>
          </a:xfrm>
          <a:prstGeom prst="rect">
            <a:avLst/>
          </a:prstGeom>
          <a:solidFill>
            <a:srgbClr val="9966FF">
              <a:alpha val="20000"/>
            </a:srgbClr>
          </a:solidFill>
          <a:ln cap="flat" cmpd="sng" w="12700">
            <a:solidFill>
              <a:srgbClr val="FF99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49" name="Shape 349"/>
        <p:cNvGrpSpPr/>
        <p:nvPr/>
      </p:nvGrpSpPr>
      <p:grpSpPr>
        <a:xfrm>
          <a:off x="0" y="0"/>
          <a:ext cx="0" cy="0"/>
          <a:chOff x="0" y="0"/>
          <a:chExt cx="0" cy="0"/>
        </a:xfrm>
      </p:grpSpPr>
      <p:sp>
        <p:nvSpPr>
          <p:cNvPr id="350" name="Google Shape;350;p1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51" name="Google Shape;351;p13"/>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352" name="Google Shape;352;p13"/>
          <p:cNvGrpSpPr/>
          <p:nvPr/>
        </p:nvGrpSpPr>
        <p:grpSpPr>
          <a:xfrm>
            <a:off x="7649180" y="-1190"/>
            <a:ext cx="4263283" cy="6859190"/>
            <a:chOff x="7649180" y="-1190"/>
            <a:chExt cx="4263283" cy="6859190"/>
          </a:xfrm>
        </p:grpSpPr>
        <p:sp>
          <p:nvSpPr>
            <p:cNvPr id="353" name="Google Shape;353;p13"/>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54" name="Google Shape;354;p13"/>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55" name="Google Shape;355;p13"/>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56" name="Google Shape;356;p13"/>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57" name="Google Shape;357;p13"/>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358" name="Google Shape;358;p13"/>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59" name="Google Shape;359;p13"/>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D</a:t>
            </a:r>
            <a:r>
              <a:rPr lang="es-ES" sz="4400"/>
              <a:t>iseño en bloques completos al azar (DBCA)</a:t>
            </a:r>
            <a:endParaRPr/>
          </a:p>
        </p:txBody>
      </p:sp>
      <p:sp>
        <p:nvSpPr>
          <p:cNvPr id="360" name="Google Shape;360;p13"/>
          <p:cNvSpPr txBox="1"/>
          <p:nvPr>
            <p:ph idx="1" type="body"/>
          </p:nvPr>
        </p:nvSpPr>
        <p:spPr>
          <a:xfrm>
            <a:off x="457200" y="2096725"/>
            <a:ext cx="7856400" cy="4694700"/>
          </a:xfrm>
          <a:prstGeom prst="rect">
            <a:avLst/>
          </a:prstGeom>
          <a:blipFill rotWithShape="1">
            <a:blip r:embed="rId4">
              <a:alphaModFix/>
            </a:blip>
            <a:stretch>
              <a:fillRect b="0" l="-713" r="-871" t="0"/>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s-ES"/>
              <a:t> </a:t>
            </a:r>
            <a:endParaRPr/>
          </a:p>
        </p:txBody>
      </p:sp>
      <p:pic>
        <p:nvPicPr>
          <p:cNvPr id="361" name="Google Shape;361;p13"/>
          <p:cNvPicPr preferRelativeResize="0"/>
          <p:nvPr/>
        </p:nvPicPr>
        <p:blipFill rotWithShape="1">
          <a:blip r:embed="rId5">
            <a:alphaModFix/>
          </a:blip>
          <a:srcRect b="0" l="16726" r="16727"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362" name="Google Shape;362;p13"/>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pic>
        <p:nvPicPr>
          <p:cNvPr id="363" name="Google Shape;363;p13"/>
          <p:cNvPicPr preferRelativeResize="0"/>
          <p:nvPr/>
        </p:nvPicPr>
        <p:blipFill rotWithShape="1">
          <a:blip r:embed="rId6">
            <a:alphaModFix/>
          </a:blip>
          <a:srcRect b="0" l="0" r="0" t="0"/>
          <a:stretch/>
        </p:blipFill>
        <p:spPr>
          <a:xfrm>
            <a:off x="889003" y="1841173"/>
            <a:ext cx="6457043" cy="2871978"/>
          </a:xfrm>
          <a:prstGeom prst="rect">
            <a:avLst/>
          </a:prstGeom>
          <a:noFill/>
          <a:ln>
            <a:noFill/>
          </a:ln>
        </p:spPr>
      </p:pic>
      <p:sp>
        <p:nvSpPr>
          <p:cNvPr id="364" name="Google Shape;364;p13"/>
          <p:cNvSpPr/>
          <p:nvPr/>
        </p:nvSpPr>
        <p:spPr>
          <a:xfrm>
            <a:off x="4251424" y="2736672"/>
            <a:ext cx="740072" cy="306745"/>
          </a:xfrm>
          <a:prstGeom prst="roundRect">
            <a:avLst>
              <a:gd fmla="val 16667" name="adj"/>
            </a:avLst>
          </a:prstGeom>
          <a:no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65" name="Google Shape;365;p13"/>
          <p:cNvSpPr/>
          <p:nvPr/>
        </p:nvSpPr>
        <p:spPr>
          <a:xfrm>
            <a:off x="4251424" y="3423422"/>
            <a:ext cx="760044" cy="306745"/>
          </a:xfrm>
          <a:prstGeom prst="roundRect">
            <a:avLst>
              <a:gd fmla="val 16667" name="adj"/>
            </a:avLst>
          </a:prstGeom>
          <a:noFill/>
          <a:ln cap="flat" cmpd="sng" w="1905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66" name="Google Shape;366;p13"/>
          <p:cNvSpPr/>
          <p:nvPr/>
        </p:nvSpPr>
        <p:spPr>
          <a:xfrm>
            <a:off x="4251424" y="3981885"/>
            <a:ext cx="740072" cy="306745"/>
          </a:xfrm>
          <a:prstGeom prst="roundRect">
            <a:avLst>
              <a:gd fmla="val 16667" name="adj"/>
            </a:avLst>
          </a:prstGeom>
          <a:noFill/>
          <a:ln cap="flat" cmpd="sng" w="19050">
            <a:solidFill>
              <a:srgbClr val="99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67" name="Google Shape;367;p13"/>
          <p:cNvSpPr/>
          <p:nvPr/>
        </p:nvSpPr>
        <p:spPr>
          <a:xfrm>
            <a:off x="5533784" y="3527412"/>
            <a:ext cx="387629" cy="223660"/>
          </a:xfrm>
          <a:prstGeom prst="roundRect">
            <a:avLst>
              <a:gd fmla="val 16667" name="adj"/>
            </a:avLst>
          </a:prstGeom>
          <a:noFill/>
          <a:ln cap="flat" cmpd="sng" w="19050">
            <a:solidFill>
              <a:srgbClr val="99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68" name="Google Shape;368;p13"/>
          <p:cNvSpPr/>
          <p:nvPr/>
        </p:nvSpPr>
        <p:spPr>
          <a:xfrm>
            <a:off x="5624518" y="2818491"/>
            <a:ext cx="387629" cy="223660"/>
          </a:xfrm>
          <a:prstGeom prst="roundRect">
            <a:avLst>
              <a:gd fmla="val 16667" name="adj"/>
            </a:avLst>
          </a:prstGeom>
          <a:noFill/>
          <a:ln cap="flat" cmpd="sng" w="19050">
            <a:solidFill>
              <a:srgbClr val="99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69" name="Google Shape;369;p13"/>
          <p:cNvSpPr/>
          <p:nvPr/>
        </p:nvSpPr>
        <p:spPr>
          <a:xfrm>
            <a:off x="5524260" y="3263872"/>
            <a:ext cx="396567" cy="223660"/>
          </a:xfrm>
          <a:prstGeom prst="roundRect">
            <a:avLst>
              <a:gd fmla="val 16667" name="adj"/>
            </a:avLst>
          </a:prstGeom>
          <a:noFill/>
          <a:ln cap="flat" cmpd="sng" w="1905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70" name="Google Shape;370;p13"/>
          <p:cNvSpPr/>
          <p:nvPr/>
        </p:nvSpPr>
        <p:spPr>
          <a:xfrm>
            <a:off x="5533784" y="2554950"/>
            <a:ext cx="472772" cy="223660"/>
          </a:xfrm>
          <a:prstGeom prst="roundRect">
            <a:avLst>
              <a:gd fmla="val 16667" name="adj"/>
            </a:avLst>
          </a:prstGeom>
          <a:no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371" name="Google Shape;371;p13"/>
          <p:cNvCxnSpPr>
            <a:stCxn id="364" idx="0"/>
            <a:endCxn id="370" idx="0"/>
          </p:cNvCxnSpPr>
          <p:nvPr/>
        </p:nvCxnSpPr>
        <p:spPr>
          <a:xfrm rot="-5400000">
            <a:off x="5104910" y="2071422"/>
            <a:ext cx="181800" cy="1148700"/>
          </a:xfrm>
          <a:prstGeom prst="curvedConnector3">
            <a:avLst>
              <a:gd fmla="val 225700" name="adj1"/>
            </a:avLst>
          </a:prstGeom>
          <a:noFill/>
          <a:ln cap="flat" cmpd="sng" w="19050">
            <a:solidFill>
              <a:srgbClr val="00B050"/>
            </a:solidFill>
            <a:prstDash val="solid"/>
            <a:miter lim="800000"/>
            <a:headEnd len="sm" w="sm" type="none"/>
            <a:tailEnd len="med" w="med" type="triangle"/>
          </a:ln>
        </p:spPr>
      </p:cxnSp>
      <p:cxnSp>
        <p:nvCxnSpPr>
          <p:cNvPr id="372" name="Google Shape;372;p13"/>
          <p:cNvCxnSpPr>
            <a:stCxn id="365" idx="0"/>
            <a:endCxn id="369" idx="0"/>
          </p:cNvCxnSpPr>
          <p:nvPr/>
        </p:nvCxnSpPr>
        <p:spPr>
          <a:xfrm rot="-5400000">
            <a:off x="5097196" y="2798072"/>
            <a:ext cx="159600" cy="1091100"/>
          </a:xfrm>
          <a:prstGeom prst="curvedConnector3">
            <a:avLst>
              <a:gd fmla="val 243202" name="adj1"/>
            </a:avLst>
          </a:prstGeom>
          <a:noFill/>
          <a:ln cap="flat" cmpd="sng" w="19050">
            <a:solidFill>
              <a:srgbClr val="FFC000"/>
            </a:solidFill>
            <a:prstDash val="solid"/>
            <a:miter lim="800000"/>
            <a:headEnd len="sm" w="sm" type="none"/>
            <a:tailEnd len="med" w="med" type="triangle"/>
          </a:ln>
        </p:spPr>
      </p:cxnSp>
      <p:cxnSp>
        <p:nvCxnSpPr>
          <p:cNvPr id="373" name="Google Shape;373;p13"/>
          <p:cNvCxnSpPr>
            <a:stCxn id="366" idx="3"/>
            <a:endCxn id="367" idx="1"/>
          </p:cNvCxnSpPr>
          <p:nvPr/>
        </p:nvCxnSpPr>
        <p:spPr>
          <a:xfrm flipH="1" rot="10800000">
            <a:off x="4991496" y="3639357"/>
            <a:ext cx="542400" cy="495900"/>
          </a:xfrm>
          <a:prstGeom prst="curvedConnector3">
            <a:avLst>
              <a:gd fmla="val 49990" name="adj1"/>
            </a:avLst>
          </a:prstGeom>
          <a:noFill/>
          <a:ln cap="flat" cmpd="sng" w="19050">
            <a:solidFill>
              <a:srgbClr val="9966FF"/>
            </a:solidFill>
            <a:prstDash val="solid"/>
            <a:miter lim="800000"/>
            <a:headEnd len="sm" w="sm" type="none"/>
            <a:tailEnd len="med" w="med" type="triangle"/>
          </a:ln>
        </p:spPr>
      </p:cxnSp>
      <p:cxnSp>
        <p:nvCxnSpPr>
          <p:cNvPr id="374" name="Google Shape;374;p13"/>
          <p:cNvCxnSpPr>
            <a:stCxn id="366" idx="3"/>
            <a:endCxn id="368" idx="3"/>
          </p:cNvCxnSpPr>
          <p:nvPr/>
        </p:nvCxnSpPr>
        <p:spPr>
          <a:xfrm flipH="1" rot="10800000">
            <a:off x="4991496" y="2930457"/>
            <a:ext cx="1020600" cy="1204800"/>
          </a:xfrm>
          <a:prstGeom prst="curvedConnector3">
            <a:avLst>
              <a:gd fmla="val 122403" name="adj1"/>
            </a:avLst>
          </a:prstGeom>
          <a:noFill/>
          <a:ln cap="flat" cmpd="sng" w="19050">
            <a:solidFill>
              <a:srgbClr val="9966FF"/>
            </a:solidFill>
            <a:prstDash val="solid"/>
            <a:miter lim="800000"/>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78" name="Shape 378"/>
        <p:cNvGrpSpPr/>
        <p:nvPr/>
      </p:nvGrpSpPr>
      <p:grpSpPr>
        <a:xfrm>
          <a:off x="0" y="0"/>
          <a:ext cx="0" cy="0"/>
          <a:chOff x="0" y="0"/>
          <a:chExt cx="0" cy="0"/>
        </a:xfrm>
      </p:grpSpPr>
      <p:sp>
        <p:nvSpPr>
          <p:cNvPr id="379" name="Google Shape;379;p14"/>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80" name="Google Shape;380;p14"/>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381" name="Google Shape;381;p14"/>
          <p:cNvGrpSpPr/>
          <p:nvPr/>
        </p:nvGrpSpPr>
        <p:grpSpPr>
          <a:xfrm>
            <a:off x="7649180" y="-1190"/>
            <a:ext cx="4263283" cy="6859190"/>
            <a:chOff x="7649180" y="-1190"/>
            <a:chExt cx="4263283" cy="6859190"/>
          </a:xfrm>
        </p:grpSpPr>
        <p:sp>
          <p:nvSpPr>
            <p:cNvPr id="382" name="Google Shape;382;p14"/>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83" name="Google Shape;383;p14"/>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84" name="Google Shape;384;p14"/>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85" name="Google Shape;385;p14"/>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86" name="Google Shape;386;p14"/>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387" name="Google Shape;387;p14"/>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88" name="Google Shape;388;p14"/>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D</a:t>
            </a:r>
            <a:r>
              <a:rPr lang="es-ES" sz="4400"/>
              <a:t>iseño en bloques completos al azar (DBCA)</a:t>
            </a:r>
            <a:endParaRPr/>
          </a:p>
        </p:txBody>
      </p:sp>
      <p:sp>
        <p:nvSpPr>
          <p:cNvPr id="389" name="Google Shape;389;p14"/>
          <p:cNvSpPr txBox="1"/>
          <p:nvPr>
            <p:ph idx="1" type="body"/>
          </p:nvPr>
        </p:nvSpPr>
        <p:spPr>
          <a:xfrm>
            <a:off x="457200" y="2096713"/>
            <a:ext cx="7685037" cy="4694612"/>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lt1"/>
              </a:buClr>
              <a:buSzPts val="2000"/>
              <a:buChar char="•"/>
            </a:pPr>
            <a:r>
              <a:rPr lang="es-ES"/>
              <a:t>Si rechazamos la hipótesis nula y aceptamos la alternativa, recordemos que solo nos dice que </a:t>
            </a:r>
            <a:r>
              <a:rPr lang="es-ES" u="sng"/>
              <a:t>al menos</a:t>
            </a:r>
            <a:r>
              <a:rPr lang="es-ES"/>
              <a:t> hay una tratamiento que es diferente a los demás. No nos dice cuál es diferente.</a:t>
            </a:r>
            <a:endParaRPr/>
          </a:p>
          <a:p>
            <a:pPr indent="-228600" lvl="0" marL="228600" rtl="0" algn="l">
              <a:lnSpc>
                <a:spcPct val="110000"/>
              </a:lnSpc>
              <a:spcBef>
                <a:spcPts val="1000"/>
              </a:spcBef>
              <a:spcAft>
                <a:spcPts val="0"/>
              </a:spcAft>
              <a:buClr>
                <a:schemeClr val="lt1"/>
              </a:buClr>
              <a:buSzPts val="2000"/>
              <a:buChar char="•"/>
            </a:pPr>
            <a:r>
              <a:rPr lang="es-ES"/>
              <a:t>Para eso comparamos la diferencia entre los promedios de cada par de tratamientos (</a:t>
            </a:r>
            <a:r>
              <a:rPr lang="es-ES">
                <a:latin typeface="Noto Sans Symbols"/>
                <a:ea typeface="Noto Sans Symbols"/>
                <a:cs typeface="Noto Sans Symbols"/>
                <a:sym typeface="Noto Sans Symbols"/>
              </a:rPr>
              <a:t>μ</a:t>
            </a:r>
            <a:r>
              <a:rPr baseline="-25000" lang="es-ES"/>
              <a:t>i</a:t>
            </a:r>
            <a:r>
              <a:rPr lang="es-ES"/>
              <a:t>) con el parámetro LSD de Fisher que se calcula mediante:</a:t>
            </a:r>
            <a:endParaRPr/>
          </a:p>
          <a:p>
            <a:pPr indent="-101600" lvl="0" marL="228600" rtl="0" algn="l">
              <a:lnSpc>
                <a:spcPct val="110000"/>
              </a:lnSpc>
              <a:spcBef>
                <a:spcPts val="1000"/>
              </a:spcBef>
              <a:spcAft>
                <a:spcPts val="0"/>
              </a:spcAft>
              <a:buClr>
                <a:schemeClr val="lt1"/>
              </a:buClr>
              <a:buSzPts val="2000"/>
              <a:buNone/>
            </a:pPr>
            <a:r>
              <a:t/>
            </a:r>
            <a:endParaRPr/>
          </a:p>
          <a:p>
            <a:pPr indent="-101600" lvl="0" marL="228600" rtl="0" algn="l">
              <a:lnSpc>
                <a:spcPct val="110000"/>
              </a:lnSpc>
              <a:spcBef>
                <a:spcPts val="1000"/>
              </a:spcBef>
              <a:spcAft>
                <a:spcPts val="0"/>
              </a:spcAft>
              <a:buClr>
                <a:schemeClr val="lt1"/>
              </a:buClr>
              <a:buSzPts val="2000"/>
              <a:buNone/>
            </a:pPr>
            <a:r>
              <a:t/>
            </a:r>
            <a:endParaRPr/>
          </a:p>
          <a:p>
            <a:pPr indent="-228600" lvl="0" marL="228600" rtl="0" algn="l">
              <a:lnSpc>
                <a:spcPct val="110000"/>
              </a:lnSpc>
              <a:spcBef>
                <a:spcPts val="1000"/>
              </a:spcBef>
              <a:spcAft>
                <a:spcPts val="0"/>
              </a:spcAft>
              <a:buClr>
                <a:schemeClr val="lt1"/>
              </a:buClr>
              <a:buSzPts val="2000"/>
              <a:buChar char="•"/>
            </a:pPr>
            <a:r>
              <a:rPr lang="es-ES"/>
              <a:t>Si la diferencia es mayor que el parámetro LSD entonces es significativa la diferencia en ese par.</a:t>
            </a:r>
            <a:endParaRPr/>
          </a:p>
        </p:txBody>
      </p:sp>
      <p:pic>
        <p:nvPicPr>
          <p:cNvPr id="390" name="Google Shape;390;p14"/>
          <p:cNvPicPr preferRelativeResize="0"/>
          <p:nvPr/>
        </p:nvPicPr>
        <p:blipFill rotWithShape="1">
          <a:blip r:embed="rId4">
            <a:alphaModFix/>
          </a:blip>
          <a:srcRect b="0" l="16726" r="16727"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391" name="Google Shape;391;p14"/>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pic>
        <p:nvPicPr>
          <p:cNvPr id="392" name="Google Shape;392;p14"/>
          <p:cNvPicPr preferRelativeResize="0"/>
          <p:nvPr/>
        </p:nvPicPr>
        <p:blipFill rotWithShape="1">
          <a:blip r:embed="rId5">
            <a:alphaModFix/>
          </a:blip>
          <a:srcRect b="0" l="0" r="0" t="0"/>
          <a:stretch/>
        </p:blipFill>
        <p:spPr>
          <a:xfrm>
            <a:off x="2473325" y="4057534"/>
            <a:ext cx="3571875" cy="1047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96" name="Shape 396"/>
        <p:cNvGrpSpPr/>
        <p:nvPr/>
      </p:nvGrpSpPr>
      <p:grpSpPr>
        <a:xfrm>
          <a:off x="0" y="0"/>
          <a:ext cx="0" cy="0"/>
          <a:chOff x="0" y="0"/>
          <a:chExt cx="0" cy="0"/>
        </a:xfrm>
      </p:grpSpPr>
      <p:sp>
        <p:nvSpPr>
          <p:cNvPr id="397" name="Google Shape;397;p15"/>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98" name="Google Shape;398;p15"/>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399" name="Google Shape;399;p15"/>
          <p:cNvGrpSpPr/>
          <p:nvPr/>
        </p:nvGrpSpPr>
        <p:grpSpPr>
          <a:xfrm>
            <a:off x="7649180" y="-1190"/>
            <a:ext cx="4263283" cy="6859190"/>
            <a:chOff x="7649180" y="-1190"/>
            <a:chExt cx="4263283" cy="6859190"/>
          </a:xfrm>
        </p:grpSpPr>
        <p:sp>
          <p:nvSpPr>
            <p:cNvPr id="400" name="Google Shape;400;p15"/>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01" name="Google Shape;401;p15"/>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02" name="Google Shape;402;p15"/>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03" name="Google Shape;403;p15"/>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04" name="Google Shape;404;p15"/>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405" name="Google Shape;405;p15"/>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06" name="Google Shape;406;p15"/>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D</a:t>
            </a:r>
            <a:r>
              <a:rPr lang="es-ES" sz="4400"/>
              <a:t>iseño en bloques completos al azar (DBCA) - Ejemplo</a:t>
            </a:r>
            <a:endParaRPr/>
          </a:p>
        </p:txBody>
      </p:sp>
      <p:sp>
        <p:nvSpPr>
          <p:cNvPr id="407" name="Google Shape;407;p15"/>
          <p:cNvSpPr txBox="1"/>
          <p:nvPr>
            <p:ph idx="1" type="body"/>
          </p:nvPr>
        </p:nvSpPr>
        <p:spPr>
          <a:xfrm>
            <a:off x="457200" y="2096713"/>
            <a:ext cx="7685037" cy="4694612"/>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lt1"/>
              </a:buClr>
              <a:buSzPts val="2000"/>
              <a:buChar char="•"/>
            </a:pPr>
            <a:r>
              <a:rPr lang="es-ES"/>
              <a:t>Una empresa de productos de consumo confía en los catálogos que se envían por correo directo. La empresa tiene tres diseños diferentes para un nuevo catálogo y desea evaluar su eficacia, ya que existen diferencias sustanciales en los costos entre los tres diseños. </a:t>
            </a:r>
            <a:endParaRPr/>
          </a:p>
          <a:p>
            <a:pPr indent="-228600" lvl="0" marL="228600" rtl="0" algn="l">
              <a:lnSpc>
                <a:spcPct val="110000"/>
              </a:lnSpc>
              <a:spcBef>
                <a:spcPts val="1000"/>
              </a:spcBef>
              <a:spcAft>
                <a:spcPts val="0"/>
              </a:spcAft>
              <a:buClr>
                <a:schemeClr val="lt1"/>
              </a:buClr>
              <a:buSzPts val="2000"/>
              <a:buChar char="•"/>
            </a:pPr>
            <a:r>
              <a:rPr lang="es-ES"/>
              <a:t>La empresa decide probar los tres diseños enviando por correo 5000 muestras de cada uno a clientes potenciales en cuatro regiones diferentes del país. </a:t>
            </a:r>
            <a:endParaRPr/>
          </a:p>
          <a:p>
            <a:pPr indent="-228600" lvl="0" marL="228600" rtl="0" algn="l">
              <a:lnSpc>
                <a:spcPct val="110000"/>
              </a:lnSpc>
              <a:spcBef>
                <a:spcPts val="1000"/>
              </a:spcBef>
              <a:spcAft>
                <a:spcPts val="0"/>
              </a:spcAft>
              <a:buClr>
                <a:schemeClr val="lt1"/>
              </a:buClr>
              <a:buSzPts val="2000"/>
              <a:buChar char="•"/>
            </a:pPr>
            <a:r>
              <a:rPr lang="es-ES"/>
              <a:t>Dado que existen diferencias regionales conocidas en la base de clientes, las regiones se consideran bloques. El número de pedidos que se obtienen de cada catálogo es el siguiente:</a:t>
            </a:r>
            <a:endParaRPr/>
          </a:p>
        </p:txBody>
      </p:sp>
      <p:pic>
        <p:nvPicPr>
          <p:cNvPr id="408" name="Google Shape;408;p15"/>
          <p:cNvPicPr preferRelativeResize="0"/>
          <p:nvPr/>
        </p:nvPicPr>
        <p:blipFill rotWithShape="1">
          <a:blip r:embed="rId4">
            <a:alphaModFix/>
          </a:blip>
          <a:srcRect b="0" l="16699" r="16698"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409" name="Google Shape;409;p15"/>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13" name="Shape 413"/>
        <p:cNvGrpSpPr/>
        <p:nvPr/>
      </p:nvGrpSpPr>
      <p:grpSpPr>
        <a:xfrm>
          <a:off x="0" y="0"/>
          <a:ext cx="0" cy="0"/>
          <a:chOff x="0" y="0"/>
          <a:chExt cx="0" cy="0"/>
        </a:xfrm>
      </p:grpSpPr>
      <p:sp>
        <p:nvSpPr>
          <p:cNvPr id="414" name="Google Shape;414;p16"/>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15" name="Google Shape;415;p16"/>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416" name="Google Shape;416;p16"/>
          <p:cNvGrpSpPr/>
          <p:nvPr/>
        </p:nvGrpSpPr>
        <p:grpSpPr>
          <a:xfrm>
            <a:off x="7649180" y="-1190"/>
            <a:ext cx="4263283" cy="6859190"/>
            <a:chOff x="7649180" y="-1190"/>
            <a:chExt cx="4263283" cy="6859190"/>
          </a:xfrm>
        </p:grpSpPr>
        <p:sp>
          <p:nvSpPr>
            <p:cNvPr id="417" name="Google Shape;417;p16"/>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18" name="Google Shape;418;p16"/>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19" name="Google Shape;419;p16"/>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20" name="Google Shape;420;p16"/>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21" name="Google Shape;421;p16"/>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422" name="Google Shape;422;p16"/>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23" name="Google Shape;423;p16"/>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D</a:t>
            </a:r>
            <a:r>
              <a:rPr lang="es-ES" sz="4400"/>
              <a:t>iseño en bloques completos al azar (DBCA) - Ejemplo</a:t>
            </a:r>
            <a:endParaRPr/>
          </a:p>
        </p:txBody>
      </p:sp>
      <p:sp>
        <p:nvSpPr>
          <p:cNvPr id="424" name="Google Shape;424;p16"/>
          <p:cNvSpPr txBox="1"/>
          <p:nvPr>
            <p:ph idx="1" type="body"/>
          </p:nvPr>
        </p:nvSpPr>
        <p:spPr>
          <a:xfrm>
            <a:off x="457200" y="2096713"/>
            <a:ext cx="7685037" cy="4694612"/>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lt1"/>
              </a:buClr>
              <a:buSzPts val="2000"/>
              <a:buChar char="•"/>
            </a:pPr>
            <a:r>
              <a:rPr lang="es-ES"/>
              <a:t>Haga el análisis y vea si existe algún diseño del catálogo que tenga una influencia sobre los pedidos que se reciben.</a:t>
            </a:r>
            <a:endParaRPr/>
          </a:p>
          <a:p>
            <a:pPr indent="-228600" lvl="0" marL="228600" rtl="0" algn="l">
              <a:lnSpc>
                <a:spcPct val="110000"/>
              </a:lnSpc>
              <a:spcBef>
                <a:spcPts val="1000"/>
              </a:spcBef>
              <a:spcAft>
                <a:spcPts val="0"/>
              </a:spcAft>
              <a:buClr>
                <a:schemeClr val="lt1"/>
              </a:buClr>
              <a:buSzPts val="2000"/>
              <a:buChar char="•"/>
            </a:pPr>
            <a:r>
              <a:rPr lang="es-ES"/>
              <a:t>Si lo hay, indicar cuáles son distintos entre sí.</a:t>
            </a:r>
            <a:endParaRPr/>
          </a:p>
          <a:p>
            <a:pPr indent="-101600" lvl="0" marL="228600" rtl="0" algn="l">
              <a:lnSpc>
                <a:spcPct val="110000"/>
              </a:lnSpc>
              <a:spcBef>
                <a:spcPts val="1000"/>
              </a:spcBef>
              <a:spcAft>
                <a:spcPts val="0"/>
              </a:spcAft>
              <a:buClr>
                <a:schemeClr val="lt1"/>
              </a:buClr>
              <a:buSzPts val="2000"/>
              <a:buNone/>
            </a:pPr>
            <a:r>
              <a:t/>
            </a:r>
            <a:endParaRPr/>
          </a:p>
        </p:txBody>
      </p:sp>
      <p:pic>
        <p:nvPicPr>
          <p:cNvPr id="425" name="Google Shape;425;p16"/>
          <p:cNvPicPr preferRelativeResize="0"/>
          <p:nvPr/>
        </p:nvPicPr>
        <p:blipFill rotWithShape="1">
          <a:blip r:embed="rId4">
            <a:alphaModFix/>
          </a:blip>
          <a:srcRect b="0" l="16699" r="16698"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426" name="Google Shape;426;p16"/>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pic>
        <p:nvPicPr>
          <p:cNvPr id="427" name="Google Shape;427;p16"/>
          <p:cNvPicPr preferRelativeResize="0"/>
          <p:nvPr/>
        </p:nvPicPr>
        <p:blipFill rotWithShape="1">
          <a:blip r:embed="rId5">
            <a:alphaModFix/>
          </a:blip>
          <a:srcRect b="0" l="0" r="0" t="0"/>
          <a:stretch/>
        </p:blipFill>
        <p:spPr>
          <a:xfrm>
            <a:off x="571186" y="3391956"/>
            <a:ext cx="6552600" cy="2342094"/>
          </a:xfrm>
          <a:prstGeom prst="rect">
            <a:avLst/>
          </a:prstGeom>
          <a:solidFill>
            <a:schemeClr val="lt1"/>
          </a:solid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31" name="Shape 431"/>
        <p:cNvGrpSpPr/>
        <p:nvPr/>
      </p:nvGrpSpPr>
      <p:grpSpPr>
        <a:xfrm>
          <a:off x="0" y="0"/>
          <a:ext cx="0" cy="0"/>
          <a:chOff x="0" y="0"/>
          <a:chExt cx="0" cy="0"/>
        </a:xfrm>
      </p:grpSpPr>
      <p:sp>
        <p:nvSpPr>
          <p:cNvPr id="432" name="Google Shape;432;p17"/>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33" name="Google Shape;433;p17"/>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434" name="Google Shape;434;p17"/>
          <p:cNvGrpSpPr/>
          <p:nvPr/>
        </p:nvGrpSpPr>
        <p:grpSpPr>
          <a:xfrm>
            <a:off x="7649180" y="-1190"/>
            <a:ext cx="4263283" cy="6859190"/>
            <a:chOff x="7649180" y="-1190"/>
            <a:chExt cx="4263283" cy="6859190"/>
          </a:xfrm>
        </p:grpSpPr>
        <p:sp>
          <p:nvSpPr>
            <p:cNvPr id="435" name="Google Shape;435;p17"/>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36" name="Google Shape;436;p17"/>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37" name="Google Shape;437;p17"/>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38" name="Google Shape;438;p17"/>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39" name="Google Shape;439;p17"/>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440" name="Google Shape;440;p17"/>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41" name="Google Shape;441;p17"/>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D</a:t>
            </a:r>
            <a:r>
              <a:rPr lang="es-ES" sz="4400"/>
              <a:t>iseño en bloques completos al azar (DBCA) - Solución</a:t>
            </a:r>
            <a:endParaRPr/>
          </a:p>
        </p:txBody>
      </p:sp>
      <p:pic>
        <p:nvPicPr>
          <p:cNvPr id="442" name="Google Shape;442;p17"/>
          <p:cNvPicPr preferRelativeResize="0"/>
          <p:nvPr/>
        </p:nvPicPr>
        <p:blipFill rotWithShape="1">
          <a:blip r:embed="rId4">
            <a:alphaModFix/>
          </a:blip>
          <a:srcRect b="0" l="16699" r="16698"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443" name="Google Shape;443;p17"/>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pic>
        <p:nvPicPr>
          <p:cNvPr id="444" name="Google Shape;444;p17"/>
          <p:cNvPicPr preferRelativeResize="0"/>
          <p:nvPr/>
        </p:nvPicPr>
        <p:blipFill rotWithShape="1">
          <a:blip r:embed="rId5">
            <a:alphaModFix/>
          </a:blip>
          <a:srcRect b="0" l="0" r="0" t="0"/>
          <a:stretch/>
        </p:blipFill>
        <p:spPr>
          <a:xfrm>
            <a:off x="331746" y="1993612"/>
            <a:ext cx="7896225" cy="2305050"/>
          </a:xfrm>
          <a:prstGeom prst="rect">
            <a:avLst/>
          </a:prstGeom>
          <a:solidFill>
            <a:schemeClr val="lt1"/>
          </a:solidFill>
          <a:ln>
            <a:noFill/>
          </a:ln>
        </p:spPr>
      </p:pic>
      <p:pic>
        <p:nvPicPr>
          <p:cNvPr id="445" name="Google Shape;445;p17"/>
          <p:cNvPicPr preferRelativeResize="0"/>
          <p:nvPr/>
        </p:nvPicPr>
        <p:blipFill rotWithShape="1">
          <a:blip r:embed="rId6">
            <a:alphaModFix/>
          </a:blip>
          <a:srcRect b="0" l="0" r="0" t="0"/>
          <a:stretch/>
        </p:blipFill>
        <p:spPr>
          <a:xfrm>
            <a:off x="246964" y="4521293"/>
            <a:ext cx="8181975" cy="1695450"/>
          </a:xfrm>
          <a:prstGeom prst="rect">
            <a:avLst/>
          </a:prstGeom>
          <a:noFill/>
          <a:ln>
            <a:noFill/>
          </a:ln>
        </p:spPr>
      </p:pic>
      <p:sp>
        <p:nvSpPr>
          <p:cNvPr id="446" name="Google Shape;446;p17"/>
          <p:cNvSpPr/>
          <p:nvPr/>
        </p:nvSpPr>
        <p:spPr>
          <a:xfrm>
            <a:off x="7646132" y="5075262"/>
            <a:ext cx="856614" cy="677838"/>
          </a:xfrm>
          <a:prstGeom prst="roundRect">
            <a:avLst>
              <a:gd fmla="val 16667" name="adj"/>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47" name="Google Shape;447;p17"/>
          <p:cNvSpPr txBox="1"/>
          <p:nvPr/>
        </p:nvSpPr>
        <p:spPr>
          <a:xfrm>
            <a:off x="904875" y="6352705"/>
            <a:ext cx="727942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Gill Sans"/>
                <a:ea typeface="Gill Sans"/>
                <a:cs typeface="Gill Sans"/>
                <a:sym typeface="Gill Sans"/>
              </a:rPr>
              <a:t>Aceptamos la hipótesis alternativa, al menos hay un diseño diferente.</a:t>
            </a:r>
            <a:endParaRPr sz="2000">
              <a:solidFill>
                <a:schemeClr val="lt1"/>
              </a:solidFill>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51" name="Shape 451"/>
        <p:cNvGrpSpPr/>
        <p:nvPr/>
      </p:nvGrpSpPr>
      <p:grpSpPr>
        <a:xfrm>
          <a:off x="0" y="0"/>
          <a:ext cx="0" cy="0"/>
          <a:chOff x="0" y="0"/>
          <a:chExt cx="0" cy="0"/>
        </a:xfrm>
      </p:grpSpPr>
      <p:sp>
        <p:nvSpPr>
          <p:cNvPr id="452" name="Google Shape;452;p18"/>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53" name="Google Shape;453;p18"/>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454" name="Google Shape;454;p18"/>
          <p:cNvGrpSpPr/>
          <p:nvPr/>
        </p:nvGrpSpPr>
        <p:grpSpPr>
          <a:xfrm>
            <a:off x="7649180" y="-1190"/>
            <a:ext cx="4263283" cy="6859190"/>
            <a:chOff x="7649180" y="-1190"/>
            <a:chExt cx="4263283" cy="6859190"/>
          </a:xfrm>
        </p:grpSpPr>
        <p:sp>
          <p:nvSpPr>
            <p:cNvPr id="455" name="Google Shape;455;p18"/>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56" name="Google Shape;456;p18"/>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57" name="Google Shape;457;p18"/>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58" name="Google Shape;458;p18"/>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59" name="Google Shape;459;p18"/>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460" name="Google Shape;460;p18"/>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61" name="Google Shape;461;p18"/>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D</a:t>
            </a:r>
            <a:r>
              <a:rPr lang="es-ES" sz="4400"/>
              <a:t>iseño en bloques completos al azar (DBCA) - Solución</a:t>
            </a:r>
            <a:endParaRPr/>
          </a:p>
        </p:txBody>
      </p:sp>
      <p:pic>
        <p:nvPicPr>
          <p:cNvPr id="462" name="Google Shape;462;p18"/>
          <p:cNvPicPr preferRelativeResize="0"/>
          <p:nvPr/>
        </p:nvPicPr>
        <p:blipFill rotWithShape="1">
          <a:blip r:embed="rId4">
            <a:alphaModFix/>
          </a:blip>
          <a:srcRect b="0" l="16699" r="16698"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463" name="Google Shape;463;p18"/>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
        <p:nvSpPr>
          <p:cNvPr id="464" name="Google Shape;464;p18"/>
          <p:cNvSpPr txBox="1"/>
          <p:nvPr/>
        </p:nvSpPr>
        <p:spPr>
          <a:xfrm>
            <a:off x="674806" y="4825302"/>
            <a:ext cx="6638997"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Gill Sans"/>
                <a:ea typeface="Gill Sans"/>
                <a:cs typeface="Gill Sans"/>
                <a:sym typeface="Gill Sans"/>
              </a:rPr>
              <a:t>El diseño de catálogo B es diferente a A y C.</a:t>
            </a:r>
            <a:endParaRPr/>
          </a:p>
          <a:p>
            <a:pPr indent="0" lvl="0" marL="0" marR="0" rtl="0" algn="l">
              <a:spcBef>
                <a:spcPts val="0"/>
              </a:spcBef>
              <a:spcAft>
                <a:spcPts val="0"/>
              </a:spcAft>
              <a:buNone/>
            </a:pPr>
            <a:r>
              <a:rPr lang="es-ES" sz="2000">
                <a:solidFill>
                  <a:schemeClr val="lt1"/>
                </a:solidFill>
                <a:latin typeface="Gill Sans"/>
                <a:ea typeface="Gill Sans"/>
                <a:cs typeface="Gill Sans"/>
                <a:sym typeface="Gill Sans"/>
              </a:rPr>
              <a:t>No hay diferencia significativa entre A y C.</a:t>
            </a:r>
            <a:endParaRPr/>
          </a:p>
          <a:p>
            <a:pPr indent="0" lvl="0" marL="0" marR="0" rtl="0" algn="l">
              <a:spcBef>
                <a:spcPts val="0"/>
              </a:spcBef>
              <a:spcAft>
                <a:spcPts val="0"/>
              </a:spcAft>
              <a:buNone/>
            </a:pPr>
            <a:r>
              <a:rPr lang="es-ES" sz="2000">
                <a:solidFill>
                  <a:schemeClr val="lt1"/>
                </a:solidFill>
                <a:latin typeface="Gill Sans"/>
                <a:ea typeface="Gill Sans"/>
                <a:cs typeface="Gill Sans"/>
                <a:sym typeface="Gill Sans"/>
              </a:rPr>
              <a:t>El valor de ventas con B es mayor, es el que deberíamos elegir.</a:t>
            </a:r>
            <a:endParaRPr sz="2000">
              <a:solidFill>
                <a:schemeClr val="lt1"/>
              </a:solidFill>
              <a:latin typeface="Gill Sans"/>
              <a:ea typeface="Gill Sans"/>
              <a:cs typeface="Gill Sans"/>
              <a:sym typeface="Gill Sans"/>
            </a:endParaRPr>
          </a:p>
        </p:txBody>
      </p:sp>
      <p:pic>
        <p:nvPicPr>
          <p:cNvPr id="465" name="Google Shape;465;p18"/>
          <p:cNvPicPr preferRelativeResize="0"/>
          <p:nvPr/>
        </p:nvPicPr>
        <p:blipFill rotWithShape="1">
          <a:blip r:embed="rId5">
            <a:alphaModFix/>
          </a:blip>
          <a:srcRect b="0" l="0" r="0" t="0"/>
          <a:stretch/>
        </p:blipFill>
        <p:spPr>
          <a:xfrm>
            <a:off x="142716" y="1978772"/>
            <a:ext cx="8800209" cy="2713933"/>
          </a:xfrm>
          <a:prstGeom prst="rect">
            <a:avLst/>
          </a:prstGeom>
          <a:solidFill>
            <a:schemeClr val="lt2"/>
          </a:solidFill>
          <a:ln>
            <a:noFill/>
          </a:ln>
        </p:spPr>
      </p:pic>
      <p:sp>
        <p:nvSpPr>
          <p:cNvPr id="466" name="Google Shape;466;p18"/>
          <p:cNvSpPr/>
          <p:nvPr/>
        </p:nvSpPr>
        <p:spPr>
          <a:xfrm>
            <a:off x="7059745" y="4008600"/>
            <a:ext cx="1788980" cy="677838"/>
          </a:xfrm>
          <a:prstGeom prst="roundRect">
            <a:avLst>
              <a:gd fmla="val 16667" name="adj"/>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70" name="Shape 470"/>
        <p:cNvGrpSpPr/>
        <p:nvPr/>
      </p:nvGrpSpPr>
      <p:grpSpPr>
        <a:xfrm>
          <a:off x="0" y="0"/>
          <a:ext cx="0" cy="0"/>
          <a:chOff x="0" y="0"/>
          <a:chExt cx="0" cy="0"/>
        </a:xfrm>
      </p:grpSpPr>
      <p:sp>
        <p:nvSpPr>
          <p:cNvPr id="471" name="Google Shape;471;p19"/>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72" name="Google Shape;472;p19"/>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473" name="Google Shape;473;p19"/>
          <p:cNvGrpSpPr/>
          <p:nvPr/>
        </p:nvGrpSpPr>
        <p:grpSpPr>
          <a:xfrm>
            <a:off x="7649180" y="-1190"/>
            <a:ext cx="4263283" cy="6859190"/>
            <a:chOff x="7649180" y="-1190"/>
            <a:chExt cx="4263283" cy="6859190"/>
          </a:xfrm>
        </p:grpSpPr>
        <p:sp>
          <p:nvSpPr>
            <p:cNvPr id="474" name="Google Shape;474;p19"/>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75" name="Google Shape;475;p19"/>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76" name="Google Shape;476;p19"/>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77" name="Google Shape;477;p19"/>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78" name="Google Shape;478;p19"/>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479" name="Google Shape;479;p19"/>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80" name="Google Shape;480;p19"/>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Gill Sans"/>
              <a:buNone/>
            </a:pPr>
            <a:r>
              <a:rPr lang="es-ES"/>
              <a:t>D</a:t>
            </a:r>
            <a:r>
              <a:rPr lang="es-ES" sz="4400"/>
              <a:t>iseño en bloques completos al azar (DBCA) – Solución en Excel</a:t>
            </a:r>
            <a:endParaRPr/>
          </a:p>
        </p:txBody>
      </p:sp>
      <p:sp>
        <p:nvSpPr>
          <p:cNvPr id="481" name="Google Shape;481;p19"/>
          <p:cNvSpPr txBox="1"/>
          <p:nvPr>
            <p:ph idx="1" type="body"/>
          </p:nvPr>
        </p:nvSpPr>
        <p:spPr>
          <a:xfrm>
            <a:off x="457200" y="2096713"/>
            <a:ext cx="7685037" cy="4694612"/>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lt1"/>
              </a:buClr>
              <a:buSzPts val="2000"/>
              <a:buChar char="•"/>
            </a:pPr>
            <a:r>
              <a:rPr lang="es-ES"/>
              <a:t>Podemos utilizar la capacidad de análisis de datos para hacer el análisis en excel</a:t>
            </a:r>
            <a:endParaRPr/>
          </a:p>
          <a:p>
            <a:pPr indent="-101600" lvl="0" marL="228600" rtl="0" algn="l">
              <a:lnSpc>
                <a:spcPct val="110000"/>
              </a:lnSpc>
              <a:spcBef>
                <a:spcPts val="1000"/>
              </a:spcBef>
              <a:spcAft>
                <a:spcPts val="0"/>
              </a:spcAft>
              <a:buClr>
                <a:schemeClr val="lt1"/>
              </a:buClr>
              <a:buSzPts val="2000"/>
              <a:buNone/>
            </a:pPr>
            <a:r>
              <a:t/>
            </a:r>
            <a:endParaRPr/>
          </a:p>
        </p:txBody>
      </p:sp>
      <p:pic>
        <p:nvPicPr>
          <p:cNvPr id="482" name="Google Shape;482;p19"/>
          <p:cNvPicPr preferRelativeResize="0"/>
          <p:nvPr/>
        </p:nvPicPr>
        <p:blipFill rotWithShape="1">
          <a:blip r:embed="rId4">
            <a:alphaModFix/>
          </a:blip>
          <a:srcRect b="0" l="16699" r="16698"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483" name="Google Shape;483;p19"/>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pic>
        <p:nvPicPr>
          <p:cNvPr id="484" name="Google Shape;484;p19"/>
          <p:cNvPicPr preferRelativeResize="0"/>
          <p:nvPr/>
        </p:nvPicPr>
        <p:blipFill rotWithShape="1">
          <a:blip r:embed="rId5">
            <a:alphaModFix/>
          </a:blip>
          <a:srcRect b="52639" l="0" r="0" t="0"/>
          <a:stretch/>
        </p:blipFill>
        <p:spPr>
          <a:xfrm>
            <a:off x="96467" y="2001112"/>
            <a:ext cx="9009924" cy="2400300"/>
          </a:xfrm>
          <a:prstGeom prst="rect">
            <a:avLst/>
          </a:prstGeom>
          <a:noFill/>
          <a:ln>
            <a:noFill/>
          </a:ln>
        </p:spPr>
      </p:pic>
      <p:sp>
        <p:nvSpPr>
          <p:cNvPr id="485" name="Google Shape;485;p19"/>
          <p:cNvSpPr/>
          <p:nvPr/>
        </p:nvSpPr>
        <p:spPr>
          <a:xfrm>
            <a:off x="8548886" y="2409336"/>
            <a:ext cx="257206" cy="257175"/>
          </a:xfrm>
          <a:prstGeom prst="upArrow">
            <a:avLst>
              <a:gd fmla="val 50000" name="adj1"/>
              <a:gd fmla="val 50000" name="adj2"/>
            </a:avLst>
          </a:prstGeom>
          <a:solidFill>
            <a:schemeClr val="accent1"/>
          </a:solidFill>
          <a:ln cap="flat" cmpd="sng" w="12700">
            <a:solidFill>
              <a:srgbClr val="5369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id="486" name="Google Shape;486;p19"/>
          <p:cNvPicPr preferRelativeResize="0"/>
          <p:nvPr/>
        </p:nvPicPr>
        <p:blipFill rotWithShape="1">
          <a:blip r:embed="rId6">
            <a:alphaModFix/>
          </a:blip>
          <a:srcRect b="0" l="0" r="0" t="0"/>
          <a:stretch/>
        </p:blipFill>
        <p:spPr>
          <a:xfrm>
            <a:off x="4978322" y="2912798"/>
            <a:ext cx="3032250" cy="1527817"/>
          </a:xfrm>
          <a:prstGeom prst="rect">
            <a:avLst/>
          </a:prstGeom>
          <a:noFill/>
          <a:ln>
            <a:noFill/>
          </a:ln>
        </p:spPr>
      </p:pic>
      <p:sp>
        <p:nvSpPr>
          <p:cNvPr id="487" name="Google Shape;487;p19"/>
          <p:cNvSpPr/>
          <p:nvPr/>
        </p:nvSpPr>
        <p:spPr>
          <a:xfrm flipH="1" rot="-5400000">
            <a:off x="7773464" y="2286667"/>
            <a:ext cx="608046" cy="608046"/>
          </a:xfrm>
          <a:prstGeom prst="bentArrow">
            <a:avLst>
              <a:gd fmla="val 25000" name="adj1"/>
              <a:gd fmla="val 25000" name="adj2"/>
              <a:gd fmla="val 25000" name="adj3"/>
              <a:gd fmla="val 43750" name="adj4"/>
            </a:avLst>
          </a:prstGeom>
          <a:solidFill>
            <a:schemeClr val="accent1"/>
          </a:solidFill>
          <a:ln cap="flat" cmpd="sng" w="12700">
            <a:solidFill>
              <a:srgbClr val="5369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id="488" name="Google Shape;488;p19"/>
          <p:cNvPicPr preferRelativeResize="0"/>
          <p:nvPr/>
        </p:nvPicPr>
        <p:blipFill rotWithShape="1">
          <a:blip r:embed="rId7">
            <a:alphaModFix/>
          </a:blip>
          <a:srcRect b="0" l="0" r="0" t="0"/>
          <a:stretch/>
        </p:blipFill>
        <p:spPr>
          <a:xfrm>
            <a:off x="2863756" y="4529079"/>
            <a:ext cx="3762375" cy="2209800"/>
          </a:xfrm>
          <a:prstGeom prst="rect">
            <a:avLst/>
          </a:prstGeom>
          <a:noFill/>
          <a:ln>
            <a:noFill/>
          </a:ln>
        </p:spPr>
      </p:pic>
      <p:sp>
        <p:nvSpPr>
          <p:cNvPr id="489" name="Google Shape;489;p19"/>
          <p:cNvSpPr/>
          <p:nvPr/>
        </p:nvSpPr>
        <p:spPr>
          <a:xfrm flipH="1" rot="-5400000">
            <a:off x="4267150" y="3790415"/>
            <a:ext cx="608046" cy="608046"/>
          </a:xfrm>
          <a:prstGeom prst="bentArrow">
            <a:avLst>
              <a:gd fmla="val 25000" name="adj1"/>
              <a:gd fmla="val 25000" name="adj2"/>
              <a:gd fmla="val 25000" name="adj3"/>
              <a:gd fmla="val 43750" name="adj4"/>
            </a:avLst>
          </a:prstGeom>
          <a:solidFill>
            <a:schemeClr val="accent1"/>
          </a:solidFill>
          <a:ln cap="flat" cmpd="sng" w="12700">
            <a:solidFill>
              <a:srgbClr val="5369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5" name="Shape 145"/>
        <p:cNvGrpSpPr/>
        <p:nvPr/>
      </p:nvGrpSpPr>
      <p:grpSpPr>
        <a:xfrm>
          <a:off x="0" y="0"/>
          <a:ext cx="0" cy="0"/>
          <a:chOff x="0" y="0"/>
          <a:chExt cx="0" cy="0"/>
        </a:xfrm>
      </p:grpSpPr>
      <p:sp>
        <p:nvSpPr>
          <p:cNvPr id="146" name="Google Shape;146;p2"/>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47" name="Google Shape;147;p2"/>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148" name="Google Shape;148;p2"/>
          <p:cNvGrpSpPr/>
          <p:nvPr/>
        </p:nvGrpSpPr>
        <p:grpSpPr>
          <a:xfrm>
            <a:off x="7649180" y="-1190"/>
            <a:ext cx="4263283" cy="6859190"/>
            <a:chOff x="7649180" y="-1190"/>
            <a:chExt cx="4263283" cy="6859190"/>
          </a:xfrm>
        </p:grpSpPr>
        <p:sp>
          <p:nvSpPr>
            <p:cNvPr id="149" name="Google Shape;149;p2"/>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0" name="Google Shape;150;p2"/>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1" name="Google Shape;151;p2"/>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2" name="Google Shape;152;p2"/>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3" name="Google Shape;153;p2"/>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54" name="Google Shape;154;p2"/>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5" name="Google Shape;155;p2"/>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Meta de aprendizaje</a:t>
            </a:r>
            <a:endParaRPr/>
          </a:p>
        </p:txBody>
      </p:sp>
      <p:sp>
        <p:nvSpPr>
          <p:cNvPr id="156" name="Google Shape;156;p2"/>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s-ES" sz="2800"/>
              <a:t>Aplico el análisis de diseños en bloques completos al azar para estudiar experimentos que involucran varios factores en una hoja de cálculo comercial como Excel en un video.</a:t>
            </a:r>
            <a:endParaRPr sz="3200"/>
          </a:p>
        </p:txBody>
      </p:sp>
      <p:pic>
        <p:nvPicPr>
          <p:cNvPr id="157" name="Google Shape;157;p2"/>
          <p:cNvPicPr preferRelativeResize="0"/>
          <p:nvPr/>
        </p:nvPicPr>
        <p:blipFill rotWithShape="1">
          <a:blip r:embed="rId4">
            <a:alphaModFix/>
          </a:blip>
          <a:srcRect b="0" l="5197" r="5197"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158" name="Google Shape;158;p2"/>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93" name="Shape 493"/>
        <p:cNvGrpSpPr/>
        <p:nvPr/>
      </p:nvGrpSpPr>
      <p:grpSpPr>
        <a:xfrm>
          <a:off x="0" y="0"/>
          <a:ext cx="0" cy="0"/>
          <a:chOff x="0" y="0"/>
          <a:chExt cx="0" cy="0"/>
        </a:xfrm>
      </p:grpSpPr>
      <p:sp>
        <p:nvSpPr>
          <p:cNvPr id="494" name="Google Shape;494;p20"/>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95" name="Google Shape;495;p20"/>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496" name="Google Shape;496;p20"/>
          <p:cNvGrpSpPr/>
          <p:nvPr/>
        </p:nvGrpSpPr>
        <p:grpSpPr>
          <a:xfrm>
            <a:off x="7649180" y="-1190"/>
            <a:ext cx="4263283" cy="6859190"/>
            <a:chOff x="7649180" y="-1190"/>
            <a:chExt cx="4263283" cy="6859190"/>
          </a:xfrm>
        </p:grpSpPr>
        <p:sp>
          <p:nvSpPr>
            <p:cNvPr id="497" name="Google Shape;497;p20"/>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98" name="Google Shape;498;p20"/>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99" name="Google Shape;499;p20"/>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00" name="Google Shape;500;p20"/>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01" name="Google Shape;501;p20"/>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502" name="Google Shape;502;p20"/>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03" name="Google Shape;503;p20"/>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Gill Sans"/>
              <a:buNone/>
            </a:pPr>
            <a:r>
              <a:rPr lang="es-ES"/>
              <a:t>D</a:t>
            </a:r>
            <a:r>
              <a:rPr lang="es-ES" sz="4400"/>
              <a:t>iseño en bloques completos al azar (DBCA) – Solución en Excel</a:t>
            </a:r>
            <a:endParaRPr/>
          </a:p>
        </p:txBody>
      </p:sp>
      <p:sp>
        <p:nvSpPr>
          <p:cNvPr id="504" name="Google Shape;504;p20"/>
          <p:cNvSpPr txBox="1"/>
          <p:nvPr>
            <p:ph idx="1" type="body"/>
          </p:nvPr>
        </p:nvSpPr>
        <p:spPr>
          <a:xfrm>
            <a:off x="457200" y="2096713"/>
            <a:ext cx="7685037" cy="4694612"/>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lt1"/>
              </a:buClr>
              <a:buSzPts val="2000"/>
              <a:buChar char="•"/>
            </a:pPr>
            <a:r>
              <a:rPr lang="es-ES"/>
              <a:t>Comparemos la tabla y veremos que es el mismo resultado</a:t>
            </a:r>
            <a:endParaRPr/>
          </a:p>
          <a:p>
            <a:pPr indent="-101600" lvl="0" marL="228600" rtl="0" algn="l">
              <a:lnSpc>
                <a:spcPct val="110000"/>
              </a:lnSpc>
              <a:spcBef>
                <a:spcPts val="1000"/>
              </a:spcBef>
              <a:spcAft>
                <a:spcPts val="0"/>
              </a:spcAft>
              <a:buClr>
                <a:schemeClr val="lt1"/>
              </a:buClr>
              <a:buSzPts val="2000"/>
              <a:buNone/>
            </a:pPr>
            <a:r>
              <a:t/>
            </a:r>
            <a:endParaRPr/>
          </a:p>
          <a:p>
            <a:pPr indent="-101600" lvl="0" marL="228600" rtl="0" algn="l">
              <a:lnSpc>
                <a:spcPct val="110000"/>
              </a:lnSpc>
              <a:spcBef>
                <a:spcPts val="1000"/>
              </a:spcBef>
              <a:spcAft>
                <a:spcPts val="0"/>
              </a:spcAft>
              <a:buClr>
                <a:schemeClr val="lt1"/>
              </a:buClr>
              <a:buSzPts val="2000"/>
              <a:buNone/>
            </a:pPr>
            <a:r>
              <a:t/>
            </a:r>
            <a:endParaRPr/>
          </a:p>
        </p:txBody>
      </p:sp>
      <p:pic>
        <p:nvPicPr>
          <p:cNvPr id="505" name="Google Shape;505;p20"/>
          <p:cNvPicPr preferRelativeResize="0"/>
          <p:nvPr/>
        </p:nvPicPr>
        <p:blipFill rotWithShape="1">
          <a:blip r:embed="rId4">
            <a:alphaModFix/>
          </a:blip>
          <a:srcRect b="0" l="16699" r="16698"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506" name="Google Shape;506;p20"/>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pic>
        <p:nvPicPr>
          <p:cNvPr id="507" name="Google Shape;507;p20"/>
          <p:cNvPicPr preferRelativeResize="0"/>
          <p:nvPr/>
        </p:nvPicPr>
        <p:blipFill rotWithShape="1">
          <a:blip r:embed="rId5">
            <a:alphaModFix/>
          </a:blip>
          <a:srcRect b="25953" l="78" r="43593" t="15792"/>
          <a:stretch/>
        </p:blipFill>
        <p:spPr>
          <a:xfrm>
            <a:off x="778607" y="2614036"/>
            <a:ext cx="6867525" cy="3876676"/>
          </a:xfrm>
          <a:prstGeom prst="rect">
            <a:avLst/>
          </a:prstGeom>
          <a:noFill/>
          <a:ln>
            <a:noFill/>
          </a:ln>
        </p:spPr>
      </p:pic>
      <p:sp>
        <p:nvSpPr>
          <p:cNvPr id="508" name="Google Shape;508;p20"/>
          <p:cNvSpPr/>
          <p:nvPr/>
        </p:nvSpPr>
        <p:spPr>
          <a:xfrm>
            <a:off x="5392870" y="5178012"/>
            <a:ext cx="1788980" cy="486251"/>
          </a:xfrm>
          <a:prstGeom prst="roundRect">
            <a:avLst>
              <a:gd fmla="val 16667" name="adj"/>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62" name="Shape 162"/>
        <p:cNvGrpSpPr/>
        <p:nvPr/>
      </p:nvGrpSpPr>
      <p:grpSpPr>
        <a:xfrm>
          <a:off x="0" y="0"/>
          <a:ext cx="0" cy="0"/>
          <a:chOff x="0" y="0"/>
          <a:chExt cx="0" cy="0"/>
        </a:xfrm>
      </p:grpSpPr>
      <p:sp>
        <p:nvSpPr>
          <p:cNvPr id="163" name="Google Shape;163;p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4" name="Google Shape;164;p3"/>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165" name="Google Shape;165;p3"/>
          <p:cNvGrpSpPr/>
          <p:nvPr/>
        </p:nvGrpSpPr>
        <p:grpSpPr>
          <a:xfrm>
            <a:off x="7649180" y="-1190"/>
            <a:ext cx="4263283" cy="6859190"/>
            <a:chOff x="7649180" y="-1190"/>
            <a:chExt cx="4263283" cy="6859190"/>
          </a:xfrm>
        </p:grpSpPr>
        <p:sp>
          <p:nvSpPr>
            <p:cNvPr id="166" name="Google Shape;166;p3"/>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7" name="Google Shape;167;p3"/>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8" name="Google Shape;168;p3"/>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9" name="Google Shape;169;p3"/>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0" name="Google Shape;170;p3"/>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71" name="Google Shape;171;p3"/>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2" name="Google Shape;172;p3"/>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Diseño en bloques</a:t>
            </a:r>
            <a:endParaRPr/>
          </a:p>
        </p:txBody>
      </p:sp>
      <p:sp>
        <p:nvSpPr>
          <p:cNvPr id="173" name="Google Shape;173;p3"/>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lt1"/>
              </a:buClr>
              <a:buSzPct val="100000"/>
              <a:buChar char="•"/>
            </a:pPr>
            <a:r>
              <a:rPr lang="es-ES" sz="2800"/>
              <a:t>Es deseable que al analizar un experimento con distintos tratamientos, las diferencias se deban al factor de interés y no a otros factores. </a:t>
            </a:r>
            <a:endParaRPr/>
          </a:p>
          <a:p>
            <a:pPr indent="-228600" lvl="0" marL="228600" rtl="0" algn="l">
              <a:lnSpc>
                <a:spcPct val="90000"/>
              </a:lnSpc>
              <a:spcBef>
                <a:spcPts val="1000"/>
              </a:spcBef>
              <a:spcAft>
                <a:spcPts val="0"/>
              </a:spcAft>
              <a:buClr>
                <a:schemeClr val="lt1"/>
              </a:buClr>
              <a:buSzPct val="100000"/>
              <a:buChar char="•"/>
            </a:pPr>
            <a:r>
              <a:rPr lang="es-ES" sz="2800"/>
              <a:t>Si no es así las conclusiones podrían ser afectadas sensiblemente.</a:t>
            </a:r>
            <a:endParaRPr/>
          </a:p>
          <a:p>
            <a:pPr indent="-228600" lvl="0" marL="228600" rtl="0" algn="l">
              <a:lnSpc>
                <a:spcPct val="90000"/>
              </a:lnSpc>
              <a:spcBef>
                <a:spcPts val="1000"/>
              </a:spcBef>
              <a:spcAft>
                <a:spcPts val="0"/>
              </a:spcAft>
              <a:buClr>
                <a:schemeClr val="lt1"/>
              </a:buClr>
              <a:buSzPct val="100000"/>
              <a:buChar char="•"/>
            </a:pPr>
            <a:r>
              <a:rPr lang="es-ES" sz="2800"/>
              <a:t>Por ejemplo, si se quieren comprar varias máquinas y cada una es manejada por un operador diferente este tiene una influencia en el resultado.</a:t>
            </a:r>
            <a:endParaRPr/>
          </a:p>
          <a:p>
            <a:pPr indent="-228600" lvl="0" marL="228600" rtl="0" algn="l">
              <a:lnSpc>
                <a:spcPct val="90000"/>
              </a:lnSpc>
              <a:spcBef>
                <a:spcPts val="1000"/>
              </a:spcBef>
              <a:spcAft>
                <a:spcPts val="0"/>
              </a:spcAft>
              <a:buClr>
                <a:schemeClr val="lt1"/>
              </a:buClr>
              <a:buSzPct val="100000"/>
              <a:buChar char="•"/>
            </a:pPr>
            <a:r>
              <a:rPr lang="es-ES" sz="2800"/>
              <a:t>Es claro que el factor operador debe tomarse en cuenta.</a:t>
            </a:r>
            <a:endParaRPr/>
          </a:p>
          <a:p>
            <a:pPr indent="-228600" lvl="0" marL="228600" rtl="0" algn="l">
              <a:lnSpc>
                <a:spcPct val="90000"/>
              </a:lnSpc>
              <a:spcBef>
                <a:spcPts val="1000"/>
              </a:spcBef>
              <a:spcAft>
                <a:spcPts val="0"/>
              </a:spcAft>
              <a:buClr>
                <a:schemeClr val="lt1"/>
              </a:buClr>
              <a:buSzPct val="100000"/>
              <a:buChar char="•"/>
            </a:pPr>
            <a:r>
              <a:rPr lang="es-ES" sz="2800"/>
              <a:t>Para anular el efecto operador se busca que cada operador trabaje durante el experimento con cada una de las máquinas. </a:t>
            </a:r>
            <a:endParaRPr/>
          </a:p>
          <a:p>
            <a:pPr indent="-228600" lvl="0" marL="228600" rtl="0" algn="l">
              <a:lnSpc>
                <a:spcPct val="90000"/>
              </a:lnSpc>
              <a:spcBef>
                <a:spcPts val="1000"/>
              </a:spcBef>
              <a:spcAft>
                <a:spcPts val="0"/>
              </a:spcAft>
              <a:buClr>
                <a:schemeClr val="lt1"/>
              </a:buClr>
              <a:buSzPct val="100000"/>
              <a:buChar char="•"/>
            </a:pPr>
            <a:r>
              <a:rPr lang="es-ES" sz="2800"/>
              <a:t>Esta estrategia recibe el nombre de bloqueo.</a:t>
            </a:r>
            <a:endParaRPr sz="3200"/>
          </a:p>
        </p:txBody>
      </p:sp>
      <p:pic>
        <p:nvPicPr>
          <p:cNvPr id="174" name="Google Shape;174;p3"/>
          <p:cNvPicPr preferRelativeResize="0"/>
          <p:nvPr/>
        </p:nvPicPr>
        <p:blipFill rotWithShape="1">
          <a:blip r:embed="rId4">
            <a:alphaModFix/>
          </a:blip>
          <a:srcRect b="0" l="5197" r="5197"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175" name="Google Shape;175;p3"/>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4"/>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Tipos de diseño en bloques</a:t>
            </a:r>
            <a:endParaRPr/>
          </a:p>
        </p:txBody>
      </p:sp>
      <p:sp>
        <p:nvSpPr>
          <p:cNvPr id="181" name="Google Shape;181;p4"/>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lt1"/>
              </a:buClr>
              <a:buSzPct val="100000"/>
              <a:buChar char="•"/>
            </a:pPr>
            <a:r>
              <a:rPr lang="es-ES" sz="2800"/>
              <a:t>Existen varios tipos de diseños:</a:t>
            </a:r>
            <a:endParaRPr/>
          </a:p>
          <a:p>
            <a:pPr indent="-228600" lvl="0" marL="228600" rtl="0" algn="l">
              <a:lnSpc>
                <a:spcPct val="90000"/>
              </a:lnSpc>
              <a:spcBef>
                <a:spcPts val="1000"/>
              </a:spcBef>
              <a:spcAft>
                <a:spcPts val="0"/>
              </a:spcAft>
              <a:buClr>
                <a:schemeClr val="lt1"/>
              </a:buClr>
              <a:buSzPct val="100000"/>
              <a:buChar char="•"/>
            </a:pPr>
            <a:r>
              <a:rPr lang="es-ES" sz="3200"/>
              <a:t>En un diseño en bloques completos al azar (DBCA) se consideran tres fuentes de variabilidad: el factor de tratamientos, el factor de bloque y el error aleatorio, es decir tres razones para la variabilidad de los datos.</a:t>
            </a:r>
            <a:endParaRPr/>
          </a:p>
          <a:p>
            <a:pPr indent="-228600" lvl="0" marL="228600" rtl="0" algn="l">
              <a:lnSpc>
                <a:spcPct val="90000"/>
              </a:lnSpc>
              <a:spcBef>
                <a:spcPts val="1000"/>
              </a:spcBef>
              <a:spcAft>
                <a:spcPts val="0"/>
              </a:spcAft>
              <a:buClr>
                <a:schemeClr val="lt1"/>
              </a:buClr>
              <a:buSzPct val="100000"/>
              <a:buChar char="•"/>
            </a:pPr>
            <a:r>
              <a:rPr lang="es-ES" sz="3200"/>
              <a:t>En el diseño en cuadro latino (DCL) se controlan dos factores de bloque y se estudia un factor de tratamientos, por lo que se tienen cuatro fuentes de variabilidad que pueden afectar la respuesta observada, éstas son: los tratamientos, el factor de bloque I (columnas), el factor de bloque II (renglones) y el error aleatorio.</a:t>
            </a:r>
            <a:endParaRPr/>
          </a:p>
          <a:p>
            <a:pPr indent="-228600" lvl="0" marL="228600" rtl="0" algn="l">
              <a:lnSpc>
                <a:spcPct val="90000"/>
              </a:lnSpc>
              <a:spcBef>
                <a:spcPts val="1000"/>
              </a:spcBef>
              <a:spcAft>
                <a:spcPts val="0"/>
              </a:spcAft>
              <a:buClr>
                <a:schemeClr val="lt1"/>
              </a:buClr>
              <a:buSzPct val="100000"/>
              <a:buChar char="•"/>
            </a:pPr>
            <a:r>
              <a:rPr lang="es-ES" sz="3200"/>
              <a:t>El diseño en cuadro grecolatino (DCGL) se controlan tres factores de bloque, además del factor de tratamientos.</a:t>
            </a:r>
            <a:endParaRPr/>
          </a:p>
          <a:p>
            <a:pPr indent="-228600" lvl="0" marL="228600" rtl="0" algn="l">
              <a:lnSpc>
                <a:spcPct val="90000"/>
              </a:lnSpc>
              <a:spcBef>
                <a:spcPts val="1000"/>
              </a:spcBef>
              <a:spcAft>
                <a:spcPts val="0"/>
              </a:spcAft>
              <a:buClr>
                <a:schemeClr val="lt1"/>
              </a:buClr>
              <a:buSzPct val="100000"/>
              <a:buChar char="•"/>
            </a:pPr>
            <a:r>
              <a:rPr lang="es-ES" sz="3200"/>
              <a:t>Analizaremos el DBCA.</a:t>
            </a:r>
            <a:endParaRPr/>
          </a:p>
        </p:txBody>
      </p:sp>
      <p:pic>
        <p:nvPicPr>
          <p:cNvPr id="182" name="Google Shape;182;p4"/>
          <p:cNvPicPr preferRelativeResize="0"/>
          <p:nvPr/>
        </p:nvPicPr>
        <p:blipFill rotWithShape="1">
          <a:blip r:embed="rId3">
            <a:alphaModFix/>
          </a:blip>
          <a:srcRect b="0" l="5197" r="5197" t="0"/>
          <a:stretch/>
        </p:blipFill>
        <p:spPr>
          <a:xfrm>
            <a:off x="8357248" y="778586"/>
            <a:ext cx="3244775" cy="3244774"/>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183" name="Google Shape;183;p4"/>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87" name="Shape 187"/>
        <p:cNvGrpSpPr/>
        <p:nvPr/>
      </p:nvGrpSpPr>
      <p:grpSpPr>
        <a:xfrm>
          <a:off x="0" y="0"/>
          <a:ext cx="0" cy="0"/>
          <a:chOff x="0" y="0"/>
          <a:chExt cx="0" cy="0"/>
        </a:xfrm>
      </p:grpSpPr>
      <p:sp>
        <p:nvSpPr>
          <p:cNvPr id="188" name="Google Shape;188;p5"/>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89" name="Google Shape;189;p5"/>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190" name="Google Shape;190;p5"/>
          <p:cNvGrpSpPr/>
          <p:nvPr/>
        </p:nvGrpSpPr>
        <p:grpSpPr>
          <a:xfrm>
            <a:off x="7649180" y="-1190"/>
            <a:ext cx="4263283" cy="6859190"/>
            <a:chOff x="7649180" y="-1190"/>
            <a:chExt cx="4263283" cy="6859190"/>
          </a:xfrm>
        </p:grpSpPr>
        <p:sp>
          <p:nvSpPr>
            <p:cNvPr id="191" name="Google Shape;191;p5"/>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92" name="Google Shape;192;p5"/>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93" name="Google Shape;193;p5"/>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94" name="Google Shape;194;p5"/>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95" name="Google Shape;195;p5"/>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96" name="Google Shape;196;p5"/>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97" name="Google Shape;197;p5"/>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Factores de bloque</a:t>
            </a:r>
            <a:endParaRPr/>
          </a:p>
        </p:txBody>
      </p:sp>
      <p:sp>
        <p:nvSpPr>
          <p:cNvPr id="198" name="Google Shape;198;p5"/>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10000"/>
              </a:lnSpc>
              <a:spcBef>
                <a:spcPts val="0"/>
              </a:spcBef>
              <a:spcAft>
                <a:spcPts val="0"/>
              </a:spcAft>
              <a:buClr>
                <a:schemeClr val="lt1"/>
              </a:buClr>
              <a:buSzPts val="2000"/>
              <a:buChar char="•"/>
            </a:pPr>
            <a:r>
              <a:rPr lang="es-ES"/>
              <a:t>Son las variables adicionales al factor de interés que se incorporan de manera explícita en un experimento comparativo para no sesgar la comparación.</a:t>
            </a:r>
            <a:endParaRPr/>
          </a:p>
          <a:p>
            <a:pPr indent="-228600" lvl="0" marL="228600" rtl="0" algn="l">
              <a:lnSpc>
                <a:spcPct val="110000"/>
              </a:lnSpc>
              <a:spcBef>
                <a:spcPts val="1000"/>
              </a:spcBef>
              <a:spcAft>
                <a:spcPts val="0"/>
              </a:spcAft>
              <a:buClr>
                <a:schemeClr val="lt1"/>
              </a:buClr>
              <a:buSzPts val="2000"/>
              <a:buChar char="•"/>
            </a:pPr>
            <a:r>
              <a:rPr lang="es-ES"/>
              <a:t>Entran al estudio en un nivel de importancia secundaria con respecto al factor de interés, no es su efecto el que nos interesa sino el ruido que puede meter al resultado del experimento.</a:t>
            </a:r>
            <a:endParaRPr/>
          </a:p>
          <a:p>
            <a:pPr indent="-228600" lvl="0" marL="228600" rtl="0" algn="l">
              <a:lnSpc>
                <a:spcPct val="110000"/>
              </a:lnSpc>
              <a:spcBef>
                <a:spcPts val="1000"/>
              </a:spcBef>
              <a:spcAft>
                <a:spcPts val="0"/>
              </a:spcAft>
              <a:buClr>
                <a:schemeClr val="lt1"/>
              </a:buClr>
              <a:buSzPts val="2000"/>
              <a:buChar char="•"/>
            </a:pPr>
            <a:r>
              <a:rPr lang="es-ES"/>
              <a:t>Por ejemplo, nos interesa la diferencia entre las máquinas pero la habilidad del operador puede influir en el resultado.</a:t>
            </a:r>
            <a:endParaRPr/>
          </a:p>
          <a:p>
            <a:pPr indent="-228600" lvl="0" marL="228600" rtl="0" algn="l">
              <a:lnSpc>
                <a:spcPct val="110000"/>
              </a:lnSpc>
              <a:spcBef>
                <a:spcPts val="1000"/>
              </a:spcBef>
              <a:spcAft>
                <a:spcPts val="0"/>
              </a:spcAft>
              <a:buClr>
                <a:schemeClr val="lt1"/>
              </a:buClr>
              <a:buSzPts val="2000"/>
              <a:buChar char="•"/>
            </a:pPr>
            <a:r>
              <a:rPr lang="es-ES"/>
              <a:t>Esta inclusión no es con el fin de estudiar el efecto del factor operador, es un medio para lograr una comparación adecuada y eficaz de las máquinas.</a:t>
            </a:r>
            <a:endParaRPr/>
          </a:p>
        </p:txBody>
      </p:sp>
      <p:pic>
        <p:nvPicPr>
          <p:cNvPr id="199" name="Google Shape;199;p5"/>
          <p:cNvPicPr preferRelativeResize="0"/>
          <p:nvPr/>
        </p:nvPicPr>
        <p:blipFill rotWithShape="1">
          <a:blip r:embed="rId4">
            <a:alphaModFix/>
          </a:blip>
          <a:srcRect b="0" l="16726" r="16727"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200" name="Google Shape;200;p5"/>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04" name="Shape 204"/>
        <p:cNvGrpSpPr/>
        <p:nvPr/>
      </p:nvGrpSpPr>
      <p:grpSpPr>
        <a:xfrm>
          <a:off x="0" y="0"/>
          <a:ext cx="0" cy="0"/>
          <a:chOff x="0" y="0"/>
          <a:chExt cx="0" cy="0"/>
        </a:xfrm>
      </p:grpSpPr>
      <p:sp>
        <p:nvSpPr>
          <p:cNvPr id="205" name="Google Shape;205;p6"/>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06" name="Google Shape;206;p6"/>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207" name="Google Shape;207;p6"/>
          <p:cNvGrpSpPr/>
          <p:nvPr/>
        </p:nvGrpSpPr>
        <p:grpSpPr>
          <a:xfrm>
            <a:off x="7649180" y="-1190"/>
            <a:ext cx="4263283" cy="6859190"/>
            <a:chOff x="7649180" y="-1190"/>
            <a:chExt cx="4263283" cy="6859190"/>
          </a:xfrm>
        </p:grpSpPr>
        <p:sp>
          <p:nvSpPr>
            <p:cNvPr id="208" name="Google Shape;208;p6"/>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09" name="Google Shape;209;p6"/>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10" name="Google Shape;210;p6"/>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11" name="Google Shape;211;p6"/>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12" name="Google Shape;212;p6"/>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13" name="Google Shape;213;p6"/>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14" name="Google Shape;214;p6"/>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D</a:t>
            </a:r>
            <a:r>
              <a:rPr lang="es-ES" sz="4400"/>
              <a:t>iseño en bloques completos al azar (DBCA)</a:t>
            </a:r>
            <a:endParaRPr/>
          </a:p>
        </p:txBody>
      </p:sp>
      <p:sp>
        <p:nvSpPr>
          <p:cNvPr id="215" name="Google Shape;215;p6"/>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lt1"/>
              </a:buClr>
              <a:buSzPts val="2000"/>
              <a:buChar char="•"/>
            </a:pPr>
            <a:r>
              <a:rPr lang="es-ES"/>
              <a:t>La palabra completo se debe a que en cada bloque se prueban todos los tratamientos, o sea, los bloques están completos.</a:t>
            </a:r>
            <a:endParaRPr/>
          </a:p>
          <a:p>
            <a:pPr indent="-228600" lvl="0" marL="228600" rtl="0" algn="l">
              <a:lnSpc>
                <a:spcPct val="110000"/>
              </a:lnSpc>
              <a:spcBef>
                <a:spcPts val="1000"/>
              </a:spcBef>
              <a:spcAft>
                <a:spcPts val="0"/>
              </a:spcAft>
              <a:buClr>
                <a:schemeClr val="lt1"/>
              </a:buClr>
              <a:buSzPts val="2000"/>
              <a:buChar char="•"/>
            </a:pPr>
            <a:r>
              <a:rPr lang="es-ES"/>
              <a:t>Recuerde, el tratamiento es lo que nos interesa probar.</a:t>
            </a:r>
            <a:endParaRPr/>
          </a:p>
          <a:p>
            <a:pPr indent="-228600" lvl="0" marL="228600" rtl="0" algn="l">
              <a:lnSpc>
                <a:spcPct val="110000"/>
              </a:lnSpc>
              <a:spcBef>
                <a:spcPts val="1000"/>
              </a:spcBef>
              <a:spcAft>
                <a:spcPts val="0"/>
              </a:spcAft>
              <a:buClr>
                <a:schemeClr val="lt1"/>
              </a:buClr>
              <a:buSzPts val="2000"/>
              <a:buChar char="•"/>
            </a:pPr>
            <a:r>
              <a:rPr lang="es-ES"/>
              <a:t>El bloque es lo que puede introducir ruido.</a:t>
            </a:r>
            <a:endParaRPr/>
          </a:p>
          <a:p>
            <a:pPr indent="-228600" lvl="0" marL="228600" rtl="0" algn="l">
              <a:lnSpc>
                <a:spcPct val="110000"/>
              </a:lnSpc>
              <a:spcBef>
                <a:spcPts val="1000"/>
              </a:spcBef>
              <a:spcAft>
                <a:spcPts val="0"/>
              </a:spcAft>
              <a:buClr>
                <a:schemeClr val="lt1"/>
              </a:buClr>
              <a:buSzPts val="2000"/>
              <a:buChar char="•"/>
            </a:pPr>
            <a:r>
              <a:rPr lang="es-ES"/>
              <a:t>El error está presente en ambos, es debido a la variabilidad.</a:t>
            </a:r>
            <a:endParaRPr/>
          </a:p>
          <a:p>
            <a:pPr indent="-228600" lvl="0" marL="228600" rtl="0" algn="l">
              <a:lnSpc>
                <a:spcPct val="110000"/>
              </a:lnSpc>
              <a:spcBef>
                <a:spcPts val="1000"/>
              </a:spcBef>
              <a:spcAft>
                <a:spcPts val="0"/>
              </a:spcAft>
              <a:buClr>
                <a:schemeClr val="lt1"/>
              </a:buClr>
              <a:buSzPts val="2000"/>
              <a:buChar char="•"/>
            </a:pPr>
            <a:r>
              <a:rPr lang="es-ES"/>
              <a:t>Los factores de bloqueo que aparecen en la práctica son: Turno, lote, día, tipo de material, línea de producción, operador, máquina, método, etc.</a:t>
            </a:r>
            <a:endParaRPr/>
          </a:p>
          <a:p>
            <a:pPr indent="-228600" lvl="0" marL="228600" rtl="0" algn="l">
              <a:lnSpc>
                <a:spcPct val="110000"/>
              </a:lnSpc>
              <a:spcBef>
                <a:spcPts val="1000"/>
              </a:spcBef>
              <a:spcAft>
                <a:spcPts val="0"/>
              </a:spcAft>
              <a:buClr>
                <a:srgbClr val="FFFF00"/>
              </a:buClr>
              <a:buSzPts val="2000"/>
              <a:buChar char="•"/>
            </a:pPr>
            <a:r>
              <a:rPr lang="es-ES">
                <a:solidFill>
                  <a:srgbClr val="FFFF00"/>
                </a:solidFill>
              </a:rPr>
              <a:t>No olvide que cada dato que se va a tratar es un experimento en el que se recolectan datos.</a:t>
            </a:r>
            <a:endParaRPr/>
          </a:p>
        </p:txBody>
      </p:sp>
      <p:pic>
        <p:nvPicPr>
          <p:cNvPr id="216" name="Google Shape;216;p6"/>
          <p:cNvPicPr preferRelativeResize="0"/>
          <p:nvPr/>
        </p:nvPicPr>
        <p:blipFill rotWithShape="1">
          <a:blip r:embed="rId4">
            <a:alphaModFix/>
          </a:blip>
          <a:srcRect b="0" l="16726" r="16727"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217" name="Google Shape;217;p6"/>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21" name="Shape 221"/>
        <p:cNvGrpSpPr/>
        <p:nvPr/>
      </p:nvGrpSpPr>
      <p:grpSpPr>
        <a:xfrm>
          <a:off x="0" y="0"/>
          <a:ext cx="0" cy="0"/>
          <a:chOff x="0" y="0"/>
          <a:chExt cx="0" cy="0"/>
        </a:xfrm>
      </p:grpSpPr>
      <p:sp>
        <p:nvSpPr>
          <p:cNvPr id="222" name="Google Shape;222;p7"/>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3" name="Google Shape;223;p7"/>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224" name="Google Shape;224;p7"/>
          <p:cNvGrpSpPr/>
          <p:nvPr/>
        </p:nvGrpSpPr>
        <p:grpSpPr>
          <a:xfrm>
            <a:off x="7649180" y="-1190"/>
            <a:ext cx="4263283" cy="6859190"/>
            <a:chOff x="7649180" y="-1190"/>
            <a:chExt cx="4263283" cy="6859190"/>
          </a:xfrm>
        </p:grpSpPr>
        <p:sp>
          <p:nvSpPr>
            <p:cNvPr id="225" name="Google Shape;225;p7"/>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6" name="Google Shape;226;p7"/>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7" name="Google Shape;227;p7"/>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8" name="Google Shape;228;p7"/>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9" name="Google Shape;229;p7"/>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30" name="Google Shape;230;p7"/>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1" name="Google Shape;231;p7"/>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D</a:t>
            </a:r>
            <a:r>
              <a:rPr lang="es-ES" sz="4400"/>
              <a:t>iseño en bloques completos al azar (DBCA)</a:t>
            </a:r>
            <a:endParaRPr/>
          </a:p>
        </p:txBody>
      </p:sp>
      <p:sp>
        <p:nvSpPr>
          <p:cNvPr id="232" name="Google Shape;232;p7"/>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10000"/>
              </a:lnSpc>
              <a:spcBef>
                <a:spcPts val="0"/>
              </a:spcBef>
              <a:spcAft>
                <a:spcPts val="0"/>
              </a:spcAft>
              <a:buClr>
                <a:schemeClr val="lt1"/>
              </a:buClr>
              <a:buSzPct val="100000"/>
              <a:buChar char="•"/>
            </a:pPr>
            <a:r>
              <a:rPr lang="es-ES"/>
              <a:t>El modelo estadístico de este experimento es:</a:t>
            </a:r>
            <a:endParaRPr/>
          </a:p>
          <a:p>
            <a:pPr indent="-111125" lvl="0" marL="228600" rtl="0" algn="l">
              <a:lnSpc>
                <a:spcPct val="110000"/>
              </a:lnSpc>
              <a:spcBef>
                <a:spcPts val="1000"/>
              </a:spcBef>
              <a:spcAft>
                <a:spcPts val="0"/>
              </a:spcAft>
              <a:buClr>
                <a:schemeClr val="lt1"/>
              </a:buClr>
              <a:buSzPct val="100000"/>
              <a:buNone/>
            </a:pPr>
            <a:r>
              <a:t/>
            </a:r>
            <a:endParaRPr/>
          </a:p>
          <a:p>
            <a:pPr indent="-228600" lvl="0" marL="228600" rtl="0" algn="l">
              <a:lnSpc>
                <a:spcPct val="110000"/>
              </a:lnSpc>
              <a:spcBef>
                <a:spcPts val="1000"/>
              </a:spcBef>
              <a:spcAft>
                <a:spcPts val="0"/>
              </a:spcAft>
              <a:buClr>
                <a:schemeClr val="lt1"/>
              </a:buClr>
              <a:buSzPct val="100000"/>
              <a:buChar char="•"/>
            </a:pPr>
            <a:r>
              <a:rPr lang="es-ES"/>
              <a:t>Donde:</a:t>
            </a:r>
            <a:endParaRPr/>
          </a:p>
          <a:p>
            <a:pPr indent="-228600" lvl="1" marL="685800" rtl="0" algn="l">
              <a:lnSpc>
                <a:spcPct val="110000"/>
              </a:lnSpc>
              <a:spcBef>
                <a:spcPts val="500"/>
              </a:spcBef>
              <a:spcAft>
                <a:spcPts val="0"/>
              </a:spcAft>
              <a:buClr>
                <a:schemeClr val="lt1"/>
              </a:buClr>
              <a:buSzPct val="100000"/>
              <a:buChar char="•"/>
            </a:pPr>
            <a:r>
              <a:rPr lang="es-ES"/>
              <a:t> Y</a:t>
            </a:r>
            <a:r>
              <a:rPr baseline="-25000" i="1" lang="es-ES"/>
              <a:t>ij</a:t>
            </a:r>
            <a:r>
              <a:rPr lang="es-ES"/>
              <a:t> es la medición (del experimento) correspondiente al tratamiento i y el bloque j</a:t>
            </a:r>
            <a:endParaRPr/>
          </a:p>
          <a:p>
            <a:pPr indent="-228600" lvl="1" marL="685800" rtl="0" algn="l">
              <a:lnSpc>
                <a:spcPct val="110000"/>
              </a:lnSpc>
              <a:spcBef>
                <a:spcPts val="500"/>
              </a:spcBef>
              <a:spcAft>
                <a:spcPts val="0"/>
              </a:spcAft>
              <a:buClr>
                <a:schemeClr val="lt1"/>
              </a:buClr>
              <a:buSzPct val="100000"/>
              <a:buChar char="•"/>
            </a:pPr>
            <a:r>
              <a:rPr lang="es-ES"/>
              <a:t> </a:t>
            </a:r>
            <a:r>
              <a:rPr lang="es-ES">
                <a:latin typeface="Noto Sans Symbols"/>
                <a:ea typeface="Noto Sans Symbols"/>
                <a:cs typeface="Noto Sans Symbols"/>
                <a:sym typeface="Noto Sans Symbols"/>
              </a:rPr>
              <a:t>μ</a:t>
            </a:r>
            <a:r>
              <a:rPr lang="es-ES"/>
              <a:t> es la media global poblacional</a:t>
            </a:r>
            <a:endParaRPr/>
          </a:p>
          <a:p>
            <a:pPr indent="-228600" lvl="1" marL="685800" rtl="0" algn="l">
              <a:lnSpc>
                <a:spcPct val="110000"/>
              </a:lnSpc>
              <a:spcBef>
                <a:spcPts val="500"/>
              </a:spcBef>
              <a:spcAft>
                <a:spcPts val="0"/>
              </a:spcAft>
              <a:buClr>
                <a:schemeClr val="lt1"/>
              </a:buClr>
              <a:buSzPct val="100000"/>
              <a:buChar char="•"/>
            </a:pPr>
            <a:r>
              <a:rPr lang="es-ES"/>
              <a:t> </a:t>
            </a:r>
            <a:r>
              <a:rPr lang="es-ES">
                <a:latin typeface="Noto Sans Symbols"/>
                <a:ea typeface="Noto Sans Symbols"/>
                <a:cs typeface="Noto Sans Symbols"/>
                <a:sym typeface="Noto Sans Symbols"/>
              </a:rPr>
              <a:t>τ</a:t>
            </a:r>
            <a:r>
              <a:rPr baseline="-25000" i="1" lang="es-ES"/>
              <a:t>i</a:t>
            </a:r>
            <a:r>
              <a:rPr lang="es-ES"/>
              <a:t> es el efecto debido al tratamiento </a:t>
            </a:r>
            <a:r>
              <a:rPr i="1" lang="es-ES"/>
              <a:t>i</a:t>
            </a:r>
            <a:endParaRPr/>
          </a:p>
          <a:p>
            <a:pPr indent="-228600" lvl="1" marL="685800" rtl="0" algn="l">
              <a:lnSpc>
                <a:spcPct val="110000"/>
              </a:lnSpc>
              <a:spcBef>
                <a:spcPts val="500"/>
              </a:spcBef>
              <a:spcAft>
                <a:spcPts val="0"/>
              </a:spcAft>
              <a:buClr>
                <a:schemeClr val="lt1"/>
              </a:buClr>
              <a:buSzPct val="100000"/>
              <a:buChar char="•"/>
            </a:pPr>
            <a:r>
              <a:rPr lang="es-ES"/>
              <a:t> </a:t>
            </a:r>
            <a:r>
              <a:rPr lang="es-ES">
                <a:latin typeface="Noto Sans Symbols"/>
                <a:ea typeface="Noto Sans Symbols"/>
                <a:cs typeface="Noto Sans Symbols"/>
                <a:sym typeface="Noto Sans Symbols"/>
              </a:rPr>
              <a:t>γ</a:t>
            </a:r>
            <a:r>
              <a:rPr baseline="-25000" i="1" lang="es-ES"/>
              <a:t>j</a:t>
            </a:r>
            <a:r>
              <a:rPr lang="es-ES"/>
              <a:t> es el efecto debido al bloque j</a:t>
            </a:r>
            <a:endParaRPr/>
          </a:p>
          <a:p>
            <a:pPr indent="-228600" lvl="1" marL="685800" rtl="0" algn="l">
              <a:lnSpc>
                <a:spcPct val="110000"/>
              </a:lnSpc>
              <a:spcBef>
                <a:spcPts val="500"/>
              </a:spcBef>
              <a:spcAft>
                <a:spcPts val="0"/>
              </a:spcAft>
              <a:buClr>
                <a:schemeClr val="lt1"/>
              </a:buClr>
              <a:buSzPct val="100000"/>
              <a:buChar char="•"/>
            </a:pPr>
            <a:r>
              <a:rPr lang="es-ES"/>
              <a:t> </a:t>
            </a:r>
            <a:r>
              <a:rPr lang="es-ES">
                <a:latin typeface="Noto Sans Symbols"/>
                <a:ea typeface="Noto Sans Symbols"/>
                <a:cs typeface="Noto Sans Symbols"/>
                <a:sym typeface="Noto Sans Symbols"/>
              </a:rPr>
              <a:t>ε</a:t>
            </a:r>
            <a:r>
              <a:rPr baseline="-25000" i="1" lang="es-ES"/>
              <a:t>ij</a:t>
            </a:r>
            <a:r>
              <a:rPr lang="es-ES"/>
              <a:t> es el error atribuíble a la medición Y</a:t>
            </a:r>
            <a:r>
              <a:rPr baseline="-25000" i="1" lang="es-ES"/>
              <a:t>ij</a:t>
            </a:r>
            <a:endParaRPr baseline="-25000" i="1"/>
          </a:p>
          <a:p>
            <a:pPr indent="-228600" lvl="0" marL="228600" rtl="0" algn="l">
              <a:lnSpc>
                <a:spcPct val="110000"/>
              </a:lnSpc>
              <a:spcBef>
                <a:spcPts val="1000"/>
              </a:spcBef>
              <a:spcAft>
                <a:spcPts val="0"/>
              </a:spcAft>
              <a:buClr>
                <a:schemeClr val="lt1"/>
              </a:buClr>
              <a:buSzPct val="100000"/>
              <a:buChar char="•"/>
            </a:pPr>
            <a:r>
              <a:rPr lang="es-ES"/>
              <a:t>En la tabla de la siguiente página se muestra como se arreglan los datos.</a:t>
            </a:r>
            <a:endParaRPr/>
          </a:p>
        </p:txBody>
      </p:sp>
      <p:pic>
        <p:nvPicPr>
          <p:cNvPr id="233" name="Google Shape;233;p7"/>
          <p:cNvPicPr preferRelativeResize="0"/>
          <p:nvPr/>
        </p:nvPicPr>
        <p:blipFill rotWithShape="1">
          <a:blip r:embed="rId4">
            <a:alphaModFix/>
          </a:blip>
          <a:srcRect b="0" l="16726" r="16727"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234" name="Google Shape;234;p7"/>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pic>
        <p:nvPicPr>
          <p:cNvPr id="235" name="Google Shape;235;p7"/>
          <p:cNvPicPr preferRelativeResize="0"/>
          <p:nvPr/>
        </p:nvPicPr>
        <p:blipFill rotWithShape="1">
          <a:blip r:embed="rId5">
            <a:alphaModFix/>
          </a:blip>
          <a:srcRect b="0" l="0" r="0" t="0"/>
          <a:stretch/>
        </p:blipFill>
        <p:spPr>
          <a:xfrm>
            <a:off x="3767738" y="2478998"/>
            <a:ext cx="3263153" cy="6633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39" name="Shape 239"/>
        <p:cNvGrpSpPr/>
        <p:nvPr/>
      </p:nvGrpSpPr>
      <p:grpSpPr>
        <a:xfrm>
          <a:off x="0" y="0"/>
          <a:ext cx="0" cy="0"/>
          <a:chOff x="0" y="0"/>
          <a:chExt cx="0" cy="0"/>
        </a:xfrm>
      </p:grpSpPr>
      <p:sp>
        <p:nvSpPr>
          <p:cNvPr id="240" name="Google Shape;240;p8"/>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41" name="Google Shape;241;p8"/>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242" name="Google Shape;242;p8"/>
          <p:cNvGrpSpPr/>
          <p:nvPr/>
        </p:nvGrpSpPr>
        <p:grpSpPr>
          <a:xfrm>
            <a:off x="7649180" y="-1190"/>
            <a:ext cx="4263283" cy="6859190"/>
            <a:chOff x="7649180" y="-1190"/>
            <a:chExt cx="4263283" cy="6859190"/>
          </a:xfrm>
        </p:grpSpPr>
        <p:sp>
          <p:nvSpPr>
            <p:cNvPr id="243" name="Google Shape;243;p8"/>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44" name="Google Shape;244;p8"/>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45" name="Google Shape;245;p8"/>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46" name="Google Shape;246;p8"/>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47" name="Google Shape;247;p8"/>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48" name="Google Shape;248;p8"/>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49" name="Google Shape;249;p8"/>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D</a:t>
            </a:r>
            <a:r>
              <a:rPr lang="es-ES" sz="4400"/>
              <a:t>iseño en bloques completos al azar (DBCA)</a:t>
            </a:r>
            <a:endParaRPr/>
          </a:p>
        </p:txBody>
      </p:sp>
      <p:sp>
        <p:nvSpPr>
          <p:cNvPr id="250" name="Google Shape;250;p8"/>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lt1"/>
              </a:buClr>
              <a:buSzPts val="2000"/>
              <a:buChar char="•"/>
            </a:pPr>
            <a:r>
              <a:rPr lang="es-ES"/>
              <a:t>Recuerda que cada valor Yij, representa una medición, el resultado de un experimento que requirió tiempo, esfuerzo, recursos, etc.</a:t>
            </a:r>
            <a:endParaRPr/>
          </a:p>
          <a:p>
            <a:pPr indent="-228600" lvl="0" marL="228600" rtl="0" algn="l">
              <a:lnSpc>
                <a:spcPct val="110000"/>
              </a:lnSpc>
              <a:spcBef>
                <a:spcPts val="1000"/>
              </a:spcBef>
              <a:spcAft>
                <a:spcPts val="0"/>
              </a:spcAft>
              <a:buClr>
                <a:schemeClr val="lt1"/>
              </a:buClr>
              <a:buSzPts val="2000"/>
              <a:buChar char="•"/>
            </a:pPr>
            <a:r>
              <a:rPr lang="es-ES"/>
              <a:t>Aquí vamos a presentar cómo analizar este conjunto de experimentos para determinar si los tratamientos son iguales o diferentes.</a:t>
            </a:r>
            <a:endParaRPr/>
          </a:p>
        </p:txBody>
      </p:sp>
      <p:pic>
        <p:nvPicPr>
          <p:cNvPr id="251" name="Google Shape;251;p8"/>
          <p:cNvPicPr preferRelativeResize="0"/>
          <p:nvPr/>
        </p:nvPicPr>
        <p:blipFill rotWithShape="1">
          <a:blip r:embed="rId4">
            <a:alphaModFix/>
          </a:blip>
          <a:srcRect b="0" l="16726" r="16727"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252" name="Google Shape;252;p8"/>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pic>
        <p:nvPicPr>
          <p:cNvPr id="253" name="Google Shape;253;p8"/>
          <p:cNvPicPr preferRelativeResize="0"/>
          <p:nvPr/>
        </p:nvPicPr>
        <p:blipFill rotWithShape="1">
          <a:blip r:embed="rId5">
            <a:alphaModFix/>
          </a:blip>
          <a:srcRect b="0" l="0" r="0" t="0"/>
          <a:stretch/>
        </p:blipFill>
        <p:spPr>
          <a:xfrm>
            <a:off x="910881" y="3895845"/>
            <a:ext cx="6494992" cy="25643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57" name="Shape 257"/>
        <p:cNvGrpSpPr/>
        <p:nvPr/>
      </p:nvGrpSpPr>
      <p:grpSpPr>
        <a:xfrm>
          <a:off x="0" y="0"/>
          <a:ext cx="0" cy="0"/>
          <a:chOff x="0" y="0"/>
          <a:chExt cx="0" cy="0"/>
        </a:xfrm>
      </p:grpSpPr>
      <p:sp>
        <p:nvSpPr>
          <p:cNvPr id="258" name="Google Shape;258;p9"/>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59" name="Google Shape;259;p9"/>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260" name="Google Shape;260;p9"/>
          <p:cNvGrpSpPr/>
          <p:nvPr/>
        </p:nvGrpSpPr>
        <p:grpSpPr>
          <a:xfrm>
            <a:off x="7649180" y="-1190"/>
            <a:ext cx="4263283" cy="6859190"/>
            <a:chOff x="7649180" y="-1190"/>
            <a:chExt cx="4263283" cy="6859190"/>
          </a:xfrm>
        </p:grpSpPr>
        <p:sp>
          <p:nvSpPr>
            <p:cNvPr id="261" name="Google Shape;261;p9"/>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62" name="Google Shape;262;p9"/>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63" name="Google Shape;263;p9"/>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64" name="Google Shape;264;p9"/>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65" name="Google Shape;265;p9"/>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66" name="Google Shape;266;p9"/>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67" name="Google Shape;267;p9"/>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ES"/>
              <a:t>D</a:t>
            </a:r>
            <a:r>
              <a:rPr lang="es-ES" sz="4400"/>
              <a:t>iseño en bloques completos al azar (DBCA)</a:t>
            </a:r>
            <a:endParaRPr/>
          </a:p>
        </p:txBody>
      </p:sp>
      <p:sp>
        <p:nvSpPr>
          <p:cNvPr id="268" name="Google Shape;268;p9"/>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10000"/>
              </a:lnSpc>
              <a:spcBef>
                <a:spcPts val="0"/>
              </a:spcBef>
              <a:spcAft>
                <a:spcPts val="0"/>
              </a:spcAft>
              <a:buClr>
                <a:schemeClr val="lt1"/>
              </a:buClr>
              <a:buSzPts val="2000"/>
              <a:buChar char="•"/>
            </a:pPr>
            <a:r>
              <a:rPr lang="es-ES"/>
              <a:t>Como queremos probar si hay diferencia entre los tratamientos por lo que la hipótesis nula es que no hay diferencia. </a:t>
            </a:r>
            <a:endParaRPr/>
          </a:p>
          <a:p>
            <a:pPr indent="-228600" lvl="0" marL="228600" rtl="0" algn="l">
              <a:lnSpc>
                <a:spcPct val="110000"/>
              </a:lnSpc>
              <a:spcBef>
                <a:spcPts val="1000"/>
              </a:spcBef>
              <a:spcAft>
                <a:spcPts val="0"/>
              </a:spcAft>
              <a:buClr>
                <a:schemeClr val="lt1"/>
              </a:buClr>
              <a:buSzPts val="2000"/>
              <a:buChar char="•"/>
            </a:pPr>
            <a:r>
              <a:rPr lang="es-ES"/>
              <a:t>La hipótesis alternativa es que si hay diferencia, asignamos un valor de probabilidad baja (típicamente 5% </a:t>
            </a:r>
            <a:r>
              <a:rPr lang="es-ES">
                <a:latin typeface="Noto Sans Symbols"/>
                <a:ea typeface="Noto Sans Symbols"/>
                <a:cs typeface="Noto Sans Symbols"/>
                <a:sym typeface="Noto Sans Symbols"/>
              </a:rPr>
              <a:t>α</a:t>
            </a:r>
            <a:r>
              <a:rPr lang="es-ES"/>
              <a:t>=.05). De tal forma que sea poco probable que se de por azar.</a:t>
            </a:r>
            <a:endParaRPr/>
          </a:p>
          <a:p>
            <a:pPr indent="-228600" lvl="0" marL="228600" rtl="0" algn="l">
              <a:lnSpc>
                <a:spcPct val="110000"/>
              </a:lnSpc>
              <a:spcBef>
                <a:spcPts val="1000"/>
              </a:spcBef>
              <a:spcAft>
                <a:spcPts val="0"/>
              </a:spcAft>
              <a:buClr>
                <a:schemeClr val="lt1"/>
              </a:buClr>
              <a:buSzPts val="2000"/>
              <a:buChar char="•"/>
            </a:pPr>
            <a:r>
              <a:rPr lang="es-ES"/>
              <a:t>Así</a:t>
            </a:r>
            <a:endParaRPr/>
          </a:p>
          <a:p>
            <a:pPr indent="-101600" lvl="0" marL="228600" rtl="0" algn="l">
              <a:lnSpc>
                <a:spcPct val="110000"/>
              </a:lnSpc>
              <a:spcBef>
                <a:spcPts val="1000"/>
              </a:spcBef>
              <a:spcAft>
                <a:spcPts val="0"/>
              </a:spcAft>
              <a:buClr>
                <a:schemeClr val="lt1"/>
              </a:buClr>
              <a:buSzPts val="2000"/>
              <a:buNone/>
            </a:pPr>
            <a:r>
              <a:t/>
            </a:r>
            <a:endParaRPr/>
          </a:p>
          <a:p>
            <a:pPr indent="-228600" lvl="0" marL="228600" rtl="0" algn="l">
              <a:lnSpc>
                <a:spcPct val="110000"/>
              </a:lnSpc>
              <a:spcBef>
                <a:spcPts val="1000"/>
              </a:spcBef>
              <a:spcAft>
                <a:spcPts val="0"/>
              </a:spcAft>
              <a:buClr>
                <a:schemeClr val="lt1"/>
              </a:buClr>
              <a:buSzPts val="2000"/>
              <a:buChar char="•"/>
            </a:pPr>
            <a:r>
              <a:rPr lang="es-ES"/>
              <a:t>Todas las medias de cada uno de los k tratamientos es la misma, contra que al menos una es distinta (Más adelante queremos saber cuáles son distintas).</a:t>
            </a:r>
            <a:endParaRPr/>
          </a:p>
          <a:p>
            <a:pPr indent="-101600" lvl="0" marL="228600" rtl="0" algn="l">
              <a:lnSpc>
                <a:spcPct val="110000"/>
              </a:lnSpc>
              <a:spcBef>
                <a:spcPts val="1000"/>
              </a:spcBef>
              <a:spcAft>
                <a:spcPts val="0"/>
              </a:spcAft>
              <a:buClr>
                <a:schemeClr val="lt1"/>
              </a:buClr>
              <a:buSzPts val="2000"/>
              <a:buNone/>
            </a:pPr>
            <a:r>
              <a:t/>
            </a:r>
            <a:endParaRPr/>
          </a:p>
        </p:txBody>
      </p:sp>
      <p:pic>
        <p:nvPicPr>
          <p:cNvPr id="269" name="Google Shape;269;p9"/>
          <p:cNvPicPr preferRelativeResize="0"/>
          <p:nvPr/>
        </p:nvPicPr>
        <p:blipFill rotWithShape="1">
          <a:blip r:embed="rId4">
            <a:alphaModFix/>
          </a:blip>
          <a:srcRect b="0" l="16726" r="16727"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270" name="Google Shape;270;p9"/>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pic>
        <p:nvPicPr>
          <p:cNvPr id="271" name="Google Shape;271;p9"/>
          <p:cNvPicPr preferRelativeResize="0"/>
          <p:nvPr/>
        </p:nvPicPr>
        <p:blipFill rotWithShape="1">
          <a:blip r:embed="rId5">
            <a:alphaModFix/>
          </a:blip>
          <a:srcRect b="0" l="0" r="0" t="0"/>
          <a:stretch/>
        </p:blipFill>
        <p:spPr>
          <a:xfrm>
            <a:off x="1742226" y="4136838"/>
            <a:ext cx="3012141" cy="7171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VTI">
  <a:themeElements>
    <a:clrScheme name="AnalogousFromLightSeed_2SEEDS">
      <a:dk1>
        <a:srgbClr val="000000"/>
      </a:dk1>
      <a:lt1>
        <a:srgbClr val="FFFFFF"/>
      </a:lt1>
      <a:dk2>
        <a:srgbClr val="413124"/>
      </a:dk2>
      <a:lt2>
        <a:srgbClr val="E8E6E2"/>
      </a:lt2>
      <a:accent1>
        <a:srgbClr val="7391C6"/>
      </a:accent1>
      <a:accent2>
        <a:srgbClr val="68ADC1"/>
      </a:accent2>
      <a:accent3>
        <a:srgbClr val="908CD0"/>
      </a:accent3>
      <a:accent4>
        <a:srgbClr val="C68473"/>
      </a:accent4>
      <a:accent5>
        <a:srgbClr val="BD9D6A"/>
      </a:accent5>
      <a:accent6>
        <a:srgbClr val="A3A660"/>
      </a:accent6>
      <a:hlink>
        <a:srgbClr val="95805A"/>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2022-05-21T19:15:29Z</dcterms:created>
  <dc:creator>Gutierrez Perez, Cesar (MEX, TYP, ID)</dc:creator>
</cp:coreProperties>
</file>