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5"/>
  </p:notesMasterIdLst>
  <p:sldIdLst>
    <p:sldId id="256" r:id="rId2"/>
    <p:sldId id="268" r:id="rId3"/>
    <p:sldId id="257" r:id="rId4"/>
  </p:sldIdLst>
  <p:sldSz cx="12192000" cy="6858000"/>
  <p:notesSz cx="6858000" cy="9144000"/>
  <p:embeddedFontLst>
    <p:embeddedFont>
      <p:font typeface="Abril Fatface" panose="020B0604020202020204" charset="0"/>
      <p:regular r:id="rId6"/>
    </p:embeddedFont>
    <p:embeddedFont>
      <p:font typeface="Barlow Condensed" panose="00000506000000000000" pitchFamily="2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2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415600" y="2574580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432800" y="5715300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4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51" name="Google Shape;51;p4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6072725" y="1583975"/>
            <a:ext cx="53226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6072700" y="2988275"/>
            <a:ext cx="53226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10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284" name="Google Shape;284;p10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0"/>
          <p:cNvSpPr txBox="1">
            <a:spLocks noGrp="1"/>
          </p:cNvSpPr>
          <p:nvPr>
            <p:ph type="title"/>
          </p:nvPr>
        </p:nvSpPr>
        <p:spPr>
          <a:xfrm>
            <a:off x="548200" y="199207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17" name="Google Shape;317;p10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200">
              <a:solidFill>
                <a:srgbClr val="666666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rgbClr val="292929"/>
            </a:gs>
            <a:gs pos="100000">
              <a:srgbClr val="01010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DM Sans"/>
              <a:buNone/>
              <a:defRPr sz="45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●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DM Sans"/>
              <a:buChar char="○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DM Sans"/>
              <a:buChar char="■"/>
              <a:defRPr sz="19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2610CDE-C39C-4D88-B570-3DE575ABDC1F}"/>
              </a:ext>
            </a:extLst>
          </p:cNvPr>
          <p:cNvSpPr txBox="1"/>
          <p:nvPr/>
        </p:nvSpPr>
        <p:spPr>
          <a:xfrm>
            <a:off x="567179" y="303312"/>
            <a:ext cx="110576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+mj-lt"/>
              </a:rPr>
              <a:t>Gentlemen's Club (GTLM) Token 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3C0FC1-9AAA-458D-B65A-1F3238E4DCC0}"/>
              </a:ext>
            </a:extLst>
          </p:cNvPr>
          <p:cNvSpPr txBox="1"/>
          <p:nvPr/>
        </p:nvSpPr>
        <p:spPr>
          <a:xfrm>
            <a:off x="1311288" y="2293910"/>
            <a:ext cx="75084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+mj-lt"/>
              </a:rPr>
              <a:t>Token Details</a:t>
            </a:r>
            <a:r>
              <a:rPr lang="en-US" sz="2400" b="1" dirty="0">
                <a:solidFill>
                  <a:schemeClr val="bg2"/>
                </a:solidFill>
                <a:latin typeface="+mj-lt"/>
              </a:rPr>
              <a:t>:</a:t>
            </a:r>
          </a:p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+mj-lt"/>
              </a:rPr>
              <a:t>Token Name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: Gentlemen's Club Token (GTLM)</a:t>
            </a:r>
          </a:p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+mj-lt"/>
              </a:rPr>
              <a:t>Total Supply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: 500 million GTLM</a:t>
            </a:r>
          </a:p>
          <a:p>
            <a:pPr marL="342900" indent="-34290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+mj-lt"/>
              </a:rPr>
              <a:t>Blockchain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: Polygon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1FE237-2B18-4936-A7A1-81C83AC0AB49}"/>
              </a:ext>
            </a:extLst>
          </p:cNvPr>
          <p:cNvSpPr txBox="1"/>
          <p:nvPr/>
        </p:nvSpPr>
        <p:spPr>
          <a:xfrm>
            <a:off x="4122937" y="4820124"/>
            <a:ext cx="6136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rgbClr val="00B0F0"/>
                </a:solidFill>
                <a:latin typeface="+mj-lt"/>
              </a:rPr>
              <a:t>Token Sale</a:t>
            </a:r>
            <a:r>
              <a:rPr lang="en-US" sz="2400" b="1" dirty="0">
                <a:solidFill>
                  <a:schemeClr val="bg2"/>
                </a:solidFill>
                <a:latin typeface="+mj-lt"/>
              </a:rPr>
              <a:t>:</a:t>
            </a:r>
          </a:p>
          <a:p>
            <a:pPr algn="r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+mj-lt"/>
              </a:rPr>
              <a:t>Private Sale Price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: $0.04 per GTLM</a:t>
            </a:r>
          </a:p>
          <a:p>
            <a:pPr algn="r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  <a:latin typeface="+mj-lt"/>
              </a:rPr>
              <a:t>Public Sale Price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: $0.06 per GTLM</a:t>
            </a:r>
          </a:p>
        </p:txBody>
      </p:sp>
      <p:sp>
        <p:nvSpPr>
          <p:cNvPr id="19" name="Google Shape;1422;p44">
            <a:extLst>
              <a:ext uri="{FF2B5EF4-FFF2-40B4-BE49-F238E27FC236}">
                <a16:creationId xmlns:a16="http://schemas.microsoft.com/office/drawing/2014/main" id="{56C5377A-DAA9-49CC-9F3C-C75A531D9D59}"/>
              </a:ext>
            </a:extLst>
          </p:cNvPr>
          <p:cNvSpPr/>
          <p:nvPr/>
        </p:nvSpPr>
        <p:spPr>
          <a:xfrm rot="599046">
            <a:off x="694516" y="1508351"/>
            <a:ext cx="673177" cy="701978"/>
          </a:xfrm>
          <a:custGeom>
            <a:avLst/>
            <a:gdLst/>
            <a:ahLst/>
            <a:cxnLst/>
            <a:rect l="l" t="t" r="r" b="b"/>
            <a:pathLst>
              <a:path w="9618" h="9459" extrusionOk="0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308;p44">
            <a:extLst>
              <a:ext uri="{FF2B5EF4-FFF2-40B4-BE49-F238E27FC236}">
                <a16:creationId xmlns:a16="http://schemas.microsoft.com/office/drawing/2014/main" id="{68B01E0D-D677-417F-8B1B-9B85F406B2DC}"/>
              </a:ext>
            </a:extLst>
          </p:cNvPr>
          <p:cNvSpPr/>
          <p:nvPr/>
        </p:nvSpPr>
        <p:spPr>
          <a:xfrm>
            <a:off x="10502617" y="5066345"/>
            <a:ext cx="784689" cy="707886"/>
          </a:xfrm>
          <a:custGeom>
            <a:avLst/>
            <a:gdLst/>
            <a:ahLst/>
            <a:cxnLst/>
            <a:rect l="l" t="t" r="r" b="b"/>
            <a:pathLst>
              <a:path w="9422" h="9886" extrusionOk="0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B82A86C-63C0-43D6-B6D8-DF66669176DF}"/>
              </a:ext>
            </a:extLst>
          </p:cNvPr>
          <p:cNvSpPr txBox="1"/>
          <p:nvPr/>
        </p:nvSpPr>
        <p:spPr>
          <a:xfrm>
            <a:off x="3244128" y="444073"/>
            <a:ext cx="52211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B0F0"/>
                </a:solidFill>
                <a:latin typeface="+mj-lt"/>
              </a:rPr>
              <a:t>Token Allocation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DA294-CD95-4A80-8805-AC46E3EA422F}"/>
              </a:ext>
            </a:extLst>
          </p:cNvPr>
          <p:cNvSpPr txBox="1"/>
          <p:nvPr/>
        </p:nvSpPr>
        <p:spPr>
          <a:xfrm>
            <a:off x="216817" y="2305548"/>
            <a:ext cx="4672552" cy="3853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B0F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Private Sale	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Public Sale	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Liquidity Pool	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Staking &amp; Rewards	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Development Fund	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Marketing &amp; Partnerships	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Team &amp; Advisors	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Reserve &amp; Future Use	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2EEEC8-FA4F-47F2-A662-CCE5C48CE08F}"/>
              </a:ext>
            </a:extLst>
          </p:cNvPr>
          <p:cNvSpPr txBox="1"/>
          <p:nvPr/>
        </p:nvSpPr>
        <p:spPr>
          <a:xfrm>
            <a:off x="4509940" y="2303176"/>
            <a:ext cx="3172119" cy="3855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Allocation</a:t>
            </a:r>
            <a:r>
              <a:rPr lang="en-US" sz="200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15%	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       10%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10%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20%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15%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10%	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15%	</a:t>
            </a:r>
          </a:p>
          <a:p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5%</a:t>
            </a:r>
            <a:endParaRPr lang="en-US" sz="20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F8CE81-D198-4D64-AFF6-6C05B42DEED7}"/>
              </a:ext>
            </a:extLst>
          </p:cNvPr>
          <p:cNvSpPr txBox="1"/>
          <p:nvPr/>
        </p:nvSpPr>
        <p:spPr>
          <a:xfrm>
            <a:off x="8979032" y="2305548"/>
            <a:ext cx="2172877" cy="3853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00B0F0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Token Amount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75,000,000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50,000,000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50,000,000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100,000,000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75,000,000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50,000,000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75,000,000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i="1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25,000,000</a:t>
            </a:r>
          </a:p>
        </p:txBody>
      </p:sp>
      <p:cxnSp>
        <p:nvCxnSpPr>
          <p:cNvPr id="30" name="Google Shape;1151;p39">
            <a:extLst>
              <a:ext uri="{FF2B5EF4-FFF2-40B4-BE49-F238E27FC236}">
                <a16:creationId xmlns:a16="http://schemas.microsoft.com/office/drawing/2014/main" id="{481A5D19-A75D-4202-8937-F92AEAF640ED}"/>
              </a:ext>
            </a:extLst>
          </p:cNvPr>
          <p:cNvCxnSpPr/>
          <p:nvPr/>
        </p:nvCxnSpPr>
        <p:spPr>
          <a:xfrm>
            <a:off x="440350" y="3178725"/>
            <a:ext cx="113526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1151;p39">
            <a:extLst>
              <a:ext uri="{FF2B5EF4-FFF2-40B4-BE49-F238E27FC236}">
                <a16:creationId xmlns:a16="http://schemas.microsoft.com/office/drawing/2014/main" id="{CBA958DF-5864-4608-8C92-B210DC31633D}"/>
              </a:ext>
            </a:extLst>
          </p:cNvPr>
          <p:cNvCxnSpPr/>
          <p:nvPr/>
        </p:nvCxnSpPr>
        <p:spPr>
          <a:xfrm>
            <a:off x="440350" y="3613929"/>
            <a:ext cx="113526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151;p39">
            <a:extLst>
              <a:ext uri="{FF2B5EF4-FFF2-40B4-BE49-F238E27FC236}">
                <a16:creationId xmlns:a16="http://schemas.microsoft.com/office/drawing/2014/main" id="{71D3C0FC-8E9F-4A31-934C-03C8A69025F8}"/>
              </a:ext>
            </a:extLst>
          </p:cNvPr>
          <p:cNvCxnSpPr/>
          <p:nvPr/>
        </p:nvCxnSpPr>
        <p:spPr>
          <a:xfrm>
            <a:off x="440350" y="3981575"/>
            <a:ext cx="113526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151;p39">
            <a:extLst>
              <a:ext uri="{FF2B5EF4-FFF2-40B4-BE49-F238E27FC236}">
                <a16:creationId xmlns:a16="http://schemas.microsoft.com/office/drawing/2014/main" id="{CB76B12E-EFBB-40FC-9505-F4F43C90AA6A}"/>
              </a:ext>
            </a:extLst>
          </p:cNvPr>
          <p:cNvCxnSpPr/>
          <p:nvPr/>
        </p:nvCxnSpPr>
        <p:spPr>
          <a:xfrm>
            <a:off x="440350" y="4405781"/>
            <a:ext cx="113526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151;p39">
            <a:extLst>
              <a:ext uri="{FF2B5EF4-FFF2-40B4-BE49-F238E27FC236}">
                <a16:creationId xmlns:a16="http://schemas.microsoft.com/office/drawing/2014/main" id="{E519B34C-C5D9-45BF-9451-76F4AA7BB085}"/>
              </a:ext>
            </a:extLst>
          </p:cNvPr>
          <p:cNvCxnSpPr/>
          <p:nvPr/>
        </p:nvCxnSpPr>
        <p:spPr>
          <a:xfrm>
            <a:off x="440350" y="4829987"/>
            <a:ext cx="113526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1151;p39">
            <a:extLst>
              <a:ext uri="{FF2B5EF4-FFF2-40B4-BE49-F238E27FC236}">
                <a16:creationId xmlns:a16="http://schemas.microsoft.com/office/drawing/2014/main" id="{B6CEE25E-F4F6-4F4D-9243-48AED2DC63AE}"/>
              </a:ext>
            </a:extLst>
          </p:cNvPr>
          <p:cNvCxnSpPr/>
          <p:nvPr/>
        </p:nvCxnSpPr>
        <p:spPr>
          <a:xfrm>
            <a:off x="440350" y="5282474"/>
            <a:ext cx="113526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1151;p39">
            <a:extLst>
              <a:ext uri="{FF2B5EF4-FFF2-40B4-BE49-F238E27FC236}">
                <a16:creationId xmlns:a16="http://schemas.microsoft.com/office/drawing/2014/main" id="{A4BB48CB-11F3-4F20-9B85-3A4D9ACB03AC}"/>
              </a:ext>
            </a:extLst>
          </p:cNvPr>
          <p:cNvCxnSpPr/>
          <p:nvPr/>
        </p:nvCxnSpPr>
        <p:spPr>
          <a:xfrm>
            <a:off x="440350" y="5706679"/>
            <a:ext cx="11352600" cy="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ABCE0B3-B254-4117-B7FE-3053B4C532EE}"/>
              </a:ext>
            </a:extLst>
          </p:cNvPr>
          <p:cNvSpPr txBox="1"/>
          <p:nvPr/>
        </p:nvSpPr>
        <p:spPr>
          <a:xfrm>
            <a:off x="1248722" y="1443957"/>
            <a:ext cx="3932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Burn Mechanism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DE151A-0E34-4133-A7A0-390B0A766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55" y="2512982"/>
            <a:ext cx="422340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Transaction-Based Burn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: 0.5% of each casino bet is burned.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Milestone-Based Burns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: Triggered by key growth milestones, with burn events occurring at user and revenue goals.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Burn Cap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: Maximum of 40% of the total supply, or 200 million tokens, ensuring controlled supply reduction.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C656B-F70A-4559-B33F-989F6E244FB1}"/>
              </a:ext>
            </a:extLst>
          </p:cNvPr>
          <p:cNvSpPr txBox="1"/>
          <p:nvPr/>
        </p:nvSpPr>
        <p:spPr>
          <a:xfrm>
            <a:off x="7010732" y="1443957"/>
            <a:ext cx="36717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Vesting Schedule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4E219E8-06F7-4842-82F2-4AA0F7AB1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6769" y="2512981"/>
            <a:ext cx="422340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Team &amp; Advisors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: 12-month lock-up, then vesting over 12 months.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Development Fund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: Vesting over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24 months with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monthly unlocks.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n-lt"/>
              </a:rPr>
              <a:t>Staking &amp; Rewards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: Distributed gradually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over 3 years to maintain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user incentives. </a:t>
            </a:r>
          </a:p>
        </p:txBody>
      </p:sp>
      <p:sp>
        <p:nvSpPr>
          <p:cNvPr id="17" name="Google Shape;1377;p44">
            <a:extLst>
              <a:ext uri="{FF2B5EF4-FFF2-40B4-BE49-F238E27FC236}">
                <a16:creationId xmlns:a16="http://schemas.microsoft.com/office/drawing/2014/main" id="{80D92CDE-796E-49E6-93F3-903C2FF2E6AE}"/>
              </a:ext>
            </a:extLst>
          </p:cNvPr>
          <p:cNvSpPr/>
          <p:nvPr/>
        </p:nvSpPr>
        <p:spPr>
          <a:xfrm>
            <a:off x="2837622" y="569286"/>
            <a:ext cx="697430" cy="584775"/>
          </a:xfrm>
          <a:custGeom>
            <a:avLst/>
            <a:gdLst/>
            <a:ahLst/>
            <a:cxnLst/>
            <a:rect l="l" t="t" r="r" b="b"/>
            <a:pathLst>
              <a:path w="8566" h="11456" extrusionOk="0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248;p44">
            <a:extLst>
              <a:ext uri="{FF2B5EF4-FFF2-40B4-BE49-F238E27FC236}">
                <a16:creationId xmlns:a16="http://schemas.microsoft.com/office/drawing/2014/main" id="{51264377-CC98-4562-9884-0A036FDA5911}"/>
              </a:ext>
            </a:extLst>
          </p:cNvPr>
          <p:cNvGrpSpPr/>
          <p:nvPr/>
        </p:nvGrpSpPr>
        <p:grpSpPr>
          <a:xfrm>
            <a:off x="8497887" y="604275"/>
            <a:ext cx="697429" cy="514796"/>
            <a:chOff x="3739275" y="2525850"/>
            <a:chExt cx="226625" cy="226175"/>
          </a:xfrm>
        </p:grpSpPr>
        <p:sp>
          <p:nvSpPr>
            <p:cNvPr id="19" name="Google Shape;1249;p44">
              <a:extLst>
                <a:ext uri="{FF2B5EF4-FFF2-40B4-BE49-F238E27FC236}">
                  <a16:creationId xmlns:a16="http://schemas.microsoft.com/office/drawing/2014/main" id="{92B99E6E-CBC5-4754-9521-5CCCBF73AEEA}"/>
                </a:ext>
              </a:extLst>
            </p:cNvPr>
            <p:cNvSpPr/>
            <p:nvPr/>
          </p:nvSpPr>
          <p:spPr>
            <a:xfrm>
              <a:off x="377942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50;p44">
              <a:extLst>
                <a:ext uri="{FF2B5EF4-FFF2-40B4-BE49-F238E27FC236}">
                  <a16:creationId xmlns:a16="http://schemas.microsoft.com/office/drawing/2014/main" id="{17B16B6D-28F3-44CD-9646-7D847AF937D0}"/>
                </a:ext>
              </a:extLst>
            </p:cNvPr>
            <p:cNvSpPr/>
            <p:nvPr/>
          </p:nvSpPr>
          <p:spPr>
            <a:xfrm>
              <a:off x="3739275" y="2605675"/>
              <a:ext cx="226625" cy="146350"/>
            </a:xfrm>
            <a:custGeom>
              <a:avLst/>
              <a:gdLst/>
              <a:ahLst/>
              <a:cxnLst/>
              <a:rect l="l" t="t" r="r" b="b"/>
              <a:pathLst>
                <a:path w="9065" h="5854" extrusionOk="0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51;p44">
              <a:extLst>
                <a:ext uri="{FF2B5EF4-FFF2-40B4-BE49-F238E27FC236}">
                  <a16:creationId xmlns:a16="http://schemas.microsoft.com/office/drawing/2014/main" id="{8238A89F-F453-4C57-8EDE-11588A0D7891}"/>
                </a:ext>
              </a:extLst>
            </p:cNvPr>
            <p:cNvSpPr/>
            <p:nvPr/>
          </p:nvSpPr>
          <p:spPr>
            <a:xfrm>
              <a:off x="3905675" y="2525850"/>
              <a:ext cx="20100" cy="40150"/>
            </a:xfrm>
            <a:custGeom>
              <a:avLst/>
              <a:gdLst/>
              <a:ahLst/>
              <a:cxnLst/>
              <a:rect l="l" t="t" r="r" b="b"/>
              <a:pathLst>
                <a:path w="804" h="1606" extrusionOk="0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52;p44">
              <a:extLst>
                <a:ext uri="{FF2B5EF4-FFF2-40B4-BE49-F238E27FC236}">
                  <a16:creationId xmlns:a16="http://schemas.microsoft.com/office/drawing/2014/main" id="{70A6F812-2F01-41CF-A635-94E1976210F0}"/>
                </a:ext>
              </a:extLst>
            </p:cNvPr>
            <p:cNvSpPr/>
            <p:nvPr/>
          </p:nvSpPr>
          <p:spPr>
            <a:xfrm>
              <a:off x="3739275" y="2545900"/>
              <a:ext cx="226625" cy="46425"/>
            </a:xfrm>
            <a:custGeom>
              <a:avLst/>
              <a:gdLst/>
              <a:ahLst/>
              <a:cxnLst/>
              <a:rect l="l" t="t" r="r" b="b"/>
              <a:pathLst>
                <a:path w="9065" h="1857" extrusionOk="0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lidesMania · Modern Dark ">
  <a:themeElements>
    <a:clrScheme name="Simple Light">
      <a:dk1>
        <a:srgbClr val="000000"/>
      </a:dk1>
      <a:lt1>
        <a:srgbClr val="E392FA"/>
      </a:lt1>
      <a:dk2>
        <a:srgbClr val="FFFFFF"/>
      </a:dk2>
      <a:lt2>
        <a:srgbClr val="EEEEEE"/>
      </a:lt2>
      <a:accent1>
        <a:srgbClr val="E392FA"/>
      </a:accent1>
      <a:accent2>
        <a:srgbClr val="93A9F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221</Words>
  <Application>Microsoft Office PowerPoint</Application>
  <PresentationFormat>Widescreen</PresentationFormat>
  <Paragraphs>52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Barlow Condensed</vt:lpstr>
      <vt:lpstr>Aldrich</vt:lpstr>
      <vt:lpstr>Abril Fatface</vt:lpstr>
      <vt:lpstr>Calibri</vt:lpstr>
      <vt:lpstr>DM Sans</vt:lpstr>
      <vt:lpstr>SlidesMania · Modern Dark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Djordje Petrovic</cp:lastModifiedBy>
  <cp:revision>10</cp:revision>
  <dcterms:modified xsi:type="dcterms:W3CDTF">2024-10-30T10:18:34Z</dcterms:modified>
</cp:coreProperties>
</file>