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4" r:id="rId11"/>
    <p:sldId id="270" r:id="rId12"/>
    <p:sldId id="265" r:id="rId13"/>
    <p:sldId id="267" r:id="rId14"/>
    <p:sldId id="271" r:id="rId15"/>
    <p:sldId id="276" r:id="rId16"/>
  </p:sldIdLst>
  <p:sldSz cx="12192000" cy="6858000"/>
  <p:notesSz cx="6858000" cy="9144000"/>
  <p:embeddedFontLst>
    <p:embeddedFont>
      <p:font typeface="Abril Fatface" panose="020B0604020202020204" charset="0"/>
      <p:regular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cd4d260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cd4d260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cd4d260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cd4d260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cd4d2601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cd4d2601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6" name="Google Shape;45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.gentlemensclub.app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29A5A-7035-4C45-8FA9-B40B1F8C8CDE}"/>
              </a:ext>
            </a:extLst>
          </p:cNvPr>
          <p:cNvSpPr txBox="1"/>
          <p:nvPr/>
        </p:nvSpPr>
        <p:spPr>
          <a:xfrm>
            <a:off x="2056614" y="1072315"/>
            <a:ext cx="8078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</a:rPr>
              <a:t>Gentlemen's Club </a:t>
            </a:r>
            <a:br>
              <a:rPr lang="en-US" sz="7200" b="1" dirty="0">
                <a:solidFill>
                  <a:srgbClr val="00B0F0"/>
                </a:solidFill>
              </a:rPr>
            </a:br>
            <a:r>
              <a:rPr lang="en-US" sz="7200" b="1" dirty="0">
                <a:solidFill>
                  <a:srgbClr val="00B0F0"/>
                </a:solidFill>
              </a:rPr>
              <a:t>Pitch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0"/>
          <p:cNvSpPr txBox="1">
            <a:spLocks noGrp="1"/>
          </p:cNvSpPr>
          <p:nvPr>
            <p:ph type="title"/>
          </p:nvPr>
        </p:nvSpPr>
        <p:spPr>
          <a:xfrm>
            <a:off x="2140345" y="371854"/>
            <a:ext cx="791131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B0F0"/>
                </a:solidFill>
                <a:latin typeface="+mj-lt"/>
              </a:rPr>
              <a:t>Competitive Advantage</a:t>
            </a:r>
            <a:endParaRPr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2B3FF-457A-4076-A275-38A7CDF41B59}"/>
              </a:ext>
            </a:extLst>
          </p:cNvPr>
          <p:cNvSpPr txBox="1"/>
          <p:nvPr/>
        </p:nvSpPr>
        <p:spPr>
          <a:xfrm>
            <a:off x="1737948" y="1639653"/>
            <a:ext cx="9290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Gentlemen’s Club stands apart from other gambling platforms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by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9EE34F9-F52C-4F94-8D67-749EF7AA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7" y="2582614"/>
            <a:ext cx="913583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Complete Transparency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: Provably fair games on-chain.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Low Fees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: Powered by Polygon’s cost-efficient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Decentralized Governance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: Players actively shape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White-Label Solutions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: B2B opportunities expand revenue beyond gambling.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oogle Shape;1466;p44">
            <a:extLst>
              <a:ext uri="{FF2B5EF4-FFF2-40B4-BE49-F238E27FC236}">
                <a16:creationId xmlns:a16="http://schemas.microsoft.com/office/drawing/2014/main" id="{90911347-961A-40CB-BBC2-158D6A43FEC1}"/>
              </a:ext>
            </a:extLst>
          </p:cNvPr>
          <p:cNvGrpSpPr/>
          <p:nvPr/>
        </p:nvGrpSpPr>
        <p:grpSpPr>
          <a:xfrm>
            <a:off x="10051655" y="2582614"/>
            <a:ext cx="1261894" cy="1301229"/>
            <a:chOff x="6010925" y="3998175"/>
            <a:chExt cx="275875" cy="266875"/>
          </a:xfrm>
        </p:grpSpPr>
        <p:sp>
          <p:nvSpPr>
            <p:cNvPr id="23" name="Google Shape;1467;p44">
              <a:extLst>
                <a:ext uri="{FF2B5EF4-FFF2-40B4-BE49-F238E27FC236}">
                  <a16:creationId xmlns:a16="http://schemas.microsoft.com/office/drawing/2014/main" id="{2C35E07C-FCF7-4721-9A63-A090A1A43412}"/>
                </a:ext>
              </a:extLst>
            </p:cNvPr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8;p44">
              <a:extLst>
                <a:ext uri="{FF2B5EF4-FFF2-40B4-BE49-F238E27FC236}">
                  <a16:creationId xmlns:a16="http://schemas.microsoft.com/office/drawing/2014/main" id="{138A3387-BE9D-4787-8CDA-AB642EFE7A3C}"/>
                </a:ext>
              </a:extLst>
            </p:cNvPr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9;p44">
              <a:extLst>
                <a:ext uri="{FF2B5EF4-FFF2-40B4-BE49-F238E27FC236}">
                  <a16:creationId xmlns:a16="http://schemas.microsoft.com/office/drawing/2014/main" id="{AAA1A9B0-72BA-48B9-9FAC-686B87E4B006}"/>
                </a:ext>
              </a:extLst>
            </p:cNvPr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70;p44">
              <a:extLst>
                <a:ext uri="{FF2B5EF4-FFF2-40B4-BE49-F238E27FC236}">
                  <a16:creationId xmlns:a16="http://schemas.microsoft.com/office/drawing/2014/main" id="{EFE2492F-BC0D-46E7-B45A-542F6E0B7F9C}"/>
                </a:ext>
              </a:extLst>
            </p:cNvPr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71;p44">
              <a:extLst>
                <a:ext uri="{FF2B5EF4-FFF2-40B4-BE49-F238E27FC236}">
                  <a16:creationId xmlns:a16="http://schemas.microsoft.com/office/drawing/2014/main" id="{C16897D0-D70A-414A-A9D0-89CEBE68D820}"/>
                </a:ext>
              </a:extLst>
            </p:cNvPr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709FFF-69C5-4C26-ACC2-AED744C03B5F}"/>
              </a:ext>
            </a:extLst>
          </p:cNvPr>
          <p:cNvSpPr txBox="1"/>
          <p:nvPr/>
        </p:nvSpPr>
        <p:spPr>
          <a:xfrm>
            <a:off x="2589502" y="4525849"/>
            <a:ext cx="75870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2"/>
                </a:solidFill>
                <a:latin typeface="+mj-lt"/>
              </a:rPr>
              <a:t>Our platform redefines online gambling through user empowerment, creating a </a:t>
            </a:r>
            <a:r>
              <a:rPr lang="en-US" sz="2800" b="1" i="1" dirty="0">
                <a:solidFill>
                  <a:srgbClr val="00B0F0"/>
                </a:solidFill>
                <a:latin typeface="+mj-lt"/>
              </a:rPr>
              <a:t>community-first ecosystem</a:t>
            </a:r>
            <a:r>
              <a:rPr lang="en-US" sz="2800" b="1" i="1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/>
          <p:nvPr/>
        </p:nvSpPr>
        <p:spPr>
          <a:xfrm>
            <a:off x="6501030" y="4264613"/>
            <a:ext cx="32505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1863401" y="4250363"/>
            <a:ext cx="32505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6501029" y="1904829"/>
            <a:ext cx="32505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1900705" y="1918281"/>
            <a:ext cx="32505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 txBox="1">
            <a:spLocks noGrp="1"/>
          </p:cNvSpPr>
          <p:nvPr>
            <p:ph type="title"/>
          </p:nvPr>
        </p:nvSpPr>
        <p:spPr>
          <a:xfrm>
            <a:off x="2320601" y="537100"/>
            <a:ext cx="763174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B0F0"/>
                </a:solidFill>
                <a:latin typeface="+mj-lt"/>
              </a:rPr>
              <a:t>User Acquisition Strategy</a:t>
            </a:r>
            <a:endParaRPr sz="4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78" name="Google Shape;878;p36"/>
          <p:cNvSpPr txBox="1">
            <a:spLocks noGrp="1"/>
          </p:cNvSpPr>
          <p:nvPr>
            <p:ph type="subTitle" idx="1"/>
          </p:nvPr>
        </p:nvSpPr>
        <p:spPr>
          <a:xfrm>
            <a:off x="1854304" y="1919079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latin typeface="+mj-lt"/>
              </a:rPr>
              <a:t>Influencer Partnerships</a:t>
            </a:r>
            <a:endParaRPr dirty="0">
              <a:latin typeface="+mj-lt"/>
            </a:endParaRPr>
          </a:p>
        </p:txBody>
      </p:sp>
      <p:sp>
        <p:nvSpPr>
          <p:cNvPr id="880" name="Google Shape;880;p36"/>
          <p:cNvSpPr txBox="1">
            <a:spLocks noGrp="1"/>
          </p:cNvSpPr>
          <p:nvPr>
            <p:ph type="subTitle" idx="2"/>
          </p:nvPr>
        </p:nvSpPr>
        <p:spPr>
          <a:xfrm>
            <a:off x="1854303" y="427806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latin typeface="+mj-lt"/>
              </a:rPr>
              <a:t>Community Marketing</a:t>
            </a:r>
            <a:endParaRPr dirty="0">
              <a:latin typeface="+mj-lt"/>
            </a:endParaRPr>
          </a:p>
        </p:txBody>
      </p:sp>
      <p:sp>
        <p:nvSpPr>
          <p:cNvPr id="881" name="Google Shape;881;p36"/>
          <p:cNvSpPr txBox="1">
            <a:spLocks noGrp="1"/>
          </p:cNvSpPr>
          <p:nvPr>
            <p:ph type="body" idx="13"/>
          </p:nvPr>
        </p:nvSpPr>
        <p:spPr>
          <a:xfrm>
            <a:off x="2206761" y="2449049"/>
            <a:ext cx="2545585" cy="13049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+mj-lt"/>
              </a:rPr>
              <a:t>Engaging Web3 influencers and streamers</a:t>
            </a:r>
            <a:endParaRPr sz="2000" i="1" dirty="0">
              <a:latin typeface="+mj-lt"/>
            </a:endParaRPr>
          </a:p>
        </p:txBody>
      </p:sp>
      <p:sp>
        <p:nvSpPr>
          <p:cNvPr id="883" name="Google Shape;883;p36"/>
          <p:cNvSpPr txBox="1">
            <a:spLocks noGrp="1"/>
          </p:cNvSpPr>
          <p:nvPr>
            <p:ph type="body" idx="15"/>
          </p:nvPr>
        </p:nvSpPr>
        <p:spPr>
          <a:xfrm>
            <a:off x="1854303" y="4807428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i="1" dirty="0">
                <a:latin typeface="+mj-lt"/>
              </a:rPr>
              <a:t>Rewards for user-driven referrals and engagement</a:t>
            </a:r>
            <a:endParaRPr sz="2000" i="1" dirty="0">
              <a:latin typeface="+mj-lt"/>
            </a:endParaRPr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4"/>
          </p:nvPr>
        </p:nvSpPr>
        <p:spPr>
          <a:xfrm>
            <a:off x="6547430" y="1918281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Educational Content</a:t>
            </a:r>
            <a:endParaRPr dirty="0"/>
          </a:p>
        </p:txBody>
      </p:sp>
      <p:sp>
        <p:nvSpPr>
          <p:cNvPr id="885" name="Google Shape;885;p36"/>
          <p:cNvSpPr txBox="1">
            <a:spLocks noGrp="1"/>
          </p:cNvSpPr>
          <p:nvPr>
            <p:ph type="subTitle" idx="5"/>
          </p:nvPr>
        </p:nvSpPr>
        <p:spPr>
          <a:xfrm>
            <a:off x="6491932" y="4301414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latin typeface="+mj-lt"/>
              </a:rPr>
              <a:t>DeFi</a:t>
            </a:r>
            <a:r>
              <a:rPr lang="en-US" dirty="0">
                <a:latin typeface="+mj-lt"/>
              </a:rPr>
              <a:t> Partnerships</a:t>
            </a:r>
            <a:endParaRPr dirty="0">
              <a:latin typeface="+mj-lt"/>
            </a:endParaRPr>
          </a:p>
        </p:txBody>
      </p:sp>
      <p:sp>
        <p:nvSpPr>
          <p:cNvPr id="887" name="Google Shape;887;p36"/>
          <p:cNvSpPr txBox="1">
            <a:spLocks noGrp="1"/>
          </p:cNvSpPr>
          <p:nvPr>
            <p:ph type="body" idx="7"/>
          </p:nvPr>
        </p:nvSpPr>
        <p:spPr>
          <a:xfrm>
            <a:off x="5881966" y="2464280"/>
            <a:ext cx="4581427" cy="13049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i="1" dirty="0">
                <a:latin typeface="+mj-lt"/>
              </a:rPr>
              <a:t>Simplified onboarding for non-crypto users, focusing on converting Web2 gamblers with fiat-to-crypto gateways</a:t>
            </a:r>
            <a:endParaRPr sz="2000" i="1" dirty="0">
              <a:latin typeface="+mj-lt"/>
            </a:endParaRPr>
          </a:p>
        </p:txBody>
      </p:sp>
      <p:sp>
        <p:nvSpPr>
          <p:cNvPr id="888" name="Google Shape;888;p36"/>
          <p:cNvSpPr txBox="1">
            <a:spLocks noGrp="1"/>
          </p:cNvSpPr>
          <p:nvPr>
            <p:ph type="body" idx="9"/>
          </p:nvPr>
        </p:nvSpPr>
        <p:spPr>
          <a:xfrm>
            <a:off x="6251827" y="4807428"/>
            <a:ext cx="3748904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i="1" dirty="0">
                <a:latin typeface="+mj-lt"/>
              </a:rPr>
              <a:t>Integrations with </a:t>
            </a:r>
            <a:r>
              <a:rPr lang="en-US" sz="2000" i="1" dirty="0" err="1">
                <a:latin typeface="+mj-lt"/>
              </a:rPr>
              <a:t>DeFi</a:t>
            </a:r>
            <a:r>
              <a:rPr lang="en-US" sz="2000" i="1" dirty="0">
                <a:latin typeface="+mj-lt"/>
              </a:rPr>
              <a:t> projects to boost utility and liquidity</a:t>
            </a:r>
            <a:endParaRPr sz="2000" i="1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3">
            <a:extLst>
              <a:ext uri="{FF2B5EF4-FFF2-40B4-BE49-F238E27FC236}">
                <a16:creationId xmlns:a16="http://schemas.microsoft.com/office/drawing/2014/main" id="{D47B6DA7-CB4C-4A5F-B98F-909D2D2B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27" y="394348"/>
            <a:ext cx="7456423" cy="57924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+mj-lt"/>
              </a:rPr>
              <a:t>Business Model</a:t>
            </a:r>
          </a:p>
        </p:txBody>
      </p:sp>
      <p:sp>
        <p:nvSpPr>
          <p:cNvPr id="10" name="Text Placeholder 39">
            <a:extLst>
              <a:ext uri="{FF2B5EF4-FFF2-40B4-BE49-F238E27FC236}">
                <a16:creationId xmlns:a16="http://schemas.microsoft.com/office/drawing/2014/main" id="{98E57AFC-9AEF-402B-BC56-2D2468CBF683}"/>
              </a:ext>
            </a:extLst>
          </p:cNvPr>
          <p:cNvSpPr txBox="1">
            <a:spLocks/>
          </p:cNvSpPr>
          <p:nvPr/>
        </p:nvSpPr>
        <p:spPr>
          <a:xfrm>
            <a:off x="339399" y="2747651"/>
            <a:ext cx="280628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rgbClr val="00B0F0"/>
                </a:solidFill>
                <a:latin typeface="+mj-lt"/>
              </a:rPr>
              <a:t>House </a:t>
            </a:r>
            <a:r>
              <a:rPr lang="en-US" sz="1800" b="1" dirty="0">
                <a:solidFill>
                  <a:srgbClr val="00B0F0"/>
                </a:solidFill>
                <a:latin typeface="+mj-lt"/>
              </a:rPr>
              <a:t>Edge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on Games</a:t>
            </a:r>
            <a:endParaRPr lang="en-ZA" sz="16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CFCB185D-A724-47A6-85CC-F30AA59AC42D}"/>
              </a:ext>
            </a:extLst>
          </p:cNvPr>
          <p:cNvSpPr txBox="1">
            <a:spLocks/>
          </p:cNvSpPr>
          <p:nvPr/>
        </p:nvSpPr>
        <p:spPr>
          <a:xfrm>
            <a:off x="587364" y="3294870"/>
            <a:ext cx="2310349" cy="16046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Retained as profit, with some distributed to token holders</a:t>
            </a:r>
          </a:p>
        </p:txBody>
      </p:sp>
      <p:sp>
        <p:nvSpPr>
          <p:cNvPr id="12" name="Text Placeholder 41">
            <a:extLst>
              <a:ext uri="{FF2B5EF4-FFF2-40B4-BE49-F238E27FC236}">
                <a16:creationId xmlns:a16="http://schemas.microsoft.com/office/drawing/2014/main" id="{2FED5421-7DA1-4695-9BF4-E6BBDF549867}"/>
              </a:ext>
            </a:extLst>
          </p:cNvPr>
          <p:cNvSpPr txBox="1">
            <a:spLocks/>
          </p:cNvSpPr>
          <p:nvPr/>
        </p:nvSpPr>
        <p:spPr>
          <a:xfrm>
            <a:off x="3792450" y="2747651"/>
            <a:ext cx="1536803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ZA" sz="1800" b="1" dirty="0">
                <a:solidFill>
                  <a:srgbClr val="00B0F0"/>
                </a:solidFill>
                <a:latin typeface="+mj-lt"/>
              </a:rPr>
              <a:t>Token</a:t>
            </a:r>
            <a:r>
              <a:rPr lang="en-ZA" sz="1600" b="1" dirty="0">
                <a:solidFill>
                  <a:srgbClr val="00B0F0"/>
                </a:solidFill>
                <a:latin typeface="+mj-lt"/>
              </a:rPr>
              <a:t> Sales</a:t>
            </a:r>
          </a:p>
        </p:txBody>
      </p:sp>
      <p:sp>
        <p:nvSpPr>
          <p:cNvPr id="13" name="Text Placeholder 42">
            <a:extLst>
              <a:ext uri="{FF2B5EF4-FFF2-40B4-BE49-F238E27FC236}">
                <a16:creationId xmlns:a16="http://schemas.microsoft.com/office/drawing/2014/main" id="{AA2764A4-79AE-4A89-BA63-423C72E238CA}"/>
              </a:ext>
            </a:extLst>
          </p:cNvPr>
          <p:cNvSpPr txBox="1">
            <a:spLocks/>
          </p:cNvSpPr>
          <p:nvPr/>
        </p:nvSpPr>
        <p:spPr>
          <a:xfrm>
            <a:off x="3199159" y="3300940"/>
            <a:ext cx="2806280" cy="16046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GTLM used for          in-game transactions, governance, and staking</a:t>
            </a:r>
          </a:p>
        </p:txBody>
      </p:sp>
      <p:sp>
        <p:nvSpPr>
          <p:cNvPr id="14" name="Text Placeholder 43">
            <a:extLst>
              <a:ext uri="{FF2B5EF4-FFF2-40B4-BE49-F238E27FC236}">
                <a16:creationId xmlns:a16="http://schemas.microsoft.com/office/drawing/2014/main" id="{45C1C349-CCE8-4069-AEAC-AAF35B400921}"/>
              </a:ext>
            </a:extLst>
          </p:cNvPr>
          <p:cNvSpPr txBox="1">
            <a:spLocks/>
          </p:cNvSpPr>
          <p:nvPr/>
        </p:nvSpPr>
        <p:spPr>
          <a:xfrm>
            <a:off x="6078618" y="2737081"/>
            <a:ext cx="283034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White-Label Licensing</a:t>
            </a:r>
            <a:r>
              <a:rPr lang="en-ZA" sz="1800" b="1" dirty="0">
                <a:solidFill>
                  <a:srgbClr val="00B0F0"/>
                </a:solidFill>
                <a:latin typeface="+mj-lt"/>
              </a:rPr>
              <a:t>​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A3BF9351-8533-4608-B979-653FF3DEF474}"/>
              </a:ext>
            </a:extLst>
          </p:cNvPr>
          <p:cNvSpPr txBox="1">
            <a:spLocks/>
          </p:cNvSpPr>
          <p:nvPr/>
        </p:nvSpPr>
        <p:spPr>
          <a:xfrm>
            <a:off x="6147088" y="3265655"/>
            <a:ext cx="2692240" cy="15247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Revenue from offering our technology to partners​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26DE1F63-C666-4A58-8FDA-22A078015187}"/>
              </a:ext>
            </a:extLst>
          </p:cNvPr>
          <p:cNvSpPr txBox="1">
            <a:spLocks/>
          </p:cNvSpPr>
          <p:nvPr/>
        </p:nvSpPr>
        <p:spPr>
          <a:xfrm>
            <a:off x="3422083" y="1777091"/>
            <a:ext cx="5166712" cy="7231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Revenue is generated through:</a:t>
            </a:r>
          </a:p>
          <a:p>
            <a:endParaRPr lang="en-US" dirty="0"/>
          </a:p>
        </p:txBody>
      </p:sp>
      <p:cxnSp>
        <p:nvCxnSpPr>
          <p:cNvPr id="19" name="Google Shape;1151;p39">
            <a:extLst>
              <a:ext uri="{FF2B5EF4-FFF2-40B4-BE49-F238E27FC236}">
                <a16:creationId xmlns:a16="http://schemas.microsoft.com/office/drawing/2014/main" id="{84E69471-CB44-4F83-8235-7DA546C23665}"/>
              </a:ext>
            </a:extLst>
          </p:cNvPr>
          <p:cNvCxnSpPr>
            <a:cxnSpLocks/>
          </p:cNvCxnSpPr>
          <p:nvPr/>
        </p:nvCxnSpPr>
        <p:spPr>
          <a:xfrm>
            <a:off x="419700" y="3265655"/>
            <a:ext cx="2625158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51;p39">
            <a:extLst>
              <a:ext uri="{FF2B5EF4-FFF2-40B4-BE49-F238E27FC236}">
                <a16:creationId xmlns:a16="http://schemas.microsoft.com/office/drawing/2014/main" id="{E5126CCF-0533-49F3-AF91-DA77D0766BC6}"/>
              </a:ext>
            </a:extLst>
          </p:cNvPr>
          <p:cNvCxnSpPr>
            <a:cxnSpLocks/>
          </p:cNvCxnSpPr>
          <p:nvPr/>
        </p:nvCxnSpPr>
        <p:spPr>
          <a:xfrm>
            <a:off x="3289720" y="3265655"/>
            <a:ext cx="2625158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51;p39">
            <a:extLst>
              <a:ext uri="{FF2B5EF4-FFF2-40B4-BE49-F238E27FC236}">
                <a16:creationId xmlns:a16="http://schemas.microsoft.com/office/drawing/2014/main" id="{B84EB627-4B4F-4D8D-87BB-20B6BC3882CA}"/>
              </a:ext>
            </a:extLst>
          </p:cNvPr>
          <p:cNvCxnSpPr>
            <a:cxnSpLocks/>
          </p:cNvCxnSpPr>
          <p:nvPr/>
        </p:nvCxnSpPr>
        <p:spPr>
          <a:xfrm>
            <a:off x="6181213" y="3265655"/>
            <a:ext cx="2625158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51;p39">
            <a:extLst>
              <a:ext uri="{FF2B5EF4-FFF2-40B4-BE49-F238E27FC236}">
                <a16:creationId xmlns:a16="http://schemas.microsoft.com/office/drawing/2014/main" id="{C4FAF333-F9EA-44D1-8132-6B3F910B4821}"/>
              </a:ext>
            </a:extLst>
          </p:cNvPr>
          <p:cNvCxnSpPr>
            <a:cxnSpLocks/>
          </p:cNvCxnSpPr>
          <p:nvPr/>
        </p:nvCxnSpPr>
        <p:spPr>
          <a:xfrm>
            <a:off x="9071290" y="3265655"/>
            <a:ext cx="2625158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499022-AE4B-4974-9A38-C27F64788833}"/>
              </a:ext>
            </a:extLst>
          </p:cNvPr>
          <p:cNvSpPr txBox="1"/>
          <p:nvPr/>
        </p:nvSpPr>
        <p:spPr>
          <a:xfrm>
            <a:off x="8791491" y="3294870"/>
            <a:ext cx="33051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Additional income from staking rewards and liquidity provisions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0177-2CF4-4052-B8A5-881FFBE016D9}"/>
              </a:ext>
            </a:extLst>
          </p:cNvPr>
          <p:cNvSpPr txBox="1"/>
          <p:nvPr/>
        </p:nvSpPr>
        <p:spPr>
          <a:xfrm>
            <a:off x="9237651" y="2522992"/>
            <a:ext cx="229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00B0F0"/>
                </a:solidFill>
                <a:latin typeface="+mj-lt"/>
              </a:rPr>
              <a:t>DeFi</a:t>
            </a:r>
            <a:r>
              <a:rPr lang="en-US" sz="1800" b="1" dirty="0">
                <a:solidFill>
                  <a:srgbClr val="00B0F0"/>
                </a:solidFill>
                <a:latin typeface="+mj-lt"/>
              </a:rPr>
              <a:t> Staking and Liquidity Pools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3"/>
          <p:cNvSpPr txBox="1">
            <a:spLocks noGrp="1"/>
          </p:cNvSpPr>
          <p:nvPr>
            <p:ph type="title"/>
          </p:nvPr>
        </p:nvSpPr>
        <p:spPr>
          <a:xfrm>
            <a:off x="2036823" y="524818"/>
            <a:ext cx="811835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Fundraising &amp; Financials</a:t>
            </a:r>
            <a:endParaRPr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1BD06-4202-4411-9CB3-9136977764D4}"/>
              </a:ext>
            </a:extLst>
          </p:cNvPr>
          <p:cNvSpPr txBox="1"/>
          <p:nvPr/>
        </p:nvSpPr>
        <p:spPr>
          <a:xfrm>
            <a:off x="127260" y="2232198"/>
            <a:ext cx="11937478" cy="2989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are currently </a:t>
            </a:r>
            <a:r>
              <a:rPr lang="en-US" sz="20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en-US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seeking funds through a </a:t>
            </a:r>
            <a:r>
              <a:rPr lang="en-US" sz="20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private round or OTC sale</a:t>
            </a:r>
            <a:r>
              <a:rPr lang="en-US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Monthly Burn</a:t>
            </a:r>
            <a:r>
              <a:rPr lang="en-US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$10,000, covering operations, development, and marketing.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ts val="1000"/>
              <a:tabLst>
                <a:tab pos="457200" algn="l"/>
              </a:tabLst>
            </a:pPr>
            <a:endParaRPr lang="en-US" sz="20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Target</a:t>
            </a:r>
            <a:r>
              <a:rPr lang="en-US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Seeking $500,000 in the next 6 months to support expansion and user acquisition.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ts val="1000"/>
              <a:tabLst>
                <a:tab pos="457200" algn="l"/>
              </a:tabLst>
            </a:pP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B0F0"/>
                </a:solidFill>
                <a:latin typeface="+mj-lt"/>
              </a:rPr>
              <a:t>Use of Funds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: Development, marketing, team expansion, and partnerships to drive growth.</a:t>
            </a:r>
            <a:endParaRPr lang="en-US" sz="20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7B3FD66-B8C6-44C6-82A4-C945C2DD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41" y="197962"/>
            <a:ext cx="3067594" cy="966767"/>
          </a:xfrm>
        </p:spPr>
        <p:txBody>
          <a:bodyPr/>
          <a:lstStyle/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Team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D7650BF-219F-43CA-8B63-47D2F96D240E}"/>
              </a:ext>
            </a:extLst>
          </p:cNvPr>
          <p:cNvSpPr txBox="1">
            <a:spLocks/>
          </p:cNvSpPr>
          <p:nvPr/>
        </p:nvSpPr>
        <p:spPr>
          <a:xfrm>
            <a:off x="448437" y="4547535"/>
            <a:ext cx="4172533" cy="274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00B0F0"/>
                </a:solidFill>
                <a:latin typeface="+mj-lt"/>
              </a:rPr>
              <a:t>Aleksandar Djordjevic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18AA1CC-A552-4207-AD29-D57A55C86E04}"/>
              </a:ext>
            </a:extLst>
          </p:cNvPr>
          <p:cNvSpPr txBox="1">
            <a:spLocks/>
          </p:cNvSpPr>
          <p:nvPr/>
        </p:nvSpPr>
        <p:spPr>
          <a:xfrm>
            <a:off x="448437" y="5127689"/>
            <a:ext cx="4095283" cy="23956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Senior Blockchain Developer with over 14 years of experience, having worked on projects like Grizzly Finance, Panther Protocol, and IOHK.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7C01F04-EE0B-4E15-98D5-7A70E3AA9F7F}"/>
              </a:ext>
            </a:extLst>
          </p:cNvPr>
          <p:cNvSpPr txBox="1">
            <a:spLocks/>
          </p:cNvSpPr>
          <p:nvPr/>
        </p:nvSpPr>
        <p:spPr>
          <a:xfrm>
            <a:off x="8521728" y="4434318"/>
            <a:ext cx="2696409" cy="549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00B0F0"/>
                </a:solidFill>
                <a:latin typeface="+mj-lt"/>
              </a:rPr>
              <a:t>Djordje Petrovic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46F729A4-99EE-4915-ADAE-D88875F8A00D}"/>
              </a:ext>
            </a:extLst>
          </p:cNvPr>
          <p:cNvSpPr txBox="1">
            <a:spLocks/>
          </p:cNvSpPr>
          <p:nvPr/>
        </p:nvSpPr>
        <p:spPr>
          <a:xfrm>
            <a:off x="7923941" y="5127689"/>
            <a:ext cx="3891982" cy="1803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Manager &amp; former professional poker player, with 3 years in IT project management and extensive gambling industry insights.</a:t>
            </a:r>
            <a:endParaRPr lang="en-US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1945857-1AFE-4CB8-A0F5-D208912DCF77}"/>
              </a:ext>
            </a:extLst>
          </p:cNvPr>
          <p:cNvSpPr txBox="1">
            <a:spLocks/>
          </p:cNvSpPr>
          <p:nvPr/>
        </p:nvSpPr>
        <p:spPr>
          <a:xfrm>
            <a:off x="2322067" y="1357016"/>
            <a:ext cx="6964143" cy="5553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team brings deep expertise in gambling and blockchain: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6862198-1E30-49F1-9644-9BFBE706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27" y="2420951"/>
            <a:ext cx="1821080" cy="18210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548480-A440-42F4-8573-C562FC81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393" y="2420951"/>
            <a:ext cx="1821080" cy="1821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3BF7086-2334-4445-99DC-8036A6465B26}"/>
              </a:ext>
            </a:extLst>
          </p:cNvPr>
          <p:cNvSpPr txBox="1"/>
          <p:nvPr/>
        </p:nvSpPr>
        <p:spPr>
          <a:xfrm>
            <a:off x="570323" y="840422"/>
            <a:ext cx="78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+mj-lt"/>
              </a:rPr>
              <a:t>Closing &amp; Call to 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55140-6ADE-4A89-8671-C87FAF7F10BB}"/>
              </a:ext>
            </a:extLst>
          </p:cNvPr>
          <p:cNvSpPr txBox="1"/>
          <p:nvPr/>
        </p:nvSpPr>
        <p:spPr>
          <a:xfrm>
            <a:off x="570323" y="2447506"/>
            <a:ext cx="9148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2"/>
                </a:solidFill>
                <a:latin typeface="+mj-lt"/>
              </a:rPr>
              <a:t>Gentlemen's Club is setting new standards for fairness and transparency in online gambling through blockchain technology. Join us on this journey to disrupt the industry and create a platform where users and partners alike benefit from innovation, community, and trust. Let’s revolutionize gambling world together!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2E758-92CE-4004-944F-5B0902A937E0}"/>
              </a:ext>
            </a:extLst>
          </p:cNvPr>
          <p:cNvSpPr txBox="1"/>
          <p:nvPr/>
        </p:nvSpPr>
        <p:spPr>
          <a:xfrm>
            <a:off x="721151" y="4713188"/>
            <a:ext cx="8847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+mj-lt"/>
              </a:rPr>
              <a:t>Contact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fr-FR" sz="2800" b="1" dirty="0">
                <a:solidFill>
                  <a:schemeClr val="bg2"/>
                </a:solidFill>
                <a:latin typeface="+mj-lt"/>
              </a:rPr>
              <a:t>Email</a:t>
            </a:r>
            <a:r>
              <a:rPr lang="fr-FR" sz="2800" dirty="0">
                <a:solidFill>
                  <a:schemeClr val="bg2"/>
                </a:solidFill>
                <a:latin typeface="+mj-lt"/>
              </a:rPr>
              <a:t>: </a:t>
            </a:r>
            <a:r>
              <a:rPr lang="fr-FR" sz="2800" i="1" dirty="0">
                <a:solidFill>
                  <a:srgbClr val="00B0F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contact.gentlemensclub.app@gmail.com</a:t>
            </a:r>
            <a:endParaRPr lang="en-US" sz="2800" i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Google Shape;1243;p44">
            <a:extLst>
              <a:ext uri="{FF2B5EF4-FFF2-40B4-BE49-F238E27FC236}">
                <a16:creationId xmlns:a16="http://schemas.microsoft.com/office/drawing/2014/main" id="{B257B28E-4B7C-48C0-9C76-90C2A0EC79A3}"/>
              </a:ext>
            </a:extLst>
          </p:cNvPr>
          <p:cNvSpPr/>
          <p:nvPr/>
        </p:nvSpPr>
        <p:spPr>
          <a:xfrm>
            <a:off x="8639754" y="804422"/>
            <a:ext cx="1079281" cy="772565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9089AC-E1B2-4BBE-93A7-0D820D1D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76" y="525982"/>
            <a:ext cx="6147107" cy="1402683"/>
          </a:xfrm>
        </p:spPr>
        <p:txBody>
          <a:bodyPr/>
          <a:lstStyle/>
          <a:p>
            <a:pPr algn="l"/>
            <a:r>
              <a:rPr lang="en-US" sz="72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Introduction</a:t>
            </a:r>
            <a:endParaRPr lang="en-US" sz="72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4EF6E-CA0F-49C5-9B86-D47A3A38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567" y="2064876"/>
            <a:ext cx="7632534" cy="3565800"/>
          </a:xfrm>
        </p:spPr>
        <p:txBody>
          <a:bodyPr/>
          <a:lstStyle/>
          <a:p>
            <a:pPr marL="107950" indent="0" algn="ctr">
              <a:buNone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Gentlemen’s Club is a Web3 casino platform built on </a:t>
            </a:r>
            <a:r>
              <a:rPr lang="en-US" sz="2400" b="1" dirty="0">
                <a:latin typeface="+mj-lt"/>
                <a:cs typeface="Calibri" panose="020F0502020204030204" pitchFamily="34" charset="0"/>
              </a:rPr>
              <a:t>Polygon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, combining online gambling with blockchain for transparency, fairness, and security. </a:t>
            </a:r>
          </a:p>
          <a:p>
            <a:pPr marL="107950" indent="0" algn="ctr">
              <a:buNone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Players can stake, earn rewards, and participate in platform governance. </a:t>
            </a:r>
          </a:p>
          <a:p>
            <a:pPr marL="107950" indent="0" algn="ctr">
              <a:buNone/>
            </a:pPr>
            <a:r>
              <a:rPr lang="en-US" sz="2400" dirty="0">
                <a:latin typeface="+mj-lt"/>
                <a:cs typeface="Calibri" panose="020F0502020204030204" pitchFamily="34" charset="0"/>
              </a:rPr>
              <a:t>Our white-label solutions and multi-chain expansion vision position us to lead in the future of decentralized gambling.</a:t>
            </a:r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8890C135-9B92-458E-B321-493F0DFC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5" b="2955"/>
          <a:stretch>
            <a:fillRect/>
          </a:stretch>
        </p:blipFill>
        <p:spPr>
          <a:xfrm>
            <a:off x="8521292" y="2116006"/>
            <a:ext cx="3527091" cy="346354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68FA69B8-7299-45B7-9F5B-8897882D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63" y="707281"/>
            <a:ext cx="9330672" cy="132480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US" sz="72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2EBDF76-98BE-42BA-9524-08EEC52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784" y="2637152"/>
            <a:ext cx="11618430" cy="3000075"/>
          </a:xfrm>
        </p:spPr>
        <p:txBody>
          <a:bodyPr/>
          <a:lstStyle/>
          <a:p>
            <a:pPr marL="107950" indent="0" algn="ctr">
              <a:buNone/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online gambling industry</a:t>
            </a:r>
            <a:r>
              <a:rPr lang="en-US" sz="2400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struggles with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fairness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07950" indent="0" algn="ctr"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 algn="ctr">
              <a:buNone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Users face concerns about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game rigging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high fees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slow payouts</a:t>
            </a:r>
            <a:r>
              <a:rPr lang="en-US" sz="2400" b="1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07950" indent="0" algn="ctr"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950" indent="0" algn="ctr">
              <a:buNone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Moreover, the lack of operational clarity leaves players questioning how their data and funds are handled. This industry's trust gap calls for an immediate </a:t>
            </a: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79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239F9E-5504-49C0-9C9A-C03231C029D1}"/>
              </a:ext>
            </a:extLst>
          </p:cNvPr>
          <p:cNvSpPr txBox="1"/>
          <p:nvPr/>
        </p:nvSpPr>
        <p:spPr>
          <a:xfrm>
            <a:off x="4033884" y="604970"/>
            <a:ext cx="4124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00B0F0"/>
                </a:solidFill>
                <a:latin typeface="+mj-lt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6B924-0873-4709-BC72-85CB151DDD51}"/>
              </a:ext>
            </a:extLst>
          </p:cNvPr>
          <p:cNvSpPr txBox="1"/>
          <p:nvPr/>
        </p:nvSpPr>
        <p:spPr>
          <a:xfrm>
            <a:off x="812273" y="3510613"/>
            <a:ext cx="10567447" cy="274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Provable Fairness</a:t>
            </a:r>
            <a:r>
              <a:rPr lang="en-US" sz="24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Verified on-chain game outcomes.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n-US" sz="24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All transactions are publicly recorded on a ledger, allowing real-time tracking.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Low Fees &amp; Fast Transactions</a:t>
            </a:r>
            <a:r>
              <a:rPr lang="en-US" sz="24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Powered by Polygon for efficiency.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Community Governance &amp; Rewards</a:t>
            </a:r>
            <a:r>
              <a:rPr lang="en-US" sz="24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Players stake tokens and participate in decentralized decision-making while earning loyalty rewards.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EE8C9-C944-4AC4-8DEC-947EEFA4571E}"/>
              </a:ext>
            </a:extLst>
          </p:cNvPr>
          <p:cNvSpPr txBox="1"/>
          <p:nvPr/>
        </p:nvSpPr>
        <p:spPr>
          <a:xfrm>
            <a:off x="2292281" y="2230980"/>
            <a:ext cx="7607430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Gentlemen's Club</a:t>
            </a:r>
            <a:r>
              <a:rPr lang="en-US" sz="2400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addresses these challenges by integrating blockchain    technology to ensure:</a:t>
            </a:r>
          </a:p>
        </p:txBody>
      </p:sp>
      <p:grpSp>
        <p:nvGrpSpPr>
          <p:cNvPr id="29" name="Google Shape;1380;p44">
            <a:extLst>
              <a:ext uri="{FF2B5EF4-FFF2-40B4-BE49-F238E27FC236}">
                <a16:creationId xmlns:a16="http://schemas.microsoft.com/office/drawing/2014/main" id="{A33310EB-6CE7-49B7-8C98-675C10FEF422}"/>
              </a:ext>
            </a:extLst>
          </p:cNvPr>
          <p:cNvGrpSpPr/>
          <p:nvPr/>
        </p:nvGrpSpPr>
        <p:grpSpPr>
          <a:xfrm>
            <a:off x="8347248" y="801946"/>
            <a:ext cx="1032422" cy="787298"/>
            <a:chOff x="6435300" y="2742175"/>
            <a:chExt cx="266325" cy="232875"/>
          </a:xfrm>
        </p:grpSpPr>
        <p:sp>
          <p:nvSpPr>
            <p:cNvPr id="30" name="Google Shape;1381;p44">
              <a:extLst>
                <a:ext uri="{FF2B5EF4-FFF2-40B4-BE49-F238E27FC236}">
                  <a16:creationId xmlns:a16="http://schemas.microsoft.com/office/drawing/2014/main" id="{8BA58055-EFFD-4BD1-896E-7262FD738A5F}"/>
                </a:ext>
              </a:extLst>
            </p:cNvPr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82;p44">
              <a:extLst>
                <a:ext uri="{FF2B5EF4-FFF2-40B4-BE49-F238E27FC236}">
                  <a16:creationId xmlns:a16="http://schemas.microsoft.com/office/drawing/2014/main" id="{B5E20197-BB56-45B9-A4F7-DF3587975D63}"/>
                </a:ext>
              </a:extLst>
            </p:cNvPr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3054710" y="229663"/>
            <a:ext cx="6088845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+mj-lt"/>
              </a:rPr>
              <a:t>Product Overview</a:t>
            </a:r>
            <a:endParaRPr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Google Shape;782;p26">
            <a:extLst>
              <a:ext uri="{FF2B5EF4-FFF2-40B4-BE49-F238E27FC236}">
                <a16:creationId xmlns:a16="http://schemas.microsoft.com/office/drawing/2014/main" id="{AA5C86CD-9D2E-4DDE-B2E1-D18946BE97D4}"/>
              </a:ext>
            </a:extLst>
          </p:cNvPr>
          <p:cNvSpPr txBox="1">
            <a:spLocks/>
          </p:cNvSpPr>
          <p:nvPr/>
        </p:nvSpPr>
        <p:spPr>
          <a:xfrm>
            <a:off x="562466" y="1381684"/>
            <a:ext cx="11067067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DM Sans"/>
              <a:buNone/>
              <a:defRPr sz="5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Gentlemen's Club is a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Web3 gambling ecosystem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where players enjoy unique, blockchain-verified games. Key features include:</a:t>
            </a:r>
          </a:p>
        </p:txBody>
      </p:sp>
      <p:sp>
        <p:nvSpPr>
          <p:cNvPr id="42" name="Google Shape;1226;p44">
            <a:extLst>
              <a:ext uri="{FF2B5EF4-FFF2-40B4-BE49-F238E27FC236}">
                <a16:creationId xmlns:a16="http://schemas.microsoft.com/office/drawing/2014/main" id="{51758174-B914-4AA7-8A73-F7867B626F58}"/>
              </a:ext>
            </a:extLst>
          </p:cNvPr>
          <p:cNvSpPr/>
          <p:nvPr/>
        </p:nvSpPr>
        <p:spPr>
          <a:xfrm>
            <a:off x="3092204" y="2626914"/>
            <a:ext cx="490566" cy="430134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75;p44">
            <a:extLst>
              <a:ext uri="{FF2B5EF4-FFF2-40B4-BE49-F238E27FC236}">
                <a16:creationId xmlns:a16="http://schemas.microsoft.com/office/drawing/2014/main" id="{84E47626-7E88-4233-93F9-BE7B20139C81}"/>
              </a:ext>
            </a:extLst>
          </p:cNvPr>
          <p:cNvGrpSpPr/>
          <p:nvPr/>
        </p:nvGrpSpPr>
        <p:grpSpPr>
          <a:xfrm>
            <a:off x="3054710" y="4328286"/>
            <a:ext cx="528060" cy="430134"/>
            <a:chOff x="968775" y="1180050"/>
            <a:chExt cx="262750" cy="262775"/>
          </a:xfrm>
        </p:grpSpPr>
        <p:sp>
          <p:nvSpPr>
            <p:cNvPr id="44" name="Google Shape;1276;p44">
              <a:extLst>
                <a:ext uri="{FF2B5EF4-FFF2-40B4-BE49-F238E27FC236}">
                  <a16:creationId xmlns:a16="http://schemas.microsoft.com/office/drawing/2014/main" id="{44D18E9D-AC17-4045-A0A4-EC3212B38018}"/>
                </a:ext>
              </a:extLst>
            </p:cNvPr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7;p44">
              <a:extLst>
                <a:ext uri="{FF2B5EF4-FFF2-40B4-BE49-F238E27FC236}">
                  <a16:creationId xmlns:a16="http://schemas.microsoft.com/office/drawing/2014/main" id="{730C3334-9C7B-451C-A604-30B66F3EBB72}"/>
                </a:ext>
              </a:extLst>
            </p:cNvPr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;p44">
              <a:extLst>
                <a:ext uri="{FF2B5EF4-FFF2-40B4-BE49-F238E27FC236}">
                  <a16:creationId xmlns:a16="http://schemas.microsoft.com/office/drawing/2014/main" id="{2E457DE0-C252-4EF7-975D-23A9373AD515}"/>
                </a:ext>
              </a:extLst>
            </p:cNvPr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350;p44">
            <a:extLst>
              <a:ext uri="{FF2B5EF4-FFF2-40B4-BE49-F238E27FC236}">
                <a16:creationId xmlns:a16="http://schemas.microsoft.com/office/drawing/2014/main" id="{D1373F93-CA20-45FF-A756-134CB5E866A0}"/>
              </a:ext>
            </a:extLst>
          </p:cNvPr>
          <p:cNvGrpSpPr/>
          <p:nvPr/>
        </p:nvGrpSpPr>
        <p:grpSpPr>
          <a:xfrm>
            <a:off x="8927455" y="2603415"/>
            <a:ext cx="588560" cy="455700"/>
            <a:chOff x="3927075" y="3612900"/>
            <a:chExt cx="251175" cy="266325"/>
          </a:xfrm>
        </p:grpSpPr>
        <p:sp>
          <p:nvSpPr>
            <p:cNvPr id="48" name="Google Shape;1351;p44">
              <a:extLst>
                <a:ext uri="{FF2B5EF4-FFF2-40B4-BE49-F238E27FC236}">
                  <a16:creationId xmlns:a16="http://schemas.microsoft.com/office/drawing/2014/main" id="{6FEDD73A-207B-406B-9778-2943A86F3FB7}"/>
                </a:ext>
              </a:extLst>
            </p:cNvPr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2;p44">
              <a:extLst>
                <a:ext uri="{FF2B5EF4-FFF2-40B4-BE49-F238E27FC236}">
                  <a16:creationId xmlns:a16="http://schemas.microsoft.com/office/drawing/2014/main" id="{8E5078B7-6D77-49E5-86EC-F8178FE1DDC9}"/>
                </a:ext>
              </a:extLst>
            </p:cNvPr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742AB3-7EFE-4648-8152-E41748B4D4E0}"/>
              </a:ext>
            </a:extLst>
          </p:cNvPr>
          <p:cNvSpPr txBox="1"/>
          <p:nvPr/>
        </p:nvSpPr>
        <p:spPr>
          <a:xfrm>
            <a:off x="1193262" y="3138281"/>
            <a:ext cx="4288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GTLM Token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: 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+mj-lt"/>
              </a:rPr>
              <a:t>In-game currency with staking and governance utility.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6FE897-0377-4713-B995-BC29EBF63A17}"/>
              </a:ext>
            </a:extLst>
          </p:cNvPr>
          <p:cNvSpPr txBox="1"/>
          <p:nvPr/>
        </p:nvSpPr>
        <p:spPr>
          <a:xfrm>
            <a:off x="703720" y="4906408"/>
            <a:ext cx="5210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White-Label Solutions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: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Partners can customize our platform for their own branded Web3 casinos.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062433-7E1A-460C-BBB6-74F141E85AC3}"/>
              </a:ext>
            </a:extLst>
          </p:cNvPr>
          <p:cNvSpPr txBox="1"/>
          <p:nvPr/>
        </p:nvSpPr>
        <p:spPr>
          <a:xfrm>
            <a:off x="6976711" y="3138281"/>
            <a:ext cx="4578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Engagement Features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: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Community-driven governance, staking, and exclusive events.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3A0DFB-4091-4D95-8151-A17E46A632B4}"/>
              </a:ext>
            </a:extLst>
          </p:cNvPr>
          <p:cNvSpPr txBox="1"/>
          <p:nvPr/>
        </p:nvSpPr>
        <p:spPr>
          <a:xfrm>
            <a:off x="6976711" y="4906408"/>
            <a:ext cx="4664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Multi-Chain Expansion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: 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+mj-lt"/>
              </a:rPr>
              <a:t>Starting with Polygon, expanding for broader reach.</a:t>
            </a:r>
          </a:p>
        </p:txBody>
      </p:sp>
      <p:grpSp>
        <p:nvGrpSpPr>
          <p:cNvPr id="60" name="Google Shape;1292;p44">
            <a:extLst>
              <a:ext uri="{FF2B5EF4-FFF2-40B4-BE49-F238E27FC236}">
                <a16:creationId xmlns:a16="http://schemas.microsoft.com/office/drawing/2014/main" id="{8DDCB63F-901D-4586-AD17-56A66C68A716}"/>
              </a:ext>
            </a:extLst>
          </p:cNvPr>
          <p:cNvGrpSpPr/>
          <p:nvPr/>
        </p:nvGrpSpPr>
        <p:grpSpPr>
          <a:xfrm>
            <a:off x="9054533" y="4273027"/>
            <a:ext cx="508365" cy="488555"/>
            <a:chOff x="3086700" y="1180050"/>
            <a:chExt cx="216800" cy="262325"/>
          </a:xfrm>
        </p:grpSpPr>
        <p:sp>
          <p:nvSpPr>
            <p:cNvPr id="61" name="Google Shape;1293;p44">
              <a:extLst>
                <a:ext uri="{FF2B5EF4-FFF2-40B4-BE49-F238E27FC236}">
                  <a16:creationId xmlns:a16="http://schemas.microsoft.com/office/drawing/2014/main" id="{8DF82965-5CD1-42D3-B272-71BD1C107D4E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4;p44">
              <a:extLst>
                <a:ext uri="{FF2B5EF4-FFF2-40B4-BE49-F238E27FC236}">
                  <a16:creationId xmlns:a16="http://schemas.microsoft.com/office/drawing/2014/main" id="{2824A24C-DE99-4661-A69B-138ABA0DE9FD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5802C-6789-4203-A297-80B6D2AD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5" y="220625"/>
            <a:ext cx="8420206" cy="149089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Regulatory Compliance &amp; Licensing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33FD3-9AAA-48D8-8633-7793193648A9}"/>
              </a:ext>
            </a:extLst>
          </p:cNvPr>
          <p:cNvSpPr txBox="1"/>
          <p:nvPr/>
        </p:nvSpPr>
        <p:spPr>
          <a:xfrm>
            <a:off x="1212660" y="2363829"/>
            <a:ext cx="94450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Gentlemen's Club 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will operate under a </a:t>
            </a:r>
            <a:r>
              <a:rPr lang="en-US" sz="2400" b="1" dirty="0">
                <a:solidFill>
                  <a:srgbClr val="00B0F0"/>
                </a:solidFill>
                <a:latin typeface="+mj-lt"/>
              </a:rPr>
              <a:t>Curaçao eGaming 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license, which grants regulatory compliance and allows us to reach global markets. </a:t>
            </a:r>
          </a:p>
          <a:p>
            <a:pPr algn="ctr"/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This license enables our platform to legally operate in key regions such as </a:t>
            </a:r>
            <a:r>
              <a:rPr lang="en-US" sz="2400" b="1" dirty="0">
                <a:solidFill>
                  <a:srgbClr val="00B0F0"/>
                </a:solidFill>
                <a:latin typeface="+mj-lt"/>
              </a:rPr>
              <a:t>Southeast Asia</a:t>
            </a:r>
            <a:r>
              <a:rPr lang="en-US" sz="2400" b="1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+mj-lt"/>
              </a:rPr>
              <a:t>Latin America</a:t>
            </a:r>
            <a:r>
              <a:rPr lang="en-US" sz="2400" b="1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+mj-lt"/>
              </a:rPr>
              <a:t>Europe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, and others. We ensure compliance with international standards, establishing a secure, trustworthy platform for users and partners alike.</a:t>
            </a:r>
          </a:p>
        </p:txBody>
      </p:sp>
      <p:grpSp>
        <p:nvGrpSpPr>
          <p:cNvPr id="230" name="Google Shape;1430;p44">
            <a:extLst>
              <a:ext uri="{FF2B5EF4-FFF2-40B4-BE49-F238E27FC236}">
                <a16:creationId xmlns:a16="http://schemas.microsoft.com/office/drawing/2014/main" id="{E28297C7-FF2B-40BB-8454-59DE5B884749}"/>
              </a:ext>
            </a:extLst>
          </p:cNvPr>
          <p:cNvGrpSpPr/>
          <p:nvPr/>
        </p:nvGrpSpPr>
        <p:grpSpPr>
          <a:xfrm>
            <a:off x="9911840" y="5667407"/>
            <a:ext cx="877527" cy="788311"/>
            <a:chOff x="5745250" y="4378350"/>
            <a:chExt cx="252950" cy="252500"/>
          </a:xfrm>
        </p:grpSpPr>
        <p:sp>
          <p:nvSpPr>
            <p:cNvPr id="231" name="Google Shape;1431;p44">
              <a:extLst>
                <a:ext uri="{FF2B5EF4-FFF2-40B4-BE49-F238E27FC236}">
                  <a16:creationId xmlns:a16="http://schemas.microsoft.com/office/drawing/2014/main" id="{6A001E85-E580-4FE0-9D0A-F80B1965F8C8}"/>
                </a:ext>
              </a:extLst>
            </p:cNvPr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32;p44">
              <a:extLst>
                <a:ext uri="{FF2B5EF4-FFF2-40B4-BE49-F238E27FC236}">
                  <a16:creationId xmlns:a16="http://schemas.microsoft.com/office/drawing/2014/main" id="{501FF1A5-FA8C-4DFA-B15F-C9C9FC8E89F6}"/>
                </a:ext>
              </a:extLst>
            </p:cNvPr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1433;p44">
            <a:extLst>
              <a:ext uri="{FF2B5EF4-FFF2-40B4-BE49-F238E27FC236}">
                <a16:creationId xmlns:a16="http://schemas.microsoft.com/office/drawing/2014/main" id="{8304A9D2-A1D5-4260-89A6-C53A953733B8}"/>
              </a:ext>
            </a:extLst>
          </p:cNvPr>
          <p:cNvGrpSpPr/>
          <p:nvPr/>
        </p:nvGrpSpPr>
        <p:grpSpPr>
          <a:xfrm>
            <a:off x="10992920" y="5667408"/>
            <a:ext cx="877527" cy="788311"/>
            <a:chOff x="6130650" y="4381475"/>
            <a:chExt cx="252950" cy="252950"/>
          </a:xfrm>
        </p:grpSpPr>
        <p:sp>
          <p:nvSpPr>
            <p:cNvPr id="234" name="Google Shape;1434;p44">
              <a:extLst>
                <a:ext uri="{FF2B5EF4-FFF2-40B4-BE49-F238E27FC236}">
                  <a16:creationId xmlns:a16="http://schemas.microsoft.com/office/drawing/2014/main" id="{4DAD2E29-D3AC-4AD3-9B69-B1726DBBD50A}"/>
                </a:ext>
              </a:extLst>
            </p:cNvPr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35;p44">
              <a:extLst>
                <a:ext uri="{FF2B5EF4-FFF2-40B4-BE49-F238E27FC236}">
                  <a16:creationId xmlns:a16="http://schemas.microsoft.com/office/drawing/2014/main" id="{E266282C-5444-4DB4-878B-561A7E6719B4}"/>
                </a:ext>
              </a:extLst>
            </p:cNvPr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7"/>
          <p:cNvSpPr/>
          <p:nvPr/>
        </p:nvSpPr>
        <p:spPr>
          <a:xfrm>
            <a:off x="8598816" y="3886719"/>
            <a:ext cx="2953814" cy="11181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/>
          </p:nvPr>
        </p:nvSpPr>
        <p:spPr>
          <a:xfrm>
            <a:off x="1577525" y="431000"/>
            <a:ext cx="973464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B0F0"/>
                </a:solidFill>
                <a:latin typeface="+mj-lt"/>
              </a:rPr>
              <a:t>Market opportunity overview</a:t>
            </a:r>
            <a:endParaRPr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" name="Google Shape;789;p27">
            <a:extLst>
              <a:ext uri="{FF2B5EF4-FFF2-40B4-BE49-F238E27FC236}">
                <a16:creationId xmlns:a16="http://schemas.microsoft.com/office/drawing/2014/main" id="{9FD939D2-B0A9-43ED-A284-23C1997FC68D}"/>
              </a:ext>
            </a:extLst>
          </p:cNvPr>
          <p:cNvSpPr/>
          <p:nvPr/>
        </p:nvSpPr>
        <p:spPr>
          <a:xfrm>
            <a:off x="4619093" y="3886067"/>
            <a:ext cx="2953814" cy="11181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9;p27">
            <a:extLst>
              <a:ext uri="{FF2B5EF4-FFF2-40B4-BE49-F238E27FC236}">
                <a16:creationId xmlns:a16="http://schemas.microsoft.com/office/drawing/2014/main" id="{B9B4D29C-0BB2-460B-9CAA-5D657A6602F4}"/>
              </a:ext>
            </a:extLst>
          </p:cNvPr>
          <p:cNvSpPr/>
          <p:nvPr/>
        </p:nvSpPr>
        <p:spPr>
          <a:xfrm>
            <a:off x="639370" y="3886067"/>
            <a:ext cx="2953814" cy="11181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2F5C0-A7BC-4944-ADB4-9342EFF11390}"/>
              </a:ext>
            </a:extLst>
          </p:cNvPr>
          <p:cNvSpPr txBox="1"/>
          <p:nvPr/>
        </p:nvSpPr>
        <p:spPr>
          <a:xfrm>
            <a:off x="1088794" y="2339072"/>
            <a:ext cx="21728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 dirty="0">
                <a:solidFill>
                  <a:schemeClr val="accent3"/>
                </a:solidFill>
              </a:rPr>
              <a:t>TAM</a:t>
            </a:r>
          </a:p>
          <a:p>
            <a:pPr lvl="0" algn="ctr"/>
            <a:r>
              <a:rPr lang="en-US" sz="4400" b="1" noProof="0" dirty="0">
                <a:solidFill>
                  <a:schemeClr val="accent3"/>
                </a:solidFill>
              </a:rPr>
              <a:t>$150</a:t>
            </a:r>
            <a:r>
              <a:rPr lang="en-US" sz="4400" b="1" dirty="0">
                <a:solidFill>
                  <a:schemeClr val="accent3"/>
                </a:solidFill>
              </a:rPr>
              <a:t>B</a:t>
            </a:r>
            <a:endParaRPr lang="en-US" sz="4400" b="1" noProof="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B70D1-63FF-4AB7-98CC-4B92E4129D9A}"/>
              </a:ext>
            </a:extLst>
          </p:cNvPr>
          <p:cNvSpPr txBox="1"/>
          <p:nvPr/>
        </p:nvSpPr>
        <p:spPr>
          <a:xfrm>
            <a:off x="716396" y="4098327"/>
            <a:ext cx="27997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Global online gambling market to reach </a:t>
            </a:r>
          </a:p>
          <a:p>
            <a:pPr algn="ctr"/>
            <a:r>
              <a:rPr lang="en-US" sz="22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$150 billion by 2030</a:t>
            </a:r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C06D3-2C96-4B4F-9361-774D13953E44}"/>
              </a:ext>
            </a:extLst>
          </p:cNvPr>
          <p:cNvSpPr txBox="1"/>
          <p:nvPr/>
        </p:nvSpPr>
        <p:spPr>
          <a:xfrm>
            <a:off x="5084975" y="2326737"/>
            <a:ext cx="2022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SAM</a:t>
            </a:r>
          </a:p>
          <a:p>
            <a:pPr algn="ctr"/>
            <a:r>
              <a:rPr lang="en-US" sz="4400" b="1" dirty="0">
                <a:solidFill>
                  <a:schemeClr val="accent3"/>
                </a:solidFill>
              </a:rPr>
              <a:t>$20B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A5893-0371-4EC4-BAB1-3AD15ADD6A42}"/>
              </a:ext>
            </a:extLst>
          </p:cNvPr>
          <p:cNvSpPr txBox="1"/>
          <p:nvPr/>
        </p:nvSpPr>
        <p:spPr>
          <a:xfrm>
            <a:off x="4660768" y="4098327"/>
            <a:ext cx="287046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Web3 gaming sector is valued at </a:t>
            </a:r>
            <a:r>
              <a:rPr lang="en-US" sz="22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$20 billion</a:t>
            </a:r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growing rapidly with blockchain adoption.</a:t>
            </a:r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D8A83-70F6-4259-846D-55FF6A992088}"/>
              </a:ext>
            </a:extLst>
          </p:cNvPr>
          <p:cNvSpPr txBox="1"/>
          <p:nvPr/>
        </p:nvSpPr>
        <p:spPr>
          <a:xfrm>
            <a:off x="9201387" y="2339072"/>
            <a:ext cx="17486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SOM</a:t>
            </a:r>
          </a:p>
          <a:p>
            <a:pPr algn="ctr"/>
            <a:r>
              <a:rPr lang="en-US" sz="4400" b="1" dirty="0">
                <a:solidFill>
                  <a:schemeClr val="accent3"/>
                </a:solidFill>
              </a:rPr>
              <a:t>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EF548-09A4-4739-A60E-6672AFB8D1C4}"/>
              </a:ext>
            </a:extLst>
          </p:cNvPr>
          <p:cNvSpPr txBox="1"/>
          <p:nvPr/>
        </p:nvSpPr>
        <p:spPr>
          <a:xfrm>
            <a:off x="8439800" y="4098327"/>
            <a:ext cx="327184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Gentlemen's Club aims to capture </a:t>
            </a:r>
            <a:r>
              <a:rPr lang="en-US" sz="22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1% of this market</a:t>
            </a:r>
            <a:r>
              <a:rPr lang="en-US" sz="2200" dirty="0">
                <a:solidFill>
                  <a:schemeClr val="accent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within two years through competitive features and strong community engagement.</a:t>
            </a:r>
            <a:endParaRPr lang="en-ZA" sz="22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A033C-9901-4B82-BA2E-C39827BC1CC5}"/>
              </a:ext>
            </a:extLst>
          </p:cNvPr>
          <p:cNvSpPr txBox="1"/>
          <p:nvPr/>
        </p:nvSpPr>
        <p:spPr>
          <a:xfrm>
            <a:off x="3965542" y="320511"/>
            <a:ext cx="4260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</a:rPr>
              <a:t>TOKENOMICS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FD035-E91E-4261-B8C9-834D17F8B987}"/>
              </a:ext>
            </a:extLst>
          </p:cNvPr>
          <p:cNvSpPr txBox="1"/>
          <p:nvPr/>
        </p:nvSpPr>
        <p:spPr>
          <a:xfrm>
            <a:off x="384928" y="1601995"/>
            <a:ext cx="6136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Total Supply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 500 million GTLM tokens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56CC0-C6E3-4322-816F-A53C980DF0C7}"/>
              </a:ext>
            </a:extLst>
          </p:cNvPr>
          <p:cNvSpPr txBox="1"/>
          <p:nvPr/>
        </p:nvSpPr>
        <p:spPr>
          <a:xfrm>
            <a:off x="5670224" y="1601995"/>
            <a:ext cx="6136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Private Sale Price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 $0.04 | </a:t>
            </a:r>
            <a:r>
              <a:rPr lang="en-US" sz="2000" b="1" dirty="0">
                <a:solidFill>
                  <a:srgbClr val="00B0F0"/>
                </a:solidFill>
                <a:latin typeface="+mj-lt"/>
              </a:rPr>
              <a:t>Public Sale Price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 $0.06</a:t>
            </a:r>
          </a:p>
        </p:txBody>
      </p:sp>
      <p:sp>
        <p:nvSpPr>
          <p:cNvPr id="23" name="Google Shape;1229;p44">
            <a:extLst>
              <a:ext uri="{FF2B5EF4-FFF2-40B4-BE49-F238E27FC236}">
                <a16:creationId xmlns:a16="http://schemas.microsoft.com/office/drawing/2014/main" id="{8C3A9EDE-A593-4245-8077-7E611C422A71}"/>
              </a:ext>
            </a:extLst>
          </p:cNvPr>
          <p:cNvSpPr/>
          <p:nvPr/>
        </p:nvSpPr>
        <p:spPr>
          <a:xfrm>
            <a:off x="2176078" y="2514148"/>
            <a:ext cx="1277274" cy="1095670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CD5E13A-BB05-4E4B-9D31-83C97DC2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38" y="3763289"/>
            <a:ext cx="40629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rgbClr val="00B0F0"/>
                </a:solidFill>
                <a:latin typeface="+mj-lt"/>
              </a:rPr>
              <a:t>Allocation</a:t>
            </a:r>
            <a:r>
              <a:rPr lang="en-US" sz="1800" b="1" dirty="0">
                <a:solidFill>
                  <a:schemeClr val="bg2"/>
                </a:solidFill>
                <a:latin typeface="+mj-lt"/>
              </a:rPr>
              <a:t>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Private Sale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(15%)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Public Sale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(10%)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Liquidity Pool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(10%)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Staking &amp; Rewards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(20%)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Development Fund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(15%)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Marketing &amp; Partnerships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(10%)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Team &amp; Advisors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(15%)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Reserve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(5%) </a:t>
            </a:r>
          </a:p>
        </p:txBody>
      </p:sp>
      <p:sp>
        <p:nvSpPr>
          <p:cNvPr id="28" name="Google Shape;1377;p44">
            <a:extLst>
              <a:ext uri="{FF2B5EF4-FFF2-40B4-BE49-F238E27FC236}">
                <a16:creationId xmlns:a16="http://schemas.microsoft.com/office/drawing/2014/main" id="{91C1BB97-7FCC-476B-BEBA-76A3F172D314}"/>
              </a:ext>
            </a:extLst>
          </p:cNvPr>
          <p:cNvSpPr/>
          <p:nvPr/>
        </p:nvSpPr>
        <p:spPr>
          <a:xfrm>
            <a:off x="8257806" y="2514148"/>
            <a:ext cx="961684" cy="109567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1943DD-E011-4FBF-B22F-B13B2FEBB3C1}"/>
              </a:ext>
            </a:extLst>
          </p:cNvPr>
          <p:cNvSpPr txBox="1"/>
          <p:nvPr/>
        </p:nvSpPr>
        <p:spPr>
          <a:xfrm>
            <a:off x="6247510" y="3763289"/>
            <a:ext cx="5161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Burn Mechanism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: </a:t>
            </a: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0.5% 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of every casino bet is burned,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with milestone-based burns at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specific targets, </a:t>
            </a: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+mj-lt"/>
              </a:rPr>
              <a:t>capped at 40% of total supply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.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This ensures controlled supply 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+mj-lt"/>
              </a:rPr>
              <a:t>reduction aligned with growth.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/>
          <p:nvPr/>
        </p:nvSpPr>
        <p:spPr>
          <a:xfrm>
            <a:off x="415600" y="2301750"/>
            <a:ext cx="19977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6" name="Google Shape;1136;p39"/>
          <p:cNvSpPr/>
          <p:nvPr/>
        </p:nvSpPr>
        <p:spPr>
          <a:xfrm>
            <a:off x="2756350" y="3444750"/>
            <a:ext cx="19977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5097100" y="2301750"/>
            <a:ext cx="19977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9"/>
          <p:cNvSpPr/>
          <p:nvPr/>
        </p:nvSpPr>
        <p:spPr>
          <a:xfrm>
            <a:off x="7437850" y="3444750"/>
            <a:ext cx="19977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9"/>
          <p:cNvSpPr/>
          <p:nvPr/>
        </p:nvSpPr>
        <p:spPr>
          <a:xfrm>
            <a:off x="9778600" y="2301750"/>
            <a:ext cx="1997700" cy="6354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0" name="Google Shape;1140;p39"/>
          <p:cNvSpPr txBox="1">
            <a:spLocks noGrp="1"/>
          </p:cNvSpPr>
          <p:nvPr>
            <p:ph type="title"/>
          </p:nvPr>
        </p:nvSpPr>
        <p:spPr>
          <a:xfrm>
            <a:off x="3544478" y="265786"/>
            <a:ext cx="457422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  <a:latin typeface="+mj-lt"/>
              </a:rPr>
              <a:t>Roadmap</a:t>
            </a:r>
            <a:endParaRPr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41" name="Google Shape;1141;p39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Q1 2025</a:t>
            </a:r>
            <a:endParaRPr dirty="0"/>
          </a:p>
        </p:txBody>
      </p:sp>
      <p:sp>
        <p:nvSpPr>
          <p:cNvPr id="1142" name="Google Shape;1142;p39"/>
          <p:cNvSpPr txBox="1">
            <a:spLocks noGrp="1"/>
          </p:cNvSpPr>
          <p:nvPr>
            <p:ph type="body" idx="7"/>
          </p:nvPr>
        </p:nvSpPr>
        <p:spPr>
          <a:xfrm>
            <a:off x="2775375" y="4381625"/>
            <a:ext cx="1997700" cy="160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</a:rPr>
              <a:t>Beta Launch  </a:t>
            </a:r>
            <a:r>
              <a:rPr lang="en-US" i="1" dirty="0">
                <a:latin typeface="+mj-lt"/>
              </a:rPr>
              <a:t>Real-user testing and feedback implementation</a:t>
            </a:r>
            <a:endParaRPr i="1" dirty="0">
              <a:latin typeface="+mj-lt"/>
            </a:endParaRPr>
          </a:p>
        </p:txBody>
      </p:sp>
      <p:sp>
        <p:nvSpPr>
          <p:cNvPr id="1143" name="Google Shape;1143;p39"/>
          <p:cNvSpPr txBox="1">
            <a:spLocks noGrp="1"/>
          </p:cNvSpPr>
          <p:nvPr>
            <p:ph type="subTitle" idx="2"/>
          </p:nvPr>
        </p:nvSpPr>
        <p:spPr>
          <a:xfrm>
            <a:off x="2775377" y="3459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Q2 2025</a:t>
            </a:r>
            <a:endParaRPr dirty="0"/>
          </a:p>
        </p:txBody>
      </p:sp>
      <p:sp>
        <p:nvSpPr>
          <p:cNvPr id="1144" name="Google Shape;1144;p39"/>
          <p:cNvSpPr txBox="1">
            <a:spLocks noGrp="1"/>
          </p:cNvSpPr>
          <p:nvPr>
            <p:ph type="body" idx="8"/>
          </p:nvPr>
        </p:nvSpPr>
        <p:spPr>
          <a:xfrm>
            <a:off x="5135150" y="3238624"/>
            <a:ext cx="1997700" cy="2162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Full Platform Launch    </a:t>
            </a:r>
            <a:r>
              <a:rPr lang="en-US" i="1" dirty="0"/>
              <a:t>Extensive game library and governance mechanisms</a:t>
            </a:r>
            <a:endParaRPr i="1" dirty="0">
              <a:latin typeface="+mj-lt"/>
            </a:endParaRPr>
          </a:p>
        </p:txBody>
      </p:sp>
      <p:sp>
        <p:nvSpPr>
          <p:cNvPr id="1145" name="Google Shape;1145;p39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Q3 2025</a:t>
            </a:r>
            <a:endParaRPr dirty="0"/>
          </a:p>
        </p:txBody>
      </p:sp>
      <p:sp>
        <p:nvSpPr>
          <p:cNvPr id="1146" name="Google Shape;1146;p39"/>
          <p:cNvSpPr txBox="1">
            <a:spLocks noGrp="1"/>
          </p:cNvSpPr>
          <p:nvPr>
            <p:ph type="body" idx="9"/>
          </p:nvPr>
        </p:nvSpPr>
        <p:spPr>
          <a:xfrm>
            <a:off x="7494925" y="4381625"/>
            <a:ext cx="1997700" cy="160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</a:rPr>
              <a:t>Multi-Chain Expansion  </a:t>
            </a:r>
            <a:r>
              <a:rPr lang="en-US" i="1" dirty="0"/>
              <a:t>Broaden reach to additional blockchains</a:t>
            </a:r>
            <a:endParaRPr i="1" dirty="0">
              <a:latin typeface="+mj-lt"/>
            </a:endParaRPr>
          </a:p>
        </p:txBody>
      </p:sp>
      <p:sp>
        <p:nvSpPr>
          <p:cNvPr id="1147" name="Google Shape;1147;p39"/>
          <p:cNvSpPr txBox="1">
            <a:spLocks noGrp="1"/>
          </p:cNvSpPr>
          <p:nvPr>
            <p:ph type="subTitle" idx="4"/>
          </p:nvPr>
        </p:nvSpPr>
        <p:spPr>
          <a:xfrm>
            <a:off x="7494930" y="3485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Q4 2025</a:t>
            </a:r>
            <a:endParaRPr dirty="0"/>
          </a:p>
        </p:txBody>
      </p:sp>
      <p:sp>
        <p:nvSpPr>
          <p:cNvPr id="1148" name="Google Shape;1148;p39"/>
          <p:cNvSpPr txBox="1">
            <a:spLocks noGrp="1"/>
          </p:cNvSpPr>
          <p:nvPr>
            <p:ph type="subTitle" idx="5"/>
          </p:nvPr>
        </p:nvSpPr>
        <p:spPr>
          <a:xfrm>
            <a:off x="9854700" y="2316000"/>
            <a:ext cx="1997707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2026+</a:t>
            </a:r>
            <a:endParaRPr dirty="0"/>
          </a:p>
        </p:txBody>
      </p:sp>
      <p:sp>
        <p:nvSpPr>
          <p:cNvPr id="1149" name="Google Shape;1149;p39"/>
          <p:cNvSpPr txBox="1">
            <a:spLocks noGrp="1"/>
          </p:cNvSpPr>
          <p:nvPr>
            <p:ph type="body" idx="6"/>
          </p:nvPr>
        </p:nvSpPr>
        <p:spPr>
          <a:xfrm>
            <a:off x="339600" y="3238625"/>
            <a:ext cx="2073700" cy="21629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</a:rPr>
              <a:t>MVP Development </a:t>
            </a:r>
            <a:r>
              <a:rPr lang="en-US" i="1" dirty="0">
                <a:latin typeface="+mj-lt"/>
              </a:rPr>
              <a:t>Launch basic platform with staking and GTLM integration</a:t>
            </a:r>
            <a:endParaRPr i="1" dirty="0">
              <a:latin typeface="+mj-lt"/>
            </a:endParaRPr>
          </a:p>
        </p:txBody>
      </p:sp>
      <p:sp>
        <p:nvSpPr>
          <p:cNvPr id="1150" name="Google Shape;1150;p39"/>
          <p:cNvSpPr txBox="1">
            <a:spLocks noGrp="1"/>
          </p:cNvSpPr>
          <p:nvPr>
            <p:ph type="body" idx="13"/>
          </p:nvPr>
        </p:nvSpPr>
        <p:spPr>
          <a:xfrm>
            <a:off x="9854700" y="3238624"/>
            <a:ext cx="2079634" cy="24834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</a:rPr>
              <a:t>White-Label     Solution                </a:t>
            </a:r>
            <a:r>
              <a:rPr lang="en-US" i="1" dirty="0">
                <a:latin typeface="+mj-lt"/>
              </a:rPr>
              <a:t>&amp; Scaling - Strategic alliances,        white-label offerings for business growth</a:t>
            </a:r>
            <a:endParaRPr i="1" dirty="0">
              <a:latin typeface="+mj-lt"/>
            </a:endParaRPr>
          </a:p>
        </p:txBody>
      </p:sp>
      <p:cxnSp>
        <p:nvCxnSpPr>
          <p:cNvPr id="1151" name="Google Shape;1151;p39"/>
          <p:cNvCxnSpPr/>
          <p:nvPr/>
        </p:nvCxnSpPr>
        <p:spPr>
          <a:xfrm>
            <a:off x="440350" y="3178725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908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 Condensed</vt:lpstr>
      <vt:lpstr>DM Sans</vt:lpstr>
      <vt:lpstr>Aldrich</vt:lpstr>
      <vt:lpstr>Calibri</vt:lpstr>
      <vt:lpstr>Abril Fatface</vt:lpstr>
      <vt:lpstr>Symbol</vt:lpstr>
      <vt:lpstr>SlidesMania · Modern Dark </vt:lpstr>
      <vt:lpstr>PowerPoint Presentation</vt:lpstr>
      <vt:lpstr> Introduction</vt:lpstr>
      <vt:lpstr>Problem Statement</vt:lpstr>
      <vt:lpstr>PowerPoint Presentation</vt:lpstr>
      <vt:lpstr>Product Overview</vt:lpstr>
      <vt:lpstr>Regulatory Compliance &amp; Licensing</vt:lpstr>
      <vt:lpstr>Market opportunity overview</vt:lpstr>
      <vt:lpstr>PowerPoint Presentation</vt:lpstr>
      <vt:lpstr>Roadmap</vt:lpstr>
      <vt:lpstr>Competitive Advantage</vt:lpstr>
      <vt:lpstr>User Acquisition Strategy</vt:lpstr>
      <vt:lpstr>Business Model</vt:lpstr>
      <vt:lpstr>Fundraising &amp; Financials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Djordje Petrovic</cp:lastModifiedBy>
  <cp:revision>33</cp:revision>
  <dcterms:modified xsi:type="dcterms:W3CDTF">2024-10-30T00:15:28Z</dcterms:modified>
</cp:coreProperties>
</file>