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5" autoAdjust="0"/>
    <p:restoredTop sz="94660"/>
  </p:normalViewPr>
  <p:slideViewPr>
    <p:cSldViewPr snapToGrid="0">
      <p:cViewPr varScale="1">
        <p:scale>
          <a:sx n="88" d="100"/>
          <a:sy n="88" d="100"/>
        </p:scale>
        <p:origin x="26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ublic-apis/public-ap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6953" y="2394065"/>
            <a:ext cx="8717050" cy="1656771"/>
          </a:xfrm>
        </p:spPr>
        <p:txBody>
          <a:bodyPr/>
          <a:lstStyle/>
          <a:p>
            <a:r>
              <a:rPr lang="en-US" sz="3600" dirty="0" smtClean="0"/>
              <a:t>Accessing Data through API</a:t>
            </a:r>
            <a:endParaRPr lang="en-ZA" sz="3600" dirty="0"/>
          </a:p>
        </p:txBody>
      </p:sp>
      <p:sp>
        <p:nvSpPr>
          <p:cNvPr id="3" name="Subtitle 2"/>
          <p:cNvSpPr>
            <a:spLocks noGrp="1"/>
          </p:cNvSpPr>
          <p:nvPr>
            <p:ph type="subTitle" idx="1"/>
          </p:nvPr>
        </p:nvSpPr>
        <p:spPr/>
        <p:txBody>
          <a:bodyPr/>
          <a:lstStyle/>
          <a:p>
            <a:r>
              <a:rPr lang="en-US" dirty="0" smtClean="0"/>
              <a:t>David Stephens</a:t>
            </a:r>
            <a:endParaRPr lang="en-ZA" dirty="0"/>
          </a:p>
        </p:txBody>
      </p:sp>
    </p:spTree>
    <p:extLst>
      <p:ext uri="{BB962C8B-B14F-4D97-AF65-F5344CB8AC3E}">
        <p14:creationId xmlns:p14="http://schemas.microsoft.com/office/powerpoint/2010/main" val="2952380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ZA" dirty="0"/>
          </a:p>
        </p:txBody>
      </p:sp>
      <p:sp>
        <p:nvSpPr>
          <p:cNvPr id="3" name="Content Placeholder 2"/>
          <p:cNvSpPr>
            <a:spLocks noGrp="1"/>
          </p:cNvSpPr>
          <p:nvPr>
            <p:ph idx="1"/>
          </p:nvPr>
        </p:nvSpPr>
        <p:spPr/>
        <p:txBody>
          <a:bodyPr/>
          <a:lstStyle/>
          <a:p>
            <a:r>
              <a:rPr lang="en-US" dirty="0" smtClean="0"/>
              <a:t>Today </a:t>
            </a:r>
            <a:r>
              <a:rPr lang="en-US" dirty="0"/>
              <a:t>we will focus on accessing data by making API </a:t>
            </a:r>
            <a:r>
              <a:rPr lang="en-US" dirty="0" smtClean="0"/>
              <a:t>calls.</a:t>
            </a:r>
            <a:endParaRPr lang="en-US" dirty="0" smtClean="0"/>
          </a:p>
          <a:p>
            <a:r>
              <a:rPr lang="en-US" dirty="0" smtClean="0"/>
              <a:t>We </a:t>
            </a:r>
            <a:r>
              <a:rPr lang="en-US" dirty="0" smtClean="0"/>
              <a:t>will retrieve </a:t>
            </a:r>
            <a:r>
              <a:rPr lang="en-US" dirty="0"/>
              <a:t>data from storage systems using API endpoints</a:t>
            </a:r>
            <a:r>
              <a:rPr lang="en-US" dirty="0" smtClean="0"/>
              <a:t>.</a:t>
            </a:r>
            <a:endParaRPr lang="en-US" dirty="0"/>
          </a:p>
          <a:p>
            <a:r>
              <a:rPr lang="en-US" dirty="0" smtClean="0"/>
              <a:t>Objectives:</a:t>
            </a:r>
            <a:endParaRPr lang="en-US" dirty="0"/>
          </a:p>
          <a:p>
            <a:pPr>
              <a:buAutoNum type="arabicPeriod"/>
            </a:pPr>
            <a:r>
              <a:rPr lang="en-US" dirty="0" smtClean="0"/>
              <a:t>Have </a:t>
            </a:r>
            <a:r>
              <a:rPr lang="en-US" dirty="0"/>
              <a:t>an understanding of what an API is </a:t>
            </a:r>
            <a:endParaRPr lang="en-US" dirty="0" smtClean="0"/>
          </a:p>
          <a:p>
            <a:pPr>
              <a:buAutoNum type="arabicPeriod"/>
            </a:pPr>
            <a:r>
              <a:rPr lang="en-US" dirty="0" smtClean="0"/>
              <a:t>Be </a:t>
            </a:r>
            <a:r>
              <a:rPr lang="en-US" dirty="0"/>
              <a:t>able to read and understand an API documentation for ease of </a:t>
            </a:r>
            <a:r>
              <a:rPr lang="en-US" dirty="0" smtClean="0"/>
              <a:t>interaction</a:t>
            </a:r>
          </a:p>
          <a:p>
            <a:pPr>
              <a:buAutoNum type="arabicPeriod"/>
            </a:pPr>
            <a:r>
              <a:rPr lang="en-US" dirty="0" smtClean="0"/>
              <a:t>Comfortably </a:t>
            </a:r>
            <a:r>
              <a:rPr lang="en-US" dirty="0"/>
              <a:t>retrieve data from a source using available API </a:t>
            </a:r>
            <a:r>
              <a:rPr lang="en-US" dirty="0" smtClean="0"/>
              <a:t>endpoints</a:t>
            </a:r>
          </a:p>
          <a:p>
            <a:pPr>
              <a:buAutoNum type="arabicPeriod"/>
            </a:pPr>
            <a:r>
              <a:rPr lang="en-US" dirty="0" smtClean="0"/>
              <a:t>Be </a:t>
            </a:r>
            <a:r>
              <a:rPr lang="en-US" dirty="0"/>
              <a:t>able to handle responses from an API and perform analysis </a:t>
            </a:r>
          </a:p>
          <a:p>
            <a:endParaRPr lang="en-US" dirty="0" smtClean="0"/>
          </a:p>
        </p:txBody>
      </p:sp>
    </p:spTree>
    <p:extLst>
      <p:ext uri="{BB962C8B-B14F-4D97-AF65-F5344CB8AC3E}">
        <p14:creationId xmlns:p14="http://schemas.microsoft.com/office/powerpoint/2010/main" val="2956478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ZA" dirty="0"/>
          </a:p>
        </p:txBody>
      </p:sp>
      <p:sp>
        <p:nvSpPr>
          <p:cNvPr id="3" name="Content Placeholder 2"/>
          <p:cNvSpPr>
            <a:spLocks noGrp="1"/>
          </p:cNvSpPr>
          <p:nvPr>
            <p:ph idx="1"/>
          </p:nvPr>
        </p:nvSpPr>
        <p:spPr>
          <a:xfrm>
            <a:off x="677334" y="1479005"/>
            <a:ext cx="8596668" cy="4686664"/>
          </a:xfrm>
        </p:spPr>
        <p:txBody>
          <a:bodyPr>
            <a:normAutofit fontScale="92500" lnSpcReduction="10000"/>
          </a:bodyPr>
          <a:lstStyle/>
          <a:p>
            <a:r>
              <a:rPr lang="en-US" dirty="0" smtClean="0"/>
              <a:t>API </a:t>
            </a:r>
            <a:r>
              <a:rPr lang="en-US" dirty="0"/>
              <a:t>is an acronym for Application Programming Interface.</a:t>
            </a:r>
          </a:p>
          <a:p>
            <a:r>
              <a:rPr lang="en-US" dirty="0" smtClean="0"/>
              <a:t>Analogous to a waiter/</a:t>
            </a:r>
            <a:r>
              <a:rPr lang="en-US" dirty="0" err="1" smtClean="0"/>
              <a:t>ess</a:t>
            </a:r>
            <a:r>
              <a:rPr lang="en-US" dirty="0" smtClean="0"/>
              <a:t> in a restaurant.</a:t>
            </a:r>
            <a:endParaRPr lang="en-US" dirty="0"/>
          </a:p>
          <a:p>
            <a:r>
              <a:rPr lang="en-US" dirty="0" smtClean="0"/>
              <a:t>It is an </a:t>
            </a:r>
            <a:r>
              <a:rPr lang="en-US" dirty="0"/>
              <a:t>interface that allows you to communicate with a server. There are a lot of communications that can be done between you as a client and the server. These set of communications are known as </a:t>
            </a:r>
            <a:r>
              <a:rPr lang="en-US" dirty="0" smtClean="0"/>
              <a:t>Methods (GET, POST, PUT, DELETE).</a:t>
            </a:r>
          </a:p>
          <a:p>
            <a:endParaRPr lang="en-US" dirty="0"/>
          </a:p>
          <a:p>
            <a:r>
              <a:rPr lang="en-US" dirty="0" smtClean="0"/>
              <a:t>Why? (Would companies create an API)</a:t>
            </a:r>
          </a:p>
          <a:p>
            <a:pPr>
              <a:buAutoNum type="arabicPeriod"/>
            </a:pPr>
            <a:r>
              <a:rPr lang="en-US" dirty="0" smtClean="0"/>
              <a:t>If open to public, can help to solve solutions (think of data science competitions)</a:t>
            </a:r>
          </a:p>
          <a:p>
            <a:pPr>
              <a:buAutoNum type="arabicPeriod"/>
            </a:pPr>
            <a:r>
              <a:rPr lang="en-US" dirty="0" smtClean="0"/>
              <a:t>Monetize data</a:t>
            </a:r>
          </a:p>
          <a:p>
            <a:pPr>
              <a:buAutoNum type="arabicPeriod"/>
            </a:pPr>
            <a:r>
              <a:rPr lang="en-US" dirty="0" smtClean="0"/>
              <a:t>Unintended consequences</a:t>
            </a:r>
          </a:p>
          <a:p>
            <a:pPr>
              <a:buAutoNum type="arabicPeriod"/>
            </a:pPr>
            <a:endParaRPr lang="en-US" dirty="0" smtClean="0"/>
          </a:p>
          <a:p>
            <a:pPr lvl="0">
              <a:buClr>
                <a:srgbClr val="90C226"/>
              </a:buClr>
            </a:pPr>
            <a:r>
              <a:rPr lang="en-US" dirty="0" smtClean="0">
                <a:solidFill>
                  <a:prstClr val="black">
                    <a:lumMod val="75000"/>
                    <a:lumOff val="25000"/>
                  </a:prstClr>
                </a:solidFill>
              </a:rPr>
              <a:t>Where? (e.g. On </a:t>
            </a:r>
            <a:r>
              <a:rPr lang="en-US" dirty="0" err="1" smtClean="0">
                <a:solidFill>
                  <a:prstClr val="black">
                    <a:lumMod val="75000"/>
                    <a:lumOff val="25000"/>
                  </a:prstClr>
                </a:solidFill>
              </a:rPr>
              <a:t>Github</a:t>
            </a:r>
            <a:r>
              <a:rPr lang="en-US" dirty="0" smtClean="0">
                <a:solidFill>
                  <a:prstClr val="black">
                    <a:lumMod val="75000"/>
                    <a:lumOff val="25000"/>
                  </a:prstClr>
                </a:solidFill>
              </a:rPr>
              <a:t>)</a:t>
            </a:r>
          </a:p>
          <a:p>
            <a:pPr marL="0" lvl="0" indent="0">
              <a:buClr>
                <a:srgbClr val="90C226"/>
              </a:buClr>
              <a:buNone/>
            </a:pPr>
            <a:r>
              <a:rPr lang="en-US" dirty="0">
                <a:solidFill>
                  <a:prstClr val="black">
                    <a:lumMod val="75000"/>
                    <a:lumOff val="25000"/>
                  </a:prstClr>
                </a:solidFill>
                <a:hlinkClick r:id="rId2"/>
              </a:rPr>
              <a:t>https://</a:t>
            </a:r>
            <a:r>
              <a:rPr lang="en-US" dirty="0" smtClean="0">
                <a:solidFill>
                  <a:prstClr val="black">
                    <a:lumMod val="75000"/>
                    <a:lumOff val="25000"/>
                  </a:prstClr>
                </a:solidFill>
                <a:hlinkClick r:id="rId2"/>
              </a:rPr>
              <a:t>github.com/public-apis/public-apis</a:t>
            </a:r>
            <a:endParaRPr lang="en-US" dirty="0" smtClean="0">
              <a:solidFill>
                <a:prstClr val="black">
                  <a:lumMod val="75000"/>
                  <a:lumOff val="25000"/>
                </a:prstClr>
              </a:solidFill>
            </a:endParaRPr>
          </a:p>
          <a:p>
            <a:pPr marL="0" lvl="0" indent="0">
              <a:buClr>
                <a:srgbClr val="90C226"/>
              </a:buClr>
              <a:buNone/>
            </a:pPr>
            <a:endParaRPr lang="en-US" dirty="0">
              <a:solidFill>
                <a:prstClr val="black">
                  <a:lumMod val="75000"/>
                  <a:lumOff val="25000"/>
                </a:prstClr>
              </a:solidFill>
            </a:endParaRPr>
          </a:p>
          <a:p>
            <a:pPr marL="0" indent="0">
              <a:buNone/>
            </a:pPr>
            <a:endParaRPr lang="en-US" dirty="0" smtClean="0"/>
          </a:p>
          <a:p>
            <a:pPr marL="0" indent="0">
              <a:buNone/>
            </a:pPr>
            <a:endParaRPr lang="en-US" dirty="0" smtClean="0"/>
          </a:p>
          <a:p>
            <a:pPr>
              <a:buAutoNum type="arabicPeriod"/>
            </a:pPr>
            <a:endParaRPr lang="en-US" dirty="0"/>
          </a:p>
          <a:p>
            <a:endParaRPr lang="en-US" dirty="0" smtClean="0"/>
          </a:p>
        </p:txBody>
      </p:sp>
    </p:spTree>
    <p:extLst>
      <p:ext uri="{BB962C8B-B14F-4D97-AF65-F5344CB8AC3E}">
        <p14:creationId xmlns:p14="http://schemas.microsoft.com/office/powerpoint/2010/main" val="3084256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Structure I</a:t>
            </a:r>
            <a:endParaRPr lang="en-ZA" dirty="0"/>
          </a:p>
        </p:txBody>
      </p:sp>
      <p:sp>
        <p:nvSpPr>
          <p:cNvPr id="3" name="Content Placeholder 2"/>
          <p:cNvSpPr>
            <a:spLocks noGrp="1"/>
          </p:cNvSpPr>
          <p:nvPr>
            <p:ph idx="1"/>
          </p:nvPr>
        </p:nvSpPr>
        <p:spPr>
          <a:xfrm>
            <a:off x="677334" y="1479005"/>
            <a:ext cx="8596668" cy="4686664"/>
          </a:xfrm>
        </p:spPr>
        <p:txBody>
          <a:bodyPr>
            <a:normAutofit/>
          </a:bodyPr>
          <a:lstStyle/>
          <a:p>
            <a:r>
              <a:rPr lang="en-US" dirty="0"/>
              <a:t>APIs are just like the web </a:t>
            </a:r>
            <a:r>
              <a:rPr lang="en-US" dirty="0" err="1"/>
              <a:t>urls</a:t>
            </a:r>
            <a:r>
              <a:rPr lang="en-US" dirty="0"/>
              <a:t> you are used to seeing. The </a:t>
            </a:r>
            <a:r>
              <a:rPr lang="en-US" dirty="0" smtClean="0"/>
              <a:t>only </a:t>
            </a:r>
            <a:r>
              <a:rPr lang="en-US" dirty="0"/>
              <a:t>difference is that they </a:t>
            </a:r>
            <a:r>
              <a:rPr lang="en-US" dirty="0" smtClean="0"/>
              <a:t>cannot </a:t>
            </a:r>
            <a:r>
              <a:rPr lang="en-US" dirty="0"/>
              <a:t>be used as one, but as was intended; as arguments in an API wrapper or requests </a:t>
            </a:r>
            <a:r>
              <a:rPr lang="en-US" dirty="0" smtClean="0"/>
              <a:t>libraries.</a:t>
            </a:r>
            <a:endParaRPr lang="en-US" dirty="0"/>
          </a:p>
          <a:p>
            <a:r>
              <a:rPr lang="en-US" dirty="0"/>
              <a:t>Each </a:t>
            </a:r>
            <a:r>
              <a:rPr lang="en-US" dirty="0" err="1"/>
              <a:t>url</a:t>
            </a:r>
            <a:r>
              <a:rPr lang="en-US" dirty="0"/>
              <a:t> is a request and the data sent back is a response. Most APIs return data in JSON formats. </a:t>
            </a:r>
          </a:p>
          <a:p>
            <a:endParaRPr lang="en-US" dirty="0"/>
          </a:p>
          <a:p>
            <a:pPr marL="0" lvl="0" indent="0">
              <a:buClr>
                <a:srgbClr val="90C226"/>
              </a:buClr>
              <a:buNone/>
            </a:pPr>
            <a:endParaRPr lang="en-US" dirty="0">
              <a:solidFill>
                <a:prstClr val="black">
                  <a:lumMod val="75000"/>
                  <a:lumOff val="25000"/>
                </a:prstClr>
              </a:solidFill>
            </a:endParaRPr>
          </a:p>
          <a:p>
            <a:pPr marL="0" indent="0">
              <a:buNone/>
            </a:pPr>
            <a:endParaRPr lang="en-US" dirty="0" smtClean="0"/>
          </a:p>
          <a:p>
            <a:pPr marL="0" indent="0">
              <a:buNone/>
            </a:pPr>
            <a:endParaRPr lang="en-US" dirty="0" smtClean="0"/>
          </a:p>
          <a:p>
            <a:pPr>
              <a:buAutoNum type="arabicPeriod"/>
            </a:pPr>
            <a:endParaRPr lang="en-US" dirty="0"/>
          </a:p>
          <a:p>
            <a:endParaRPr lang="en-US" dirty="0" smtClean="0"/>
          </a:p>
        </p:txBody>
      </p:sp>
      <p:pic>
        <p:nvPicPr>
          <p:cNvPr id="4" name="Picture 3"/>
          <p:cNvPicPr>
            <a:picLocks noChangeAspect="1"/>
          </p:cNvPicPr>
          <p:nvPr/>
        </p:nvPicPr>
        <p:blipFill>
          <a:blip r:embed="rId2"/>
          <a:stretch>
            <a:fillRect/>
          </a:stretch>
        </p:blipFill>
        <p:spPr>
          <a:xfrm>
            <a:off x="4351914" y="2799805"/>
            <a:ext cx="3934940" cy="1476104"/>
          </a:xfrm>
          <a:prstGeom prst="rect">
            <a:avLst/>
          </a:prstGeom>
        </p:spPr>
      </p:pic>
      <p:pic>
        <p:nvPicPr>
          <p:cNvPr id="5" name="Picture 4"/>
          <p:cNvPicPr>
            <a:picLocks noChangeAspect="1"/>
          </p:cNvPicPr>
          <p:nvPr/>
        </p:nvPicPr>
        <p:blipFill>
          <a:blip r:embed="rId3"/>
          <a:stretch>
            <a:fillRect/>
          </a:stretch>
        </p:blipFill>
        <p:spPr>
          <a:xfrm>
            <a:off x="677334" y="4275909"/>
            <a:ext cx="3674580" cy="2284427"/>
          </a:xfrm>
          <a:prstGeom prst="rect">
            <a:avLst/>
          </a:prstGeom>
        </p:spPr>
      </p:pic>
    </p:spTree>
    <p:extLst>
      <p:ext uri="{BB962C8B-B14F-4D97-AF65-F5344CB8AC3E}">
        <p14:creationId xmlns:p14="http://schemas.microsoft.com/office/powerpoint/2010/main" val="719082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Structure II</a:t>
            </a:r>
            <a:endParaRPr lang="en-ZA" dirty="0"/>
          </a:p>
        </p:txBody>
      </p:sp>
      <p:sp>
        <p:nvSpPr>
          <p:cNvPr id="3" name="Content Placeholder 2"/>
          <p:cNvSpPr>
            <a:spLocks noGrp="1"/>
          </p:cNvSpPr>
          <p:nvPr>
            <p:ph idx="1"/>
          </p:nvPr>
        </p:nvSpPr>
        <p:spPr>
          <a:xfrm>
            <a:off x="677334" y="1479005"/>
            <a:ext cx="8596668" cy="4686664"/>
          </a:xfrm>
        </p:spPr>
        <p:txBody>
          <a:bodyPr>
            <a:normAutofit/>
          </a:bodyPr>
          <a:lstStyle/>
          <a:p>
            <a:r>
              <a:rPr lang="en-US" b="1" dirty="0" smtClean="0"/>
              <a:t>Endpoints:</a:t>
            </a:r>
          </a:p>
          <a:p>
            <a:pPr marL="0" indent="0">
              <a:buNone/>
            </a:pPr>
            <a:r>
              <a:rPr lang="en-US" dirty="0" smtClean="0"/>
              <a:t>This </a:t>
            </a:r>
            <a:r>
              <a:rPr lang="en-US" dirty="0"/>
              <a:t>is the </a:t>
            </a:r>
            <a:r>
              <a:rPr lang="en-US" dirty="0" err="1"/>
              <a:t>url</a:t>
            </a:r>
            <a:r>
              <a:rPr lang="en-US" dirty="0"/>
              <a:t> you are requesting for. It is the starting point of the API you are requesting from. Like the </a:t>
            </a:r>
            <a:r>
              <a:rPr lang="en-US" dirty="0" err="1"/>
              <a:t>Github</a:t>
            </a:r>
            <a:r>
              <a:rPr lang="en-US" dirty="0"/>
              <a:t> API above, what is shown is the </a:t>
            </a:r>
            <a:r>
              <a:rPr lang="en-US" dirty="0"/>
              <a:t>root-endpoint (https://</a:t>
            </a:r>
            <a:r>
              <a:rPr lang="en-US" dirty="0" smtClean="0"/>
              <a:t>github.com/public-apis/public-apis)</a:t>
            </a:r>
          </a:p>
          <a:p>
            <a:r>
              <a:rPr lang="en-US" b="1" dirty="0" smtClean="0"/>
              <a:t>Methods:</a:t>
            </a:r>
          </a:p>
          <a:p>
            <a:pPr marL="0" indent="0">
              <a:buNone/>
            </a:pPr>
            <a:r>
              <a:rPr lang="en-US" dirty="0" smtClean="0"/>
              <a:t>The </a:t>
            </a:r>
            <a:r>
              <a:rPr lang="en-US" dirty="0"/>
              <a:t>method is the type of request you send to the server. It gives meaning to the endpoint and the request you are making. </a:t>
            </a:r>
            <a:endParaRPr lang="en-US" dirty="0" smtClean="0"/>
          </a:p>
          <a:p>
            <a:pPr>
              <a:buAutoNum type="arabicPeriod"/>
            </a:pPr>
            <a:r>
              <a:rPr lang="en-US" dirty="0" smtClean="0"/>
              <a:t>GET </a:t>
            </a:r>
            <a:r>
              <a:rPr lang="en-US" dirty="0"/>
              <a:t>: This is used for retrieving data from the server. This is mostly what we will be doing in this tutorial as we seek to pull data from platforms </a:t>
            </a:r>
            <a:endParaRPr lang="en-US" dirty="0" smtClean="0"/>
          </a:p>
          <a:p>
            <a:pPr>
              <a:buAutoNum type="arabicPeriod"/>
            </a:pPr>
            <a:r>
              <a:rPr lang="en-US" dirty="0" smtClean="0"/>
              <a:t>POST </a:t>
            </a:r>
            <a:r>
              <a:rPr lang="en-US" dirty="0"/>
              <a:t>: This is used to create new data in the </a:t>
            </a:r>
            <a:r>
              <a:rPr lang="en-US" dirty="0" smtClean="0"/>
              <a:t>database</a:t>
            </a:r>
          </a:p>
          <a:p>
            <a:pPr>
              <a:buAutoNum type="arabicPeriod"/>
            </a:pPr>
            <a:r>
              <a:rPr lang="en-US" dirty="0" smtClean="0"/>
              <a:t>PUT : </a:t>
            </a:r>
            <a:r>
              <a:rPr lang="en-US" dirty="0"/>
              <a:t>This is used to update data on the </a:t>
            </a:r>
            <a:r>
              <a:rPr lang="en-US" dirty="0" smtClean="0"/>
              <a:t>database</a:t>
            </a:r>
          </a:p>
          <a:p>
            <a:pPr>
              <a:buAutoNum type="arabicPeriod"/>
            </a:pPr>
            <a:r>
              <a:rPr lang="en-US" dirty="0" smtClean="0"/>
              <a:t>DELETE </a:t>
            </a:r>
            <a:r>
              <a:rPr lang="en-US" dirty="0"/>
              <a:t>: This is used to delete data from a database</a:t>
            </a:r>
          </a:p>
          <a:p>
            <a:pPr marL="0" indent="0">
              <a:buNone/>
            </a:pPr>
            <a:endParaRPr lang="en-US" dirty="0"/>
          </a:p>
          <a:p>
            <a:pPr marL="0" indent="0">
              <a:buNone/>
            </a:pPr>
            <a:endParaRPr lang="en-US" dirty="0"/>
          </a:p>
          <a:p>
            <a:pPr marL="0" lvl="0" indent="0">
              <a:buClr>
                <a:srgbClr val="90C226"/>
              </a:buClr>
              <a:buNone/>
            </a:pPr>
            <a:endParaRPr lang="en-US" dirty="0">
              <a:solidFill>
                <a:prstClr val="black">
                  <a:lumMod val="75000"/>
                  <a:lumOff val="25000"/>
                </a:prstClr>
              </a:solidFill>
            </a:endParaRPr>
          </a:p>
          <a:p>
            <a:pPr marL="0" indent="0">
              <a:buNone/>
            </a:pPr>
            <a:endParaRPr lang="en-US" dirty="0" smtClean="0"/>
          </a:p>
          <a:p>
            <a:pPr marL="0" indent="0">
              <a:buNone/>
            </a:pPr>
            <a:endParaRPr lang="en-US" dirty="0" smtClean="0"/>
          </a:p>
          <a:p>
            <a:pPr>
              <a:buAutoNum type="arabicPeriod"/>
            </a:pPr>
            <a:endParaRPr lang="en-US" dirty="0"/>
          </a:p>
          <a:p>
            <a:endParaRPr lang="en-US" dirty="0" smtClean="0"/>
          </a:p>
        </p:txBody>
      </p:sp>
    </p:spTree>
    <p:extLst>
      <p:ext uri="{BB962C8B-B14F-4D97-AF65-F5344CB8AC3E}">
        <p14:creationId xmlns:p14="http://schemas.microsoft.com/office/powerpoint/2010/main" val="3706238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Structure III</a:t>
            </a:r>
            <a:endParaRPr lang="en-ZA" dirty="0"/>
          </a:p>
        </p:txBody>
      </p:sp>
      <p:sp>
        <p:nvSpPr>
          <p:cNvPr id="3" name="Content Placeholder 2"/>
          <p:cNvSpPr>
            <a:spLocks noGrp="1"/>
          </p:cNvSpPr>
          <p:nvPr>
            <p:ph idx="1"/>
          </p:nvPr>
        </p:nvSpPr>
        <p:spPr>
          <a:xfrm>
            <a:off x="677334" y="1479005"/>
            <a:ext cx="8596668" cy="4686664"/>
          </a:xfrm>
        </p:spPr>
        <p:txBody>
          <a:bodyPr>
            <a:normAutofit/>
          </a:bodyPr>
          <a:lstStyle/>
          <a:p>
            <a:r>
              <a:rPr lang="en-US" b="1" dirty="0" smtClean="0"/>
              <a:t>Headers:</a:t>
            </a:r>
          </a:p>
          <a:p>
            <a:pPr marL="0" indent="0">
              <a:buNone/>
            </a:pPr>
            <a:r>
              <a:rPr lang="en-US" dirty="0" smtClean="0"/>
              <a:t>Headers </a:t>
            </a:r>
            <a:r>
              <a:rPr lang="en-US" dirty="0"/>
              <a:t>are used to provide information to both the client and server. It can be used for many purposes, such as authentication and providing information about the body content</a:t>
            </a:r>
            <a:r>
              <a:rPr lang="en-US" dirty="0" smtClean="0"/>
              <a:t>.</a:t>
            </a:r>
          </a:p>
          <a:p>
            <a:pPr lvl="0">
              <a:buClr>
                <a:srgbClr val="90C226"/>
              </a:buClr>
            </a:pPr>
            <a:r>
              <a:rPr lang="en-US" b="1" dirty="0" smtClean="0">
                <a:solidFill>
                  <a:prstClr val="black">
                    <a:lumMod val="75000"/>
                    <a:lumOff val="25000"/>
                  </a:prstClr>
                </a:solidFill>
              </a:rPr>
              <a:t>Data:</a:t>
            </a:r>
            <a:endParaRPr lang="en-US" b="1" dirty="0">
              <a:solidFill>
                <a:prstClr val="black">
                  <a:lumMod val="75000"/>
                  <a:lumOff val="25000"/>
                </a:prstClr>
              </a:solidFill>
            </a:endParaRPr>
          </a:p>
          <a:p>
            <a:pPr marL="0" indent="0">
              <a:buNone/>
            </a:pPr>
            <a:r>
              <a:rPr lang="en-US" dirty="0" smtClean="0"/>
              <a:t>The </a:t>
            </a:r>
            <a:r>
              <a:rPr lang="en-US" dirty="0"/>
              <a:t>data (sometimes called “body” or “message”) contains information you want to be sent to the server. This option is only used with </a:t>
            </a:r>
            <a:r>
              <a:rPr lang="en-US" dirty="0" smtClean="0"/>
              <a:t>e.g. POST</a:t>
            </a:r>
            <a:r>
              <a:rPr lang="en-US" dirty="0"/>
              <a:t>, </a:t>
            </a:r>
            <a:r>
              <a:rPr lang="en-US" dirty="0" smtClean="0"/>
              <a:t>PUT or DELETE </a:t>
            </a:r>
            <a:r>
              <a:rPr lang="en-US" dirty="0"/>
              <a:t>requests.</a:t>
            </a:r>
          </a:p>
          <a:p>
            <a:pPr marL="0" indent="0">
              <a:buNone/>
            </a:pPr>
            <a:endParaRPr lang="en-US" dirty="0"/>
          </a:p>
          <a:p>
            <a:pPr marL="0" indent="0">
              <a:buNone/>
            </a:pPr>
            <a:endParaRPr lang="en-US" dirty="0"/>
          </a:p>
          <a:p>
            <a:pPr marL="0" lvl="0" indent="0">
              <a:buClr>
                <a:srgbClr val="90C226"/>
              </a:buClr>
              <a:buNone/>
            </a:pPr>
            <a:endParaRPr lang="en-US" dirty="0">
              <a:solidFill>
                <a:prstClr val="black">
                  <a:lumMod val="75000"/>
                  <a:lumOff val="25000"/>
                </a:prstClr>
              </a:solidFill>
            </a:endParaRPr>
          </a:p>
          <a:p>
            <a:pPr marL="0" indent="0">
              <a:buNone/>
            </a:pPr>
            <a:endParaRPr lang="en-US" dirty="0" smtClean="0"/>
          </a:p>
          <a:p>
            <a:pPr marL="0" indent="0">
              <a:buNone/>
            </a:pPr>
            <a:endParaRPr lang="en-US" dirty="0" smtClean="0"/>
          </a:p>
          <a:p>
            <a:pPr>
              <a:buAutoNum type="arabicPeriod"/>
            </a:pPr>
            <a:endParaRPr lang="en-US" dirty="0"/>
          </a:p>
          <a:p>
            <a:endParaRPr lang="en-US" dirty="0" smtClean="0"/>
          </a:p>
        </p:txBody>
      </p:sp>
    </p:spTree>
    <p:extLst>
      <p:ext uri="{BB962C8B-B14F-4D97-AF65-F5344CB8AC3E}">
        <p14:creationId xmlns:p14="http://schemas.microsoft.com/office/powerpoint/2010/main" val="1542363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Workings</a:t>
            </a:r>
            <a:endParaRPr lang="en-ZA" dirty="0"/>
          </a:p>
        </p:txBody>
      </p:sp>
      <p:sp>
        <p:nvSpPr>
          <p:cNvPr id="3" name="Content Placeholder 2"/>
          <p:cNvSpPr>
            <a:spLocks noGrp="1"/>
          </p:cNvSpPr>
          <p:nvPr>
            <p:ph idx="1"/>
          </p:nvPr>
        </p:nvSpPr>
        <p:spPr>
          <a:xfrm>
            <a:off x="677334" y="1479005"/>
            <a:ext cx="8596668" cy="4686664"/>
          </a:xfrm>
        </p:spPr>
        <p:txBody>
          <a:bodyPr>
            <a:normAutofit/>
          </a:bodyPr>
          <a:lstStyle/>
          <a:p>
            <a:r>
              <a:rPr lang="en-US" dirty="0" smtClean="0"/>
              <a:t>APIs can be documented randomly. You are hoping that they are well-documented and contains a Python wrapper.</a:t>
            </a:r>
            <a:endParaRPr lang="en-US" b="1" dirty="0" smtClean="0">
              <a:solidFill>
                <a:prstClr val="black">
                  <a:lumMod val="75000"/>
                  <a:lumOff val="25000"/>
                </a:prstClr>
              </a:solidFill>
            </a:endParaRPr>
          </a:p>
          <a:p>
            <a:pPr lvl="0">
              <a:buClr>
                <a:srgbClr val="90C226"/>
              </a:buClr>
            </a:pPr>
            <a:r>
              <a:rPr lang="en-US" b="1" dirty="0" smtClean="0">
                <a:solidFill>
                  <a:prstClr val="black">
                    <a:lumMod val="75000"/>
                    <a:lumOff val="25000"/>
                  </a:prstClr>
                </a:solidFill>
              </a:rPr>
              <a:t>API Wrapper:</a:t>
            </a:r>
            <a:endParaRPr lang="en-US" b="1" dirty="0">
              <a:solidFill>
                <a:prstClr val="black">
                  <a:lumMod val="75000"/>
                  <a:lumOff val="25000"/>
                </a:prstClr>
              </a:solidFill>
            </a:endParaRPr>
          </a:p>
          <a:p>
            <a:pPr marL="0" indent="0">
              <a:buNone/>
            </a:pPr>
            <a:r>
              <a:rPr lang="en-US" dirty="0"/>
              <a:t>An API wrapper is simply a python library that is </a:t>
            </a:r>
            <a:r>
              <a:rPr lang="en-US" dirty="0" smtClean="0"/>
              <a:t>custom </a:t>
            </a:r>
            <a:r>
              <a:rPr lang="en-US" dirty="0"/>
              <a:t>developed for accessing a particular API. Just like other python libraries, they have packages in them that allows users perform a variety of operations as suited for the </a:t>
            </a:r>
            <a:r>
              <a:rPr lang="en-US" dirty="0" smtClean="0"/>
              <a:t>platform </a:t>
            </a:r>
            <a:r>
              <a:rPr lang="en-US" dirty="0"/>
              <a:t>in </a:t>
            </a:r>
            <a:r>
              <a:rPr lang="en-US" dirty="0" smtClean="0"/>
              <a:t>question (see Twitter wrapper).</a:t>
            </a:r>
          </a:p>
          <a:p>
            <a:pPr lvl="0">
              <a:buClr>
                <a:srgbClr val="90C226"/>
              </a:buClr>
            </a:pPr>
            <a:r>
              <a:rPr lang="en-US" b="1" dirty="0" smtClean="0">
                <a:solidFill>
                  <a:prstClr val="black">
                    <a:lumMod val="75000"/>
                    <a:lumOff val="25000"/>
                  </a:prstClr>
                </a:solidFill>
              </a:rPr>
              <a:t>Request:</a:t>
            </a:r>
            <a:endParaRPr lang="en-US" b="1" dirty="0">
              <a:solidFill>
                <a:prstClr val="black">
                  <a:lumMod val="75000"/>
                  <a:lumOff val="25000"/>
                </a:prstClr>
              </a:solidFill>
            </a:endParaRPr>
          </a:p>
          <a:p>
            <a:pPr marL="0" indent="0">
              <a:buNone/>
            </a:pPr>
            <a:r>
              <a:rPr lang="en-US" dirty="0" smtClean="0"/>
              <a:t>Now </a:t>
            </a:r>
            <a:r>
              <a:rPr lang="en-US" dirty="0"/>
              <a:t>we know that we can make use of API tools such as wrappers to access an API terminal. However, you won't always have an already made custom tool, hence you need to find an alternative to requesting data from an API.</a:t>
            </a:r>
          </a:p>
          <a:p>
            <a:pPr marL="0" indent="0">
              <a:buNone/>
            </a:pPr>
            <a:r>
              <a:rPr lang="en-US" dirty="0"/>
              <a:t>This is where the </a:t>
            </a:r>
            <a:r>
              <a:rPr lang="en-US" b="1" dirty="0"/>
              <a:t>Requests </a:t>
            </a:r>
            <a:r>
              <a:rPr lang="en-US" dirty="0"/>
              <a:t>library comes in</a:t>
            </a:r>
            <a:r>
              <a:rPr lang="en-US" dirty="0" smtClean="0"/>
              <a:t>.</a:t>
            </a:r>
            <a:endParaRPr lang="en-US" dirty="0"/>
          </a:p>
          <a:p>
            <a:pPr marL="0" indent="0">
              <a:buNone/>
            </a:pPr>
            <a:endParaRPr lang="en-US" dirty="0"/>
          </a:p>
          <a:p>
            <a:pPr marL="0" indent="0">
              <a:buNone/>
            </a:pPr>
            <a:endParaRPr lang="en-US" dirty="0"/>
          </a:p>
          <a:p>
            <a:pPr marL="0" lvl="0" indent="0">
              <a:buClr>
                <a:srgbClr val="90C226"/>
              </a:buClr>
              <a:buNone/>
            </a:pPr>
            <a:endParaRPr lang="en-US" dirty="0">
              <a:solidFill>
                <a:prstClr val="black">
                  <a:lumMod val="75000"/>
                  <a:lumOff val="25000"/>
                </a:prstClr>
              </a:solidFill>
            </a:endParaRPr>
          </a:p>
          <a:p>
            <a:pPr marL="0" indent="0">
              <a:buNone/>
            </a:pPr>
            <a:endParaRPr lang="en-US" dirty="0" smtClean="0"/>
          </a:p>
          <a:p>
            <a:pPr marL="0" indent="0">
              <a:buNone/>
            </a:pPr>
            <a:endParaRPr lang="en-US" dirty="0" smtClean="0"/>
          </a:p>
          <a:p>
            <a:pPr>
              <a:buAutoNum type="arabicPeriod"/>
            </a:pPr>
            <a:endParaRPr lang="en-US" dirty="0"/>
          </a:p>
          <a:p>
            <a:endParaRPr lang="en-US" dirty="0" smtClean="0"/>
          </a:p>
        </p:txBody>
      </p:sp>
    </p:spTree>
    <p:extLst>
      <p:ext uri="{BB962C8B-B14F-4D97-AF65-F5344CB8AC3E}">
        <p14:creationId xmlns:p14="http://schemas.microsoft.com/office/powerpoint/2010/main" val="4155525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Documentation</a:t>
            </a:r>
            <a:endParaRPr lang="en-ZA" dirty="0"/>
          </a:p>
        </p:txBody>
      </p:sp>
      <p:sp>
        <p:nvSpPr>
          <p:cNvPr id="3" name="Content Placeholder 2"/>
          <p:cNvSpPr>
            <a:spLocks noGrp="1"/>
          </p:cNvSpPr>
          <p:nvPr>
            <p:ph idx="1"/>
          </p:nvPr>
        </p:nvSpPr>
        <p:spPr>
          <a:xfrm>
            <a:off x="677334" y="1365793"/>
            <a:ext cx="8596668" cy="4895670"/>
          </a:xfrm>
        </p:spPr>
        <p:txBody>
          <a:bodyPr>
            <a:normAutofit fontScale="92500" lnSpcReduction="10000"/>
          </a:bodyPr>
          <a:lstStyle/>
          <a:p>
            <a:r>
              <a:rPr lang="en-US" dirty="0" smtClean="0"/>
              <a:t>This is like an user </a:t>
            </a:r>
            <a:r>
              <a:rPr lang="en-US" dirty="0"/>
              <a:t>manual on what type of resources can be accessed through the API, how to access them (what methods to call or parameters to use) and tells you of the do(s) and don'ts of using the API.</a:t>
            </a:r>
          </a:p>
          <a:p>
            <a:r>
              <a:rPr lang="en-US" dirty="0"/>
              <a:t>Typically, the documentation will show you a sample response for any of the </a:t>
            </a:r>
            <a:r>
              <a:rPr lang="en-US" dirty="0" smtClean="0"/>
              <a:t>available </a:t>
            </a:r>
            <a:r>
              <a:rPr lang="en-US" dirty="0"/>
              <a:t>methods. That is, it will tell what type of data is returned </a:t>
            </a:r>
            <a:r>
              <a:rPr lang="en-US" dirty="0" err="1"/>
              <a:t>e.g</a:t>
            </a:r>
            <a:r>
              <a:rPr lang="en-US" dirty="0"/>
              <a:t>, JSON, and what a typical format looks like. This is so you can be sure of what you need and how to retrieve them</a:t>
            </a:r>
            <a:r>
              <a:rPr lang="en-US" dirty="0" smtClean="0"/>
              <a:t>.</a:t>
            </a:r>
          </a:p>
          <a:p>
            <a:r>
              <a:rPr lang="en-US" dirty="0" err="1" smtClean="0"/>
              <a:t>Coinbase</a:t>
            </a:r>
            <a:r>
              <a:rPr lang="en-US" dirty="0" smtClean="0"/>
              <a:t>, last </a:t>
            </a:r>
            <a:r>
              <a:rPr lang="en-US" dirty="0" err="1" smtClean="0"/>
              <a:t>fm</a:t>
            </a:r>
            <a:r>
              <a:rPr lang="en-US" dirty="0" smtClean="0"/>
              <a:t> examples.</a:t>
            </a:r>
          </a:p>
          <a:p>
            <a:r>
              <a:rPr lang="en-US" b="1" dirty="0" smtClean="0"/>
              <a:t>Notes on documentation:</a:t>
            </a:r>
          </a:p>
          <a:p>
            <a:pPr>
              <a:buAutoNum type="arabicPeriod"/>
            </a:pPr>
            <a:r>
              <a:rPr lang="en-US" dirty="0" smtClean="0"/>
              <a:t>API Keys: </a:t>
            </a:r>
            <a:r>
              <a:rPr lang="en-US" dirty="0"/>
              <a:t>An API key is sometimes required when you need to perform some special operations on user accounts. An example will be sending a Bitcoin on the </a:t>
            </a:r>
            <a:r>
              <a:rPr lang="en-US" dirty="0" err="1"/>
              <a:t>Coinbase</a:t>
            </a:r>
            <a:r>
              <a:rPr lang="en-US" dirty="0"/>
              <a:t> </a:t>
            </a:r>
            <a:r>
              <a:rPr lang="en-US" dirty="0" smtClean="0"/>
              <a:t>platform. </a:t>
            </a:r>
            <a:r>
              <a:rPr lang="en-US" dirty="0"/>
              <a:t>To get an API Key, some providers will require you to create an </a:t>
            </a:r>
            <a:r>
              <a:rPr lang="en-US" dirty="0" smtClean="0"/>
              <a:t>account. Note it is information sensitive so store properly. (Handshake)</a:t>
            </a:r>
          </a:p>
          <a:p>
            <a:pPr>
              <a:buAutoNum type="arabicPeriod"/>
            </a:pPr>
            <a:r>
              <a:rPr lang="en-US" dirty="0"/>
              <a:t>Rate Limits: Usually, the API provider will limit the amount of calls/requests made on the server per second. This is to avoid causing problems on the server due to multiple requests and overloading. You should restrict the rate of calls/request to </a:t>
            </a:r>
            <a:r>
              <a:rPr lang="en-US" dirty="0" smtClean="0"/>
              <a:t>avoid </a:t>
            </a:r>
            <a:r>
              <a:rPr lang="en-US" dirty="0"/>
              <a:t>being banned from accessing the service. </a:t>
            </a:r>
            <a:endParaRPr lang="en-US" dirty="0" smtClean="0"/>
          </a:p>
          <a:p>
            <a:pPr>
              <a:buAutoNum type="arabicPeriod"/>
            </a:pPr>
            <a:endParaRPr lang="en-US" dirty="0" smtClean="0"/>
          </a:p>
          <a:p>
            <a:pPr>
              <a:buAutoNum type="arabicPeriod"/>
            </a:pPr>
            <a:endParaRPr lang="en-US" dirty="0"/>
          </a:p>
          <a:p>
            <a:endParaRPr lang="en-US" dirty="0"/>
          </a:p>
          <a:p>
            <a:pPr marL="0" indent="0">
              <a:buNone/>
            </a:pPr>
            <a:endParaRPr lang="en-US" dirty="0"/>
          </a:p>
          <a:p>
            <a:pPr marL="0" lvl="0" indent="0">
              <a:buClr>
                <a:srgbClr val="90C226"/>
              </a:buClr>
              <a:buNone/>
            </a:pPr>
            <a:endParaRPr lang="en-US" dirty="0">
              <a:solidFill>
                <a:prstClr val="black">
                  <a:lumMod val="75000"/>
                  <a:lumOff val="25000"/>
                </a:prstClr>
              </a:solidFill>
            </a:endParaRPr>
          </a:p>
          <a:p>
            <a:pPr marL="0" indent="0">
              <a:buNone/>
            </a:pPr>
            <a:endParaRPr lang="en-US" dirty="0" smtClean="0"/>
          </a:p>
          <a:p>
            <a:pPr marL="0" indent="0">
              <a:buNone/>
            </a:pPr>
            <a:endParaRPr lang="en-US" dirty="0" smtClean="0"/>
          </a:p>
          <a:p>
            <a:pPr>
              <a:buAutoNum type="arabicPeriod"/>
            </a:pPr>
            <a:endParaRPr lang="en-US" dirty="0"/>
          </a:p>
          <a:p>
            <a:endParaRPr lang="en-US" dirty="0" smtClean="0"/>
          </a:p>
        </p:txBody>
      </p:sp>
    </p:spTree>
    <p:extLst>
      <p:ext uri="{BB962C8B-B14F-4D97-AF65-F5344CB8AC3E}">
        <p14:creationId xmlns:p14="http://schemas.microsoft.com/office/powerpoint/2010/main" val="159320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3901</TotalTime>
  <Words>821</Words>
  <Application>Microsoft Office PowerPoint</Application>
  <PresentationFormat>Widescreen</PresentationFormat>
  <Paragraphs>82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Accessing Data through API</vt:lpstr>
      <vt:lpstr>Overview</vt:lpstr>
      <vt:lpstr>API</vt:lpstr>
      <vt:lpstr>API Structure I</vt:lpstr>
      <vt:lpstr>API Structure II</vt:lpstr>
      <vt:lpstr>API Structure III</vt:lpstr>
      <vt:lpstr>API Workings</vt:lpstr>
      <vt:lpstr>API Documentation</vt:lpstr>
    </vt:vector>
  </TitlesOfParts>
  <Company>Capitec 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conditionals and control flows</dc:title>
  <dc:creator>David Stephens</dc:creator>
  <cp:lastModifiedBy>David Stephens</cp:lastModifiedBy>
  <cp:revision>30</cp:revision>
  <dcterms:created xsi:type="dcterms:W3CDTF">2020-09-21T16:21:39Z</dcterms:created>
  <dcterms:modified xsi:type="dcterms:W3CDTF">2020-11-18T16:31:23Z</dcterms:modified>
</cp:coreProperties>
</file>