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F85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006F85"/>
                </a:solidFill>
                <a:latin typeface="Lato"/>
                <a:ea typeface="Lato"/>
                <a:cs typeface="Lato"/>
                <a:sym typeface="Lato"/>
              </a:rPr>
              <a:t>Who are you</a:t>
            </a:r>
            <a:endParaRPr sz="1800">
              <a:solidFill>
                <a:srgbClr val="006F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F85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006F85"/>
                </a:solidFill>
                <a:latin typeface="Lato"/>
                <a:ea typeface="Lato"/>
                <a:cs typeface="Lato"/>
                <a:sym typeface="Lato"/>
              </a:rPr>
              <a:t>What do you do</a:t>
            </a:r>
            <a:endParaRPr sz="1800">
              <a:solidFill>
                <a:srgbClr val="006F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F85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006F85"/>
                </a:solidFill>
                <a:latin typeface="Lato"/>
                <a:ea typeface="Lato"/>
                <a:cs typeface="Lato"/>
                <a:sym typeface="Lato"/>
              </a:rPr>
              <a:t>Why does it matter</a:t>
            </a:r>
            <a:endParaRPr sz="1800">
              <a:solidFill>
                <a:srgbClr val="006F8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F85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006F85"/>
                </a:solidFill>
                <a:latin typeface="Lato"/>
                <a:ea typeface="Lato"/>
                <a:cs typeface="Lato"/>
                <a:sym typeface="Lato"/>
              </a:rPr>
              <a:t>Why should people care</a:t>
            </a:r>
            <a:endParaRPr sz="1800">
              <a:solidFill>
                <a:srgbClr val="006F8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6F8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48bada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48bada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b30faa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b30faa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b30faa8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b30faa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30faa8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b30faa8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b30faa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b30faa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b30faa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b30faa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ohk.io/en/blog/posts/2020/11/13/the-general-perspective-on-staking-in-cardan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Hardforq Cafe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8925" y="34598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Stage &amp; Role Approach to Onboarding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https://iohk.io/en/blog/posts/2020/11/13/the-general-perspective-on-staking-in-cardano/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Questions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Hardforq Kafe is…</a:t>
            </a:r>
            <a:endParaRPr/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are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 you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does it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should people care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179575" y="526350"/>
            <a:ext cx="6465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Cardano Depends on a Healthy </a:t>
            </a:r>
            <a:br>
              <a:rPr lang="en" sz="6400"/>
            </a:br>
            <a:r>
              <a:rPr lang="en" sz="6400"/>
              <a:t>Stake Pool Network</a:t>
            </a:r>
            <a:endParaRPr sz="6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of Stake Pools - </a:t>
            </a:r>
            <a:r>
              <a:rPr lang="en" sz="2200"/>
              <a:t>https://adapools.org/groups</a:t>
            </a:r>
            <a:endParaRPr sz="22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50" y="866450"/>
            <a:ext cx="5375300" cy="36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80"/>
              <a:t>Actors in the Stake Pool Network</a:t>
            </a:r>
            <a:endParaRPr sz="5080"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 Can have Many Roles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IOG, CF, Emurgo, DCF, cFund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 Holders(bottom-up)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  <a:effectLst>
            <a:outerShdw blurRad="114300" rotWithShape="0" algn="bl" dir="2820000" dist="9525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Roles	</a:t>
            </a:r>
            <a:endParaRPr sz="7600"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5019850" y="866675"/>
            <a:ext cx="3305400" cy="27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Voters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Proposers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CAs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vCAs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Identification &amp; Representation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6767425" y="1115075"/>
            <a:ext cx="1964100" cy="22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Whales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Challenge Teams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Circle-subcircle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dReps</a:t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7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5152425" y="3436200"/>
            <a:ext cx="3305400" cy="13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79"/>
              <a:t>These are all represented by one thing - a wallet</a:t>
            </a:r>
            <a:endParaRPr b="1" sz="1779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979"/>
              <a:t>It all begins and ends in a wallet</a:t>
            </a:r>
            <a:endParaRPr b="1" sz="1979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79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615875" y="594250"/>
            <a:ext cx="4045200" cy="4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2479"/>
              <a:t>SPOs &amp; Stake Holders</a:t>
            </a:r>
            <a:endParaRPr sz="11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Stages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Insight Sharing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Submit Proposals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Refine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Finalize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Assess 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AssessQ&amp;A 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Governance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Insight Retrospective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