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317" r:id="rId6"/>
    <p:sldId id="318" r:id="rId7"/>
    <p:sldId id="321" r:id="rId8"/>
    <p:sldId id="323" r:id="rId9"/>
    <p:sldId id="319" r:id="rId10"/>
    <p:sldId id="320" r:id="rId11"/>
    <p:sldId id="324" r:id="rId12"/>
    <p:sldId id="32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2" pos="2876" userDrawn="1">
          <p15:clr>
            <a:srgbClr val="A4A3A4"/>
          </p15:clr>
        </p15:guide>
        <p15:guide id="1" orient="horz" pos="17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0"/>
        <p:guide pos="2880"/>
        <p:guide pos="2876"/>
        <p:guide orient="horz" pos="1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28.xml"/><Relationship Id="rId2" Type="http://schemas.openxmlformats.org/officeDocument/2006/relationships/image" Target="../media/image4.png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21.xml"/><Relationship Id="rId2" Type="http://schemas.openxmlformats.org/officeDocument/2006/relationships/image" Target="../media/image2.png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TypeCasting 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1181" t="10513" r="10995" b="12881"/>
          <a:stretch>
            <a:fillRect/>
          </a:stretch>
        </p:blipFill>
        <p:spPr>
          <a:xfrm>
            <a:off x="5427980" y="1810385"/>
            <a:ext cx="3458845" cy="1681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4961" t="7247" r="4525" b="6740"/>
          <a:stretch>
            <a:fillRect/>
          </a:stretch>
        </p:blipFill>
        <p:spPr>
          <a:xfrm>
            <a:off x="1190625" y="709295"/>
            <a:ext cx="3977005" cy="377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8890" y="676275"/>
            <a:ext cx="4522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TypeCasting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31340" y="1223645"/>
            <a:ext cx="6021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TypeCasting is the process of converting one non-primitive datatype into another non-primitive datatype.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61105" y="2172335"/>
            <a:ext cx="2161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TYPECASTING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74540" y="253238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3725" y="3285490"/>
            <a:ext cx="2877185" cy="13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>
            <p:custDataLst>
              <p:tags r:id="rId1"/>
            </p:custDataLst>
          </p:nvPr>
        </p:nvCxnSpPr>
        <p:spPr>
          <a:xfrm flipH="1">
            <a:off x="3133725" y="328295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>
            <p:custDataLst>
              <p:tags r:id="rId2"/>
            </p:custDataLst>
          </p:nvPr>
        </p:nvCxnSpPr>
        <p:spPr>
          <a:xfrm flipH="1">
            <a:off x="6015355" y="328295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>
            <p:custDataLst>
              <p:tags r:id="rId3"/>
            </p:custDataLst>
          </p:nvPr>
        </p:nvSpPr>
        <p:spPr>
          <a:xfrm>
            <a:off x="2616835" y="4033520"/>
            <a:ext cx="1304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B050"/>
                </a:solidFill>
                <a:latin typeface="firacode" charset="0"/>
                <a:cs typeface="firacode" charset="0"/>
              </a:rPr>
              <a:t>Upcasting</a:t>
            </a:r>
            <a:endParaRPr lang="en-US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>
            <p:custDataLst>
              <p:tags r:id="rId4"/>
            </p:custDataLst>
          </p:nvPr>
        </p:nvSpPr>
        <p:spPr>
          <a:xfrm>
            <a:off x="5413375" y="4033520"/>
            <a:ext cx="1379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B050"/>
                </a:solidFill>
                <a:latin typeface="firacode" charset="0"/>
                <a:cs typeface="firacode" charset="0"/>
              </a:rPr>
              <a:t>Downcasting</a:t>
            </a:r>
            <a:endParaRPr lang="en-US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43355" y="1044575"/>
            <a:ext cx="71056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Upcasting is the typecasting of a child object to a parent object.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Upcasting can be done implicitly.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Upcasting gives us the flexibility to access the parent class members but it is not possible to access all the child class members using this feature.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we can access the overridden methods. Advantage is Generalization of object.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0" name="Text Box 9"/>
          <p:cNvSpPr txBox="1"/>
          <p:nvPr>
            <p:custDataLst>
              <p:tags r:id="rId1"/>
            </p:custDataLst>
          </p:nvPr>
        </p:nvSpPr>
        <p:spPr>
          <a:xfrm>
            <a:off x="1271270" y="560705"/>
            <a:ext cx="30721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FF0000"/>
                </a:solidFill>
                <a:latin typeface="firacode" charset="0"/>
                <a:cs typeface="firacode" charset="0"/>
              </a:rPr>
              <a:t>Upcasting</a:t>
            </a:r>
            <a:endParaRPr lang="en-US" sz="25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>
            <p:custDataLst>
              <p:tags r:id="rId2"/>
            </p:custDataLst>
          </p:nvPr>
        </p:nvSpPr>
        <p:spPr>
          <a:xfrm>
            <a:off x="1337945" y="3074670"/>
            <a:ext cx="3072130" cy="355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rgbClr val="00B050"/>
                </a:solidFill>
                <a:latin typeface="firacode" charset="0"/>
                <a:cs typeface="firacode" charset="0"/>
              </a:rPr>
              <a:t>SYNTAX </a:t>
            </a:r>
            <a:r>
              <a:rPr lang="en-US" sz="2500">
                <a:solidFill>
                  <a:srgbClr val="00B050"/>
                </a:solidFill>
                <a:latin typeface="firacode" charset="0"/>
                <a:cs typeface="firacode" charset="0"/>
              </a:rPr>
              <a:t>:</a:t>
            </a:r>
            <a:endParaRPr lang="en-US" sz="25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897380" y="3616325"/>
            <a:ext cx="301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Child c = new Child();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>
            <p:custDataLst>
              <p:tags r:id="rId3"/>
            </p:custDataLst>
          </p:nvPr>
        </p:nvSpPr>
        <p:spPr>
          <a:xfrm>
            <a:off x="1897380" y="4056380"/>
            <a:ext cx="301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Parent p = new Child(): ;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>
            <p:custDataLst>
              <p:tags r:id="rId1"/>
            </p:custDataLst>
          </p:nvPr>
        </p:nvSpPr>
        <p:spPr>
          <a:xfrm>
            <a:off x="1278255" y="582295"/>
            <a:ext cx="1753235" cy="32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200">
                <a:solidFill>
                  <a:srgbClr val="FF0000"/>
                </a:solidFill>
                <a:latin typeface="firacode" charset="0"/>
                <a:cs typeface="firacode" charset="0"/>
              </a:rPr>
              <a:t>Example </a:t>
            </a:r>
            <a:r>
              <a:rPr lang="en-US" sz="2500">
                <a:solidFill>
                  <a:srgbClr val="FF0000"/>
                </a:solidFill>
                <a:latin typeface="firacode" charset="0"/>
                <a:cs typeface="firacode" charset="0"/>
              </a:rPr>
              <a:t>:</a:t>
            </a:r>
            <a:endParaRPr lang="en-US" sz="25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971040" y="1254760"/>
            <a:ext cx="2434590" cy="12992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109470" y="1435100"/>
            <a:ext cx="2718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non-Private-variables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3" name="Text Box 12"/>
          <p:cNvSpPr txBox="1"/>
          <p:nvPr>
            <p:custDataLst>
              <p:tags r:id="rId2"/>
            </p:custDataLst>
          </p:nvPr>
        </p:nvSpPr>
        <p:spPr>
          <a:xfrm>
            <a:off x="2109470" y="2011680"/>
            <a:ext cx="2718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non-Private-methods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4" name="Text Box 13"/>
          <p:cNvSpPr txBox="1"/>
          <p:nvPr>
            <p:custDataLst>
              <p:tags r:id="rId3"/>
            </p:custDataLst>
          </p:nvPr>
        </p:nvSpPr>
        <p:spPr>
          <a:xfrm>
            <a:off x="2914015" y="908685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ParentClass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45790" y="2588260"/>
            <a:ext cx="0" cy="970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>
            <p:custDataLst>
              <p:tags r:id="rId4"/>
            </p:custDataLst>
          </p:nvPr>
        </p:nvSpPr>
        <p:spPr>
          <a:xfrm>
            <a:off x="5965190" y="958850"/>
            <a:ext cx="2434590" cy="21729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>
            <p:custDataLst>
              <p:tags r:id="rId5"/>
            </p:custDataLst>
          </p:nvPr>
        </p:nvSpPr>
        <p:spPr>
          <a:xfrm>
            <a:off x="6029960" y="652145"/>
            <a:ext cx="1658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ChildClass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145790" y="3533140"/>
            <a:ext cx="4347210" cy="3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>
            <p:custDataLst>
              <p:tags r:id="rId6"/>
            </p:custDataLst>
          </p:nvPr>
        </p:nvCxnSpPr>
        <p:spPr>
          <a:xfrm flipH="1">
            <a:off x="7469505" y="3131820"/>
            <a:ext cx="6985" cy="404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>
            <p:custDataLst>
              <p:tags r:id="rId7"/>
            </p:custDataLst>
          </p:nvPr>
        </p:nvSpPr>
        <p:spPr>
          <a:xfrm>
            <a:off x="6176645" y="1167765"/>
            <a:ext cx="27635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non-Private-variables,methods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[ parent-class]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1" name="Text Box 20"/>
          <p:cNvSpPr txBox="1"/>
          <p:nvPr>
            <p:custDataLst>
              <p:tags r:id="rId8"/>
            </p:custDataLst>
          </p:nvPr>
        </p:nvSpPr>
        <p:spPr>
          <a:xfrm>
            <a:off x="6176645" y="2037080"/>
            <a:ext cx="2763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variables [ Child-class ,]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2" name="Text Box 21"/>
          <p:cNvSpPr txBox="1"/>
          <p:nvPr>
            <p:custDataLst>
              <p:tags r:id="rId9"/>
            </p:custDataLst>
          </p:nvPr>
        </p:nvSpPr>
        <p:spPr>
          <a:xfrm>
            <a:off x="6176645" y="2475865"/>
            <a:ext cx="2718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methods-[ child Class ]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213225" y="3190875"/>
            <a:ext cx="159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chemeClr val="accent6"/>
                </a:solidFill>
                <a:latin typeface="firacode" charset="0"/>
                <a:cs typeface="firacode" charset="0"/>
              </a:rPr>
              <a:t>Extends</a:t>
            </a:r>
            <a:endParaRPr lang="en-US" sz="18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4" name="Text Box 23"/>
          <p:cNvSpPr txBox="1"/>
          <p:nvPr>
            <p:custDataLst>
              <p:tags r:id="rId10"/>
            </p:custDataLst>
          </p:nvPr>
        </p:nvSpPr>
        <p:spPr>
          <a:xfrm>
            <a:off x="1437640" y="3971925"/>
            <a:ext cx="3550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ChildClass c=new ChildClass();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5" name="Text Box 24"/>
          <p:cNvSpPr txBox="1"/>
          <p:nvPr>
            <p:custDataLst>
              <p:tags r:id="rId11"/>
            </p:custDataLst>
          </p:nvPr>
        </p:nvSpPr>
        <p:spPr>
          <a:xfrm>
            <a:off x="5083810" y="3966845"/>
            <a:ext cx="4385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ParentClass p=new ChildClass();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92583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182" t="8150" r="4129" b="8526"/>
          <a:stretch>
            <a:fillRect/>
          </a:stretch>
        </p:blipFill>
        <p:spPr>
          <a:xfrm>
            <a:off x="1717040" y="735965"/>
            <a:ext cx="618871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92583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9019" t="14096" r="8425" b="13410"/>
          <a:stretch>
            <a:fillRect/>
          </a:stretch>
        </p:blipFill>
        <p:spPr>
          <a:xfrm>
            <a:off x="5670550" y="1988185"/>
            <a:ext cx="2985770" cy="1313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5470" t="7469" r="4346" b="6948"/>
          <a:stretch>
            <a:fillRect/>
          </a:stretch>
        </p:blipFill>
        <p:spPr>
          <a:xfrm>
            <a:off x="1160145" y="700405"/>
            <a:ext cx="4143375" cy="3676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66800" y="52959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Downcasting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>
            <p:custDataLst>
              <p:tags r:id="rId1"/>
            </p:custDataLst>
          </p:nvPr>
        </p:nvSpPr>
        <p:spPr>
          <a:xfrm>
            <a:off x="1443355" y="1148080"/>
            <a:ext cx="710565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Downcasting is the process of  storing parenttype object into the childtype reference type is known the downcasting.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Downcasting done ex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plicitly. 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>
            <p:custDataLst>
              <p:tags r:id="rId2"/>
            </p:custDataLst>
          </p:nvPr>
        </p:nvSpPr>
        <p:spPr>
          <a:xfrm>
            <a:off x="1133475" y="2393315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00B050"/>
                </a:solidFill>
                <a:latin typeface="firacode" charset="0"/>
                <a:cs typeface="firacode" charset="0"/>
              </a:rPr>
              <a:t>Syntax :</a:t>
            </a:r>
            <a:endParaRPr lang="en-US" sz="20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4" name="Text Box 23"/>
          <p:cNvSpPr txBox="1"/>
          <p:nvPr>
            <p:custDataLst>
              <p:tags r:id="rId3"/>
            </p:custDataLst>
          </p:nvPr>
        </p:nvSpPr>
        <p:spPr>
          <a:xfrm>
            <a:off x="1715770" y="2874010"/>
            <a:ext cx="3550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ChildClass c=new ParentClass();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2930" y="3211195"/>
            <a:ext cx="0" cy="513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14675" y="3691890"/>
            <a:ext cx="1451610" cy="22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>
            <p:custDataLst>
              <p:tags r:id="rId4"/>
            </p:custDataLst>
          </p:nvPr>
        </p:nvSpPr>
        <p:spPr>
          <a:xfrm>
            <a:off x="4566285" y="3489325"/>
            <a:ext cx="3550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ClassCastException error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42365" y="62484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ClassCastException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66875" y="1138555"/>
            <a:ext cx="7256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ClassCastException is the complie time error inordert to avoid this programmer must to do typecasting it.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42365" y="2435225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00B050"/>
                </a:solidFill>
                <a:latin typeface="firacode" charset="0"/>
                <a:cs typeface="firacode" charset="0"/>
              </a:rPr>
              <a:t>Syntax :</a:t>
            </a:r>
            <a:endParaRPr lang="en-US" sz="20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78000" y="2943225"/>
            <a:ext cx="7256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>
                <a:srgbClr val="FFFFFF"/>
              </a:buClr>
              <a:buNone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		Child c=new Child();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		Parent p=(Parent)c;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92583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3857" t="8150" r="4129" b="8526"/>
          <a:stretch>
            <a:fillRect/>
          </a:stretch>
        </p:blipFill>
        <p:spPr>
          <a:xfrm>
            <a:off x="1950085" y="735965"/>
            <a:ext cx="5751195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1541</Words>
  <Application>WPS Presentation</Application>
  <PresentationFormat>On-screen Show (16:9)</PresentationFormat>
  <Paragraphs>121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Microsoft YaHei</vt:lpstr>
      <vt:lpstr>Arial Unicode MS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9</cp:revision>
  <dcterms:created xsi:type="dcterms:W3CDTF">2024-05-18T11:00:00Z</dcterms:created>
  <dcterms:modified xsi:type="dcterms:W3CDTF">2024-07-06T16:49:09Z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027AD0D4ED1543E6ADDE039D09F17059_13</vt:lpwstr>
  </property>
  <property fmtid="{D5CDD505-2E9C-101B-9397-08002B2CF9AE}" pid="3" name="KSOProductBuildVer">
    <vt:lpwstr>1033-12.2.0.17119</vt:lpwstr>
  </property>
</Properties>
</file>