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7" r:id="rId3"/>
  </p:sldMasterIdLst>
  <p:notesMasterIdLst>
    <p:notesMasterId r:id="rId5"/>
  </p:notesMasterIdLst>
  <p:sldIdLst>
    <p:sldId id="256" r:id="rId4"/>
    <p:sldId id="258" r:id="rId6"/>
    <p:sldId id="259" r:id="rId7"/>
    <p:sldId id="294" r:id="rId8"/>
    <p:sldId id="260" r:id="rId9"/>
    <p:sldId id="305" r:id="rId10"/>
    <p:sldId id="291" r:id="rId11"/>
    <p:sldId id="293" r:id="rId12"/>
    <p:sldId id="306" r:id="rId13"/>
    <p:sldId id="307" r:id="rId14"/>
    <p:sldId id="308" r:id="rId15"/>
    <p:sldId id="309" r:id="rId16"/>
    <p:sldId id="310" r:id="rId17"/>
    <p:sldId id="292" r:id="rId18"/>
    <p:sldId id="312" r:id="rId19"/>
    <p:sldId id="262" r:id="rId20"/>
    <p:sldId id="295" r:id="rId21"/>
    <p:sldId id="311" r:id="rId22"/>
    <p:sldId id="288" r:id="rId23"/>
    <p:sldId id="296" r:id="rId24"/>
    <p:sldId id="268" r:id="rId25"/>
  </p:sldIdLst>
  <p:sldSz cx="9144000" cy="5143500"/>
  <p:notesSz cx="6858000" cy="9144000"/>
  <p:embeddedFontLst>
    <p:embeddedFont>
      <p:font typeface="Lora"/>
      <p:regular r:id="rId29"/>
    </p:embeddedFont>
    <p:embeddedFont>
      <p:font typeface="Actor" panose="020B0503050000020004"/>
      <p:regular r:id="rId30"/>
    </p:embeddedFont>
    <p:embeddedFont>
      <p:font typeface="Bebas Neue" panose="020B0606020202050201"/>
      <p:regular r:id="rId31"/>
    </p:embeddedFont>
    <p:embeddedFont>
      <p:font typeface="Proxima Nova" panose="02000506030000020004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fce81f19_0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fce81f19_0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4dda1946d_6_3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4dda1946d_6_3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4dda1946d_6_3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4dda1946d_6_3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4dda1946d_6_3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4dda1946d_6_3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4dda1946d_6_3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4dda1946d_6_3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4dda1946d_6_3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4dda1946d_6_3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4dda1946d_6_3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4dda1946d_6_3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4dda1946d_6_3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4dda1946d_6_3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4dda1946d_6_3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4dda1946d_6_3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4dda1946d_6_3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4dda1946d_6_3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20" name="Shape 1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1" name="Google Shape;11921;g2a6d082e0d6_0_273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2" name="Google Shape;11922;g2a6d082e0d6_0_273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c8230601d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c8230601d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4dda1946d_6_3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4dda1946d_6_3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5e18421cc_13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5e18421cc_13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4dda1946d_6_3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4dda1946d_6_3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4dda1946d_6_3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4dda1946d_6_3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4dda1946d_6_3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4dda1946d_6_3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4dda1946d_6_3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4dda1946d_6_3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4dda1946d_6_3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4dda1946d_6_3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4dda1946d_6_3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4dda1946d_6_3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4dda1946d_6_3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4dda1946d_6_3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1280100" y="1146750"/>
            <a:ext cx="65838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0">
                <a:latin typeface="Lora"/>
                <a:ea typeface="Lora"/>
                <a:cs typeface="Lora"/>
                <a:sym typeface="L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2148943" y="3539550"/>
            <a:ext cx="48462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-1950702" y="-1097275"/>
            <a:ext cx="13045402" cy="733804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type="title" idx="2"/>
          </p:nvPr>
        </p:nvSpPr>
        <p:spPr>
          <a:xfrm>
            <a:off x="937625" y="2221358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" name="Google Shape;52;p13"/>
          <p:cNvSpPr txBox="1"/>
          <p:nvPr>
            <p:ph type="subTitle" idx="1"/>
          </p:nvPr>
        </p:nvSpPr>
        <p:spPr>
          <a:xfrm>
            <a:off x="937625" y="2675924"/>
            <a:ext cx="21753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3" name="Google Shape;53;p13"/>
          <p:cNvSpPr txBox="1"/>
          <p:nvPr>
            <p:ph type="title" idx="3"/>
          </p:nvPr>
        </p:nvSpPr>
        <p:spPr>
          <a:xfrm>
            <a:off x="3484346" y="2221358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13"/>
          <p:cNvSpPr txBox="1"/>
          <p:nvPr>
            <p:ph type="subTitle" idx="4"/>
          </p:nvPr>
        </p:nvSpPr>
        <p:spPr>
          <a:xfrm>
            <a:off x="3484346" y="2675924"/>
            <a:ext cx="21753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type="title" idx="5"/>
          </p:nvPr>
        </p:nvSpPr>
        <p:spPr>
          <a:xfrm>
            <a:off x="6031073" y="2221358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13"/>
          <p:cNvSpPr txBox="1"/>
          <p:nvPr>
            <p:ph type="subTitle" idx="6"/>
          </p:nvPr>
        </p:nvSpPr>
        <p:spPr>
          <a:xfrm>
            <a:off x="6031073" y="2675924"/>
            <a:ext cx="21753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13"/>
          <p:cNvSpPr txBox="1"/>
          <p:nvPr>
            <p:ph type="title" idx="7" hasCustomPrompt="1"/>
          </p:nvPr>
        </p:nvSpPr>
        <p:spPr>
          <a:xfrm>
            <a:off x="1568075" y="1636583"/>
            <a:ext cx="914400" cy="63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type="title" idx="8" hasCustomPrompt="1"/>
          </p:nvPr>
        </p:nvSpPr>
        <p:spPr>
          <a:xfrm>
            <a:off x="4114796" y="1636583"/>
            <a:ext cx="914400" cy="63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type="title" idx="9" hasCustomPrompt="1"/>
          </p:nvPr>
        </p:nvSpPr>
        <p:spPr>
          <a:xfrm>
            <a:off x="6661523" y="1636583"/>
            <a:ext cx="914400" cy="63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767275" y="826800"/>
            <a:ext cx="4663500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type="subTitle" idx="1"/>
          </p:nvPr>
        </p:nvSpPr>
        <p:spPr>
          <a:xfrm>
            <a:off x="3767275" y="1482000"/>
            <a:ext cx="4663500" cy="28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unito Light"/>
              <a:buChar char="●"/>
              <a:defRPr sz="11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pic>
        <p:nvPicPr>
          <p:cNvPr id="63" name="Google Shape;63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-1950702" y="-1097275"/>
            <a:ext cx="13045402" cy="733804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>
            <p:ph type="pic" idx="2"/>
          </p:nvPr>
        </p:nvSpPr>
        <p:spPr>
          <a:xfrm>
            <a:off x="0" y="-3750"/>
            <a:ext cx="3429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391875" y="3100288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type="subTitle" idx="1"/>
          </p:nvPr>
        </p:nvSpPr>
        <p:spPr>
          <a:xfrm>
            <a:off x="713225" y="1511325"/>
            <a:ext cx="7717500" cy="14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pic>
        <p:nvPicPr>
          <p:cNvPr id="68" name="Google Shape;68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-1449500" y="-815350"/>
            <a:ext cx="12042998" cy="67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-1950702" y="-1097275"/>
            <a:ext cx="13045402" cy="73380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type="subTitle" idx="1"/>
          </p:nvPr>
        </p:nvSpPr>
        <p:spPr>
          <a:xfrm>
            <a:off x="4759800" y="1583600"/>
            <a:ext cx="3289500" cy="29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3" name="Google Shape;73;p16"/>
          <p:cNvSpPr txBox="1"/>
          <p:nvPr>
            <p:ph type="subTitle" idx="2"/>
          </p:nvPr>
        </p:nvSpPr>
        <p:spPr>
          <a:xfrm>
            <a:off x="1094700" y="1583600"/>
            <a:ext cx="3289500" cy="29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/>
          <p:nvPr>
            <p:ph type="title"/>
          </p:nvPr>
        </p:nvSpPr>
        <p:spPr>
          <a:xfrm>
            <a:off x="2347950" y="539500"/>
            <a:ext cx="4448100" cy="98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type="subTitle" idx="1"/>
          </p:nvPr>
        </p:nvSpPr>
        <p:spPr>
          <a:xfrm>
            <a:off x="2347900" y="14609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/>
        </p:nvSpPr>
        <p:spPr>
          <a:xfrm>
            <a:off x="2496150" y="3682100"/>
            <a:ext cx="41517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CREDITS:</a:t>
            </a:r>
            <a:r>
              <a:rPr lang="en-GB" sz="1000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 This presentation template was created by </a:t>
            </a:r>
            <a:r>
              <a:rPr lang="en-GB" sz="1000" b="1" u="sng">
                <a:solidFill>
                  <a:schemeClr val="hlink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  <a:hlinkClick r:id="rId3"/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, and includes icons by </a:t>
            </a:r>
            <a:r>
              <a:rPr lang="en-GB" sz="1000" b="1" u="sng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  <a:hlinkClick r:id="rId4"/>
              </a:rPr>
              <a:t>Flaticon</a:t>
            </a:r>
            <a:r>
              <a:rPr lang="en-GB" sz="1000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, and infographics &amp; images by </a:t>
            </a:r>
            <a:r>
              <a:rPr lang="en-GB" sz="1000" b="1" u="sng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  <a:hlinkClick r:id="rId5"/>
              </a:rPr>
              <a:t>Freepik</a:t>
            </a:r>
            <a:r>
              <a:rPr lang="en-GB" sz="1000" u="sng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rPr>
              <a:t> </a:t>
            </a:r>
            <a:endParaRPr sz="1000" b="1" u="sng">
              <a:solidFill>
                <a:schemeClr val="dk1"/>
              </a:solidFill>
              <a:latin typeface="Actor" panose="020B0503050000020004"/>
              <a:ea typeface="Actor" panose="020B0503050000020004"/>
              <a:cs typeface="Actor" panose="020B0503050000020004"/>
              <a:sym typeface="Actor" panose="020B05030500000200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-1950702" y="-1097275"/>
            <a:ext cx="13045402" cy="733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720000" y="2262000"/>
            <a:ext cx="64923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title" idx="2" hasCustomPrompt="1"/>
          </p:nvPr>
        </p:nvSpPr>
        <p:spPr>
          <a:xfrm>
            <a:off x="720000" y="1115400"/>
            <a:ext cx="1371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type="subTitle" idx="1"/>
          </p:nvPr>
        </p:nvSpPr>
        <p:spPr>
          <a:xfrm>
            <a:off x="720000" y="301472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body" idx="1"/>
          </p:nvPr>
        </p:nvSpPr>
        <p:spPr>
          <a:xfrm>
            <a:off x="720000" y="1215752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FFB7"/>
              </a:buClr>
              <a:buSzPts val="1100"/>
              <a:buFont typeface="Nunito Light"/>
              <a:buChar char="●"/>
              <a:defRPr sz="1200"/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100"/>
              <a:buFont typeface="Nunito Light"/>
              <a:buChar char="●"/>
              <a:defRPr sz="1100">
                <a:solidFill>
                  <a:srgbClr val="434343"/>
                </a:solidFill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●"/>
              <a:defRPr sz="1100">
                <a:solidFill>
                  <a:srgbClr val="434343"/>
                </a:solidFill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unito Light"/>
              <a:buChar char="○"/>
              <a:defRPr sz="1100">
                <a:solidFill>
                  <a:srgbClr val="434343"/>
                </a:solidFill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100"/>
              <a:buFont typeface="Nunito Light"/>
              <a:buChar char="■"/>
              <a:defRPr sz="11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-1950702" y="-1097275"/>
            <a:ext cx="13045402" cy="733804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type="subTitle" idx="1"/>
          </p:nvPr>
        </p:nvSpPr>
        <p:spPr>
          <a:xfrm>
            <a:off x="4839363" y="2820802"/>
            <a:ext cx="3085500" cy="15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" name="Google Shape;25;p5"/>
          <p:cNvSpPr txBox="1"/>
          <p:nvPr>
            <p:ph type="subTitle" idx="2"/>
          </p:nvPr>
        </p:nvSpPr>
        <p:spPr>
          <a:xfrm>
            <a:off x="1219150" y="2820802"/>
            <a:ext cx="3085500" cy="15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" name="Google Shape;26;p5"/>
          <p:cNvSpPr txBox="1"/>
          <p:nvPr>
            <p:ph type="subTitle" idx="3"/>
          </p:nvPr>
        </p:nvSpPr>
        <p:spPr>
          <a:xfrm>
            <a:off x="4839363" y="2439800"/>
            <a:ext cx="308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type="subTitle" idx="4"/>
          </p:nvPr>
        </p:nvSpPr>
        <p:spPr>
          <a:xfrm>
            <a:off x="1219150" y="2439800"/>
            <a:ext cx="308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-1950702" y="-1097275"/>
            <a:ext cx="13045402" cy="733804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720000" y="997650"/>
            <a:ext cx="4389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type="subTitle" idx="1"/>
          </p:nvPr>
        </p:nvSpPr>
        <p:spPr>
          <a:xfrm>
            <a:off x="720000" y="1494150"/>
            <a:ext cx="4389000" cy="26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pic>
        <p:nvPicPr>
          <p:cNvPr id="34" name="Google Shape;34;p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-1950702" y="-1097275"/>
            <a:ext cx="13045402" cy="733804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/>
          <p:nvPr>
            <p:ph type="pic" idx="2"/>
          </p:nvPr>
        </p:nvSpPr>
        <p:spPr>
          <a:xfrm>
            <a:off x="5715125" y="-3750"/>
            <a:ext cx="3429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ubTitle" idx="1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0"/>
          <p:cNvSpPr txBox="1"/>
          <p:nvPr>
            <p:ph type="title"/>
          </p:nvPr>
        </p:nvSpPr>
        <p:spPr>
          <a:xfrm>
            <a:off x="720000" y="3963800"/>
            <a:ext cx="7704000" cy="640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365760"/>
            <a:ext cx="771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ra"/>
              <a:buNone/>
              <a:defRPr sz="35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ra"/>
              <a:buNone/>
              <a:defRPr sz="35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ra"/>
              <a:buNone/>
              <a:defRPr sz="35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ra"/>
              <a:buNone/>
              <a:defRPr sz="35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ra"/>
              <a:buNone/>
              <a:defRPr sz="35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ra"/>
              <a:buNone/>
              <a:defRPr sz="35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ra"/>
              <a:buNone/>
              <a:defRPr sz="35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ra"/>
              <a:buNone/>
              <a:defRPr sz="35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ora"/>
              <a:buNone/>
              <a:defRPr sz="35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 panose="020B0503050000020004"/>
              <a:buChar char="●"/>
              <a:defRPr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 panose="020B0503050000020004"/>
              <a:buChar char="○"/>
              <a:defRPr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 panose="020B0503050000020004"/>
              <a:buChar char="■"/>
              <a:defRPr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 panose="020B0503050000020004"/>
              <a:buChar char="●"/>
              <a:defRPr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 panose="020B0503050000020004"/>
              <a:buChar char="○"/>
              <a:defRPr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 panose="020B0503050000020004"/>
              <a:buChar char="■"/>
              <a:defRPr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 panose="020B0503050000020004"/>
              <a:buChar char="●"/>
              <a:defRPr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 panose="020B0503050000020004"/>
              <a:buChar char="○"/>
              <a:defRPr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ctor" panose="020B0503050000020004"/>
              <a:buChar char="■"/>
              <a:defRPr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2.png"/><Relationship Id="rId1" Type="http://schemas.openxmlformats.org/officeDocument/2006/relationships/hyperlink" Target="http://bit.ly/2PfT4lq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type="ctrTitle"/>
          </p:nvPr>
        </p:nvSpPr>
        <p:spPr>
          <a:xfrm>
            <a:off x="755650" y="2355850"/>
            <a:ext cx="7811135" cy="17379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Interview Skills and Resume Preparation For HiveEdians</a:t>
            </a:r>
            <a:endParaRPr lang="en-IN" altLang="en-GB"/>
          </a:p>
        </p:txBody>
      </p:sp>
      <p:sp>
        <p:nvSpPr>
          <p:cNvPr id="94" name="Google Shape;94;p23"/>
          <p:cNvSpPr txBox="1"/>
          <p:nvPr>
            <p:ph type="subTitle" idx="1"/>
          </p:nvPr>
        </p:nvSpPr>
        <p:spPr>
          <a:xfrm>
            <a:off x="4212058" y="4587935"/>
            <a:ext cx="48462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is where your </a:t>
            </a:r>
            <a:r>
              <a:rPr lang="en-IN" altLang="en-GB"/>
              <a:t>journey for your dream</a:t>
            </a:r>
            <a:r>
              <a:rPr lang="en-GB"/>
              <a:t> begins</a:t>
            </a:r>
            <a:endParaRPr lang="en-GB"/>
          </a:p>
        </p:txBody>
      </p:sp>
      <p:pic>
        <p:nvPicPr>
          <p:cNvPr id="4" name="Picture 3" descr="hiveed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0320"/>
            <a:ext cx="2722880" cy="192595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Right Triangle 1"/>
          <p:cNvSpPr/>
          <p:nvPr/>
        </p:nvSpPr>
        <p:spPr>
          <a:xfrm rot="10800000">
            <a:off x="7620635" y="635"/>
            <a:ext cx="1523365" cy="1419225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s 2"/>
          <p:cNvSpPr/>
          <p:nvPr/>
        </p:nvSpPr>
        <p:spPr>
          <a:xfrm rot="2580000">
            <a:off x="7699375" y="395605"/>
            <a:ext cx="161798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IN" altLang="en-US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STAFF’S COPY</a:t>
            </a:r>
            <a:endParaRPr lang="en-IN" altLang="en-US" b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179705" y="659130"/>
            <a:ext cx="5301615" cy="5867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u="sng"/>
              <a:t>ATTIRE AND GROOMING SKILLS</a:t>
            </a:r>
            <a:endParaRPr lang="en-IN" altLang="en-GB" u="sng"/>
          </a:p>
        </p:txBody>
      </p:sp>
      <p:sp>
        <p:nvSpPr>
          <p:cNvPr id="130" name="Google Shape;130;p27"/>
          <p:cNvSpPr txBox="1"/>
          <p:nvPr>
            <p:ph type="subTitle" idx="1"/>
          </p:nvPr>
        </p:nvSpPr>
        <p:spPr>
          <a:xfrm>
            <a:off x="442595" y="1245870"/>
            <a:ext cx="8496300" cy="2651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600"/>
              <a:t>WEAR PLAIN CREAM SHADES AND DARK SHADES OF SHIRTS.</a:t>
            </a:r>
            <a:endParaRPr lang="en-IN" altLang="en-GB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600"/>
              <a:t>WEAR  VERTICALLY MONO-COLOURED STRIPED SHIRTS ONLY.</a:t>
            </a:r>
            <a:endParaRPr lang="en-IN" altLang="en-GB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600"/>
              <a:t>AVOID FLUROCENT COLOUR.</a:t>
            </a:r>
            <a:endParaRPr lang="en-IN" altLang="en-GB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600"/>
              <a:t>THE BOTTOM DRESS SHOUBE CONTRAST OF THE TOP DRESS.</a:t>
            </a:r>
            <a:endParaRPr lang="en-IN" altLang="en-GB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600"/>
              <a:t>WEAR TIE / BOW TIE IF NEEDED.</a:t>
            </a:r>
            <a:endParaRPr lang="en-IN" altLang="en-GB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600"/>
              <a:t>TRY TO WEAR FORMAL PLAIN BELT AND SHOE AND SHOULD BE IN SAME COLOUR.</a:t>
            </a:r>
            <a:endParaRPr lang="en-IN" altLang="en-GB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600"/>
              <a:t>TRY TO WEAR SOCKS.</a:t>
            </a:r>
            <a:endParaRPr lang="en-IN" altLang="en-GB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600"/>
              <a:t>AVOID SLIPPERS.</a:t>
            </a:r>
            <a:endParaRPr lang="en-IN" altLang="en-GB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600"/>
              <a:t>PUT ON COLOGNE /PERFUME THAT ARE MILD, SHOULD’NT BE THAT STRONG.</a:t>
            </a:r>
            <a:endParaRPr lang="en-IN" altLang="en-GB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600"/>
              <a:t>AVOID YAWNING.</a:t>
            </a:r>
            <a:endParaRPr lang="en-IN" altLang="en-GB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600"/>
              <a:t>DON’T GO AGAINST YOUR PRINCIPLES AND ETHICS.</a:t>
            </a:r>
            <a:endParaRPr lang="en-IN" altLang="en-GB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600"/>
              <a:t>NO COLOURING IN THE HAIR, NEATELY TRIMMED HAIR WITH CLEAN SHAVE IS PREFFERED.</a:t>
            </a:r>
            <a:endParaRPr lang="en-IN" altLang="en-GB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600"/>
              <a:t>NO RELIGIOUS SYMBOLS , NO STUDS AND NAILS SHOUL BE MAINTAINED PROPERLY.</a:t>
            </a:r>
            <a:endParaRPr lang="en-IN" altLang="en-GB" sz="1600"/>
          </a:p>
        </p:txBody>
      </p:sp>
      <p:pic>
        <p:nvPicPr>
          <p:cNvPr id="7" name="Picture 6" descr="hiveedlogo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2195830" y="843915"/>
            <a:ext cx="4860290" cy="343725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179705" y="659130"/>
            <a:ext cx="8933815" cy="5867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u="sng"/>
              <a:t>COMMON HR QUESTIONS</a:t>
            </a:r>
            <a:endParaRPr lang="en-IN" altLang="en-GB" u="sng"/>
          </a:p>
        </p:txBody>
      </p:sp>
      <p:sp>
        <p:nvSpPr>
          <p:cNvPr id="130" name="Google Shape;130;p27"/>
          <p:cNvSpPr txBox="1"/>
          <p:nvPr>
            <p:ph type="subTitle" idx="1"/>
          </p:nvPr>
        </p:nvSpPr>
        <p:spPr>
          <a:xfrm>
            <a:off x="442595" y="1245870"/>
            <a:ext cx="8496300" cy="2651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600"/>
              <a:t>1.Why should I hire you?</a:t>
            </a:r>
            <a:endParaRPr lang="en-IN" altLang="en-GB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600"/>
              <a:t>I possess the necessary skills and qualities that align with the job</a:t>
            </a:r>
            <a:endParaRPr lang="en-IN" altLang="en-GB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600"/>
              <a:t>requirements, reflecting my commitment and value to the company. I</a:t>
            </a:r>
            <a:endParaRPr lang="en-IN" altLang="en-GB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600"/>
              <a:t>am a dedicated team player, always ready to collaborate, contribute,</a:t>
            </a:r>
            <a:endParaRPr lang="en-IN" altLang="en-GB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600"/>
              <a:t>and support my colleagues, recognizing that effective teamwork is</a:t>
            </a:r>
            <a:endParaRPr lang="en-IN" altLang="en-GB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600"/>
              <a:t>crucial for success."</a:t>
            </a:r>
            <a:endParaRPr lang="en-IN" altLang="en-GB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en-GB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600"/>
              <a:t>2.Why did you decide to apply for this role, and why did you</a:t>
            </a:r>
            <a:endParaRPr lang="en-IN" altLang="en-GB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600"/>
              <a:t>choose our company?</a:t>
            </a:r>
            <a:endParaRPr lang="en-IN" altLang="en-GB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600"/>
              <a:t>"I applied for this role because of my genuine passion for it and the</a:t>
            </a:r>
            <a:endParaRPr lang="en-IN" altLang="en-GB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600"/>
              <a:t>satisfaction it brings. I chose your company because of its</a:t>
            </a:r>
            <a:endParaRPr lang="en-IN" altLang="en-GB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600"/>
              <a:t>outstanding reputation in the industry, high standards, and exciting</a:t>
            </a:r>
            <a:endParaRPr lang="en-IN" altLang="en-GB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600"/>
              <a:t>plans for the future that contribute to societal growth."</a:t>
            </a:r>
            <a:endParaRPr lang="en-IN" altLang="en-GB" sz="1600"/>
          </a:p>
        </p:txBody>
      </p:sp>
      <p:pic>
        <p:nvPicPr>
          <p:cNvPr id="7" name="Picture 6" descr="hiveedlogo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2195830" y="843915"/>
            <a:ext cx="4860290" cy="343725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179705" y="659130"/>
            <a:ext cx="8933815" cy="5867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u="sng"/>
              <a:t>COMMON HR QUESTIONS</a:t>
            </a:r>
            <a:endParaRPr lang="en-IN" altLang="en-GB" u="sng"/>
          </a:p>
        </p:txBody>
      </p:sp>
      <p:sp>
        <p:nvSpPr>
          <p:cNvPr id="130" name="Google Shape;130;p27"/>
          <p:cNvSpPr txBox="1"/>
          <p:nvPr>
            <p:ph type="subTitle" idx="1"/>
          </p:nvPr>
        </p:nvSpPr>
        <p:spPr>
          <a:xfrm>
            <a:off x="442595" y="1245870"/>
            <a:ext cx="8496300" cy="2651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600"/>
              <a:t>Where do you see yourself in 5 years?</a:t>
            </a:r>
            <a:endParaRPr lang="en-IN" altLang="en-GB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600"/>
              <a:t>In the next five years, I envision myself improving in terms of competence,</a:t>
            </a:r>
            <a:endParaRPr lang="en-IN" altLang="en-GB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600"/>
              <a:t>efficiency, and professionalism. I aim to spend the coming years acquiring</a:t>
            </a:r>
            <a:endParaRPr lang="en-IN" altLang="en-GB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600"/>
              <a:t>new skills, taking on challenging assignments, engaging in a variety of</a:t>
            </a:r>
            <a:endParaRPr lang="en-IN" altLang="en-GB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600"/>
              <a:t>projects, making substantial contributions, and putting in the necessary</a:t>
            </a:r>
            <a:endParaRPr lang="en-IN" altLang="en-GB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600"/>
              <a:t>effort to advance to the next level.</a:t>
            </a:r>
            <a:endParaRPr lang="en-IN" altLang="en-GB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en-GB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600"/>
              <a:t>What are some of your strengths and weaknesses?</a:t>
            </a:r>
            <a:endParaRPr lang="en-IN" altLang="en-GB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600"/>
              <a:t> I always strive to be a positive influence on those around me and spread joy wherever I can.</a:t>
            </a:r>
            <a:endParaRPr lang="en-IN" altLang="en-GB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600"/>
              <a:t>As for my weaknesses, I tend to be a perfectionist and fixate on details,</a:t>
            </a:r>
            <a:endParaRPr lang="en-IN" altLang="en-GB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600"/>
              <a:t>which can sometimes distract me from the bigger picture. So, feedback is</a:t>
            </a:r>
            <a:endParaRPr lang="en-IN" altLang="en-GB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600"/>
              <a:t>essential for me, and without it, I can struggle to stay on track and may not</a:t>
            </a:r>
            <a:endParaRPr lang="en-IN" altLang="en-GB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600"/>
              <a:t>achieve my desired results.</a:t>
            </a:r>
            <a:endParaRPr lang="en-IN" altLang="en-GB" sz="1600"/>
          </a:p>
        </p:txBody>
      </p:sp>
      <p:pic>
        <p:nvPicPr>
          <p:cNvPr id="7" name="Picture 6" descr="hiveedlogo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2195830" y="843915"/>
            <a:ext cx="4860290" cy="343725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179705" y="659130"/>
            <a:ext cx="8933815" cy="5867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u="sng"/>
              <a:t>COMMON HR QUESTIONS</a:t>
            </a:r>
            <a:endParaRPr lang="en-IN" altLang="en-GB" u="sng"/>
          </a:p>
        </p:txBody>
      </p:sp>
      <p:sp>
        <p:nvSpPr>
          <p:cNvPr id="130" name="Google Shape;130;p27"/>
          <p:cNvSpPr txBox="1"/>
          <p:nvPr>
            <p:ph type="subTitle" idx="1"/>
          </p:nvPr>
        </p:nvSpPr>
        <p:spPr>
          <a:xfrm>
            <a:off x="442595" y="1245870"/>
            <a:ext cx="8496300" cy="2651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600"/>
              <a:t>Where do you see yourself in 5 years?</a:t>
            </a:r>
            <a:endParaRPr lang="en-IN" altLang="en-GB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600"/>
              <a:t>In the next five years, I envision myself improving in terms of competence,</a:t>
            </a:r>
            <a:endParaRPr lang="en-IN" altLang="en-GB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600"/>
              <a:t>efficiency, and professionalism. I aim to spend the coming years acquiring</a:t>
            </a:r>
            <a:endParaRPr lang="en-IN" altLang="en-GB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600"/>
              <a:t>new skills, taking on challenging assignments, engaging in a variety of</a:t>
            </a:r>
            <a:endParaRPr lang="en-IN" altLang="en-GB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600"/>
              <a:t>projects, making substantial contributions, and putting in the necessary</a:t>
            </a:r>
            <a:endParaRPr lang="en-IN" altLang="en-GB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600"/>
              <a:t>effort to advance to the next level.</a:t>
            </a:r>
            <a:endParaRPr lang="en-IN" altLang="en-GB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en-GB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600"/>
              <a:t>What are some of your strengths and weaknesses?</a:t>
            </a:r>
            <a:endParaRPr lang="en-IN" altLang="en-GB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600"/>
              <a:t> I always strive to be a positive influence on those around me and spread joy wherever I can.</a:t>
            </a:r>
            <a:endParaRPr lang="en-IN" altLang="en-GB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600"/>
              <a:t>As for my weaknesses, I tend to be a perfectionist and fixate on details,</a:t>
            </a:r>
            <a:endParaRPr lang="en-IN" altLang="en-GB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600"/>
              <a:t>which can sometimes distract me from the bigger picture. So, feedback is</a:t>
            </a:r>
            <a:endParaRPr lang="en-IN" altLang="en-GB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600"/>
              <a:t>essential for me, and without it, I can struggle to stay on track and may not</a:t>
            </a:r>
            <a:endParaRPr lang="en-IN" altLang="en-GB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600"/>
              <a:t>achieve my desired results.</a:t>
            </a:r>
            <a:endParaRPr lang="en-IN" altLang="en-GB" sz="1600"/>
          </a:p>
        </p:txBody>
      </p:sp>
      <p:pic>
        <p:nvPicPr>
          <p:cNvPr id="7" name="Picture 6" descr="hiveedlogo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2195830" y="843915"/>
            <a:ext cx="4860290" cy="343725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title"/>
          </p:nvPr>
        </p:nvSpPr>
        <p:spPr>
          <a:xfrm>
            <a:off x="720000" y="2262000"/>
            <a:ext cx="64923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Resume’ Preparation</a:t>
            </a:r>
            <a:endParaRPr lang="en-IN" altLang="en-GB"/>
          </a:p>
        </p:txBody>
      </p:sp>
      <p:sp>
        <p:nvSpPr>
          <p:cNvPr id="123" name="Google Shape;123;p26"/>
          <p:cNvSpPr txBox="1"/>
          <p:nvPr>
            <p:ph type="title" idx="2"/>
          </p:nvPr>
        </p:nvSpPr>
        <p:spPr>
          <a:xfrm>
            <a:off x="720000" y="1115400"/>
            <a:ext cx="1371600" cy="1097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0</a:t>
            </a:r>
            <a:r>
              <a:rPr lang="en-IN" altLang="en-GB" b="1"/>
              <a:t>3</a:t>
            </a:r>
            <a:endParaRPr lang="en-IN" altLang="en-GB" b="1"/>
          </a:p>
        </p:txBody>
      </p:sp>
      <p:sp>
        <p:nvSpPr>
          <p:cNvPr id="124" name="Google Shape;124;p26"/>
          <p:cNvSpPr txBox="1"/>
          <p:nvPr>
            <p:ph type="subTitle" idx="1"/>
          </p:nvPr>
        </p:nvSpPr>
        <p:spPr>
          <a:xfrm>
            <a:off x="720090" y="3014980"/>
            <a:ext cx="5656580" cy="3752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A Best Resume’ is all we want.</a:t>
            </a:r>
            <a:endParaRPr lang="en-IN" altLang="en-GB"/>
          </a:p>
        </p:txBody>
      </p:sp>
      <p:pic>
        <p:nvPicPr>
          <p:cNvPr id="7" name="Picture 6" descr="hiveedlogo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2195830" y="766445"/>
            <a:ext cx="4860290" cy="343725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hiveedlogo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179705" y="123825"/>
            <a:ext cx="1866900" cy="1320165"/>
          </a:xfrm>
          <a:prstGeom prst="rect">
            <a:avLst/>
          </a:prstGeom>
        </p:spPr>
      </p:pic>
      <p:pic>
        <p:nvPicPr>
          <p:cNvPr id="8" name="Picture 7" descr="hiveedlogo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2124075" y="853440"/>
            <a:ext cx="4860290" cy="343725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" name="Picture 0" descr="cv-vs-resum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186690"/>
            <a:ext cx="6852920" cy="480949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07315" y="2065020"/>
            <a:ext cx="21412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200" b="1">
                <a:solidFill>
                  <a:srgbClr val="7030A0"/>
                </a:solidFill>
              </a:rPr>
              <a:t>1.CURRICULUM VITAE IS FOR EXPERIENCED </a:t>
            </a:r>
            <a:endParaRPr lang="en-IN" altLang="en-US" sz="1200" b="1">
              <a:solidFill>
                <a:srgbClr val="7030A0"/>
              </a:solidFill>
            </a:endParaRPr>
          </a:p>
          <a:p>
            <a:endParaRPr lang="en-IN" altLang="en-US" sz="1200" b="1">
              <a:solidFill>
                <a:srgbClr val="7030A0"/>
              </a:solidFill>
            </a:endParaRPr>
          </a:p>
          <a:p>
            <a:r>
              <a:rPr lang="en-IN" altLang="en-US" sz="1200" b="1">
                <a:solidFill>
                  <a:srgbClr val="7030A0"/>
                </a:solidFill>
              </a:rPr>
              <a:t>2.RESUME’ IS FOR FRESHERS/BEGINERS</a:t>
            </a:r>
            <a:endParaRPr lang="en-IN" altLang="en-US" sz="1200" b="1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hiveedlogo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179705" y="123825"/>
            <a:ext cx="1866900" cy="1320165"/>
          </a:xfrm>
          <a:prstGeom prst="rect">
            <a:avLst/>
          </a:prstGeom>
        </p:spPr>
      </p:pic>
      <p:pic>
        <p:nvPicPr>
          <p:cNvPr id="8" name="Picture 7" descr="hiveedlogo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2124075" y="853440"/>
            <a:ext cx="4860290" cy="343725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22" name="Google Shape;122;p26"/>
          <p:cNvSpPr txBox="1"/>
          <p:nvPr>
            <p:ph type="title"/>
          </p:nvPr>
        </p:nvSpPr>
        <p:spPr>
          <a:xfrm>
            <a:off x="2723515" y="628015"/>
            <a:ext cx="4956175" cy="8229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Resume’ Structure </a:t>
            </a:r>
            <a:endParaRPr lang="en-IN" altLang="en-GB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076190" y="1443990"/>
            <a:ext cx="1835785" cy="1451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2051685" y="1419225"/>
            <a:ext cx="1835785" cy="1451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122;p26"/>
          <p:cNvSpPr txBox="1"/>
          <p:nvPr/>
        </p:nvSpPr>
        <p:spPr>
          <a:xfrm>
            <a:off x="1187360" y="3147825"/>
            <a:ext cx="6492300" cy="82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ora"/>
              <a:buNone/>
              <a:defRPr sz="30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ora"/>
              <a:buNone/>
              <a:defRPr sz="3000" b="1" i="0" u="none" strike="noStrike" cap="non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ora"/>
              <a:buNone/>
              <a:defRPr sz="3000" b="1" i="0" u="none" strike="noStrike" cap="non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ora"/>
              <a:buNone/>
              <a:defRPr sz="3000" b="1" i="0" u="none" strike="noStrike" cap="non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ora"/>
              <a:buNone/>
              <a:defRPr sz="3000" b="1" i="0" u="none" strike="noStrike" cap="non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ora"/>
              <a:buNone/>
              <a:defRPr sz="3000" b="1" i="0" u="none" strike="noStrike" cap="non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ora"/>
              <a:buNone/>
              <a:defRPr sz="3000" b="1" i="0" u="none" strike="noStrike" cap="non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ora"/>
              <a:buNone/>
              <a:defRPr sz="3000" b="1" i="0" u="none" strike="noStrike" cap="non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ora"/>
              <a:buNone/>
              <a:defRPr sz="3000" b="1" i="0" u="none" strike="noStrike" cap="non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Online Resume’       Offline Resume’</a:t>
            </a:r>
            <a:endParaRPr lang="en-IN" alt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hiveedlogo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179705" y="123825"/>
            <a:ext cx="1866900" cy="1320165"/>
          </a:xfrm>
          <a:prstGeom prst="rect">
            <a:avLst/>
          </a:prstGeom>
        </p:spPr>
      </p:pic>
      <p:pic>
        <p:nvPicPr>
          <p:cNvPr id="8" name="Picture 7" descr="hiveedlogo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2195830" y="766445"/>
            <a:ext cx="4860290" cy="343725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Google Shape;122;p26"/>
          <p:cNvSpPr txBox="1"/>
          <p:nvPr/>
        </p:nvSpPr>
        <p:spPr>
          <a:xfrm>
            <a:off x="2555785" y="268100"/>
            <a:ext cx="6492300" cy="82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ora"/>
              <a:buNone/>
              <a:defRPr sz="30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ora"/>
              <a:buNone/>
              <a:defRPr sz="3000" b="1" i="0" u="none" strike="noStrike" cap="non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ora"/>
              <a:buNone/>
              <a:defRPr sz="3000" b="1" i="0" u="none" strike="noStrike" cap="non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ora"/>
              <a:buNone/>
              <a:defRPr sz="3000" b="1" i="0" u="none" strike="noStrike" cap="non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ora"/>
              <a:buNone/>
              <a:defRPr sz="3000" b="1" i="0" u="none" strike="noStrike" cap="non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ora"/>
              <a:buNone/>
              <a:defRPr sz="3000" b="1" i="0" u="none" strike="noStrike" cap="non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ora"/>
              <a:buNone/>
              <a:defRPr sz="3000" b="1" i="0" u="none" strike="noStrike" cap="non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ora"/>
              <a:buNone/>
              <a:defRPr sz="3000" b="1" i="0" u="none" strike="noStrike" cap="non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ora"/>
              <a:buNone/>
              <a:defRPr sz="3000" b="1" i="0" u="none" strike="noStrike" cap="non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Online Resume’ </a:t>
            </a:r>
            <a:endParaRPr lang="en-IN" altLang="en-GB"/>
          </a:p>
        </p:txBody>
      </p:sp>
      <p:sp>
        <p:nvSpPr>
          <p:cNvPr id="130" name="Google Shape;130;p27"/>
          <p:cNvSpPr txBox="1"/>
          <p:nvPr>
            <p:ph type="subTitle" idx="1"/>
          </p:nvPr>
        </p:nvSpPr>
        <p:spPr>
          <a:xfrm>
            <a:off x="323850" y="1131570"/>
            <a:ext cx="8496300" cy="2651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/>
              <a:t>It should be only one page long.Not more than that.</a:t>
            </a:r>
            <a:endParaRPr lang="en-IN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IN" altLang="en-GB" sz="1600" b="1"/>
              <a:t>Structure:</a:t>
            </a:r>
            <a:endParaRPr lang="en-IN" altLang="en-GB" sz="1600" b="1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/>
              <a:t>Name:</a:t>
            </a:r>
            <a:endParaRPr lang="en-IN" alt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/>
              <a:t>Dob:</a:t>
            </a:r>
            <a:endParaRPr lang="en-IN" alt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/>
              <a:t>Mail-Id </a:t>
            </a:r>
            <a:endParaRPr lang="en-IN" alt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/>
              <a:t>Active contact number:</a:t>
            </a:r>
            <a:endParaRPr lang="en-IN" alt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/>
              <a:t>Professional Social media profiles: LinkedIn , GitHub,Behance,Youtube Channel Etc.</a:t>
            </a:r>
            <a:endParaRPr lang="en-IN" alt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/>
              <a:t>Blogspace/Website:</a:t>
            </a:r>
            <a:endParaRPr lang="en-IN" alt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/>
              <a:t>Career Objective:</a:t>
            </a:r>
            <a:endParaRPr lang="en-IN" alt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/>
              <a:t>Academic Status/Academic profile:(Latest to oldest)</a:t>
            </a:r>
            <a:endParaRPr lang="en-IN" alt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/>
              <a:t>Skills:</a:t>
            </a:r>
            <a:endParaRPr lang="en-IN" alt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/>
              <a:t>Certifications:</a:t>
            </a:r>
            <a:endParaRPr lang="en-IN" alt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/>
              <a:t>Internships:</a:t>
            </a:r>
            <a:endParaRPr lang="en-IN" alt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/>
              <a:t>Languages Known:</a:t>
            </a:r>
            <a:endParaRPr lang="en-IN" alt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/>
              <a:t>Projects and Papers:</a:t>
            </a:r>
            <a:endParaRPr lang="en-IN" alt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IN" alt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en-GB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en-GB"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hiveedlogo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35560" y="19685"/>
            <a:ext cx="1866900" cy="1320165"/>
          </a:xfrm>
          <a:prstGeom prst="rect">
            <a:avLst/>
          </a:prstGeom>
        </p:spPr>
      </p:pic>
      <p:pic>
        <p:nvPicPr>
          <p:cNvPr id="8" name="Picture 7" descr="hiveedlogo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2195830" y="766445"/>
            <a:ext cx="4860290" cy="343725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Google Shape;122;p26"/>
          <p:cNvSpPr txBox="1"/>
          <p:nvPr/>
        </p:nvSpPr>
        <p:spPr>
          <a:xfrm>
            <a:off x="2555785" y="267465"/>
            <a:ext cx="6492300" cy="82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ora"/>
              <a:buNone/>
              <a:defRPr sz="30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ora"/>
              <a:buNone/>
              <a:defRPr sz="3000" b="1" i="0" u="none" strike="noStrike" cap="non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ora"/>
              <a:buNone/>
              <a:defRPr sz="3000" b="1" i="0" u="none" strike="noStrike" cap="non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ora"/>
              <a:buNone/>
              <a:defRPr sz="3000" b="1" i="0" u="none" strike="noStrike" cap="non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ora"/>
              <a:buNone/>
              <a:defRPr sz="3000" b="1" i="0" u="none" strike="noStrike" cap="non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ora"/>
              <a:buNone/>
              <a:defRPr sz="3000" b="1" i="0" u="none" strike="noStrike" cap="non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ora"/>
              <a:buNone/>
              <a:defRPr sz="3000" b="1" i="0" u="none" strike="noStrike" cap="non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ora"/>
              <a:buNone/>
              <a:defRPr sz="3000" b="1" i="0" u="none" strike="noStrike" cap="non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ora"/>
              <a:buNone/>
              <a:defRPr sz="3000" b="1" i="0" u="none" strike="noStrike" cap="non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Offline Resume’ </a:t>
            </a:r>
            <a:endParaRPr lang="en-IN" altLang="en-GB"/>
          </a:p>
        </p:txBody>
      </p:sp>
      <p:sp>
        <p:nvSpPr>
          <p:cNvPr id="130" name="Google Shape;130;p27"/>
          <p:cNvSpPr txBox="1"/>
          <p:nvPr>
            <p:ph type="subTitle" idx="1"/>
          </p:nvPr>
        </p:nvSpPr>
        <p:spPr>
          <a:xfrm>
            <a:off x="323850" y="1131570"/>
            <a:ext cx="8496300" cy="2651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/>
              <a:t>It can be  one page or two pages long.But not more than that.</a:t>
            </a:r>
            <a:endParaRPr lang="en-IN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IN" altLang="en-GB" sz="1600" b="1"/>
              <a:t>Structure:</a:t>
            </a:r>
            <a:endParaRPr lang="en-IN" altLang="en-GB" sz="1600" b="1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200"/>
              <a:t>Name:</a:t>
            </a:r>
            <a:endParaRPr lang="en-IN" altLang="en-GB" sz="1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200"/>
              <a:t>Dob:</a:t>
            </a:r>
            <a:endParaRPr lang="en-IN" altLang="en-GB" sz="1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200"/>
              <a:t>Mail-Id :</a:t>
            </a:r>
            <a:endParaRPr lang="en-IN" altLang="en-GB" sz="1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200"/>
              <a:t>Active contact number:</a:t>
            </a:r>
            <a:endParaRPr lang="en-IN" altLang="en-GB" sz="1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200"/>
              <a:t>Professional Social media profiles: LinkedIn , GitHub,Behance,Youtube Channel Etc.</a:t>
            </a:r>
            <a:endParaRPr lang="en-IN" altLang="en-GB" sz="1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200"/>
              <a:t>Blogspace/Website:</a:t>
            </a:r>
            <a:endParaRPr lang="en-IN" altLang="en-GB" sz="1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200"/>
              <a:t>Career Objective:</a:t>
            </a:r>
            <a:endParaRPr lang="en-IN" altLang="en-GB" sz="1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200"/>
              <a:t>Academic Status/Academic profile:(Latest to oldest)</a:t>
            </a:r>
            <a:endParaRPr lang="en-IN" altLang="en-GB" sz="1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200"/>
              <a:t>Skills:</a:t>
            </a:r>
            <a:endParaRPr lang="en-IN" altLang="en-GB" sz="1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200"/>
              <a:t>Certifications:</a:t>
            </a:r>
            <a:endParaRPr lang="en-IN" altLang="en-GB" sz="1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200"/>
              <a:t>Internships:</a:t>
            </a:r>
            <a:endParaRPr lang="en-IN" altLang="en-GB" sz="1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200"/>
              <a:t>Projects and Papers:</a:t>
            </a:r>
            <a:endParaRPr lang="en-IN" altLang="en-GB" sz="1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200"/>
              <a:t>Area of interests:</a:t>
            </a:r>
            <a:endParaRPr lang="en-IN" altLang="en-GB" sz="1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200"/>
              <a:t>References(optional)</a:t>
            </a:r>
            <a:endParaRPr lang="en-IN" altLang="en-GB" sz="1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200"/>
              <a:t>Other Personal detalis and Declaration:</a:t>
            </a:r>
            <a:endParaRPr lang="en-IN" altLang="en-GB" sz="1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IN" altLang="en-GB" sz="1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IN" alt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en-GB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en-GB"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1923" name="Shape 1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4" name="Google Shape;11924;p55">
            <a:hlinkClick r:id="rId1"/>
          </p:cNvPr>
          <p:cNvSpPr/>
          <p:nvPr/>
        </p:nvSpPr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sp>
      <p:pic>
        <p:nvPicPr>
          <p:cNvPr id="6" name="Picture Placeholder 5" descr="hiveedlogo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79705" y="123825"/>
            <a:ext cx="1866900" cy="1320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iveedlogo"/>
          <p:cNvPicPr>
            <a:picLocks noChangeAspect="1"/>
          </p:cNvPicPr>
          <p:nvPr/>
        </p:nvPicPr>
        <p:blipFill>
          <a:blip r:embed="rId2">
            <a:alphaModFix amt="5000"/>
            <a:lum bright="70000" contrast="-70000"/>
          </a:blip>
          <a:stretch>
            <a:fillRect/>
          </a:stretch>
        </p:blipFill>
        <p:spPr>
          <a:xfrm>
            <a:off x="2195830" y="766445"/>
            <a:ext cx="4860290" cy="343725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" name="Google Shape;122;p26"/>
          <p:cNvSpPr txBox="1"/>
          <p:nvPr/>
        </p:nvSpPr>
        <p:spPr>
          <a:xfrm>
            <a:off x="2987675" y="195580"/>
            <a:ext cx="2545080" cy="8229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ora"/>
              <a:buNone/>
              <a:defRPr sz="30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ora"/>
              <a:buNone/>
              <a:defRPr sz="3000" b="1" i="0" u="none" strike="noStrike" cap="non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ora"/>
              <a:buNone/>
              <a:defRPr sz="3000" b="1" i="0" u="none" strike="noStrike" cap="non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ora"/>
              <a:buNone/>
              <a:defRPr sz="3000" b="1" i="0" u="none" strike="noStrike" cap="non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ora"/>
              <a:buNone/>
              <a:defRPr sz="3000" b="1" i="0" u="none" strike="noStrike" cap="non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ora"/>
              <a:buNone/>
              <a:defRPr sz="3000" b="1" i="0" u="none" strike="noStrike" cap="non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ora"/>
              <a:buNone/>
              <a:defRPr sz="3000" b="1" i="0" u="none" strike="noStrike" cap="non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ora"/>
              <a:buNone/>
              <a:defRPr sz="3000" b="1" i="0" u="none" strike="noStrike" cap="non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ora"/>
              <a:buNone/>
              <a:defRPr sz="3000" b="1" i="0" u="none" strike="noStrike" cap="non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>
                <a:solidFill>
                  <a:schemeClr val="bg1"/>
                </a:solidFill>
              </a:rPr>
              <a:t>Resume’ Tips</a:t>
            </a:r>
            <a:endParaRPr lang="en-IN" altLang="en-GB">
              <a:solidFill>
                <a:schemeClr val="bg1"/>
              </a:solidFill>
            </a:endParaRPr>
          </a:p>
        </p:txBody>
      </p:sp>
      <p:sp>
        <p:nvSpPr>
          <p:cNvPr id="130" name="Google Shape;130;p27"/>
          <p:cNvSpPr txBox="1"/>
          <p:nvPr/>
        </p:nvSpPr>
        <p:spPr>
          <a:xfrm>
            <a:off x="323850" y="1131570"/>
            <a:ext cx="8496300" cy="2651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 panose="020B0503050000020004"/>
              <a:buChar char="●"/>
              <a:defRPr sz="1400" b="0" i="0" u="none" strike="noStrike" cap="none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 panose="020B0503050000020004"/>
              <a:buChar char="○"/>
              <a:defRPr sz="1400" b="0" i="0" u="none" strike="noStrike" cap="none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 panose="020B0503050000020004"/>
              <a:buChar char="■"/>
              <a:defRPr sz="1400" b="0" i="0" u="none" strike="noStrike" cap="none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 panose="020B0503050000020004"/>
              <a:buChar char="●"/>
              <a:defRPr sz="1400" b="0" i="0" u="none" strike="noStrike" cap="none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 panose="020B0503050000020004"/>
              <a:buChar char="○"/>
              <a:defRPr sz="1400" b="0" i="0" u="none" strike="noStrike" cap="none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 panose="020B0503050000020004"/>
              <a:buChar char="■"/>
              <a:defRPr sz="1400" b="0" i="0" u="none" strike="noStrike" cap="none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 panose="020B0503050000020004"/>
              <a:buChar char="●"/>
              <a:defRPr sz="1400" b="0" i="0" u="none" strike="noStrike" cap="none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 panose="020B0503050000020004"/>
              <a:buChar char="○"/>
              <a:defRPr sz="1400" b="0" i="0" u="none" strike="noStrike" cap="none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ctor" panose="020B0503050000020004"/>
              <a:buChar char="■"/>
              <a:defRPr sz="1400" b="0" i="0" u="none" strike="noStrike" cap="none">
                <a:solidFill>
                  <a:schemeClr val="dk1"/>
                </a:solidFill>
                <a:latin typeface="Actor" panose="020B0503050000020004"/>
                <a:ea typeface="Actor" panose="020B0503050000020004"/>
                <a:cs typeface="Actor" panose="020B0503050000020004"/>
                <a:sym typeface="Actor" panose="020B05030500000200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IN" altLang="en-GB" sz="1600" u="sng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Academic Status Structure: </a:t>
            </a:r>
            <a:r>
              <a:rPr lang="en-IN" altLang="en-GB" sz="160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QUALIFICATION-INSTITUTION-BOARD-YOP-PERCENTAGE/CGPA</a:t>
            </a:r>
            <a:endParaRPr lang="en-IN" altLang="en-GB" sz="1600">
              <a:ln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IN" altLang="en-GB" sz="1600" u="sng">
              <a:ln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600" u="sng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and Intern Structure</a:t>
            </a:r>
            <a:r>
              <a:rPr lang="en-IN" altLang="en-GB" sz="160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Name-Period-Role-Content</a:t>
            </a:r>
            <a:endParaRPr lang="en-IN" altLang="en-GB" sz="1600">
              <a:ln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600" u="sng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Work Experience Structure</a:t>
            </a:r>
            <a:r>
              <a:rPr lang="en-IN" altLang="en-GB" sz="1600">
                <a:ln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 Challenges Faced- Action Taken-Results in Quantitative( Rate Turnover, Revenue Turnover in numbers.)</a:t>
            </a:r>
            <a:endParaRPr lang="en-IN" altLang="en-GB" sz="1600">
              <a:ln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IN" altLang="en-GB" sz="1600">
              <a:ln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600" u="sng">
                <a:solidFill>
                  <a:schemeClr val="bg1"/>
                </a:solidFill>
              </a:rPr>
              <a:t>Personal Details Structure:</a:t>
            </a:r>
            <a:endParaRPr lang="en-IN" altLang="en-GB" sz="1600" u="sng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600">
                <a:solidFill>
                  <a:schemeClr val="bg1"/>
                </a:solidFill>
              </a:rPr>
              <a:t>Name:</a:t>
            </a:r>
            <a:endParaRPr lang="en-IN" altLang="en-GB" sz="160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600">
                <a:solidFill>
                  <a:schemeClr val="bg1"/>
                </a:solidFill>
              </a:rPr>
              <a:t>Age and DOB:</a:t>
            </a:r>
            <a:endParaRPr lang="en-IN" altLang="en-GB" sz="160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600">
                <a:solidFill>
                  <a:schemeClr val="bg1"/>
                </a:solidFill>
              </a:rPr>
              <a:t>Qualification and Yop(Year of passing) :</a:t>
            </a:r>
            <a:endParaRPr lang="en-IN" altLang="en-GB" sz="160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600">
                <a:solidFill>
                  <a:schemeClr val="bg1"/>
                </a:solidFill>
              </a:rPr>
              <a:t>Father’s Name and Occupation:</a:t>
            </a:r>
            <a:endParaRPr lang="en-IN" altLang="en-GB" sz="160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600">
                <a:solidFill>
                  <a:schemeClr val="bg1"/>
                </a:solidFill>
              </a:rPr>
              <a:t>Marital Status:</a:t>
            </a:r>
            <a:endParaRPr lang="en-IN" altLang="en-GB" sz="160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600">
                <a:solidFill>
                  <a:schemeClr val="bg1"/>
                </a:solidFill>
              </a:rPr>
              <a:t>Option to relocate:</a:t>
            </a:r>
            <a:endParaRPr lang="en-IN" altLang="en-GB" sz="160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en-GB" sz="160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en-GB" sz="1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iveedlogo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2195830" y="766445"/>
            <a:ext cx="4860290" cy="343725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8" name="Google Shape;108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List</a:t>
            </a:r>
            <a:r>
              <a:rPr lang="en-GB"/>
              <a:t> of contents</a:t>
            </a:r>
            <a:endParaRPr lang="en-GB"/>
          </a:p>
        </p:txBody>
      </p:sp>
      <p:sp>
        <p:nvSpPr>
          <p:cNvPr id="109" name="Google Shape;109;p25"/>
          <p:cNvSpPr txBox="1"/>
          <p:nvPr>
            <p:ph type="title" idx="2"/>
          </p:nvPr>
        </p:nvSpPr>
        <p:spPr>
          <a:xfrm>
            <a:off x="971280" y="2500123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Life Skills</a:t>
            </a:r>
            <a:endParaRPr lang="en-IN" altLang="en-GB"/>
          </a:p>
        </p:txBody>
      </p:sp>
      <p:sp>
        <p:nvSpPr>
          <p:cNvPr id="111" name="Google Shape;111;p25"/>
          <p:cNvSpPr txBox="1"/>
          <p:nvPr>
            <p:ph type="title" idx="3"/>
          </p:nvPr>
        </p:nvSpPr>
        <p:spPr>
          <a:xfrm>
            <a:off x="3131820" y="3003550"/>
            <a:ext cx="3046095" cy="5276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Interview Skills</a:t>
            </a:r>
            <a:endParaRPr lang="en-IN" altLang="en-GB"/>
          </a:p>
        </p:txBody>
      </p:sp>
      <p:sp>
        <p:nvSpPr>
          <p:cNvPr id="113" name="Google Shape;113;p25"/>
          <p:cNvSpPr txBox="1"/>
          <p:nvPr>
            <p:ph type="title" idx="5"/>
          </p:nvPr>
        </p:nvSpPr>
        <p:spPr>
          <a:xfrm>
            <a:off x="5940425" y="3003550"/>
            <a:ext cx="2880995" cy="5276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Resume’ Preparation</a:t>
            </a:r>
            <a:endParaRPr lang="en-IN" altLang="en-GB"/>
          </a:p>
        </p:txBody>
      </p:sp>
      <p:sp>
        <p:nvSpPr>
          <p:cNvPr id="115" name="Google Shape;115;p25"/>
          <p:cNvSpPr txBox="1"/>
          <p:nvPr>
            <p:ph type="title" idx="7"/>
          </p:nvPr>
        </p:nvSpPr>
        <p:spPr>
          <a:xfrm>
            <a:off x="1568075" y="1636583"/>
            <a:ext cx="914400" cy="6309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01</a:t>
            </a:r>
            <a:endParaRPr b="1"/>
          </a:p>
        </p:txBody>
      </p:sp>
      <p:sp>
        <p:nvSpPr>
          <p:cNvPr id="116" name="Google Shape;116;p25"/>
          <p:cNvSpPr txBox="1"/>
          <p:nvPr>
            <p:ph type="title" idx="8"/>
          </p:nvPr>
        </p:nvSpPr>
        <p:spPr>
          <a:xfrm>
            <a:off x="4114796" y="1636583"/>
            <a:ext cx="914400" cy="6309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02</a:t>
            </a:r>
            <a:endParaRPr b="1"/>
          </a:p>
        </p:txBody>
      </p:sp>
      <p:sp>
        <p:nvSpPr>
          <p:cNvPr id="117" name="Google Shape;117;p25"/>
          <p:cNvSpPr txBox="1"/>
          <p:nvPr>
            <p:ph type="title" idx="9"/>
          </p:nvPr>
        </p:nvSpPr>
        <p:spPr>
          <a:xfrm>
            <a:off x="6661523" y="1636583"/>
            <a:ext cx="914400" cy="6309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03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hiveedlogo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179705" y="123825"/>
            <a:ext cx="1866900" cy="1320165"/>
          </a:xfrm>
          <a:prstGeom prst="rect">
            <a:avLst/>
          </a:prstGeom>
        </p:spPr>
      </p:pic>
      <p:pic>
        <p:nvPicPr>
          <p:cNvPr id="8" name="Picture 7" descr="hiveedlogo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2195830" y="766445"/>
            <a:ext cx="4860290" cy="343725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Google Shape;122;p26"/>
          <p:cNvSpPr txBox="1"/>
          <p:nvPr/>
        </p:nvSpPr>
        <p:spPr>
          <a:xfrm>
            <a:off x="2555785" y="267465"/>
            <a:ext cx="6492300" cy="82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ora"/>
              <a:buNone/>
              <a:defRPr sz="30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ora"/>
              <a:buNone/>
              <a:defRPr sz="3000" b="1" i="0" u="none" strike="noStrike" cap="non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ora"/>
              <a:buNone/>
              <a:defRPr sz="3000" b="1" i="0" u="none" strike="noStrike" cap="non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ora"/>
              <a:buNone/>
              <a:defRPr sz="3000" b="1" i="0" u="none" strike="noStrike" cap="non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ora"/>
              <a:buNone/>
              <a:defRPr sz="3000" b="1" i="0" u="none" strike="noStrike" cap="non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ora"/>
              <a:buNone/>
              <a:defRPr sz="3000" b="1" i="0" u="none" strike="noStrike" cap="non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ora"/>
              <a:buNone/>
              <a:defRPr sz="3000" b="1" i="0" u="none" strike="noStrike" cap="non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ora"/>
              <a:buNone/>
              <a:defRPr sz="3000" b="1" i="0" u="none" strike="noStrike" cap="non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ora"/>
              <a:buNone/>
              <a:defRPr sz="3000" b="1" i="0" u="none" strike="noStrike" cap="none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DO’s and DON’Ts For Interview  </a:t>
            </a:r>
            <a:endParaRPr lang="en-IN" altLang="en-GB"/>
          </a:p>
        </p:txBody>
      </p:sp>
      <p:sp>
        <p:nvSpPr>
          <p:cNvPr id="130" name="Google Shape;130;p27"/>
          <p:cNvSpPr txBox="1"/>
          <p:nvPr>
            <p:ph type="subTitle" idx="1"/>
          </p:nvPr>
        </p:nvSpPr>
        <p:spPr>
          <a:xfrm>
            <a:off x="323850" y="1131570"/>
            <a:ext cx="8496300" cy="2651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800"/>
              <a:t>Typography , Spelling , Punctuation and Capitalization should be given priority in the Resume’.</a:t>
            </a:r>
            <a:endParaRPr lang="en-IN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800"/>
              <a:t>Avoid Graphics in the resume /but necessary icons can be included in Resume</a:t>
            </a:r>
            <a:endParaRPr lang="en-IN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800"/>
              <a:t>Read your resume’ once before interview.</a:t>
            </a:r>
            <a:endParaRPr lang="en-IN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800"/>
              <a:t>Don’t lie about you on interview and in resume.</a:t>
            </a:r>
            <a:endParaRPr lang="en-IN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800"/>
              <a:t>Multiple resume’s should be sent to multiple companies.As it should be customized accordingly.</a:t>
            </a:r>
            <a:endParaRPr lang="en-IN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800"/>
              <a:t>Do’s for effective communication:</a:t>
            </a:r>
            <a:endParaRPr lang="en-IN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800"/>
              <a:t>Read Newspapers</a:t>
            </a:r>
            <a:endParaRPr lang="en-IN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800"/>
              <a:t>Read Inshots app daily</a:t>
            </a:r>
            <a:endParaRPr lang="en-IN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800"/>
              <a:t>Adapt a new word daily and use it.</a:t>
            </a:r>
            <a:endParaRPr lang="en-IN" altLang="en-GB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IN" altLang="en-GB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2347950" y="539500"/>
            <a:ext cx="4448100" cy="98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</a:t>
            </a:r>
            <a:r>
              <a:rPr lang="en-GB">
                <a:solidFill>
                  <a:schemeClr val="lt2"/>
                </a:solidFill>
              </a:rPr>
              <a:t>!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40" name="Google Shape;240;p35"/>
          <p:cNvSpPr txBox="1"/>
          <p:nvPr>
            <p:ph type="subTitle" idx="1"/>
          </p:nvPr>
        </p:nvSpPr>
        <p:spPr>
          <a:xfrm>
            <a:off x="2347595" y="1461135"/>
            <a:ext cx="4448175" cy="878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</a:t>
            </a:r>
            <a:r>
              <a:rPr lang="en-GB" b="1"/>
              <a:t>o you have any questions?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hive</a:t>
            </a:r>
            <a:r>
              <a:rPr lang="en-GB"/>
              <a:t>@</a:t>
            </a:r>
            <a:r>
              <a:rPr lang="en-IN" altLang="en-GB"/>
              <a:t>hiveed</a:t>
            </a:r>
            <a:r>
              <a:rPr lang="en-GB"/>
              <a:t>.</a:t>
            </a:r>
            <a:r>
              <a:rPr lang="en-IN" altLang="en-GB"/>
              <a:t>in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www.hiveed.in</a:t>
            </a:r>
            <a:endParaRPr lang="en-IN" altLang="en-GB"/>
          </a:p>
        </p:txBody>
      </p:sp>
      <p:grpSp>
        <p:nvGrpSpPr>
          <p:cNvPr id="243" name="Google Shape;243;p35"/>
          <p:cNvGrpSpPr/>
          <p:nvPr/>
        </p:nvGrpSpPr>
        <p:grpSpPr>
          <a:xfrm>
            <a:off x="3749762" y="2713676"/>
            <a:ext cx="543930" cy="548031"/>
            <a:chOff x="3303268" y="3817349"/>
            <a:chExt cx="346056" cy="345674"/>
          </a:xfrm>
        </p:grpSpPr>
        <p:sp>
          <p:nvSpPr>
            <p:cNvPr id="244" name="Google Shape;244;p35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35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35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35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8" name="Google Shape;248;p35"/>
          <p:cNvGrpSpPr/>
          <p:nvPr/>
        </p:nvGrpSpPr>
        <p:grpSpPr>
          <a:xfrm>
            <a:off x="4836795" y="2720340"/>
            <a:ext cx="544195" cy="541655"/>
            <a:chOff x="3752358" y="3817349"/>
            <a:chExt cx="346056" cy="345674"/>
          </a:xfrm>
        </p:grpSpPr>
        <p:sp>
          <p:nvSpPr>
            <p:cNvPr id="249" name="Google Shape;249;p35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35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35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35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" name="Text Box 10"/>
          <p:cNvSpPr txBox="1"/>
          <p:nvPr/>
        </p:nvSpPr>
        <p:spPr>
          <a:xfrm>
            <a:off x="2627630" y="3796030"/>
            <a:ext cx="4224655" cy="3067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endParaRPr lang="en-US">
              <a:ln>
                <a:noFill/>
              </a:ln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3065780" y="2905125"/>
            <a:ext cx="309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pic>
        <p:nvPicPr>
          <p:cNvPr id="16" name="Picture Placeholder 5" descr="hiveed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7630" y="2787650"/>
            <a:ext cx="3957320" cy="2540000"/>
          </a:xfrm>
          <a:prstGeom prst="rect">
            <a:avLst/>
          </a:prstGeom>
          <a:noFill/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iveedlogo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2195830" y="766445"/>
            <a:ext cx="4860290" cy="343725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22" name="Google Shape;122;p26"/>
          <p:cNvSpPr txBox="1"/>
          <p:nvPr>
            <p:ph type="title"/>
          </p:nvPr>
        </p:nvSpPr>
        <p:spPr>
          <a:xfrm>
            <a:off x="720000" y="2262000"/>
            <a:ext cx="64923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Life Skills</a:t>
            </a:r>
            <a:endParaRPr lang="en-IN" altLang="en-GB"/>
          </a:p>
        </p:txBody>
      </p:sp>
      <p:sp>
        <p:nvSpPr>
          <p:cNvPr id="123" name="Google Shape;123;p26"/>
          <p:cNvSpPr txBox="1"/>
          <p:nvPr>
            <p:ph type="title" idx="2"/>
          </p:nvPr>
        </p:nvSpPr>
        <p:spPr>
          <a:xfrm>
            <a:off x="720000" y="1115400"/>
            <a:ext cx="1371600" cy="1097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01</a:t>
            </a:r>
            <a:endParaRPr b="1"/>
          </a:p>
        </p:txBody>
      </p:sp>
      <p:sp>
        <p:nvSpPr>
          <p:cNvPr id="124" name="Google Shape;124;p26"/>
          <p:cNvSpPr txBox="1"/>
          <p:nvPr>
            <p:ph type="subTitle" idx="1"/>
          </p:nvPr>
        </p:nvSpPr>
        <p:spPr>
          <a:xfrm>
            <a:off x="720000" y="301472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The things you should know about</a:t>
            </a:r>
            <a:endParaRPr lang="en-IN" alt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iveedlogo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2195830" y="766445"/>
            <a:ext cx="4860290" cy="343725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29" name="Google Shape;129;p27"/>
          <p:cNvSpPr txBox="1"/>
          <p:nvPr>
            <p:ph type="title"/>
          </p:nvPr>
        </p:nvSpPr>
        <p:spPr>
          <a:xfrm>
            <a:off x="179615" y="193740"/>
            <a:ext cx="4389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u="sng"/>
              <a:t>PRESENTATION</a:t>
            </a:r>
            <a:endParaRPr lang="en-IN" altLang="en-GB" u="sng"/>
          </a:p>
        </p:txBody>
      </p:sp>
      <p:sp>
        <p:nvSpPr>
          <p:cNvPr id="130" name="Google Shape;130;p27"/>
          <p:cNvSpPr txBox="1"/>
          <p:nvPr>
            <p:ph type="subTitle" idx="1"/>
          </p:nvPr>
        </p:nvSpPr>
        <p:spPr>
          <a:xfrm>
            <a:off x="395605" y="627380"/>
            <a:ext cx="8451215" cy="2651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400" b="1"/>
              <a:t>Presentation</a:t>
            </a:r>
            <a:r>
              <a:rPr lang="en-IN" altLang="en-GB" sz="1400"/>
              <a:t> deals about the inner confidence, Understanding of the concepts and the way of delivery.</a:t>
            </a:r>
            <a:endParaRPr lang="en-IN" altLang="en-GB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en-GB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400" u="sng"/>
              <a:t>Rules of Presentation:</a:t>
            </a:r>
            <a:endParaRPr lang="en-IN" altLang="en-GB" sz="1400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en-GB" sz="14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400"/>
              <a:t>Stable and confident posture</a:t>
            </a:r>
            <a:endParaRPr lang="en-IN" altLang="en-GB" sz="14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400"/>
              <a:t>Eye contact should be  focussed towards audience</a:t>
            </a:r>
            <a:endParaRPr lang="en-IN" altLang="en-GB" sz="14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400"/>
              <a:t>Use smooth hand gestures</a:t>
            </a:r>
            <a:endParaRPr lang="en-IN" altLang="en-GB" sz="14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400"/>
              <a:t>Do not cross your hands across chest(As Communication flows from heart to heart).</a:t>
            </a:r>
            <a:endParaRPr lang="en-IN" altLang="en-GB" sz="14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400"/>
              <a:t>No hands in your pocket while speaking</a:t>
            </a:r>
            <a:endParaRPr lang="en-IN" altLang="en-GB" sz="14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400"/>
              <a:t>Keep your hands on neutral position</a:t>
            </a:r>
            <a:endParaRPr lang="en-IN" altLang="en-GB" sz="14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400"/>
              <a:t>Take cue cards/Points to remember cards.</a:t>
            </a:r>
            <a:endParaRPr lang="en-IN" altLang="en-GB" sz="14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IN" altLang="en-GB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400" u="sng">
                <a:sym typeface="+mn-ea"/>
              </a:rPr>
              <a:t>Types of Presentation and tips to handle.</a:t>
            </a:r>
            <a:endParaRPr lang="en-IN" altLang="en-GB" sz="1400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en-GB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400">
                <a:sym typeface="+mn-ea"/>
              </a:rPr>
              <a:t>1.Team Presentation.(Allocate separate topics for each member,and co-ordiantion with delivery is also crucial) </a:t>
            </a:r>
            <a:endParaRPr lang="en-IN" altLang="en-GB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400">
                <a:sym typeface="+mn-ea"/>
              </a:rPr>
              <a:t>2.Non-Technical Presentation.(Be strong in way of delivery and personal experiences is needed)</a:t>
            </a:r>
            <a:endParaRPr lang="en-IN" altLang="en-GB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400">
                <a:sym typeface="+mn-ea"/>
              </a:rPr>
              <a:t>3.Technical Presentation.(Be strong in content and way of delivery</a:t>
            </a:r>
            <a:endParaRPr lang="en-IN" altLang="en-GB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400">
                <a:sym typeface="+mn-ea"/>
              </a:rPr>
              <a:t>4.Paper Presentation.(Be too consious about the topic , prepare well in result discussion)</a:t>
            </a:r>
            <a:endParaRPr lang="en-IN" altLang="en-GB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en-GB" sz="14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IN" altLang="en-GB" sz="140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IN" altLang="en-GB" sz="120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200"/>
              <a:t> </a:t>
            </a:r>
            <a:endParaRPr lang="en-IN" altLang="en-GB"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en-GB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251460" y="267335"/>
            <a:ext cx="5080000" cy="5727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u="sng"/>
              <a:t>Steps in Presentation</a:t>
            </a:r>
            <a:endParaRPr lang="en-IN" altLang="en-GB" u="sng"/>
          </a:p>
        </p:txBody>
      </p:sp>
      <p:sp>
        <p:nvSpPr>
          <p:cNvPr id="130" name="Google Shape;130;p27"/>
          <p:cNvSpPr txBox="1"/>
          <p:nvPr>
            <p:ph type="subTitle" idx="1"/>
          </p:nvPr>
        </p:nvSpPr>
        <p:spPr>
          <a:xfrm>
            <a:off x="473710" y="771525"/>
            <a:ext cx="8195945" cy="2651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400" b="1"/>
              <a:t>Step 1: Wish and great audience in a polite and energetic manner.</a:t>
            </a:r>
            <a:endParaRPr lang="en-IN" altLang="en-GB"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en-GB"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400" b="1"/>
              <a:t>Step 2: Introducing yourself in a stylish and unique manner.</a:t>
            </a:r>
            <a:endParaRPr lang="en-IN" altLang="en-GB"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en-GB"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400" b="1"/>
              <a:t>Step 3: Intro about the topic</a:t>
            </a:r>
            <a:endParaRPr lang="en-IN" altLang="en-GB"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en-GB"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400" b="1"/>
              <a:t>Step 4: Give the Handouts if needed(Pamplets, Worksheets,Forms etc)</a:t>
            </a:r>
            <a:endParaRPr lang="en-IN" altLang="en-GB"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400" b="1"/>
              <a:t> </a:t>
            </a:r>
            <a:endParaRPr lang="en-IN" altLang="en-GB"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400" b="1"/>
              <a:t>Step 5: -Moving to the topic tips </a:t>
            </a:r>
            <a:endParaRPr lang="en-IN" altLang="en-GB"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400" b="1"/>
              <a:t>              -It should be like a story , use case studies if possible.</a:t>
            </a:r>
            <a:endParaRPr lang="en-IN" altLang="en-GB"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400" b="1"/>
              <a:t>              -Use facts and figures properly with some sense of humour and          </a:t>
            </a:r>
            <a:endParaRPr lang="en-IN" altLang="en-GB"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400" b="1"/>
              <a:t>                also add personal experiences if needed.</a:t>
            </a:r>
            <a:endParaRPr lang="en-IN" altLang="en-GB"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en-GB"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400" b="1"/>
              <a:t>Step 6:  Thanking Speech/Farewell speech.</a:t>
            </a:r>
            <a:endParaRPr lang="en-IN" altLang="en-GB"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en-GB"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400" b="1"/>
              <a:t>Step 7:  Q&amp;A session/Interactive session.</a:t>
            </a:r>
            <a:endParaRPr lang="en-IN" altLang="en-GB"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en-GB"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400" b="1"/>
              <a:t>Step 8: Ask for feeback/Photo session if needed.</a:t>
            </a:r>
            <a:endParaRPr lang="en-IN" altLang="en-GB"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en-GB" sz="1400" b="1"/>
          </a:p>
        </p:txBody>
      </p:sp>
      <p:pic>
        <p:nvPicPr>
          <p:cNvPr id="7" name="Picture 6" descr="hiveedlogo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2195830" y="915670"/>
            <a:ext cx="4860290" cy="343725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s 1"/>
          <p:cNvSpPr/>
          <p:nvPr/>
        </p:nvSpPr>
        <p:spPr>
          <a:xfrm>
            <a:off x="6516370" y="2211705"/>
            <a:ext cx="2352675" cy="1014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r>
              <a:rPr lang="en-IN" altLang="en-US" sz="1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PRE-PRESENTATION TIP:</a:t>
            </a:r>
            <a:endParaRPr lang="en-IN" altLang="en-US" sz="1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altLang="en-US" sz="1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THE A.V EQUIPMENTS AND CONTENTS OF PAMPLETS SHOULD BE CHECKED  </a:t>
            </a:r>
            <a:endParaRPr lang="en-IN" altLang="en-US" sz="1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iveedlogo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2195830" y="766445"/>
            <a:ext cx="4860290" cy="343725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29" name="Google Shape;129;p27"/>
          <p:cNvSpPr txBox="1"/>
          <p:nvPr>
            <p:ph type="title"/>
          </p:nvPr>
        </p:nvSpPr>
        <p:spPr>
          <a:xfrm>
            <a:off x="107315" y="193675"/>
            <a:ext cx="9244965" cy="5727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u="sng"/>
              <a:t>TIPS TO AVOID PRESENTATION ANXIETY</a:t>
            </a:r>
            <a:endParaRPr lang="en-IN" altLang="en-GB" u="sng"/>
          </a:p>
        </p:txBody>
      </p:sp>
      <p:sp>
        <p:nvSpPr>
          <p:cNvPr id="130" name="Google Shape;130;p27"/>
          <p:cNvSpPr txBox="1"/>
          <p:nvPr>
            <p:ph type="subTitle" idx="1"/>
          </p:nvPr>
        </p:nvSpPr>
        <p:spPr>
          <a:xfrm>
            <a:off x="346075" y="1159510"/>
            <a:ext cx="8451215" cy="2651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2400"/>
              <a:t>Prepare and present a known topic to yourself first.</a:t>
            </a:r>
            <a:endParaRPr lang="en-IN" altLang="en-GB" sz="24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2400"/>
              <a:t>Present to known people</a:t>
            </a:r>
            <a:endParaRPr lang="en-IN" altLang="en-GB" sz="24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2400"/>
              <a:t>Present a challenging /unknown topic to known people</a:t>
            </a:r>
            <a:endParaRPr lang="en-IN" altLang="en-GB" sz="24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2400"/>
              <a:t>Known topic to unknown people</a:t>
            </a:r>
            <a:endParaRPr lang="en-IN" altLang="en-GB" sz="24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2400"/>
              <a:t>Unknown topic to unknown people</a:t>
            </a:r>
            <a:endParaRPr lang="en-IN" altLang="en-GB" sz="24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2400"/>
              <a:t>Creative and positive visualization and explanation.</a:t>
            </a:r>
            <a:endParaRPr lang="en-IN" altLang="en-GB" sz="24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2400"/>
              <a:t>Positive affirmation about yourself is needed first.</a:t>
            </a:r>
            <a:endParaRPr lang="en-IN" altLang="en-GB" sz="24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2400"/>
              <a:t>Take cue cards/Points to remember cards.</a:t>
            </a:r>
            <a:endParaRPr lang="en-IN" altLang="en-GB" sz="240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IN" altLang="en-GB" sz="120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200"/>
              <a:t> </a:t>
            </a:r>
            <a:endParaRPr lang="en-IN" altLang="en-GB"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en-GB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iveedlogo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2195830" y="766445"/>
            <a:ext cx="4860290" cy="343725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22" name="Google Shape;122;p26"/>
          <p:cNvSpPr txBox="1"/>
          <p:nvPr>
            <p:ph type="title"/>
          </p:nvPr>
        </p:nvSpPr>
        <p:spPr>
          <a:xfrm>
            <a:off x="720000" y="2262000"/>
            <a:ext cx="64923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Interview Skills</a:t>
            </a:r>
            <a:endParaRPr lang="en-IN" altLang="en-GB"/>
          </a:p>
        </p:txBody>
      </p:sp>
      <p:sp>
        <p:nvSpPr>
          <p:cNvPr id="123" name="Google Shape;123;p26"/>
          <p:cNvSpPr txBox="1"/>
          <p:nvPr>
            <p:ph type="title" idx="2"/>
          </p:nvPr>
        </p:nvSpPr>
        <p:spPr>
          <a:xfrm>
            <a:off x="720000" y="1115400"/>
            <a:ext cx="1371600" cy="1097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b="1"/>
              <a:t>02</a:t>
            </a:r>
            <a:endParaRPr lang="en-IN" altLang="en-GB" b="1"/>
          </a:p>
        </p:txBody>
      </p:sp>
      <p:sp>
        <p:nvSpPr>
          <p:cNvPr id="124" name="Google Shape;124;p26"/>
          <p:cNvSpPr txBox="1"/>
          <p:nvPr>
            <p:ph type="subTitle" idx="1"/>
          </p:nvPr>
        </p:nvSpPr>
        <p:spPr>
          <a:xfrm>
            <a:off x="720000" y="301472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Buckle up and listen</a:t>
            </a:r>
            <a:endParaRPr lang="en-IN" alt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720090" y="997585"/>
            <a:ext cx="4627880" cy="5727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u="sng"/>
              <a:t>COMMUNICATION TIPS</a:t>
            </a:r>
            <a:endParaRPr lang="en-IN" altLang="en-GB" u="sng"/>
          </a:p>
        </p:txBody>
      </p:sp>
      <p:sp>
        <p:nvSpPr>
          <p:cNvPr id="130" name="Google Shape;130;p27"/>
          <p:cNvSpPr txBox="1"/>
          <p:nvPr>
            <p:ph type="subTitle" idx="1"/>
          </p:nvPr>
        </p:nvSpPr>
        <p:spPr>
          <a:xfrm>
            <a:off x="720000" y="1419855"/>
            <a:ext cx="4389000" cy="26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500"/>
              <a:t>Always communicate or correspond in complete sentences.</a:t>
            </a:r>
            <a:endParaRPr lang="en-IN" altLang="en-GB" sz="15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500"/>
              <a:t>Rate of speech must be in an optimal speed.</a:t>
            </a:r>
            <a:endParaRPr lang="en-IN" altLang="en-GB" sz="15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500"/>
              <a:t>Do vocal highlighting/give stress to certain words which are important to convey.</a:t>
            </a:r>
            <a:endParaRPr lang="en-IN" altLang="en-GB" sz="15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500"/>
              <a:t>Whenever you say your name say it proudly and confidently.</a:t>
            </a:r>
            <a:endParaRPr lang="en-IN" altLang="en-GB" sz="15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500"/>
              <a:t>Always use the endearing words.</a:t>
            </a:r>
            <a:endParaRPr lang="en-IN" altLang="en-GB" sz="15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500"/>
              <a:t>Make eye contact with whom you’re speaking but dont’t stare.</a:t>
            </a:r>
            <a:endParaRPr lang="en-IN" altLang="en-GB" sz="15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500"/>
              <a:t>Use “PLEASE”,”SORRY”,”THANK YOU” for effective convincing convo.</a:t>
            </a:r>
            <a:endParaRPr lang="en-IN" altLang="en-GB" sz="15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500"/>
              <a:t>Use a keyword as a part of your answer which is from the question itself.</a:t>
            </a:r>
            <a:endParaRPr lang="en-IN" altLang="en-GB" sz="15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IN" altLang="en-GB" sz="15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lang="en-IN" altLang="en-GB" sz="15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en-GB" sz="1500"/>
          </a:p>
        </p:txBody>
      </p:sp>
      <p:pic>
        <p:nvPicPr>
          <p:cNvPr id="131" name="Google Shape;131;p27"/>
          <p:cNvPicPr preferRelativeResize="0"/>
          <p:nvPr>
            <p:ph type="pic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5715125" y="-3750"/>
            <a:ext cx="3428875" cy="5143501"/>
          </a:xfrm>
          <a:prstGeom prst="rect">
            <a:avLst/>
          </a:prstGeom>
        </p:spPr>
      </p:pic>
      <p:pic>
        <p:nvPicPr>
          <p:cNvPr id="7" name="Picture 6" descr="hiveedlogo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2195830" y="843915"/>
            <a:ext cx="4860290" cy="343725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179705" y="339725"/>
            <a:ext cx="5301615" cy="5867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u="sng"/>
              <a:t>SELF-INTRODUCTION</a:t>
            </a:r>
            <a:endParaRPr lang="en-IN" altLang="en-GB" u="sng"/>
          </a:p>
        </p:txBody>
      </p:sp>
      <p:sp>
        <p:nvSpPr>
          <p:cNvPr id="130" name="Google Shape;130;p27"/>
          <p:cNvSpPr txBox="1"/>
          <p:nvPr>
            <p:ph type="subTitle" idx="1"/>
          </p:nvPr>
        </p:nvSpPr>
        <p:spPr>
          <a:xfrm>
            <a:off x="442595" y="1245870"/>
            <a:ext cx="5272405" cy="2651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000" b="1"/>
              <a:t>STRUCTURE:</a:t>
            </a:r>
            <a:endParaRPr lang="en-IN" altLang="en-GB" sz="2000" b="1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500"/>
              <a:t> </a:t>
            </a:r>
            <a:r>
              <a:rPr lang="en-IN" altLang="en-GB" sz="1600"/>
              <a:t>GREETINGS</a:t>
            </a:r>
            <a:endParaRPr lang="en-IN" altLang="en-GB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600"/>
              <a:t> NAME AND QUALIFICATION WITH INSTITUTION</a:t>
            </a:r>
            <a:endParaRPr lang="en-IN" altLang="en-GB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600"/>
              <a:t> PLACE.</a:t>
            </a:r>
            <a:endParaRPr lang="en-IN" altLang="en-GB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600"/>
              <a:t> SKILLS,COURSES AND OTHER QUALIFICATIONS.</a:t>
            </a:r>
            <a:endParaRPr lang="en-IN" altLang="en-GB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600"/>
              <a:t>INTERNSHIPS/WORK EXPERIENCE.</a:t>
            </a:r>
            <a:endParaRPr lang="en-IN" altLang="en-GB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600"/>
              <a:t>BEST PROJECTS.(ACCORDING TO THE COMPANY).</a:t>
            </a:r>
            <a:endParaRPr lang="en-IN" altLang="en-GB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600"/>
              <a:t>INTERESTS AND HOBBIES(IF ANY).</a:t>
            </a:r>
            <a:endParaRPr lang="en-IN" altLang="en-GB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lang="en-IN" altLang="en-GB" sz="1600"/>
              <a:t>That’s all about me.</a:t>
            </a:r>
            <a:endParaRPr lang="en-IN" altLang="en-GB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altLang="en-GB" sz="1600"/>
          </a:p>
        </p:txBody>
      </p:sp>
      <p:pic>
        <p:nvPicPr>
          <p:cNvPr id="131" name="Google Shape;131;p27"/>
          <p:cNvPicPr preferRelativeResize="0"/>
          <p:nvPr>
            <p:ph type="pic" idx="2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5715125" y="-3750"/>
            <a:ext cx="3428875" cy="5143501"/>
          </a:xfrm>
          <a:prstGeom prst="rect">
            <a:avLst/>
          </a:prstGeom>
        </p:spPr>
      </p:pic>
      <p:pic>
        <p:nvPicPr>
          <p:cNvPr id="7" name="Picture 6" descr="hiveedlogo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2195830" y="843915"/>
            <a:ext cx="4860290" cy="343725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gital Lavender Gradient Business Basic Template by Slidesgo">
  <a:themeElements>
    <a:clrScheme name="Simple Light">
      <a:dk1>
        <a:srgbClr val="252136"/>
      </a:dk1>
      <a:lt1>
        <a:srgbClr val="FFFFFF"/>
      </a:lt1>
      <a:dk2>
        <a:srgbClr val="C9C7E4"/>
      </a:dk2>
      <a:lt2>
        <a:srgbClr val="575288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21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7627</Words>
  <Application>WPS Presentation</Application>
  <PresentationFormat/>
  <Paragraphs>283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Arial</vt:lpstr>
      <vt:lpstr>SimSun</vt:lpstr>
      <vt:lpstr>Wingdings</vt:lpstr>
      <vt:lpstr>Arial</vt:lpstr>
      <vt:lpstr>Lora</vt:lpstr>
      <vt:lpstr>Actor</vt:lpstr>
      <vt:lpstr>Nunito Light</vt:lpstr>
      <vt:lpstr>Afogand</vt:lpstr>
      <vt:lpstr>Bebas Neue</vt:lpstr>
      <vt:lpstr>Proxima Nova</vt:lpstr>
      <vt:lpstr>Microsoft YaHei</vt:lpstr>
      <vt:lpstr>Arial Unicode MS</vt:lpstr>
      <vt:lpstr>Wingdings</vt:lpstr>
      <vt:lpstr>Digital Lavender Gradient Business Basic Template by Slidesgo</vt:lpstr>
      <vt:lpstr>Slidesgo Final Pages</vt:lpstr>
      <vt:lpstr>Interview Skills and Resume Preparation For HiveEdians</vt:lpstr>
      <vt:lpstr>03</vt:lpstr>
      <vt:lpstr>01</vt:lpstr>
      <vt:lpstr>The title goes here!</vt:lpstr>
      <vt:lpstr>The title goes here!</vt:lpstr>
      <vt:lpstr>PRESENTATION</vt:lpstr>
      <vt:lpstr>02</vt:lpstr>
      <vt:lpstr>The title goes here!</vt:lpstr>
      <vt:lpstr>COMMUNICATION TIPS</vt:lpstr>
      <vt:lpstr>SELF-INTRODUCTION</vt:lpstr>
      <vt:lpstr>ATTIRE AND GROOMING SKILLS</vt:lpstr>
      <vt:lpstr>COMMON HR QUESTIONS</vt:lpstr>
      <vt:lpstr>COMMON HR QUESTIONS</vt:lpstr>
      <vt:lpstr>03</vt:lpstr>
      <vt:lpstr>Resume’ Structure </vt:lpstr>
      <vt:lpstr>Resume’ Structure </vt:lpstr>
      <vt:lpstr>PowerPoint 演示文稿</vt:lpstr>
      <vt:lpstr>PowerPoint 演示文稿</vt:lpstr>
      <vt:lpstr>PowerPoint 演示文稿</vt:lpstr>
      <vt:lpstr>PowerPoint 演示文稿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Title for Hiveedians</dc:title>
  <dc:creator/>
  <cp:lastModifiedBy>dines</cp:lastModifiedBy>
  <cp:revision>6</cp:revision>
  <dcterms:created xsi:type="dcterms:W3CDTF">2024-02-22T13:54:00Z</dcterms:created>
  <dcterms:modified xsi:type="dcterms:W3CDTF">2024-03-07T13:05:18Z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BA333BC85E91479B8FDB6684111A94D1</vt:lpwstr>
  </property>
  <property fmtid="{D5CDD505-2E9C-101B-9397-08002B2CF9AE}" pid="3" name="KSOProductBuildVer">
    <vt:lpwstr>1033-11.2.0.11225</vt:lpwstr>
  </property>
</Properties>
</file>