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D81550-A0BF-44A6-BC04-8403BA1B6383}"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5D3ED6-8BBB-4B69-B04F-67B475E570B9}" type="slidenum">
              <a:rPr lang="en-IN" smtClean="0"/>
              <a:t>‹#›</a:t>
            </a:fld>
            <a:endParaRPr lang="en-IN"/>
          </a:p>
        </p:txBody>
      </p:sp>
    </p:spTree>
    <p:extLst>
      <p:ext uri="{BB962C8B-B14F-4D97-AF65-F5344CB8AC3E}">
        <p14:creationId xmlns:p14="http://schemas.microsoft.com/office/powerpoint/2010/main" val="2846551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81550-A0BF-44A6-BC04-8403BA1B6383}" type="datetimeFigureOut">
              <a:rPr lang="en-IN" smtClean="0"/>
              <a:t>24-06-2024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5D3ED6-8BBB-4B69-B04F-67B475E570B9}" type="slidenum">
              <a:rPr lang="en-IN" smtClean="0"/>
              <a:t>‹#›</a:t>
            </a:fld>
            <a:endParaRPr lang="en-IN"/>
          </a:p>
        </p:txBody>
      </p:sp>
    </p:spTree>
    <p:extLst>
      <p:ext uri="{BB962C8B-B14F-4D97-AF65-F5344CB8AC3E}">
        <p14:creationId xmlns:p14="http://schemas.microsoft.com/office/powerpoint/2010/main" val="114250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81550-A0BF-44A6-BC04-8403BA1B6383}" type="datetimeFigureOut">
              <a:rPr lang="en-IN" smtClean="0"/>
              <a:t>24-06-2024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5D3ED6-8BBB-4B69-B04F-67B475E570B9}" type="slidenum">
              <a:rPr lang="en-IN" smtClean="0"/>
              <a:t>‹#›</a:t>
            </a:fld>
            <a:endParaRPr lang="en-IN"/>
          </a:p>
        </p:txBody>
      </p:sp>
    </p:spTree>
    <p:extLst>
      <p:ext uri="{BB962C8B-B14F-4D97-AF65-F5344CB8AC3E}">
        <p14:creationId xmlns:p14="http://schemas.microsoft.com/office/powerpoint/2010/main" val="950500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81550-A0BF-44A6-BC04-8403BA1B6383}" type="datetimeFigureOut">
              <a:rPr lang="en-IN" smtClean="0"/>
              <a:t>24-06-2024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5D3ED6-8BBB-4B69-B04F-67B475E570B9}"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30060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81550-A0BF-44A6-BC04-8403BA1B6383}" type="datetimeFigureOut">
              <a:rPr lang="en-IN" smtClean="0"/>
              <a:t>24-06-2024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5D3ED6-8BBB-4B69-B04F-67B475E570B9}" type="slidenum">
              <a:rPr lang="en-IN" smtClean="0"/>
              <a:t>‹#›</a:t>
            </a:fld>
            <a:endParaRPr lang="en-IN"/>
          </a:p>
        </p:txBody>
      </p:sp>
    </p:spTree>
    <p:extLst>
      <p:ext uri="{BB962C8B-B14F-4D97-AF65-F5344CB8AC3E}">
        <p14:creationId xmlns:p14="http://schemas.microsoft.com/office/powerpoint/2010/main" val="1029903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D81550-A0BF-44A6-BC04-8403BA1B6383}" type="datetimeFigureOut">
              <a:rPr lang="en-IN" smtClean="0"/>
              <a:t>24-06-2024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5D3ED6-8BBB-4B69-B04F-67B475E570B9}" type="slidenum">
              <a:rPr lang="en-IN" smtClean="0"/>
              <a:t>‹#›</a:t>
            </a:fld>
            <a:endParaRPr lang="en-IN"/>
          </a:p>
        </p:txBody>
      </p:sp>
    </p:spTree>
    <p:extLst>
      <p:ext uri="{BB962C8B-B14F-4D97-AF65-F5344CB8AC3E}">
        <p14:creationId xmlns:p14="http://schemas.microsoft.com/office/powerpoint/2010/main" val="3442078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D81550-A0BF-44A6-BC04-8403BA1B6383}" type="datetimeFigureOut">
              <a:rPr lang="en-IN" smtClean="0"/>
              <a:t>24-06-2024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5D3ED6-8BBB-4B69-B04F-67B475E570B9}" type="slidenum">
              <a:rPr lang="en-IN" smtClean="0"/>
              <a:t>‹#›</a:t>
            </a:fld>
            <a:endParaRPr lang="en-IN"/>
          </a:p>
        </p:txBody>
      </p:sp>
    </p:spTree>
    <p:extLst>
      <p:ext uri="{BB962C8B-B14F-4D97-AF65-F5344CB8AC3E}">
        <p14:creationId xmlns:p14="http://schemas.microsoft.com/office/powerpoint/2010/main" val="436042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81550-A0BF-44A6-BC04-8403BA1B6383}"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5D3ED6-8BBB-4B69-B04F-67B475E570B9}" type="slidenum">
              <a:rPr lang="en-IN" smtClean="0"/>
              <a:t>‹#›</a:t>
            </a:fld>
            <a:endParaRPr lang="en-IN"/>
          </a:p>
        </p:txBody>
      </p:sp>
    </p:spTree>
    <p:extLst>
      <p:ext uri="{BB962C8B-B14F-4D97-AF65-F5344CB8AC3E}">
        <p14:creationId xmlns:p14="http://schemas.microsoft.com/office/powerpoint/2010/main" val="2537708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81550-A0BF-44A6-BC04-8403BA1B6383}"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5D3ED6-8BBB-4B69-B04F-67B475E570B9}" type="slidenum">
              <a:rPr lang="en-IN" smtClean="0"/>
              <a:t>‹#›</a:t>
            </a:fld>
            <a:endParaRPr lang="en-IN"/>
          </a:p>
        </p:txBody>
      </p:sp>
    </p:spTree>
    <p:extLst>
      <p:ext uri="{BB962C8B-B14F-4D97-AF65-F5344CB8AC3E}">
        <p14:creationId xmlns:p14="http://schemas.microsoft.com/office/powerpoint/2010/main" val="915409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81550-A0BF-44A6-BC04-8403BA1B6383}"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5D3ED6-8BBB-4B69-B04F-67B475E570B9}" type="slidenum">
              <a:rPr lang="en-IN" smtClean="0"/>
              <a:t>‹#›</a:t>
            </a:fld>
            <a:endParaRPr lang="en-IN"/>
          </a:p>
        </p:txBody>
      </p:sp>
    </p:spTree>
    <p:extLst>
      <p:ext uri="{BB962C8B-B14F-4D97-AF65-F5344CB8AC3E}">
        <p14:creationId xmlns:p14="http://schemas.microsoft.com/office/powerpoint/2010/main" val="2514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D81550-A0BF-44A6-BC04-8403BA1B6383}"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5D3ED6-8BBB-4B69-B04F-67B475E570B9}" type="slidenum">
              <a:rPr lang="en-IN" smtClean="0"/>
              <a:t>‹#›</a:t>
            </a:fld>
            <a:endParaRPr lang="en-IN"/>
          </a:p>
        </p:txBody>
      </p:sp>
    </p:spTree>
    <p:extLst>
      <p:ext uri="{BB962C8B-B14F-4D97-AF65-F5344CB8AC3E}">
        <p14:creationId xmlns:p14="http://schemas.microsoft.com/office/powerpoint/2010/main" val="3931411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D81550-A0BF-44A6-BC04-8403BA1B6383}" type="datetimeFigureOut">
              <a:rPr lang="en-IN" smtClean="0"/>
              <a:t>24-06-2024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5D3ED6-8BBB-4B69-B04F-67B475E570B9}" type="slidenum">
              <a:rPr lang="en-IN" smtClean="0"/>
              <a:t>‹#›</a:t>
            </a:fld>
            <a:endParaRPr lang="en-IN"/>
          </a:p>
        </p:txBody>
      </p:sp>
    </p:spTree>
    <p:extLst>
      <p:ext uri="{BB962C8B-B14F-4D97-AF65-F5344CB8AC3E}">
        <p14:creationId xmlns:p14="http://schemas.microsoft.com/office/powerpoint/2010/main" val="2609009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D81550-A0BF-44A6-BC04-8403BA1B6383}" type="datetimeFigureOut">
              <a:rPr lang="en-IN" smtClean="0"/>
              <a:t>24-06-2024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5D3ED6-8BBB-4B69-B04F-67B475E570B9}" type="slidenum">
              <a:rPr lang="en-IN" smtClean="0"/>
              <a:t>‹#›</a:t>
            </a:fld>
            <a:endParaRPr lang="en-IN"/>
          </a:p>
        </p:txBody>
      </p:sp>
    </p:spTree>
    <p:extLst>
      <p:ext uri="{BB962C8B-B14F-4D97-AF65-F5344CB8AC3E}">
        <p14:creationId xmlns:p14="http://schemas.microsoft.com/office/powerpoint/2010/main" val="79566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D81550-A0BF-44A6-BC04-8403BA1B6383}" type="datetimeFigureOut">
              <a:rPr lang="en-IN" smtClean="0"/>
              <a:t>24-06-2024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5D3ED6-8BBB-4B69-B04F-67B475E570B9}" type="slidenum">
              <a:rPr lang="en-IN" smtClean="0"/>
              <a:t>‹#›</a:t>
            </a:fld>
            <a:endParaRPr lang="en-IN"/>
          </a:p>
        </p:txBody>
      </p:sp>
    </p:spTree>
    <p:extLst>
      <p:ext uri="{BB962C8B-B14F-4D97-AF65-F5344CB8AC3E}">
        <p14:creationId xmlns:p14="http://schemas.microsoft.com/office/powerpoint/2010/main" val="1190028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81550-A0BF-44A6-BC04-8403BA1B6383}" type="datetimeFigureOut">
              <a:rPr lang="en-IN" smtClean="0"/>
              <a:t>24-06-2024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5D3ED6-8BBB-4B69-B04F-67B475E570B9}" type="slidenum">
              <a:rPr lang="en-IN" smtClean="0"/>
              <a:t>‹#›</a:t>
            </a:fld>
            <a:endParaRPr lang="en-IN"/>
          </a:p>
        </p:txBody>
      </p:sp>
    </p:spTree>
    <p:extLst>
      <p:ext uri="{BB962C8B-B14F-4D97-AF65-F5344CB8AC3E}">
        <p14:creationId xmlns:p14="http://schemas.microsoft.com/office/powerpoint/2010/main" val="3444972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D81550-A0BF-44A6-BC04-8403BA1B6383}" type="datetimeFigureOut">
              <a:rPr lang="en-IN" smtClean="0"/>
              <a:t>24-06-2024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5D3ED6-8BBB-4B69-B04F-67B475E570B9}" type="slidenum">
              <a:rPr lang="en-IN" smtClean="0"/>
              <a:t>‹#›</a:t>
            </a:fld>
            <a:endParaRPr lang="en-IN"/>
          </a:p>
        </p:txBody>
      </p:sp>
    </p:spTree>
    <p:extLst>
      <p:ext uri="{BB962C8B-B14F-4D97-AF65-F5344CB8AC3E}">
        <p14:creationId xmlns:p14="http://schemas.microsoft.com/office/powerpoint/2010/main" val="406024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D81550-A0BF-44A6-BC04-8403BA1B6383}" type="datetimeFigureOut">
              <a:rPr lang="en-IN" smtClean="0"/>
              <a:t>24-06-2024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5D3ED6-8BBB-4B69-B04F-67B475E570B9}" type="slidenum">
              <a:rPr lang="en-IN" smtClean="0"/>
              <a:t>‹#›</a:t>
            </a:fld>
            <a:endParaRPr lang="en-IN"/>
          </a:p>
        </p:txBody>
      </p:sp>
    </p:spTree>
    <p:extLst>
      <p:ext uri="{BB962C8B-B14F-4D97-AF65-F5344CB8AC3E}">
        <p14:creationId xmlns:p14="http://schemas.microsoft.com/office/powerpoint/2010/main" val="1207343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3D81550-A0BF-44A6-BC04-8403BA1B6383}" type="datetimeFigureOut">
              <a:rPr lang="en-IN" smtClean="0"/>
              <a:t>24-06-2024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85D3ED6-8BBB-4B69-B04F-67B475E570B9}" type="slidenum">
              <a:rPr lang="en-IN" smtClean="0"/>
              <a:t>‹#›</a:t>
            </a:fld>
            <a:endParaRPr lang="en-IN"/>
          </a:p>
        </p:txBody>
      </p:sp>
    </p:spTree>
    <p:extLst>
      <p:ext uri="{BB962C8B-B14F-4D97-AF65-F5344CB8AC3E}">
        <p14:creationId xmlns:p14="http://schemas.microsoft.com/office/powerpoint/2010/main" val="31965360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3CDF-8350-C45E-F70B-E405A1DC8C5B}"/>
              </a:ext>
            </a:extLst>
          </p:cNvPr>
          <p:cNvSpPr>
            <a:spLocks noGrp="1"/>
          </p:cNvSpPr>
          <p:nvPr>
            <p:ph type="ctrTitle"/>
          </p:nvPr>
        </p:nvSpPr>
        <p:spPr/>
        <p:txBody>
          <a:bodyPr/>
          <a:lstStyle/>
          <a:p>
            <a:r>
              <a:rPr lang="en-IN" dirty="0"/>
              <a:t>ARRAYS AND STRINGS</a:t>
            </a:r>
          </a:p>
        </p:txBody>
      </p:sp>
      <p:sp>
        <p:nvSpPr>
          <p:cNvPr id="3" name="Subtitle 2">
            <a:extLst>
              <a:ext uri="{FF2B5EF4-FFF2-40B4-BE49-F238E27FC236}">
                <a16:creationId xmlns:a16="http://schemas.microsoft.com/office/drawing/2014/main" id="{1C66D104-0FAE-25ED-81DF-0CCF6BCAB14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7705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1771D3-A25A-55FA-BFC4-DFEBFC4E7CC2}"/>
              </a:ext>
            </a:extLst>
          </p:cNvPr>
          <p:cNvSpPr>
            <a:spLocks noGrp="1"/>
          </p:cNvSpPr>
          <p:nvPr>
            <p:ph idx="1"/>
          </p:nvPr>
        </p:nvSpPr>
        <p:spPr>
          <a:xfrm>
            <a:off x="59635" y="119270"/>
            <a:ext cx="12072730" cy="6619460"/>
          </a:xfrm>
        </p:spPr>
        <p:txBody>
          <a:bodyPr/>
          <a:lstStyle/>
          <a:p>
            <a:r>
              <a:rPr lang="en-IN" b="1" u="sng" dirty="0"/>
              <a:t>OTHER ALLOWED OPERATIONS FOR AN ARRAY NAMED ‘</a:t>
            </a:r>
            <a:r>
              <a:rPr lang="en-IN" b="1" u="sng" dirty="0" err="1"/>
              <a:t>ar</a:t>
            </a:r>
            <a:r>
              <a:rPr lang="en-IN" dirty="0"/>
              <a:t>’:</a:t>
            </a:r>
          </a:p>
          <a:p>
            <a:pPr marL="36900" indent="0">
              <a:buNone/>
            </a:pPr>
            <a:endParaRPr lang="en-IN" dirty="0"/>
          </a:p>
          <a:p>
            <a:r>
              <a:rPr lang="en-IN" dirty="0"/>
              <a:t>To increment the </a:t>
            </a:r>
            <a:r>
              <a:rPr lang="en-IN" dirty="0" err="1"/>
              <a:t>i</a:t>
            </a:r>
            <a:r>
              <a:rPr lang="en-IN" dirty="0"/>
              <a:t> </a:t>
            </a:r>
            <a:r>
              <a:rPr lang="en-IN" dirty="0" err="1"/>
              <a:t>th</a:t>
            </a:r>
            <a:r>
              <a:rPr lang="en-IN" dirty="0"/>
              <a:t> element, the given statements can be used.</a:t>
            </a:r>
          </a:p>
          <a:p>
            <a:pPr marL="36900" indent="0">
              <a:buNone/>
            </a:pPr>
            <a:endParaRPr lang="en-IN" dirty="0"/>
          </a:p>
          <a:p>
            <a:pPr marL="36900" indent="0">
              <a:buNone/>
            </a:pPr>
            <a:endParaRPr lang="en-IN" dirty="0"/>
          </a:p>
          <a:p>
            <a:r>
              <a:rPr lang="en-IN" dirty="0"/>
              <a:t>To add n to the </a:t>
            </a:r>
            <a:r>
              <a:rPr lang="en-IN" dirty="0" err="1"/>
              <a:t>i</a:t>
            </a:r>
            <a:r>
              <a:rPr lang="en-IN" dirty="0"/>
              <a:t> </a:t>
            </a:r>
            <a:r>
              <a:rPr lang="en-IN" dirty="0" err="1"/>
              <a:t>th</a:t>
            </a:r>
            <a:r>
              <a:rPr lang="en-IN" dirty="0"/>
              <a:t> element, the following statements may be used,</a:t>
            </a:r>
          </a:p>
          <a:p>
            <a:pPr marL="36900" indent="0">
              <a:buNone/>
            </a:pPr>
            <a:endParaRPr lang="en-IN" dirty="0"/>
          </a:p>
          <a:p>
            <a:pPr marL="36900" indent="0">
              <a:buNone/>
            </a:pPr>
            <a:endParaRPr lang="en-IN" dirty="0"/>
          </a:p>
          <a:p>
            <a:r>
              <a:rPr lang="en-IN" dirty="0"/>
              <a:t>To copy the contents of the </a:t>
            </a:r>
            <a:r>
              <a:rPr lang="en-IN" dirty="0" err="1"/>
              <a:t>i</a:t>
            </a:r>
            <a:r>
              <a:rPr lang="en-IN" dirty="0"/>
              <a:t> </a:t>
            </a:r>
            <a:r>
              <a:rPr lang="en-IN" dirty="0" err="1"/>
              <a:t>th</a:t>
            </a:r>
            <a:r>
              <a:rPr lang="en-IN" dirty="0"/>
              <a:t> element to the k </a:t>
            </a:r>
            <a:r>
              <a:rPr lang="en-IN" dirty="0" err="1"/>
              <a:t>th</a:t>
            </a:r>
            <a:r>
              <a:rPr lang="en-IN" dirty="0"/>
              <a:t> element, the following statement may be written.</a:t>
            </a:r>
          </a:p>
          <a:p>
            <a:pPr marL="36900" indent="0">
              <a:buNone/>
            </a:pPr>
            <a:endParaRPr lang="en-IN" dirty="0"/>
          </a:p>
          <a:p>
            <a:r>
              <a:rPr lang="en-IN" dirty="0"/>
              <a:t>To copy the contents of one array ‘</a:t>
            </a:r>
            <a:r>
              <a:rPr lang="en-IN" dirty="0" err="1"/>
              <a:t>ar</a:t>
            </a:r>
            <a:r>
              <a:rPr lang="en-IN" dirty="0"/>
              <a:t>’ to another array ‘</a:t>
            </a:r>
            <a:r>
              <a:rPr lang="en-IN" dirty="0" err="1"/>
              <a:t>br</a:t>
            </a:r>
            <a:r>
              <a:rPr lang="en-IN" dirty="0"/>
              <a:t>’, it must again be done one by one.</a:t>
            </a:r>
          </a:p>
          <a:p>
            <a:pPr marL="36900" indent="0">
              <a:buNone/>
            </a:pPr>
            <a:endParaRPr lang="en-IN" dirty="0"/>
          </a:p>
        </p:txBody>
      </p:sp>
      <p:sp>
        <p:nvSpPr>
          <p:cNvPr id="5" name="TextBox 4">
            <a:extLst>
              <a:ext uri="{FF2B5EF4-FFF2-40B4-BE49-F238E27FC236}">
                <a16:creationId xmlns:a16="http://schemas.microsoft.com/office/drawing/2014/main" id="{3FDE6D99-6650-287D-DB06-99165FA878E2}"/>
              </a:ext>
            </a:extLst>
          </p:cNvPr>
          <p:cNvSpPr txBox="1"/>
          <p:nvPr/>
        </p:nvSpPr>
        <p:spPr>
          <a:xfrm>
            <a:off x="2206484" y="1449973"/>
            <a:ext cx="2057399" cy="92333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err="1"/>
              <a:t>ar</a:t>
            </a:r>
            <a:r>
              <a:rPr lang="en-IN" dirty="0"/>
              <a:t>[</a:t>
            </a:r>
            <a:r>
              <a:rPr lang="en-IN" dirty="0" err="1"/>
              <a:t>i</a:t>
            </a:r>
            <a:r>
              <a:rPr lang="en-IN" dirty="0"/>
              <a:t>] ++;</a:t>
            </a:r>
          </a:p>
          <a:p>
            <a:r>
              <a:rPr lang="en-IN" dirty="0" err="1"/>
              <a:t>ar</a:t>
            </a:r>
            <a:r>
              <a:rPr lang="en-IN" dirty="0"/>
              <a:t>[</a:t>
            </a:r>
            <a:r>
              <a:rPr lang="en-IN" dirty="0" err="1"/>
              <a:t>i</a:t>
            </a:r>
            <a:r>
              <a:rPr lang="en-IN" dirty="0"/>
              <a:t>] += 1;</a:t>
            </a:r>
          </a:p>
          <a:p>
            <a:r>
              <a:rPr lang="en-IN" dirty="0" err="1"/>
              <a:t>ar</a:t>
            </a:r>
            <a:r>
              <a:rPr lang="en-IN" dirty="0"/>
              <a:t>[</a:t>
            </a:r>
            <a:r>
              <a:rPr lang="en-IN" dirty="0" err="1"/>
              <a:t>i</a:t>
            </a:r>
            <a:r>
              <a:rPr lang="en-IN" dirty="0"/>
              <a:t>] = </a:t>
            </a:r>
            <a:r>
              <a:rPr lang="en-IN" dirty="0" err="1"/>
              <a:t>ar</a:t>
            </a:r>
            <a:r>
              <a:rPr lang="en-IN" dirty="0"/>
              <a:t>[</a:t>
            </a:r>
            <a:r>
              <a:rPr lang="en-IN" dirty="0" err="1"/>
              <a:t>i</a:t>
            </a:r>
            <a:r>
              <a:rPr lang="en-IN" dirty="0"/>
              <a:t>] + 1;</a:t>
            </a:r>
          </a:p>
        </p:txBody>
      </p:sp>
      <p:sp>
        <p:nvSpPr>
          <p:cNvPr id="6" name="TextBox 5">
            <a:extLst>
              <a:ext uri="{FF2B5EF4-FFF2-40B4-BE49-F238E27FC236}">
                <a16:creationId xmlns:a16="http://schemas.microsoft.com/office/drawing/2014/main" id="{C65C3A18-6966-A1D6-F588-6B6939610FC6}"/>
              </a:ext>
            </a:extLst>
          </p:cNvPr>
          <p:cNvSpPr txBox="1"/>
          <p:nvPr/>
        </p:nvSpPr>
        <p:spPr>
          <a:xfrm>
            <a:off x="2206484" y="2839015"/>
            <a:ext cx="2136914" cy="64633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err="1"/>
              <a:t>ar</a:t>
            </a:r>
            <a:r>
              <a:rPr lang="en-IN" dirty="0"/>
              <a:t>[</a:t>
            </a:r>
            <a:r>
              <a:rPr lang="en-IN" dirty="0" err="1"/>
              <a:t>i</a:t>
            </a:r>
            <a:r>
              <a:rPr lang="en-IN" dirty="0"/>
              <a:t>] += n;</a:t>
            </a:r>
          </a:p>
          <a:p>
            <a:r>
              <a:rPr lang="en-IN" dirty="0" err="1"/>
              <a:t>ar</a:t>
            </a:r>
            <a:r>
              <a:rPr lang="en-IN" dirty="0"/>
              <a:t>[</a:t>
            </a:r>
            <a:r>
              <a:rPr lang="en-IN" dirty="0" err="1"/>
              <a:t>i</a:t>
            </a:r>
            <a:r>
              <a:rPr lang="en-IN" dirty="0"/>
              <a:t>] = </a:t>
            </a:r>
            <a:r>
              <a:rPr lang="en-IN" dirty="0" err="1"/>
              <a:t>ar</a:t>
            </a:r>
            <a:r>
              <a:rPr lang="en-IN" dirty="0"/>
              <a:t>[</a:t>
            </a:r>
            <a:r>
              <a:rPr lang="en-IN" dirty="0" err="1"/>
              <a:t>i</a:t>
            </a:r>
            <a:r>
              <a:rPr lang="en-IN" dirty="0"/>
              <a:t>] + n;</a:t>
            </a:r>
          </a:p>
        </p:txBody>
      </p:sp>
      <p:sp>
        <p:nvSpPr>
          <p:cNvPr id="7" name="TextBox 6">
            <a:extLst>
              <a:ext uri="{FF2B5EF4-FFF2-40B4-BE49-F238E27FC236}">
                <a16:creationId xmlns:a16="http://schemas.microsoft.com/office/drawing/2014/main" id="{455A9CF2-63D3-A4E2-98DD-76293CAA9CEB}"/>
              </a:ext>
            </a:extLst>
          </p:cNvPr>
          <p:cNvSpPr txBox="1"/>
          <p:nvPr/>
        </p:nvSpPr>
        <p:spPr>
          <a:xfrm>
            <a:off x="2206484" y="4037444"/>
            <a:ext cx="2136914" cy="3693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err="1"/>
              <a:t>ar</a:t>
            </a:r>
            <a:r>
              <a:rPr lang="en-IN" dirty="0"/>
              <a:t>[k] = </a:t>
            </a:r>
            <a:r>
              <a:rPr lang="en-IN" dirty="0" err="1"/>
              <a:t>ar</a:t>
            </a:r>
            <a:r>
              <a:rPr lang="en-IN" dirty="0"/>
              <a:t>[</a:t>
            </a:r>
            <a:r>
              <a:rPr lang="en-IN" dirty="0" err="1"/>
              <a:t>i</a:t>
            </a:r>
            <a:r>
              <a:rPr lang="en-IN" dirty="0"/>
              <a:t>] ;</a:t>
            </a:r>
          </a:p>
        </p:txBody>
      </p:sp>
      <p:sp>
        <p:nvSpPr>
          <p:cNvPr id="8" name="TextBox 7">
            <a:extLst>
              <a:ext uri="{FF2B5EF4-FFF2-40B4-BE49-F238E27FC236}">
                <a16:creationId xmlns:a16="http://schemas.microsoft.com/office/drawing/2014/main" id="{68BBD847-F805-E459-0BDC-5AEF6095F20D}"/>
              </a:ext>
            </a:extLst>
          </p:cNvPr>
          <p:cNvSpPr txBox="1"/>
          <p:nvPr/>
        </p:nvSpPr>
        <p:spPr>
          <a:xfrm>
            <a:off x="2047457" y="5281761"/>
            <a:ext cx="2454968" cy="92333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int </a:t>
            </a:r>
            <a:r>
              <a:rPr lang="en-IN" dirty="0" err="1"/>
              <a:t>ar</a:t>
            </a:r>
            <a:r>
              <a:rPr lang="en-IN" dirty="0"/>
              <a:t>[10], </a:t>
            </a:r>
            <a:r>
              <a:rPr lang="en-IN" dirty="0" err="1"/>
              <a:t>br</a:t>
            </a:r>
            <a:r>
              <a:rPr lang="en-IN" dirty="0"/>
              <a:t>[10];</a:t>
            </a:r>
          </a:p>
          <a:p>
            <a:r>
              <a:rPr lang="en-IN" dirty="0"/>
              <a:t>for(</a:t>
            </a:r>
            <a:r>
              <a:rPr lang="en-IN" dirty="0" err="1"/>
              <a:t>i</a:t>
            </a:r>
            <a:r>
              <a:rPr lang="en-IN" dirty="0"/>
              <a:t>=0; </a:t>
            </a:r>
            <a:r>
              <a:rPr lang="en-IN" dirty="0" err="1"/>
              <a:t>i</a:t>
            </a:r>
            <a:r>
              <a:rPr lang="en-IN" dirty="0"/>
              <a:t>&lt;10 ; </a:t>
            </a:r>
            <a:r>
              <a:rPr lang="en-IN" dirty="0" err="1"/>
              <a:t>i</a:t>
            </a:r>
            <a:r>
              <a:rPr lang="en-IN" dirty="0"/>
              <a:t>=i+1)</a:t>
            </a:r>
          </a:p>
          <a:p>
            <a:r>
              <a:rPr lang="en-IN" dirty="0" err="1"/>
              <a:t>br</a:t>
            </a:r>
            <a:r>
              <a:rPr lang="en-IN" dirty="0"/>
              <a:t>[</a:t>
            </a:r>
            <a:r>
              <a:rPr lang="en-IN" dirty="0" err="1"/>
              <a:t>i</a:t>
            </a:r>
            <a:r>
              <a:rPr lang="en-IN" dirty="0"/>
              <a:t>] = </a:t>
            </a:r>
            <a:r>
              <a:rPr lang="en-IN" dirty="0" err="1"/>
              <a:t>ar</a:t>
            </a:r>
            <a:r>
              <a:rPr lang="en-IN" dirty="0"/>
              <a:t>[</a:t>
            </a:r>
            <a:r>
              <a:rPr lang="en-IN" dirty="0" err="1"/>
              <a:t>i</a:t>
            </a:r>
            <a:r>
              <a:rPr lang="en-IN" dirty="0"/>
              <a:t>] </a:t>
            </a:r>
          </a:p>
        </p:txBody>
      </p:sp>
    </p:spTree>
    <p:extLst>
      <p:ext uri="{BB962C8B-B14F-4D97-AF65-F5344CB8AC3E}">
        <p14:creationId xmlns:p14="http://schemas.microsoft.com/office/powerpoint/2010/main" val="798433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8B2A9-AE3B-6DE8-EBB8-542423939A28}"/>
              </a:ext>
            </a:extLst>
          </p:cNvPr>
          <p:cNvSpPr>
            <a:spLocks noGrp="1"/>
          </p:cNvSpPr>
          <p:nvPr>
            <p:ph idx="1"/>
          </p:nvPr>
        </p:nvSpPr>
        <p:spPr>
          <a:xfrm>
            <a:off x="138541" y="82553"/>
            <a:ext cx="11877867" cy="6646238"/>
          </a:xfrm>
        </p:spPr>
        <p:txBody>
          <a:bodyPr/>
          <a:lstStyle/>
          <a:p>
            <a:r>
              <a:rPr lang="en-IN" dirty="0"/>
              <a:t>To exchange the values in </a:t>
            </a:r>
            <a:r>
              <a:rPr lang="en-IN" dirty="0" err="1"/>
              <a:t>ar</a:t>
            </a:r>
            <a:r>
              <a:rPr lang="en-IN" dirty="0"/>
              <a:t>[</a:t>
            </a:r>
            <a:r>
              <a:rPr lang="en-IN" dirty="0" err="1"/>
              <a:t>i</a:t>
            </a:r>
            <a:r>
              <a:rPr lang="en-IN" dirty="0"/>
              <a:t>] and </a:t>
            </a:r>
            <a:r>
              <a:rPr lang="en-IN" dirty="0" err="1"/>
              <a:t>ar</a:t>
            </a:r>
            <a:r>
              <a:rPr lang="en-IN" dirty="0"/>
              <a:t>[k], a ‘temporary’ variable must be declared to hold one value, and it should be the same data type as the array elements being </a:t>
            </a:r>
            <a:r>
              <a:rPr lang="en-IN" dirty="0" err="1"/>
              <a:t>swaped</a:t>
            </a:r>
            <a:r>
              <a:rPr lang="en-IN" dirty="0"/>
              <a:t>. To perform this task, the following C statements are written.</a:t>
            </a:r>
          </a:p>
          <a:p>
            <a:pPr marL="36900" indent="0">
              <a:buNone/>
            </a:pPr>
            <a:endParaRPr lang="en-IN" dirty="0"/>
          </a:p>
          <a:p>
            <a:pPr marL="36900" indent="0">
              <a:buNone/>
            </a:pPr>
            <a:endParaRPr lang="en-IN" dirty="0"/>
          </a:p>
          <a:p>
            <a:pPr marL="36900" indent="0">
              <a:buNone/>
            </a:pPr>
            <a:endParaRPr lang="en-IN" dirty="0"/>
          </a:p>
          <a:p>
            <a:pPr marL="36900" indent="0">
              <a:buNone/>
            </a:pPr>
            <a:endParaRPr lang="en-IN" dirty="0"/>
          </a:p>
          <a:p>
            <a:r>
              <a:rPr lang="en-IN" dirty="0"/>
              <a:t>STORING VALUES GIVEN BY THE USER IN AN ARRAY </a:t>
            </a:r>
          </a:p>
          <a:p>
            <a:pPr marL="36900" indent="0">
              <a:buNone/>
            </a:pPr>
            <a:r>
              <a:rPr lang="en-IN" dirty="0"/>
              <a:t>Reading the input into an array is done as shown:</a:t>
            </a:r>
          </a:p>
          <a:p>
            <a:pPr marL="36900" indent="0">
              <a:buNone/>
            </a:pPr>
            <a:endParaRPr lang="en-IN" dirty="0"/>
          </a:p>
          <a:p>
            <a:pPr marL="36900" indent="0">
              <a:buNone/>
            </a:pPr>
            <a:endParaRPr lang="en-IN" dirty="0"/>
          </a:p>
          <a:p>
            <a:pPr marL="36900" indent="0">
              <a:buNone/>
            </a:pPr>
            <a:endParaRPr lang="en-IN" dirty="0"/>
          </a:p>
          <a:p>
            <a:pPr marL="36900" indent="0">
              <a:buNone/>
            </a:pPr>
            <a:endParaRPr lang="en-IN" dirty="0"/>
          </a:p>
          <a:p>
            <a:pPr marL="36900" indent="0">
              <a:buNone/>
            </a:pPr>
            <a:r>
              <a:rPr lang="en-IN" dirty="0"/>
              <a:t>The idea is that first a value must be read and copied into a[0], then another value read and copied into a[1], and so on, until all the input values have been read.</a:t>
            </a:r>
          </a:p>
        </p:txBody>
      </p:sp>
      <p:sp>
        <p:nvSpPr>
          <p:cNvPr id="5" name="TextBox 4">
            <a:extLst>
              <a:ext uri="{FF2B5EF4-FFF2-40B4-BE49-F238E27FC236}">
                <a16:creationId xmlns:a16="http://schemas.microsoft.com/office/drawing/2014/main" id="{EDEE4CF0-D013-41FF-6261-39F8AD81F54B}"/>
              </a:ext>
            </a:extLst>
          </p:cNvPr>
          <p:cNvSpPr txBox="1"/>
          <p:nvPr/>
        </p:nvSpPr>
        <p:spPr>
          <a:xfrm>
            <a:off x="2986707" y="1113182"/>
            <a:ext cx="5888936" cy="1477328"/>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int temp;</a:t>
            </a:r>
          </a:p>
          <a:p>
            <a:r>
              <a:rPr lang="en-IN" dirty="0"/>
              <a:t>temp = </a:t>
            </a:r>
            <a:r>
              <a:rPr lang="en-IN" dirty="0" err="1"/>
              <a:t>ar</a:t>
            </a:r>
            <a:r>
              <a:rPr lang="en-IN" dirty="0"/>
              <a:t>[</a:t>
            </a:r>
            <a:r>
              <a:rPr lang="en-IN" dirty="0" err="1"/>
              <a:t>i</a:t>
            </a:r>
            <a:r>
              <a:rPr lang="en-IN" dirty="0"/>
              <a:t>] ; /* save a copy of value in </a:t>
            </a:r>
            <a:r>
              <a:rPr lang="en-IN" dirty="0" err="1"/>
              <a:t>ar</a:t>
            </a:r>
            <a:r>
              <a:rPr lang="en-IN" dirty="0"/>
              <a:t>[</a:t>
            </a:r>
            <a:r>
              <a:rPr lang="en-IN" dirty="0" err="1"/>
              <a:t>i</a:t>
            </a:r>
            <a:r>
              <a:rPr lang="en-IN" dirty="0"/>
              <a:t>] */</a:t>
            </a:r>
          </a:p>
          <a:p>
            <a:r>
              <a:rPr lang="en-IN" dirty="0" err="1"/>
              <a:t>ar</a:t>
            </a:r>
            <a:r>
              <a:rPr lang="en-IN" dirty="0"/>
              <a:t>[</a:t>
            </a:r>
            <a:r>
              <a:rPr lang="en-IN" dirty="0" err="1"/>
              <a:t>i</a:t>
            </a:r>
            <a:r>
              <a:rPr lang="en-IN" dirty="0"/>
              <a:t>] = </a:t>
            </a:r>
            <a:r>
              <a:rPr lang="en-IN" dirty="0" err="1"/>
              <a:t>ar</a:t>
            </a:r>
            <a:r>
              <a:rPr lang="en-IN" dirty="0"/>
              <a:t>[j];   /* copy value from </a:t>
            </a:r>
            <a:r>
              <a:rPr lang="en-IN" dirty="0" err="1"/>
              <a:t>ar</a:t>
            </a:r>
            <a:r>
              <a:rPr lang="en-IN" dirty="0"/>
              <a:t>[j] to </a:t>
            </a:r>
            <a:r>
              <a:rPr lang="en-IN" dirty="0" err="1"/>
              <a:t>ar</a:t>
            </a:r>
            <a:r>
              <a:rPr lang="en-IN" dirty="0"/>
              <a:t>[</a:t>
            </a:r>
            <a:r>
              <a:rPr lang="en-IN" dirty="0" err="1"/>
              <a:t>i</a:t>
            </a:r>
            <a:r>
              <a:rPr lang="en-IN" dirty="0"/>
              <a:t>] */</a:t>
            </a:r>
          </a:p>
          <a:p>
            <a:r>
              <a:rPr lang="en-IN" dirty="0" err="1"/>
              <a:t>ar</a:t>
            </a:r>
            <a:r>
              <a:rPr lang="en-IN" dirty="0"/>
              <a:t>[j] = temp;  /* copy saved value of </a:t>
            </a:r>
            <a:r>
              <a:rPr lang="en-IN" dirty="0" err="1"/>
              <a:t>ar</a:t>
            </a:r>
            <a:r>
              <a:rPr lang="en-IN" dirty="0"/>
              <a:t>[</a:t>
            </a:r>
            <a:r>
              <a:rPr lang="en-IN" dirty="0" err="1"/>
              <a:t>i</a:t>
            </a:r>
            <a:r>
              <a:rPr lang="en-IN" dirty="0"/>
              <a:t>] to </a:t>
            </a:r>
            <a:r>
              <a:rPr lang="en-IN" dirty="0" err="1"/>
              <a:t>ar</a:t>
            </a:r>
            <a:r>
              <a:rPr lang="en-IN" dirty="0"/>
              <a:t>[j] */</a:t>
            </a:r>
          </a:p>
          <a:p>
            <a:endParaRPr lang="en-IN" dirty="0"/>
          </a:p>
        </p:txBody>
      </p:sp>
      <p:sp>
        <p:nvSpPr>
          <p:cNvPr id="7" name="TextBox 6">
            <a:extLst>
              <a:ext uri="{FF2B5EF4-FFF2-40B4-BE49-F238E27FC236}">
                <a16:creationId xmlns:a16="http://schemas.microsoft.com/office/drawing/2014/main" id="{1D0E51B6-ADA7-2536-B400-DAC0F35B0AE6}"/>
              </a:ext>
            </a:extLst>
          </p:cNvPr>
          <p:cNvSpPr txBox="1"/>
          <p:nvPr/>
        </p:nvSpPr>
        <p:spPr>
          <a:xfrm>
            <a:off x="2986706" y="4172633"/>
            <a:ext cx="5888935" cy="1200329"/>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int a[10]; /* an array with 10 “int” elements */</a:t>
            </a:r>
          </a:p>
          <a:p>
            <a:r>
              <a:rPr lang="en-IN" dirty="0"/>
              <a:t>int </a:t>
            </a:r>
            <a:r>
              <a:rPr lang="en-IN" dirty="0" err="1"/>
              <a:t>i</a:t>
            </a:r>
            <a:r>
              <a:rPr lang="en-IN" dirty="0"/>
              <a:t>;</a:t>
            </a:r>
          </a:p>
          <a:p>
            <a:r>
              <a:rPr lang="en-IN" dirty="0"/>
              <a:t>for(</a:t>
            </a:r>
            <a:r>
              <a:rPr lang="en-IN" dirty="0" err="1"/>
              <a:t>i</a:t>
            </a:r>
            <a:r>
              <a:rPr lang="en-IN" dirty="0"/>
              <a:t>=0 ; </a:t>
            </a:r>
            <a:r>
              <a:rPr lang="en-IN" dirty="0" err="1"/>
              <a:t>i</a:t>
            </a:r>
            <a:r>
              <a:rPr lang="en-IN" dirty="0"/>
              <a:t>&lt;10; </a:t>
            </a:r>
            <a:r>
              <a:rPr lang="en-IN" dirty="0" err="1"/>
              <a:t>i</a:t>
            </a:r>
            <a:r>
              <a:rPr lang="en-IN" dirty="0"/>
              <a:t>++)</a:t>
            </a:r>
          </a:p>
          <a:p>
            <a:r>
              <a:rPr lang="en-IN" dirty="0"/>
              <a:t>    </a:t>
            </a:r>
            <a:r>
              <a:rPr lang="en-IN" dirty="0" err="1"/>
              <a:t>scanf</a:t>
            </a:r>
            <a:r>
              <a:rPr lang="en-IN" dirty="0"/>
              <a:t>(“%d”, &amp;a[</a:t>
            </a:r>
            <a:r>
              <a:rPr lang="en-IN" dirty="0" err="1"/>
              <a:t>i</a:t>
            </a:r>
            <a:r>
              <a:rPr lang="en-IN" dirty="0"/>
              <a:t>]);</a:t>
            </a:r>
          </a:p>
        </p:txBody>
      </p:sp>
    </p:spTree>
    <p:extLst>
      <p:ext uri="{BB962C8B-B14F-4D97-AF65-F5344CB8AC3E}">
        <p14:creationId xmlns:p14="http://schemas.microsoft.com/office/powerpoint/2010/main" val="46831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92972B-828B-D2A2-A832-DFFE0D55F91F}"/>
              </a:ext>
            </a:extLst>
          </p:cNvPr>
          <p:cNvSpPr>
            <a:spLocks noGrp="1"/>
          </p:cNvSpPr>
          <p:nvPr>
            <p:ph idx="1"/>
          </p:nvPr>
        </p:nvSpPr>
        <p:spPr>
          <a:xfrm>
            <a:off x="109330" y="109330"/>
            <a:ext cx="11986592" cy="6609521"/>
          </a:xfrm>
        </p:spPr>
        <p:txBody>
          <a:bodyPr/>
          <a:lstStyle/>
          <a:p>
            <a:r>
              <a:rPr lang="en-IN" b="1" u="sng" dirty="0"/>
              <a:t>PRINTING AN ARRAY</a:t>
            </a:r>
          </a:p>
          <a:p>
            <a:pPr marL="36900" indent="0">
              <a:buNone/>
            </a:pPr>
            <a:r>
              <a:rPr lang="en-IN" dirty="0"/>
              <a:t>The following code segment prints the elements of an array, a[10].</a:t>
            </a:r>
          </a:p>
          <a:p>
            <a:pPr marL="36900" indent="0">
              <a:buNone/>
            </a:pPr>
            <a:endParaRPr lang="en-IN" dirty="0"/>
          </a:p>
          <a:p>
            <a:pPr marL="36900" indent="0">
              <a:buNone/>
            </a:pPr>
            <a:endParaRPr lang="en-IN" dirty="0"/>
          </a:p>
          <a:p>
            <a:pPr marL="36900" indent="0">
              <a:buNone/>
            </a:pPr>
            <a:endParaRPr lang="en-IN" dirty="0"/>
          </a:p>
          <a:p>
            <a:r>
              <a:rPr lang="en-IN" b="1" u="sng" dirty="0"/>
              <a:t>INVALID DECLARATIONS OF AN ARRAY</a:t>
            </a:r>
            <a:r>
              <a:rPr lang="en-IN" dirty="0"/>
              <a:t>:</a:t>
            </a:r>
          </a:p>
          <a:p>
            <a:pPr marL="36900" indent="0">
              <a:buNone/>
            </a:pPr>
            <a:endParaRPr lang="en-IN" dirty="0"/>
          </a:p>
          <a:p>
            <a:pPr marL="36900" indent="0">
              <a:buNone/>
            </a:pPr>
            <a:endParaRPr lang="en-IN" dirty="0"/>
          </a:p>
          <a:p>
            <a:pPr marL="36900" indent="0">
              <a:buNone/>
            </a:pPr>
            <a:endParaRPr lang="en-IN" dirty="0"/>
          </a:p>
          <a:p>
            <a:pPr marL="36900" indent="0">
              <a:buNone/>
            </a:pPr>
            <a:endParaRPr lang="en-IN" dirty="0"/>
          </a:p>
          <a:p>
            <a:pPr marL="36900" indent="0">
              <a:buNone/>
            </a:pPr>
            <a:endParaRPr lang="en-IN" dirty="0"/>
          </a:p>
          <a:p>
            <a:pPr marL="36900" indent="0">
              <a:buNone/>
            </a:pPr>
            <a:endParaRPr lang="en-IN" dirty="0"/>
          </a:p>
        </p:txBody>
      </p:sp>
      <p:sp>
        <p:nvSpPr>
          <p:cNvPr id="6" name="TextBox 5">
            <a:extLst>
              <a:ext uri="{FF2B5EF4-FFF2-40B4-BE49-F238E27FC236}">
                <a16:creationId xmlns:a16="http://schemas.microsoft.com/office/drawing/2014/main" id="{3F1692EF-7356-5083-6595-322C8C8AC838}"/>
              </a:ext>
            </a:extLst>
          </p:cNvPr>
          <p:cNvSpPr txBox="1"/>
          <p:nvPr/>
        </p:nvSpPr>
        <p:spPr>
          <a:xfrm>
            <a:off x="3120887" y="1152939"/>
            <a:ext cx="3091070" cy="64633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for(</a:t>
            </a:r>
            <a:r>
              <a:rPr lang="en-IN" dirty="0" err="1"/>
              <a:t>i</a:t>
            </a:r>
            <a:r>
              <a:rPr lang="en-IN" dirty="0"/>
              <a:t>=0; </a:t>
            </a:r>
            <a:r>
              <a:rPr lang="en-IN" dirty="0" err="1"/>
              <a:t>i</a:t>
            </a:r>
            <a:r>
              <a:rPr lang="en-IN" dirty="0"/>
              <a:t>&lt;10; </a:t>
            </a:r>
            <a:r>
              <a:rPr lang="en-IN" dirty="0" err="1"/>
              <a:t>i</a:t>
            </a:r>
            <a:r>
              <a:rPr lang="en-IN" dirty="0"/>
              <a:t>++)</a:t>
            </a:r>
          </a:p>
          <a:p>
            <a:r>
              <a:rPr lang="en-IN" dirty="0"/>
              <a:t>  </a:t>
            </a:r>
            <a:r>
              <a:rPr lang="en-IN" dirty="0" err="1"/>
              <a:t>printf</a:t>
            </a:r>
            <a:r>
              <a:rPr lang="en-IN" dirty="0"/>
              <a:t>(“%d”, a[</a:t>
            </a:r>
            <a:r>
              <a:rPr lang="en-IN" dirty="0" err="1"/>
              <a:t>i</a:t>
            </a:r>
            <a:r>
              <a:rPr lang="en-IN" dirty="0"/>
              <a:t>]);</a:t>
            </a:r>
          </a:p>
        </p:txBody>
      </p:sp>
      <p:sp>
        <p:nvSpPr>
          <p:cNvPr id="9" name="TextBox 8">
            <a:extLst>
              <a:ext uri="{FF2B5EF4-FFF2-40B4-BE49-F238E27FC236}">
                <a16:creationId xmlns:a16="http://schemas.microsoft.com/office/drawing/2014/main" id="{66B1FCE2-CE81-20A4-3627-0C5B4DA6F33F}"/>
              </a:ext>
            </a:extLst>
          </p:cNvPr>
          <p:cNvSpPr txBox="1"/>
          <p:nvPr/>
        </p:nvSpPr>
        <p:spPr>
          <a:xfrm>
            <a:off x="606287" y="2971800"/>
            <a:ext cx="3269974" cy="2031325"/>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 &lt;</a:t>
            </a:r>
            <a:r>
              <a:rPr lang="en-IN" dirty="0" err="1"/>
              <a:t>stdio.h</a:t>
            </a:r>
            <a:r>
              <a:rPr lang="en-IN" dirty="0"/>
              <a:t>&gt;</a:t>
            </a:r>
          </a:p>
          <a:p>
            <a:r>
              <a:rPr lang="en-IN" dirty="0"/>
              <a:t>int main()</a:t>
            </a:r>
          </a:p>
          <a:p>
            <a:r>
              <a:rPr lang="en-IN" dirty="0"/>
              <a:t>{</a:t>
            </a:r>
          </a:p>
          <a:p>
            <a:r>
              <a:rPr lang="en-IN" dirty="0"/>
              <a:t>    double x[ ] , y[ ];</a:t>
            </a:r>
          </a:p>
          <a:p>
            <a:r>
              <a:rPr lang="en-IN" dirty="0"/>
              <a:t>    …</a:t>
            </a:r>
          </a:p>
          <a:p>
            <a:r>
              <a:rPr lang="en-IN" dirty="0"/>
              <a:t>    return 0;</a:t>
            </a:r>
          </a:p>
          <a:p>
            <a:r>
              <a:rPr lang="en-IN" dirty="0"/>
              <a:t>}</a:t>
            </a:r>
          </a:p>
        </p:txBody>
      </p:sp>
      <p:sp>
        <p:nvSpPr>
          <p:cNvPr id="11" name="TextBox 10">
            <a:extLst>
              <a:ext uri="{FF2B5EF4-FFF2-40B4-BE49-F238E27FC236}">
                <a16:creationId xmlns:a16="http://schemas.microsoft.com/office/drawing/2014/main" id="{D3AE0E71-6395-31BC-97BD-D87C32EC6D3A}"/>
              </a:ext>
            </a:extLst>
          </p:cNvPr>
          <p:cNvSpPr txBox="1"/>
          <p:nvPr/>
        </p:nvSpPr>
        <p:spPr>
          <a:xfrm>
            <a:off x="0" y="5032941"/>
            <a:ext cx="4273826" cy="1200329"/>
          </a:xfrm>
          <a:prstGeom prst="rect">
            <a:avLst/>
          </a:prstGeom>
          <a:noFill/>
        </p:spPr>
        <p:txBody>
          <a:bodyPr wrap="square" rtlCol="0">
            <a:spAutoFit/>
          </a:bodyPr>
          <a:lstStyle/>
          <a:p>
            <a:pPr algn="just"/>
            <a:r>
              <a:rPr lang="en-IN" dirty="0"/>
              <a:t>C does not allow declaring an array whose number of elements is unknown at compile time. So the above declaration statement is not valid.</a:t>
            </a:r>
          </a:p>
        </p:txBody>
      </p:sp>
      <p:sp>
        <p:nvSpPr>
          <p:cNvPr id="13" name="TextBox 12">
            <a:extLst>
              <a:ext uri="{FF2B5EF4-FFF2-40B4-BE49-F238E27FC236}">
                <a16:creationId xmlns:a16="http://schemas.microsoft.com/office/drawing/2014/main" id="{4C79D351-3A9F-424D-D02D-6616110ED3D7}"/>
              </a:ext>
            </a:extLst>
          </p:cNvPr>
          <p:cNvSpPr txBox="1"/>
          <p:nvPr/>
        </p:nvSpPr>
        <p:spPr>
          <a:xfrm>
            <a:off x="7064663" y="2971800"/>
            <a:ext cx="3060000" cy="262800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 &lt;</a:t>
            </a:r>
            <a:r>
              <a:rPr lang="en-IN" dirty="0" err="1"/>
              <a:t>stdio.h</a:t>
            </a:r>
            <a:r>
              <a:rPr lang="en-IN" dirty="0"/>
              <a:t>&gt;</a:t>
            </a:r>
          </a:p>
          <a:p>
            <a:r>
              <a:rPr lang="en-IN" dirty="0"/>
              <a:t>int main()</a:t>
            </a:r>
          </a:p>
          <a:p>
            <a:r>
              <a:rPr lang="en-IN" dirty="0"/>
              <a:t>{</a:t>
            </a:r>
          </a:p>
          <a:p>
            <a:r>
              <a:rPr lang="en-IN" dirty="0"/>
              <a:t>    int N;</a:t>
            </a:r>
          </a:p>
          <a:p>
            <a:r>
              <a:rPr lang="en-IN" dirty="0"/>
              <a:t>    double x[N], y[N];</a:t>
            </a:r>
          </a:p>
          <a:p>
            <a:r>
              <a:rPr lang="en-IN" dirty="0"/>
              <a:t>    …</a:t>
            </a:r>
          </a:p>
          <a:p>
            <a:r>
              <a:rPr lang="en-IN" dirty="0"/>
              <a:t>    </a:t>
            </a:r>
            <a:r>
              <a:rPr lang="en-IN" dirty="0" err="1"/>
              <a:t>scanf</a:t>
            </a:r>
            <a:r>
              <a:rPr lang="en-IN" dirty="0"/>
              <a:t>(“%d”, &amp;N);</a:t>
            </a:r>
          </a:p>
          <a:p>
            <a:r>
              <a:rPr lang="en-IN" dirty="0"/>
              <a:t>    return 0;</a:t>
            </a:r>
          </a:p>
          <a:p>
            <a:r>
              <a:rPr lang="en-IN" dirty="0"/>
              <a:t>}</a:t>
            </a:r>
          </a:p>
          <a:p>
            <a:endParaRPr lang="en-IN" dirty="0"/>
          </a:p>
          <a:p>
            <a:endParaRPr lang="en-IN" dirty="0"/>
          </a:p>
        </p:txBody>
      </p:sp>
      <p:sp>
        <p:nvSpPr>
          <p:cNvPr id="14" name="TextBox 13">
            <a:extLst>
              <a:ext uri="{FF2B5EF4-FFF2-40B4-BE49-F238E27FC236}">
                <a16:creationId xmlns:a16="http://schemas.microsoft.com/office/drawing/2014/main" id="{5A95A80F-212F-E4ED-2AFF-4C762F054944}"/>
              </a:ext>
            </a:extLst>
          </p:cNvPr>
          <p:cNvSpPr txBox="1"/>
          <p:nvPr/>
        </p:nvSpPr>
        <p:spPr>
          <a:xfrm>
            <a:off x="6968786" y="5599800"/>
            <a:ext cx="3251754" cy="923330"/>
          </a:xfrm>
          <a:prstGeom prst="rect">
            <a:avLst/>
          </a:prstGeom>
          <a:noFill/>
        </p:spPr>
        <p:txBody>
          <a:bodyPr wrap="square" rtlCol="0">
            <a:spAutoFit/>
          </a:bodyPr>
          <a:lstStyle/>
          <a:p>
            <a:pPr algn="just"/>
            <a:r>
              <a:rPr lang="en-IN" dirty="0"/>
              <a:t>This kind of a declaration is illegal in C and results in compile-time error.</a:t>
            </a:r>
          </a:p>
        </p:txBody>
      </p:sp>
    </p:spTree>
    <p:extLst>
      <p:ext uri="{BB962C8B-B14F-4D97-AF65-F5344CB8AC3E}">
        <p14:creationId xmlns:p14="http://schemas.microsoft.com/office/powerpoint/2010/main" val="2637320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597596-5AB3-B49C-5667-FD728A55007D}"/>
              </a:ext>
            </a:extLst>
          </p:cNvPr>
          <p:cNvSpPr>
            <a:spLocks noGrp="1"/>
          </p:cNvSpPr>
          <p:nvPr>
            <p:ph idx="1"/>
          </p:nvPr>
        </p:nvSpPr>
        <p:spPr>
          <a:xfrm>
            <a:off x="139148" y="168965"/>
            <a:ext cx="11956774" cy="6559826"/>
          </a:xfrm>
        </p:spPr>
        <p:txBody>
          <a:bodyPr/>
          <a:lstStyle/>
          <a:p>
            <a:r>
              <a:rPr lang="en-IN" dirty="0"/>
              <a:t>Consider an example,</a:t>
            </a:r>
          </a:p>
          <a:p>
            <a:pPr marL="36900" indent="0">
              <a:buNone/>
            </a:pPr>
            <a:endParaRPr lang="en-IN" dirty="0"/>
          </a:p>
        </p:txBody>
      </p:sp>
      <p:sp>
        <p:nvSpPr>
          <p:cNvPr id="5" name="TextBox 4">
            <a:extLst>
              <a:ext uri="{FF2B5EF4-FFF2-40B4-BE49-F238E27FC236}">
                <a16:creationId xmlns:a16="http://schemas.microsoft.com/office/drawing/2014/main" id="{8DC32A85-6A4E-4FDC-DE2F-8DE5CD5A46DE}"/>
              </a:ext>
            </a:extLst>
          </p:cNvPr>
          <p:cNvSpPr txBox="1"/>
          <p:nvPr/>
        </p:nvSpPr>
        <p:spPr>
          <a:xfrm>
            <a:off x="139148" y="675861"/>
            <a:ext cx="2723322" cy="3970318"/>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 &lt;</a:t>
            </a:r>
            <a:r>
              <a:rPr lang="en-IN" dirty="0" err="1"/>
              <a:t>stdio.h</a:t>
            </a:r>
            <a:r>
              <a:rPr lang="en-IN" dirty="0"/>
              <a:t>&gt;</a:t>
            </a:r>
          </a:p>
          <a:p>
            <a:r>
              <a:rPr lang="en-IN" dirty="0"/>
              <a:t>void main()</a:t>
            </a:r>
          </a:p>
          <a:p>
            <a:r>
              <a:rPr lang="en-IN" dirty="0"/>
              <a:t>{</a:t>
            </a:r>
          </a:p>
          <a:p>
            <a:r>
              <a:rPr lang="en-IN" dirty="0"/>
              <a:t>    int a[5], </a:t>
            </a:r>
            <a:r>
              <a:rPr lang="en-IN" dirty="0" err="1"/>
              <a:t>i</a:t>
            </a:r>
            <a:r>
              <a:rPr lang="en-IN" dirty="0"/>
              <a:t>; </a:t>
            </a:r>
          </a:p>
          <a:p>
            <a:r>
              <a:rPr lang="en-IN" dirty="0"/>
              <a:t>    for(</a:t>
            </a:r>
            <a:r>
              <a:rPr lang="en-IN" dirty="0" err="1"/>
              <a:t>i</a:t>
            </a:r>
            <a:r>
              <a:rPr lang="en-IN" dirty="0"/>
              <a:t>=0; </a:t>
            </a:r>
            <a:r>
              <a:rPr lang="en-IN" dirty="0" err="1"/>
              <a:t>i</a:t>
            </a:r>
            <a:r>
              <a:rPr lang="en-IN" dirty="0"/>
              <a:t>&lt;5; </a:t>
            </a:r>
            <a:r>
              <a:rPr lang="en-IN" dirty="0" err="1"/>
              <a:t>i</a:t>
            </a:r>
            <a:r>
              <a:rPr lang="en-IN" dirty="0"/>
              <a:t>++)</a:t>
            </a:r>
          </a:p>
          <a:p>
            <a:r>
              <a:rPr lang="en-IN" dirty="0"/>
              <a:t>    {</a:t>
            </a:r>
          </a:p>
          <a:p>
            <a:r>
              <a:rPr lang="en-IN" dirty="0"/>
              <a:t>        </a:t>
            </a:r>
            <a:r>
              <a:rPr lang="en-IN" dirty="0" err="1"/>
              <a:t>scanf</a:t>
            </a:r>
            <a:r>
              <a:rPr lang="en-IN" dirty="0"/>
              <a:t>(“%d”, &amp;a[</a:t>
            </a:r>
            <a:r>
              <a:rPr lang="en-IN" dirty="0" err="1"/>
              <a:t>i</a:t>
            </a:r>
            <a:r>
              <a:rPr lang="en-IN" dirty="0"/>
              <a:t>]);</a:t>
            </a:r>
          </a:p>
          <a:p>
            <a:r>
              <a:rPr lang="en-IN" dirty="0"/>
              <a:t>    }</a:t>
            </a:r>
          </a:p>
          <a:p>
            <a:r>
              <a:rPr lang="en-IN" dirty="0"/>
              <a:t>   for(</a:t>
            </a:r>
            <a:r>
              <a:rPr lang="en-IN" dirty="0" err="1"/>
              <a:t>i</a:t>
            </a:r>
            <a:r>
              <a:rPr lang="en-IN" dirty="0"/>
              <a:t>=0; </a:t>
            </a:r>
            <a:r>
              <a:rPr lang="en-IN" dirty="0" err="1"/>
              <a:t>i</a:t>
            </a:r>
            <a:r>
              <a:rPr lang="en-IN" dirty="0"/>
              <a:t>&lt;5; </a:t>
            </a:r>
            <a:r>
              <a:rPr lang="en-IN" dirty="0" err="1"/>
              <a:t>i</a:t>
            </a:r>
            <a:r>
              <a:rPr lang="en-IN" dirty="0"/>
              <a:t>++)</a:t>
            </a:r>
          </a:p>
          <a:p>
            <a:r>
              <a:rPr lang="en-IN" dirty="0"/>
              <a:t>   {</a:t>
            </a:r>
          </a:p>
          <a:p>
            <a:r>
              <a:rPr lang="en-IN" dirty="0"/>
              <a:t>        </a:t>
            </a:r>
            <a:r>
              <a:rPr lang="en-IN" dirty="0" err="1"/>
              <a:t>printf</a:t>
            </a:r>
            <a:r>
              <a:rPr lang="en-IN" dirty="0"/>
              <a:t>(“%d”, a[</a:t>
            </a:r>
            <a:r>
              <a:rPr lang="en-IN" dirty="0" err="1"/>
              <a:t>i</a:t>
            </a:r>
            <a:r>
              <a:rPr lang="en-IN" dirty="0"/>
              <a:t>]);</a:t>
            </a:r>
          </a:p>
          <a:p>
            <a:r>
              <a:rPr lang="en-IN" dirty="0"/>
              <a:t>   }</a:t>
            </a:r>
          </a:p>
          <a:p>
            <a:r>
              <a:rPr lang="en-IN" dirty="0"/>
              <a:t>}</a:t>
            </a:r>
          </a:p>
          <a:p>
            <a:endParaRPr lang="en-IN" dirty="0"/>
          </a:p>
        </p:txBody>
      </p:sp>
      <p:graphicFrame>
        <p:nvGraphicFramePr>
          <p:cNvPr id="6" name="Table 5">
            <a:extLst>
              <a:ext uri="{FF2B5EF4-FFF2-40B4-BE49-F238E27FC236}">
                <a16:creationId xmlns:a16="http://schemas.microsoft.com/office/drawing/2014/main" id="{4352DEF1-D4DE-D921-3633-2308C032D596}"/>
              </a:ext>
            </a:extLst>
          </p:cNvPr>
          <p:cNvGraphicFramePr>
            <a:graphicFrameLocks noGrp="1"/>
          </p:cNvGraphicFramePr>
          <p:nvPr>
            <p:extLst>
              <p:ext uri="{D42A27DB-BD31-4B8C-83A1-F6EECF244321}">
                <p14:modId xmlns:p14="http://schemas.microsoft.com/office/powerpoint/2010/main" val="3689263686"/>
              </p:ext>
            </p:extLst>
          </p:nvPr>
        </p:nvGraphicFramePr>
        <p:xfrm>
          <a:off x="3274391" y="1653943"/>
          <a:ext cx="8128000" cy="914399"/>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184327736"/>
                    </a:ext>
                  </a:extLst>
                </a:gridCol>
                <a:gridCol w="1625600">
                  <a:extLst>
                    <a:ext uri="{9D8B030D-6E8A-4147-A177-3AD203B41FA5}">
                      <a16:colId xmlns:a16="http://schemas.microsoft.com/office/drawing/2014/main" val="2693405527"/>
                    </a:ext>
                  </a:extLst>
                </a:gridCol>
                <a:gridCol w="1625600">
                  <a:extLst>
                    <a:ext uri="{9D8B030D-6E8A-4147-A177-3AD203B41FA5}">
                      <a16:colId xmlns:a16="http://schemas.microsoft.com/office/drawing/2014/main" val="3191728985"/>
                    </a:ext>
                  </a:extLst>
                </a:gridCol>
                <a:gridCol w="1625600">
                  <a:extLst>
                    <a:ext uri="{9D8B030D-6E8A-4147-A177-3AD203B41FA5}">
                      <a16:colId xmlns:a16="http://schemas.microsoft.com/office/drawing/2014/main" val="1582892154"/>
                    </a:ext>
                  </a:extLst>
                </a:gridCol>
                <a:gridCol w="1625600">
                  <a:extLst>
                    <a:ext uri="{9D8B030D-6E8A-4147-A177-3AD203B41FA5}">
                      <a16:colId xmlns:a16="http://schemas.microsoft.com/office/drawing/2014/main" val="2827211913"/>
                    </a:ext>
                  </a:extLst>
                </a:gridCol>
              </a:tblGrid>
              <a:tr h="914399">
                <a:tc>
                  <a:txBody>
                    <a:bodyPr/>
                    <a:lstStyle/>
                    <a:p>
                      <a:pPr algn="ctr"/>
                      <a:r>
                        <a:rPr lang="en-IN" sz="4000" dirty="0"/>
                        <a:t>15</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606485507"/>
                  </a:ext>
                </a:extLst>
              </a:tr>
            </a:tbl>
          </a:graphicData>
        </a:graphic>
      </p:graphicFrame>
      <p:sp>
        <p:nvSpPr>
          <p:cNvPr id="7" name="TextBox 6">
            <a:extLst>
              <a:ext uri="{FF2B5EF4-FFF2-40B4-BE49-F238E27FC236}">
                <a16:creationId xmlns:a16="http://schemas.microsoft.com/office/drawing/2014/main" id="{84333BF6-2E79-9218-5108-F108973D24C1}"/>
              </a:ext>
            </a:extLst>
          </p:cNvPr>
          <p:cNvSpPr txBox="1"/>
          <p:nvPr/>
        </p:nvSpPr>
        <p:spPr>
          <a:xfrm>
            <a:off x="2961861" y="1060635"/>
            <a:ext cx="8368748" cy="461665"/>
          </a:xfrm>
          <a:prstGeom prst="rect">
            <a:avLst/>
          </a:prstGeom>
          <a:noFill/>
        </p:spPr>
        <p:txBody>
          <a:bodyPr wrap="square" rtlCol="0">
            <a:spAutoFit/>
          </a:bodyPr>
          <a:lstStyle/>
          <a:p>
            <a:r>
              <a:rPr lang="en-IN" sz="2400" dirty="0"/>
              <a:t>        0			       1                     2                   3                 4         </a:t>
            </a:r>
          </a:p>
        </p:txBody>
      </p:sp>
      <p:sp>
        <p:nvSpPr>
          <p:cNvPr id="8" name="TextBox 7">
            <a:extLst>
              <a:ext uri="{FF2B5EF4-FFF2-40B4-BE49-F238E27FC236}">
                <a16:creationId xmlns:a16="http://schemas.microsoft.com/office/drawing/2014/main" id="{F15D0BB7-8DAC-6AEB-A508-3AB180E1BFA4}"/>
              </a:ext>
            </a:extLst>
          </p:cNvPr>
          <p:cNvSpPr txBox="1"/>
          <p:nvPr/>
        </p:nvSpPr>
        <p:spPr>
          <a:xfrm>
            <a:off x="3274391" y="2637946"/>
            <a:ext cx="8056218" cy="400110"/>
          </a:xfrm>
          <a:prstGeom prst="rect">
            <a:avLst/>
          </a:prstGeom>
          <a:noFill/>
        </p:spPr>
        <p:txBody>
          <a:bodyPr wrap="square" rtlCol="0">
            <a:spAutoFit/>
          </a:bodyPr>
          <a:lstStyle/>
          <a:p>
            <a:r>
              <a:rPr lang="en-IN" dirty="0"/>
              <a:t>     </a:t>
            </a:r>
            <a:r>
              <a:rPr lang="en-IN" sz="2000" dirty="0"/>
              <a:t>100		        104				108				112			116</a:t>
            </a:r>
          </a:p>
        </p:txBody>
      </p:sp>
      <p:cxnSp>
        <p:nvCxnSpPr>
          <p:cNvPr id="10" name="Straight Arrow Connector 9">
            <a:extLst>
              <a:ext uri="{FF2B5EF4-FFF2-40B4-BE49-F238E27FC236}">
                <a16:creationId xmlns:a16="http://schemas.microsoft.com/office/drawing/2014/main" id="{E8FBAB4F-A0C9-CBCF-7C5A-DEAC506FE2F4}"/>
              </a:ext>
            </a:extLst>
          </p:cNvPr>
          <p:cNvCxnSpPr>
            <a:cxnSpLocks/>
          </p:cNvCxnSpPr>
          <p:nvPr/>
        </p:nvCxnSpPr>
        <p:spPr>
          <a:xfrm flipV="1">
            <a:off x="3916017" y="3038056"/>
            <a:ext cx="0" cy="1961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A58EC6A-9DCE-99CB-573D-DB5CF1DE44BD}"/>
              </a:ext>
            </a:extLst>
          </p:cNvPr>
          <p:cNvSpPr txBox="1"/>
          <p:nvPr/>
        </p:nvSpPr>
        <p:spPr>
          <a:xfrm>
            <a:off x="3676515" y="5310089"/>
            <a:ext cx="535724" cy="369332"/>
          </a:xfrm>
          <a:prstGeom prst="rect">
            <a:avLst/>
          </a:prstGeom>
          <a:solidFill>
            <a:schemeClr val="accent5">
              <a:lumMod val="60000"/>
              <a:lumOff val="40000"/>
            </a:schemeClr>
          </a:solidFill>
        </p:spPr>
        <p:txBody>
          <a:bodyPr wrap="none" rtlCol="0">
            <a:spAutoFit/>
          </a:bodyPr>
          <a:lstStyle/>
          <a:p>
            <a:r>
              <a:rPr lang="en-IN" dirty="0"/>
              <a:t>100</a:t>
            </a:r>
          </a:p>
        </p:txBody>
      </p:sp>
      <p:sp>
        <p:nvSpPr>
          <p:cNvPr id="13" name="TextBox 12">
            <a:extLst>
              <a:ext uri="{FF2B5EF4-FFF2-40B4-BE49-F238E27FC236}">
                <a16:creationId xmlns:a16="http://schemas.microsoft.com/office/drawing/2014/main" id="{405012BE-B418-2D6E-4F30-CBC895CD1F65}"/>
              </a:ext>
            </a:extLst>
          </p:cNvPr>
          <p:cNvSpPr txBox="1"/>
          <p:nvPr/>
        </p:nvSpPr>
        <p:spPr>
          <a:xfrm>
            <a:off x="3823651" y="4999383"/>
            <a:ext cx="241452" cy="369332"/>
          </a:xfrm>
          <a:prstGeom prst="rect">
            <a:avLst/>
          </a:prstGeom>
          <a:noFill/>
        </p:spPr>
        <p:txBody>
          <a:bodyPr wrap="square" rtlCol="0">
            <a:spAutoFit/>
          </a:bodyPr>
          <a:lstStyle/>
          <a:p>
            <a:r>
              <a:rPr lang="en-IN" dirty="0"/>
              <a:t>a</a:t>
            </a:r>
          </a:p>
        </p:txBody>
      </p:sp>
      <p:sp>
        <p:nvSpPr>
          <p:cNvPr id="14" name="TextBox 13">
            <a:extLst>
              <a:ext uri="{FF2B5EF4-FFF2-40B4-BE49-F238E27FC236}">
                <a16:creationId xmlns:a16="http://schemas.microsoft.com/office/drawing/2014/main" id="{DC5CC973-5E68-C7AD-81C8-764A83593715}"/>
              </a:ext>
            </a:extLst>
          </p:cNvPr>
          <p:cNvSpPr txBox="1"/>
          <p:nvPr/>
        </p:nvSpPr>
        <p:spPr>
          <a:xfrm>
            <a:off x="228600" y="5997473"/>
            <a:ext cx="11355096" cy="461665"/>
          </a:xfrm>
          <a:prstGeom prst="rect">
            <a:avLst/>
          </a:prstGeom>
          <a:noFill/>
        </p:spPr>
        <p:txBody>
          <a:bodyPr wrap="none" rtlCol="0">
            <a:spAutoFit/>
          </a:bodyPr>
          <a:lstStyle/>
          <a:p>
            <a:r>
              <a:rPr lang="en-IN" sz="2400" dirty="0"/>
              <a:t>Here, the internal pointer points to the first element of the array and stores it’s address.</a:t>
            </a:r>
          </a:p>
        </p:txBody>
      </p:sp>
    </p:spTree>
    <p:extLst>
      <p:ext uri="{BB962C8B-B14F-4D97-AF65-F5344CB8AC3E}">
        <p14:creationId xmlns:p14="http://schemas.microsoft.com/office/powerpoint/2010/main" val="3318204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C9D48-9E2C-4A53-049F-1DAA093A4361}"/>
              </a:ext>
            </a:extLst>
          </p:cNvPr>
          <p:cNvSpPr>
            <a:spLocks noGrp="1"/>
          </p:cNvSpPr>
          <p:nvPr>
            <p:ph idx="1"/>
          </p:nvPr>
        </p:nvSpPr>
        <p:spPr>
          <a:xfrm>
            <a:off x="119270" y="168965"/>
            <a:ext cx="11976652" cy="6569765"/>
          </a:xfrm>
        </p:spPr>
        <p:txBody>
          <a:bodyPr/>
          <a:lstStyle/>
          <a:p>
            <a:r>
              <a:rPr lang="en-IN" dirty="0"/>
              <a:t>Some basic programs in Arrays.</a:t>
            </a:r>
          </a:p>
          <a:p>
            <a:r>
              <a:rPr lang="en-IN" dirty="0"/>
              <a:t>TO FIND THE SUM AND AVERAGE OF THE GIVEN ARRAY</a:t>
            </a:r>
          </a:p>
          <a:p>
            <a:pPr marL="36900" indent="0">
              <a:buNone/>
            </a:pPr>
            <a:endParaRPr lang="en-IN" dirty="0"/>
          </a:p>
        </p:txBody>
      </p:sp>
      <p:sp>
        <p:nvSpPr>
          <p:cNvPr id="5" name="TextBox 4">
            <a:extLst>
              <a:ext uri="{FF2B5EF4-FFF2-40B4-BE49-F238E27FC236}">
                <a16:creationId xmlns:a16="http://schemas.microsoft.com/office/drawing/2014/main" id="{BFFC408E-F68C-812B-3817-7556B6C16313}"/>
              </a:ext>
            </a:extLst>
          </p:cNvPr>
          <p:cNvSpPr txBox="1"/>
          <p:nvPr/>
        </p:nvSpPr>
        <p:spPr>
          <a:xfrm>
            <a:off x="725557" y="1202635"/>
            <a:ext cx="3995530" cy="4801314"/>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 &lt;</a:t>
            </a:r>
            <a:r>
              <a:rPr lang="en-IN" dirty="0" err="1"/>
              <a:t>stdio.h</a:t>
            </a:r>
            <a:r>
              <a:rPr lang="en-IN" dirty="0"/>
              <a:t>&gt;</a:t>
            </a:r>
          </a:p>
          <a:p>
            <a:r>
              <a:rPr lang="en-IN" dirty="0"/>
              <a:t>void main()</a:t>
            </a:r>
          </a:p>
          <a:p>
            <a:r>
              <a:rPr lang="en-IN" dirty="0"/>
              <a:t>{</a:t>
            </a:r>
          </a:p>
          <a:p>
            <a:r>
              <a:rPr lang="en-IN" dirty="0"/>
              <a:t>    int marks[5];</a:t>
            </a:r>
          </a:p>
          <a:p>
            <a:r>
              <a:rPr lang="en-IN" dirty="0"/>
              <a:t>    int sum=0 ,</a:t>
            </a:r>
            <a:r>
              <a:rPr lang="en-IN" dirty="0" err="1"/>
              <a:t>avg</a:t>
            </a:r>
            <a:r>
              <a:rPr lang="en-IN" dirty="0"/>
              <a:t>;</a:t>
            </a:r>
          </a:p>
          <a:p>
            <a:r>
              <a:rPr lang="en-IN" dirty="0"/>
              <a:t>    for(</a:t>
            </a:r>
            <a:r>
              <a:rPr lang="en-IN" dirty="0" err="1"/>
              <a:t>i</a:t>
            </a:r>
            <a:r>
              <a:rPr lang="en-IN" dirty="0"/>
              <a:t>=0; </a:t>
            </a:r>
            <a:r>
              <a:rPr lang="en-IN" dirty="0" err="1"/>
              <a:t>i</a:t>
            </a:r>
            <a:r>
              <a:rPr lang="en-IN" dirty="0"/>
              <a:t>&lt;5; </a:t>
            </a:r>
            <a:r>
              <a:rPr lang="en-IN" dirty="0" err="1"/>
              <a:t>i</a:t>
            </a:r>
            <a:r>
              <a:rPr lang="en-IN" dirty="0"/>
              <a:t>++)</a:t>
            </a:r>
          </a:p>
          <a:p>
            <a:r>
              <a:rPr lang="en-IN" dirty="0"/>
              <a:t>    {</a:t>
            </a:r>
          </a:p>
          <a:p>
            <a:r>
              <a:rPr lang="en-IN" dirty="0"/>
              <a:t>        </a:t>
            </a:r>
            <a:r>
              <a:rPr lang="en-IN" dirty="0" err="1"/>
              <a:t>scanf</a:t>
            </a:r>
            <a:r>
              <a:rPr lang="en-IN" dirty="0"/>
              <a:t> (“%d”, &amp;marks[</a:t>
            </a:r>
            <a:r>
              <a:rPr lang="en-IN" dirty="0" err="1"/>
              <a:t>i</a:t>
            </a:r>
            <a:r>
              <a:rPr lang="en-IN" dirty="0"/>
              <a:t>]);</a:t>
            </a:r>
          </a:p>
          <a:p>
            <a:r>
              <a:rPr lang="en-IN" dirty="0"/>
              <a:t>    }</a:t>
            </a:r>
          </a:p>
          <a:p>
            <a:r>
              <a:rPr lang="en-IN" dirty="0"/>
              <a:t>    for(</a:t>
            </a:r>
            <a:r>
              <a:rPr lang="en-IN" dirty="0" err="1"/>
              <a:t>i</a:t>
            </a:r>
            <a:r>
              <a:rPr lang="en-IN" dirty="0"/>
              <a:t>=0; </a:t>
            </a:r>
            <a:r>
              <a:rPr lang="en-IN" dirty="0" err="1"/>
              <a:t>i</a:t>
            </a:r>
            <a:r>
              <a:rPr lang="en-IN" dirty="0"/>
              <a:t>&lt;5; </a:t>
            </a:r>
            <a:r>
              <a:rPr lang="en-IN" dirty="0" err="1"/>
              <a:t>i</a:t>
            </a:r>
            <a:r>
              <a:rPr lang="en-IN" dirty="0"/>
              <a:t>++)</a:t>
            </a:r>
          </a:p>
          <a:p>
            <a:r>
              <a:rPr lang="en-IN" dirty="0"/>
              <a:t>    {</a:t>
            </a:r>
          </a:p>
          <a:p>
            <a:r>
              <a:rPr lang="en-IN" dirty="0"/>
              <a:t>        sum=sum + marks[</a:t>
            </a:r>
            <a:r>
              <a:rPr lang="en-IN" dirty="0" err="1"/>
              <a:t>i</a:t>
            </a:r>
            <a:r>
              <a:rPr lang="en-IN" dirty="0"/>
              <a:t>];</a:t>
            </a:r>
          </a:p>
          <a:p>
            <a:r>
              <a:rPr lang="en-IN" dirty="0"/>
              <a:t>    }</a:t>
            </a:r>
          </a:p>
          <a:p>
            <a:r>
              <a:rPr lang="en-IN" dirty="0"/>
              <a:t>    </a:t>
            </a:r>
            <a:r>
              <a:rPr lang="en-IN" dirty="0" err="1"/>
              <a:t>avg</a:t>
            </a:r>
            <a:r>
              <a:rPr lang="en-IN" dirty="0"/>
              <a:t> = sum / 5;</a:t>
            </a:r>
          </a:p>
          <a:p>
            <a:r>
              <a:rPr lang="en-IN" dirty="0"/>
              <a:t>    </a:t>
            </a:r>
            <a:r>
              <a:rPr lang="en-IN" dirty="0" err="1"/>
              <a:t>printf</a:t>
            </a:r>
            <a:r>
              <a:rPr lang="en-IN" dirty="0"/>
              <a:t> (“%d”, </a:t>
            </a:r>
            <a:r>
              <a:rPr lang="en-IN" dirty="0" err="1"/>
              <a:t>avg</a:t>
            </a:r>
            <a:r>
              <a:rPr lang="en-IN" dirty="0"/>
              <a:t>);</a:t>
            </a:r>
          </a:p>
          <a:p>
            <a:r>
              <a:rPr lang="en-IN" dirty="0"/>
              <a:t>}</a:t>
            </a:r>
          </a:p>
          <a:p>
            <a:endParaRPr lang="en-IN" dirty="0"/>
          </a:p>
        </p:txBody>
      </p:sp>
      <p:sp>
        <p:nvSpPr>
          <p:cNvPr id="6" name="TextBox 5">
            <a:extLst>
              <a:ext uri="{FF2B5EF4-FFF2-40B4-BE49-F238E27FC236}">
                <a16:creationId xmlns:a16="http://schemas.microsoft.com/office/drawing/2014/main" id="{87B06042-F83B-8A06-F401-8CD479E66288}"/>
              </a:ext>
            </a:extLst>
          </p:cNvPr>
          <p:cNvSpPr txBox="1"/>
          <p:nvPr/>
        </p:nvSpPr>
        <p:spPr>
          <a:xfrm>
            <a:off x="7325940" y="2402963"/>
            <a:ext cx="2911364" cy="1200329"/>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OUTPUT:</a:t>
            </a:r>
          </a:p>
          <a:p>
            <a:endParaRPr lang="en-IN" dirty="0"/>
          </a:p>
          <a:p>
            <a:pPr marL="342900" indent="-342900">
              <a:buAutoNum type="arabicPlain" startAt="5"/>
            </a:pPr>
            <a:r>
              <a:rPr lang="en-IN" dirty="0"/>
              <a:t>6  7  8  9</a:t>
            </a:r>
          </a:p>
          <a:p>
            <a:r>
              <a:rPr lang="en-IN" dirty="0"/>
              <a:t>7</a:t>
            </a:r>
          </a:p>
        </p:txBody>
      </p:sp>
    </p:spTree>
    <p:extLst>
      <p:ext uri="{BB962C8B-B14F-4D97-AF65-F5344CB8AC3E}">
        <p14:creationId xmlns:p14="http://schemas.microsoft.com/office/powerpoint/2010/main" val="2887838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C94169-A1DD-C787-9328-DE6EFE039E05}"/>
              </a:ext>
            </a:extLst>
          </p:cNvPr>
          <p:cNvSpPr>
            <a:spLocks noGrp="1"/>
          </p:cNvSpPr>
          <p:nvPr>
            <p:ph idx="1"/>
          </p:nvPr>
        </p:nvSpPr>
        <p:spPr>
          <a:xfrm>
            <a:off x="188238" y="142189"/>
            <a:ext cx="11838109" cy="6487211"/>
          </a:xfrm>
        </p:spPr>
        <p:txBody>
          <a:bodyPr/>
          <a:lstStyle/>
          <a:p>
            <a:r>
              <a:rPr lang="en-US" dirty="0"/>
              <a:t>PROGRAM TO READ AN ARRAY OF 10 INTEGERS AND COUNT TOTAL NUMBER OF EVEN AND ODD ELEMENTS:</a:t>
            </a:r>
          </a:p>
          <a:p>
            <a:endParaRPr lang="en-IN" dirty="0"/>
          </a:p>
        </p:txBody>
      </p:sp>
      <p:sp>
        <p:nvSpPr>
          <p:cNvPr id="5" name="TextBox 4">
            <a:extLst>
              <a:ext uri="{FF2B5EF4-FFF2-40B4-BE49-F238E27FC236}">
                <a16:creationId xmlns:a16="http://schemas.microsoft.com/office/drawing/2014/main" id="{602C8C22-56F8-C6E3-89C3-3BAC0B00B4C4}"/>
              </a:ext>
            </a:extLst>
          </p:cNvPr>
          <p:cNvSpPr txBox="1"/>
          <p:nvPr/>
        </p:nvSpPr>
        <p:spPr>
          <a:xfrm>
            <a:off x="496957" y="824947"/>
            <a:ext cx="5963478" cy="535531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#include&lt;stdio.h&gt;</a:t>
            </a:r>
          </a:p>
          <a:p>
            <a:r>
              <a:rPr lang="en-US" dirty="0"/>
              <a:t>void main( )</a:t>
            </a:r>
          </a:p>
          <a:p>
            <a:r>
              <a:rPr lang="en-US" dirty="0"/>
              <a:t>{</a:t>
            </a:r>
          </a:p>
          <a:p>
            <a:r>
              <a:rPr lang="en-IN" dirty="0"/>
              <a:t>    int a[10],</a:t>
            </a:r>
            <a:r>
              <a:rPr lang="en-IN" dirty="0" err="1"/>
              <a:t>i</a:t>
            </a:r>
            <a:r>
              <a:rPr lang="en-IN" dirty="0"/>
              <a:t>;</a:t>
            </a:r>
          </a:p>
          <a:p>
            <a:r>
              <a:rPr lang="en-IN" dirty="0"/>
              <a:t>    int even=0 , odd = 0;</a:t>
            </a:r>
          </a:p>
          <a:p>
            <a:r>
              <a:rPr lang="en-IN" dirty="0"/>
              <a:t>    for(</a:t>
            </a:r>
            <a:r>
              <a:rPr lang="en-IN" dirty="0" err="1"/>
              <a:t>i</a:t>
            </a:r>
            <a:r>
              <a:rPr lang="en-IN" dirty="0"/>
              <a:t>=0; </a:t>
            </a:r>
            <a:r>
              <a:rPr lang="en-IN" dirty="0" err="1"/>
              <a:t>i</a:t>
            </a:r>
            <a:r>
              <a:rPr lang="en-IN" dirty="0"/>
              <a:t>&lt;10; </a:t>
            </a:r>
            <a:r>
              <a:rPr lang="en-IN" dirty="0" err="1"/>
              <a:t>i</a:t>
            </a:r>
            <a:r>
              <a:rPr lang="en-IN" dirty="0"/>
              <a:t>++)</a:t>
            </a:r>
          </a:p>
          <a:p>
            <a:r>
              <a:rPr lang="en-IN" dirty="0"/>
              <a:t>    {</a:t>
            </a:r>
          </a:p>
          <a:p>
            <a:r>
              <a:rPr lang="en-IN" dirty="0"/>
              <a:t>        </a:t>
            </a:r>
            <a:r>
              <a:rPr lang="en-IN" dirty="0" err="1"/>
              <a:t>scanf</a:t>
            </a:r>
            <a:r>
              <a:rPr lang="en-IN" dirty="0"/>
              <a:t>(“%</a:t>
            </a:r>
            <a:r>
              <a:rPr lang="en-IN" dirty="0" err="1"/>
              <a:t>d”,&amp;a</a:t>
            </a:r>
            <a:r>
              <a:rPr lang="en-IN" dirty="0"/>
              <a:t>[</a:t>
            </a:r>
            <a:r>
              <a:rPr lang="en-IN" dirty="0" err="1"/>
              <a:t>i</a:t>
            </a:r>
            <a:r>
              <a:rPr lang="en-IN" dirty="0"/>
              <a:t>]);</a:t>
            </a:r>
          </a:p>
          <a:p>
            <a:r>
              <a:rPr lang="en-IN" dirty="0"/>
              <a:t>    }</a:t>
            </a:r>
          </a:p>
          <a:p>
            <a:r>
              <a:rPr lang="en-IN" dirty="0"/>
              <a:t>   for(</a:t>
            </a:r>
            <a:r>
              <a:rPr lang="en-IN" dirty="0" err="1"/>
              <a:t>i</a:t>
            </a:r>
            <a:r>
              <a:rPr lang="en-IN" dirty="0"/>
              <a:t>=0; </a:t>
            </a:r>
            <a:r>
              <a:rPr lang="en-IN" dirty="0" err="1"/>
              <a:t>i</a:t>
            </a:r>
            <a:r>
              <a:rPr lang="en-IN" dirty="0"/>
              <a:t>&lt;10; </a:t>
            </a:r>
            <a:r>
              <a:rPr lang="en-IN" dirty="0" err="1"/>
              <a:t>i</a:t>
            </a:r>
            <a:r>
              <a:rPr lang="en-IN" dirty="0"/>
              <a:t>++)</a:t>
            </a:r>
          </a:p>
          <a:p>
            <a:r>
              <a:rPr lang="en-IN" dirty="0"/>
              <a:t>   {</a:t>
            </a:r>
          </a:p>
          <a:p>
            <a:r>
              <a:rPr lang="en-IN" dirty="0"/>
              <a:t>        if (a[</a:t>
            </a:r>
            <a:r>
              <a:rPr lang="en-IN" dirty="0" err="1"/>
              <a:t>i</a:t>
            </a:r>
            <a:r>
              <a:rPr lang="en-IN" dirty="0"/>
              <a:t>] % 2 == 0)</a:t>
            </a:r>
          </a:p>
          <a:p>
            <a:r>
              <a:rPr lang="en-IN" dirty="0"/>
              <a:t>		even = even + 1;</a:t>
            </a:r>
          </a:p>
          <a:p>
            <a:r>
              <a:rPr lang="en-IN" dirty="0"/>
              <a:t>        else</a:t>
            </a:r>
          </a:p>
          <a:p>
            <a:r>
              <a:rPr lang="en-IN" dirty="0"/>
              <a:t>                odd = odd + 1;</a:t>
            </a:r>
          </a:p>
          <a:p>
            <a:r>
              <a:rPr lang="en-IN" dirty="0"/>
              <a:t>   }</a:t>
            </a:r>
          </a:p>
          <a:p>
            <a:r>
              <a:rPr lang="en-IN" dirty="0"/>
              <a:t>   </a:t>
            </a:r>
            <a:r>
              <a:rPr lang="en-IN" dirty="0" err="1"/>
              <a:t>printf</a:t>
            </a:r>
            <a:r>
              <a:rPr lang="en-IN" dirty="0"/>
              <a:t>(“\n Even elements are = %d” , even);</a:t>
            </a:r>
          </a:p>
          <a:p>
            <a:r>
              <a:rPr lang="en-IN" dirty="0"/>
              <a:t>   </a:t>
            </a:r>
            <a:r>
              <a:rPr lang="en-IN" dirty="0" err="1"/>
              <a:t>printf</a:t>
            </a:r>
            <a:r>
              <a:rPr lang="en-IN" dirty="0"/>
              <a:t>(“\n Odd elements are = %d”, odd);</a:t>
            </a:r>
          </a:p>
          <a:p>
            <a:r>
              <a:rPr lang="en-IN" dirty="0"/>
              <a:t>}</a:t>
            </a:r>
          </a:p>
        </p:txBody>
      </p:sp>
      <p:sp>
        <p:nvSpPr>
          <p:cNvPr id="8" name="TextBox 7">
            <a:extLst>
              <a:ext uri="{FF2B5EF4-FFF2-40B4-BE49-F238E27FC236}">
                <a16:creationId xmlns:a16="http://schemas.microsoft.com/office/drawing/2014/main" id="{EA5AC66F-2EF2-48B4-6110-ECE9D18DB3D4}"/>
              </a:ext>
            </a:extLst>
          </p:cNvPr>
          <p:cNvSpPr txBox="1"/>
          <p:nvPr/>
        </p:nvSpPr>
        <p:spPr>
          <a:xfrm>
            <a:off x="7787308" y="1923221"/>
            <a:ext cx="3379304" cy="2308324"/>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OUTPUT:</a:t>
            </a:r>
          </a:p>
          <a:p>
            <a:endParaRPr lang="en-US" dirty="0"/>
          </a:p>
          <a:p>
            <a:r>
              <a:rPr lang="en-US" dirty="0"/>
              <a:t>1 2 3 4 5 6 7 8 9 10</a:t>
            </a:r>
          </a:p>
          <a:p>
            <a:endParaRPr lang="en-US" dirty="0"/>
          </a:p>
          <a:p>
            <a:r>
              <a:rPr lang="en-US" dirty="0"/>
              <a:t>Even elements are = 5</a:t>
            </a:r>
          </a:p>
          <a:p>
            <a:r>
              <a:rPr lang="en-US" dirty="0"/>
              <a:t>Odd elements are = 5</a:t>
            </a:r>
          </a:p>
          <a:p>
            <a:endParaRPr lang="en-US" dirty="0"/>
          </a:p>
          <a:p>
            <a:endParaRPr lang="en-IN" dirty="0"/>
          </a:p>
        </p:txBody>
      </p:sp>
    </p:spTree>
    <p:extLst>
      <p:ext uri="{BB962C8B-B14F-4D97-AF65-F5344CB8AC3E}">
        <p14:creationId xmlns:p14="http://schemas.microsoft.com/office/powerpoint/2010/main" val="1738884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9D600A-826E-BFF3-772E-4297E997E668}"/>
              </a:ext>
            </a:extLst>
          </p:cNvPr>
          <p:cNvSpPr>
            <a:spLocks noGrp="1"/>
          </p:cNvSpPr>
          <p:nvPr>
            <p:ph idx="1"/>
          </p:nvPr>
        </p:nvSpPr>
        <p:spPr>
          <a:xfrm>
            <a:off x="119270" y="109331"/>
            <a:ext cx="11986591" cy="6619460"/>
          </a:xfrm>
        </p:spPr>
        <p:txBody>
          <a:bodyPr/>
          <a:lstStyle/>
          <a:p>
            <a:r>
              <a:rPr lang="en-US" dirty="0"/>
              <a:t>PROGRAM TO READ ARRAYS OF SIZE 5 AND STORE THE SUM OF THESE ARRAYS INTO THAT ARRAY .</a:t>
            </a:r>
          </a:p>
          <a:p>
            <a:pPr marL="36900" indent="0">
              <a:buNone/>
            </a:pPr>
            <a:r>
              <a:rPr lang="en-IN" dirty="0"/>
              <a:t>													              arr_1 =</a:t>
            </a:r>
          </a:p>
          <a:p>
            <a:pPr marL="36900" indent="0">
              <a:buNone/>
            </a:pPr>
            <a:r>
              <a:rPr lang="en-IN" dirty="0"/>
              <a:t>														  </a:t>
            </a:r>
            <a:br>
              <a:rPr lang="en-IN" dirty="0"/>
            </a:br>
            <a:r>
              <a:rPr lang="en-IN" dirty="0"/>
              <a:t>														       arr_2=	</a:t>
            </a:r>
          </a:p>
          <a:p>
            <a:pPr marL="36900" indent="0">
              <a:buNone/>
            </a:pPr>
            <a:r>
              <a:rPr lang="en-IN" dirty="0"/>
              <a:t>																</a:t>
            </a:r>
          </a:p>
          <a:p>
            <a:pPr marL="36900" indent="0">
              <a:buNone/>
            </a:pPr>
            <a:r>
              <a:rPr lang="en-IN" dirty="0"/>
              <a:t>														     </a:t>
            </a:r>
            <a:r>
              <a:rPr lang="en-IN" dirty="0" err="1"/>
              <a:t>sumarr</a:t>
            </a:r>
            <a:r>
              <a:rPr lang="en-IN" dirty="0"/>
              <a:t> =</a:t>
            </a:r>
          </a:p>
          <a:p>
            <a:pPr marL="36900" indent="0">
              <a:buNone/>
            </a:pPr>
            <a:r>
              <a:rPr lang="en-IN" dirty="0"/>
              <a:t>																	</a:t>
            </a:r>
          </a:p>
        </p:txBody>
      </p:sp>
      <p:sp>
        <p:nvSpPr>
          <p:cNvPr id="4" name="TextBox 3">
            <a:extLst>
              <a:ext uri="{FF2B5EF4-FFF2-40B4-BE49-F238E27FC236}">
                <a16:creationId xmlns:a16="http://schemas.microsoft.com/office/drawing/2014/main" id="{088756B6-3D5E-FF11-8542-3DF3CDD2D7A0}"/>
              </a:ext>
            </a:extLst>
          </p:cNvPr>
          <p:cNvSpPr txBox="1"/>
          <p:nvPr/>
        </p:nvSpPr>
        <p:spPr>
          <a:xfrm>
            <a:off x="86139" y="2370482"/>
            <a:ext cx="6758609" cy="424731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#include &lt;</a:t>
            </a:r>
            <a:r>
              <a:rPr lang="en-US" dirty="0" err="1"/>
              <a:t>stdio.h</a:t>
            </a:r>
            <a:r>
              <a:rPr lang="en-US" dirty="0"/>
              <a:t>&gt;</a:t>
            </a:r>
          </a:p>
          <a:p>
            <a:r>
              <a:rPr lang="en-US" dirty="0"/>
              <a:t>void main( )</a:t>
            </a:r>
          </a:p>
          <a:p>
            <a:r>
              <a:rPr lang="en-US" dirty="0"/>
              <a:t>{</a:t>
            </a:r>
          </a:p>
          <a:p>
            <a:r>
              <a:rPr lang="en-US" dirty="0"/>
              <a:t>   int </a:t>
            </a:r>
            <a:r>
              <a:rPr lang="en-US" dirty="0" err="1"/>
              <a:t>arr</a:t>
            </a:r>
            <a:r>
              <a:rPr lang="en-US" dirty="0"/>
              <a:t> 1[5], </a:t>
            </a:r>
            <a:r>
              <a:rPr lang="en-US" dirty="0" err="1"/>
              <a:t>arr</a:t>
            </a:r>
            <a:r>
              <a:rPr lang="en-US" dirty="0"/>
              <a:t> 2[5], </a:t>
            </a:r>
            <a:r>
              <a:rPr lang="en-US" dirty="0" err="1"/>
              <a:t>sumarr</a:t>
            </a:r>
            <a:r>
              <a:rPr lang="en-US" dirty="0"/>
              <a:t>[5];</a:t>
            </a:r>
          </a:p>
          <a:p>
            <a:r>
              <a:rPr lang="en-US" dirty="0"/>
              <a:t>   int </a:t>
            </a:r>
            <a:r>
              <a:rPr lang="en-US" dirty="0" err="1"/>
              <a:t>i</a:t>
            </a:r>
            <a:r>
              <a:rPr lang="en-US" dirty="0"/>
              <a:t>;</a:t>
            </a:r>
          </a:p>
          <a:p>
            <a:r>
              <a:rPr lang="en-US" dirty="0"/>
              <a:t>   for(</a:t>
            </a:r>
            <a:r>
              <a:rPr lang="en-US" dirty="0" err="1"/>
              <a:t>i</a:t>
            </a:r>
            <a:r>
              <a:rPr lang="en-US" dirty="0"/>
              <a:t>=0; </a:t>
            </a:r>
            <a:r>
              <a:rPr lang="en-US" dirty="0" err="1"/>
              <a:t>i</a:t>
            </a:r>
            <a:r>
              <a:rPr lang="en-US" dirty="0"/>
              <a:t>&lt;5; </a:t>
            </a:r>
            <a:r>
              <a:rPr lang="en-US" dirty="0" err="1"/>
              <a:t>i</a:t>
            </a:r>
            <a:r>
              <a:rPr lang="en-US" dirty="0"/>
              <a:t>++)</a:t>
            </a:r>
          </a:p>
          <a:p>
            <a:r>
              <a:rPr lang="en-US" dirty="0"/>
              <a:t>        </a:t>
            </a:r>
            <a:r>
              <a:rPr lang="en-US" dirty="0" err="1"/>
              <a:t>scanf</a:t>
            </a:r>
            <a:r>
              <a:rPr lang="en-US" dirty="0"/>
              <a:t>(“%d”, &amp;</a:t>
            </a:r>
            <a:r>
              <a:rPr lang="en-US" dirty="0" err="1"/>
              <a:t>arr</a:t>
            </a:r>
            <a:r>
              <a:rPr lang="en-US" dirty="0"/>
              <a:t> 1[</a:t>
            </a:r>
            <a:r>
              <a:rPr lang="en-US" dirty="0" err="1"/>
              <a:t>i</a:t>
            </a:r>
            <a:r>
              <a:rPr lang="en-US" dirty="0"/>
              <a:t>] );</a:t>
            </a:r>
          </a:p>
          <a:p>
            <a:r>
              <a:rPr lang="en-US" dirty="0"/>
              <a:t>   for(</a:t>
            </a:r>
            <a:r>
              <a:rPr lang="en-US" dirty="0" err="1"/>
              <a:t>i</a:t>
            </a:r>
            <a:r>
              <a:rPr lang="en-US" dirty="0"/>
              <a:t>=0; </a:t>
            </a:r>
            <a:r>
              <a:rPr lang="en-US" dirty="0" err="1"/>
              <a:t>i</a:t>
            </a:r>
            <a:r>
              <a:rPr lang="en-US" dirty="0"/>
              <a:t>&lt;5; </a:t>
            </a:r>
            <a:r>
              <a:rPr lang="en-US" dirty="0" err="1"/>
              <a:t>i</a:t>
            </a:r>
            <a:r>
              <a:rPr lang="en-US" dirty="0"/>
              <a:t>++)</a:t>
            </a:r>
          </a:p>
          <a:p>
            <a:r>
              <a:rPr lang="en-US" dirty="0"/>
              <a:t>        </a:t>
            </a:r>
            <a:r>
              <a:rPr lang="en-US" dirty="0" err="1"/>
              <a:t>scanf</a:t>
            </a:r>
            <a:r>
              <a:rPr lang="en-US" dirty="0"/>
              <a:t>(“%d”, &amp;</a:t>
            </a:r>
            <a:r>
              <a:rPr lang="en-US" dirty="0" err="1"/>
              <a:t>arr</a:t>
            </a:r>
            <a:r>
              <a:rPr lang="en-US" dirty="0"/>
              <a:t> 2[</a:t>
            </a:r>
            <a:r>
              <a:rPr lang="en-US" dirty="0" err="1"/>
              <a:t>i</a:t>
            </a:r>
            <a:r>
              <a:rPr lang="en-US" dirty="0"/>
              <a:t>] );</a:t>
            </a:r>
          </a:p>
          <a:p>
            <a:r>
              <a:rPr lang="en-US" dirty="0"/>
              <a:t>   for(</a:t>
            </a:r>
            <a:r>
              <a:rPr lang="en-US" dirty="0" err="1"/>
              <a:t>i</a:t>
            </a:r>
            <a:r>
              <a:rPr lang="en-US" dirty="0"/>
              <a:t>=0 ; </a:t>
            </a:r>
            <a:r>
              <a:rPr lang="en-US" dirty="0" err="1"/>
              <a:t>i</a:t>
            </a:r>
            <a:r>
              <a:rPr lang="en-US" dirty="0"/>
              <a:t>&lt;5; </a:t>
            </a:r>
            <a:r>
              <a:rPr lang="en-US" dirty="0" err="1"/>
              <a:t>i</a:t>
            </a:r>
            <a:r>
              <a:rPr lang="en-US" dirty="0"/>
              <a:t>++)</a:t>
            </a:r>
          </a:p>
          <a:p>
            <a:r>
              <a:rPr lang="en-US" dirty="0"/>
              <a:t>   {</a:t>
            </a:r>
          </a:p>
          <a:p>
            <a:r>
              <a:rPr lang="en-US" dirty="0"/>
              <a:t>       </a:t>
            </a:r>
            <a:r>
              <a:rPr lang="en-US" dirty="0" err="1"/>
              <a:t>sumarr</a:t>
            </a:r>
            <a:r>
              <a:rPr lang="en-US" dirty="0"/>
              <a:t>[</a:t>
            </a:r>
            <a:r>
              <a:rPr lang="en-US" dirty="0" err="1"/>
              <a:t>i</a:t>
            </a:r>
            <a:r>
              <a:rPr lang="en-US" dirty="0"/>
              <a:t>] = </a:t>
            </a:r>
            <a:r>
              <a:rPr lang="en-US" dirty="0" err="1"/>
              <a:t>arr</a:t>
            </a:r>
            <a:r>
              <a:rPr lang="en-US" dirty="0"/>
              <a:t> 1[</a:t>
            </a:r>
            <a:r>
              <a:rPr lang="en-US" dirty="0" err="1"/>
              <a:t>i</a:t>
            </a:r>
            <a:r>
              <a:rPr lang="en-US" dirty="0"/>
              <a:t>] + </a:t>
            </a:r>
            <a:r>
              <a:rPr lang="en-US" dirty="0" err="1"/>
              <a:t>arr</a:t>
            </a:r>
            <a:r>
              <a:rPr lang="en-US" dirty="0"/>
              <a:t> 2[</a:t>
            </a:r>
            <a:r>
              <a:rPr lang="en-US" dirty="0" err="1"/>
              <a:t>i</a:t>
            </a:r>
            <a:r>
              <a:rPr lang="en-US" dirty="0"/>
              <a:t>];</a:t>
            </a:r>
          </a:p>
          <a:p>
            <a:r>
              <a:rPr lang="en-US" dirty="0"/>
              <a:t>       </a:t>
            </a:r>
            <a:r>
              <a:rPr lang="en-US" dirty="0" err="1"/>
              <a:t>printf</a:t>
            </a:r>
            <a:r>
              <a:rPr lang="en-US" dirty="0"/>
              <a:t>(“Sum of  elements at index %d : %d\n” ,</a:t>
            </a:r>
            <a:r>
              <a:rPr lang="en-US" dirty="0" err="1"/>
              <a:t>i</a:t>
            </a:r>
            <a:r>
              <a:rPr lang="en-US" dirty="0"/>
              <a:t>, </a:t>
            </a:r>
            <a:r>
              <a:rPr lang="en-US" dirty="0" err="1"/>
              <a:t>sumarr</a:t>
            </a:r>
            <a:r>
              <a:rPr lang="en-US" dirty="0"/>
              <a:t>[</a:t>
            </a:r>
            <a:r>
              <a:rPr lang="en-US" dirty="0" err="1"/>
              <a:t>i</a:t>
            </a:r>
            <a:r>
              <a:rPr lang="en-US" dirty="0"/>
              <a:t>]);</a:t>
            </a:r>
          </a:p>
          <a:p>
            <a:r>
              <a:rPr lang="en-US" dirty="0"/>
              <a:t>   }</a:t>
            </a:r>
          </a:p>
          <a:p>
            <a:r>
              <a:rPr lang="en-US" dirty="0"/>
              <a:t>}</a:t>
            </a:r>
          </a:p>
        </p:txBody>
      </p:sp>
      <p:sp>
        <p:nvSpPr>
          <p:cNvPr id="6" name="TextBox 5">
            <a:extLst>
              <a:ext uri="{FF2B5EF4-FFF2-40B4-BE49-F238E27FC236}">
                <a16:creationId xmlns:a16="http://schemas.microsoft.com/office/drawing/2014/main" id="{7CEEAF20-E9B0-BEE3-E9C2-CE39722A963D}"/>
              </a:ext>
            </a:extLst>
          </p:cNvPr>
          <p:cNvSpPr txBox="1"/>
          <p:nvPr/>
        </p:nvSpPr>
        <p:spPr>
          <a:xfrm>
            <a:off x="7499902" y="3987749"/>
            <a:ext cx="3950804" cy="2585323"/>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OUTPUT:</a:t>
            </a:r>
          </a:p>
          <a:p>
            <a:endParaRPr lang="en-US" dirty="0"/>
          </a:p>
          <a:p>
            <a:r>
              <a:rPr lang="en-US" dirty="0"/>
              <a:t>5 4 2 3 5</a:t>
            </a:r>
          </a:p>
          <a:p>
            <a:r>
              <a:rPr lang="en-US" dirty="0"/>
              <a:t>6 7 8 9 10</a:t>
            </a:r>
          </a:p>
          <a:p>
            <a:r>
              <a:rPr lang="en-US" dirty="0"/>
              <a:t>Sum of  elements at index 0 : 11</a:t>
            </a:r>
          </a:p>
          <a:p>
            <a:r>
              <a:rPr lang="en-US" dirty="0"/>
              <a:t>Sum of  elements at index 1 : 11</a:t>
            </a:r>
          </a:p>
          <a:p>
            <a:r>
              <a:rPr lang="en-US" dirty="0"/>
              <a:t>Sum of  elements at index 2 : 10</a:t>
            </a:r>
          </a:p>
          <a:p>
            <a:r>
              <a:rPr lang="en-US" dirty="0"/>
              <a:t>Sum of  elements at index 3 : 12</a:t>
            </a:r>
          </a:p>
          <a:p>
            <a:r>
              <a:rPr lang="en-US" dirty="0"/>
              <a:t>Sum of  elements at index 4 : 15</a:t>
            </a:r>
            <a:endParaRPr lang="en-IN" dirty="0"/>
          </a:p>
        </p:txBody>
      </p:sp>
      <p:graphicFrame>
        <p:nvGraphicFramePr>
          <p:cNvPr id="7" name="Table 6">
            <a:extLst>
              <a:ext uri="{FF2B5EF4-FFF2-40B4-BE49-F238E27FC236}">
                <a16:creationId xmlns:a16="http://schemas.microsoft.com/office/drawing/2014/main" id="{CA3132B6-D8A2-CCC9-AC84-A1842D769803}"/>
              </a:ext>
            </a:extLst>
          </p:cNvPr>
          <p:cNvGraphicFramePr>
            <a:graphicFrameLocks noGrp="1"/>
          </p:cNvGraphicFramePr>
          <p:nvPr>
            <p:extLst>
              <p:ext uri="{D42A27DB-BD31-4B8C-83A1-F6EECF244321}">
                <p14:modId xmlns:p14="http://schemas.microsoft.com/office/powerpoint/2010/main" val="3874708046"/>
              </p:ext>
            </p:extLst>
          </p:nvPr>
        </p:nvGraphicFramePr>
        <p:xfrm>
          <a:off x="8081341" y="769361"/>
          <a:ext cx="3369365" cy="482970"/>
        </p:xfrm>
        <a:graphic>
          <a:graphicData uri="http://schemas.openxmlformats.org/drawingml/2006/table">
            <a:tbl>
              <a:tblPr firstRow="1" bandRow="1">
                <a:tableStyleId>{5C22544A-7EE6-4342-B048-85BDC9FD1C3A}</a:tableStyleId>
              </a:tblPr>
              <a:tblGrid>
                <a:gridCol w="673873">
                  <a:extLst>
                    <a:ext uri="{9D8B030D-6E8A-4147-A177-3AD203B41FA5}">
                      <a16:colId xmlns:a16="http://schemas.microsoft.com/office/drawing/2014/main" val="1565336470"/>
                    </a:ext>
                  </a:extLst>
                </a:gridCol>
                <a:gridCol w="673873">
                  <a:extLst>
                    <a:ext uri="{9D8B030D-6E8A-4147-A177-3AD203B41FA5}">
                      <a16:colId xmlns:a16="http://schemas.microsoft.com/office/drawing/2014/main" val="2440827045"/>
                    </a:ext>
                  </a:extLst>
                </a:gridCol>
                <a:gridCol w="673873">
                  <a:extLst>
                    <a:ext uri="{9D8B030D-6E8A-4147-A177-3AD203B41FA5}">
                      <a16:colId xmlns:a16="http://schemas.microsoft.com/office/drawing/2014/main" val="375816891"/>
                    </a:ext>
                  </a:extLst>
                </a:gridCol>
                <a:gridCol w="673873">
                  <a:extLst>
                    <a:ext uri="{9D8B030D-6E8A-4147-A177-3AD203B41FA5}">
                      <a16:colId xmlns:a16="http://schemas.microsoft.com/office/drawing/2014/main" val="2350809229"/>
                    </a:ext>
                  </a:extLst>
                </a:gridCol>
                <a:gridCol w="673873">
                  <a:extLst>
                    <a:ext uri="{9D8B030D-6E8A-4147-A177-3AD203B41FA5}">
                      <a16:colId xmlns:a16="http://schemas.microsoft.com/office/drawing/2014/main" val="603709795"/>
                    </a:ext>
                  </a:extLst>
                </a:gridCol>
              </a:tblGrid>
              <a:tr h="482970">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79529129"/>
                  </a:ext>
                </a:extLst>
              </a:tr>
            </a:tbl>
          </a:graphicData>
        </a:graphic>
      </p:graphicFrame>
      <p:pic>
        <p:nvPicPr>
          <p:cNvPr id="9" name="Picture 8">
            <a:extLst>
              <a:ext uri="{FF2B5EF4-FFF2-40B4-BE49-F238E27FC236}">
                <a16:creationId xmlns:a16="http://schemas.microsoft.com/office/drawing/2014/main" id="{A50E1816-4DDA-68D5-A907-AB27A6EEC7D0}"/>
              </a:ext>
            </a:extLst>
          </p:cNvPr>
          <p:cNvPicPr>
            <a:picLocks noChangeAspect="1"/>
          </p:cNvPicPr>
          <p:nvPr/>
        </p:nvPicPr>
        <p:blipFill>
          <a:blip r:embed="rId2"/>
          <a:stretch>
            <a:fillRect/>
          </a:stretch>
        </p:blipFill>
        <p:spPr>
          <a:xfrm>
            <a:off x="8081341" y="1530335"/>
            <a:ext cx="3407959" cy="518205"/>
          </a:xfrm>
          <a:prstGeom prst="rect">
            <a:avLst/>
          </a:prstGeom>
        </p:spPr>
      </p:pic>
      <p:pic>
        <p:nvPicPr>
          <p:cNvPr id="11" name="Picture 10">
            <a:extLst>
              <a:ext uri="{FF2B5EF4-FFF2-40B4-BE49-F238E27FC236}">
                <a16:creationId xmlns:a16="http://schemas.microsoft.com/office/drawing/2014/main" id="{E0F1C700-7306-2685-FE72-C987056820DA}"/>
              </a:ext>
            </a:extLst>
          </p:cNvPr>
          <p:cNvPicPr>
            <a:picLocks noChangeAspect="1"/>
          </p:cNvPicPr>
          <p:nvPr/>
        </p:nvPicPr>
        <p:blipFill>
          <a:blip r:embed="rId2"/>
          <a:stretch>
            <a:fillRect/>
          </a:stretch>
        </p:blipFill>
        <p:spPr>
          <a:xfrm>
            <a:off x="8081340" y="2414232"/>
            <a:ext cx="3407959" cy="518205"/>
          </a:xfrm>
          <a:prstGeom prst="rect">
            <a:avLst/>
          </a:prstGeom>
        </p:spPr>
      </p:pic>
    </p:spTree>
    <p:extLst>
      <p:ext uri="{BB962C8B-B14F-4D97-AF65-F5344CB8AC3E}">
        <p14:creationId xmlns:p14="http://schemas.microsoft.com/office/powerpoint/2010/main" val="1925921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A8B1A8-8C4F-CB5B-4A0C-D3DF4B05B002}"/>
              </a:ext>
            </a:extLst>
          </p:cNvPr>
          <p:cNvSpPr>
            <a:spLocks noGrp="1"/>
          </p:cNvSpPr>
          <p:nvPr>
            <p:ph idx="1"/>
          </p:nvPr>
        </p:nvSpPr>
        <p:spPr>
          <a:xfrm>
            <a:off x="188843" y="89452"/>
            <a:ext cx="11698357" cy="6569765"/>
          </a:xfrm>
        </p:spPr>
        <p:txBody>
          <a:bodyPr/>
          <a:lstStyle/>
          <a:p>
            <a:r>
              <a:rPr lang="en-IN" b="1" u="sng" dirty="0"/>
              <a:t>MULTIDIMENSIONAL ARRAYS:</a:t>
            </a:r>
          </a:p>
          <a:p>
            <a:pPr marL="36900" indent="0">
              <a:buNone/>
            </a:pPr>
            <a:r>
              <a:rPr lang="en-IN" dirty="0"/>
              <a:t>Arrays with more than one dimension are called multidimensional arrays.</a:t>
            </a:r>
          </a:p>
          <a:p>
            <a:pPr marL="36900" indent="0">
              <a:buNone/>
            </a:pPr>
            <a:endParaRPr lang="en-IN" dirty="0"/>
          </a:p>
          <a:p>
            <a:pPr marL="36900" indent="0">
              <a:buNone/>
            </a:pPr>
            <a:endParaRPr lang="en-IN" dirty="0"/>
          </a:p>
          <a:p>
            <a:r>
              <a:rPr lang="en-IN" b="1" u="sng" dirty="0"/>
              <a:t>DECLARATION OF A TWO-DIMENSIONAL ARRAY:</a:t>
            </a:r>
          </a:p>
          <a:p>
            <a:pPr marL="36900" indent="0">
              <a:buNone/>
            </a:pPr>
            <a:r>
              <a:rPr lang="en-IN" dirty="0" err="1"/>
              <a:t>data_type</a:t>
            </a:r>
            <a:r>
              <a:rPr lang="en-IN" dirty="0"/>
              <a:t> </a:t>
            </a:r>
            <a:r>
              <a:rPr lang="en-IN" dirty="0" err="1"/>
              <a:t>array_name</a:t>
            </a:r>
            <a:r>
              <a:rPr lang="en-IN" dirty="0"/>
              <a:t>[size1][size2];</a:t>
            </a:r>
          </a:p>
          <a:p>
            <a:r>
              <a:rPr lang="en-IN" dirty="0"/>
              <a:t>	</a:t>
            </a:r>
            <a:r>
              <a:rPr lang="en-IN" dirty="0" err="1"/>
              <a:t>data_type</a:t>
            </a:r>
            <a:r>
              <a:rPr lang="en-IN" dirty="0"/>
              <a:t> is the name of some type of data, such as int.</a:t>
            </a:r>
          </a:p>
          <a:p>
            <a:r>
              <a:rPr lang="en-IN" dirty="0"/>
              <a:t>size1 and size2 are the sizes of the array’s first and second dimensions. In general, the size1 can be considered as the row size and size2 can be considered as the column size.</a:t>
            </a:r>
          </a:p>
          <a:p>
            <a:r>
              <a:rPr lang="en-IN" dirty="0"/>
              <a:t> </a:t>
            </a:r>
            <a:r>
              <a:rPr lang="en-IN" dirty="0" err="1"/>
              <a:t>Eg</a:t>
            </a:r>
            <a:r>
              <a:rPr lang="en-IN" dirty="0"/>
              <a:t>: int marks[5][60];</a:t>
            </a:r>
          </a:p>
          <a:p>
            <a:pPr marL="36900" indent="0">
              <a:buNone/>
            </a:pPr>
            <a:r>
              <a:rPr lang="en-IN" dirty="0"/>
              <a:t>         This example can be considered in a way such that, the marks of the 60 students in 5 subjects.</a:t>
            </a:r>
          </a:p>
          <a:p>
            <a:r>
              <a:rPr lang="en-IN" dirty="0"/>
              <a:t>Two-Dimensional arrays can be initialised in two ways:</a:t>
            </a:r>
          </a:p>
          <a:p>
            <a:pPr marL="36900" indent="0">
              <a:buNone/>
            </a:pPr>
            <a:r>
              <a:rPr lang="en-IN" dirty="0"/>
              <a:t>                                      At Compile-Time</a:t>
            </a:r>
          </a:p>
          <a:p>
            <a:pPr marL="36900" indent="0">
              <a:buNone/>
            </a:pPr>
            <a:r>
              <a:rPr lang="en-IN" dirty="0"/>
              <a:t>					    At Run-Time</a:t>
            </a:r>
          </a:p>
          <a:p>
            <a:endParaRPr lang="en-IN" dirty="0"/>
          </a:p>
          <a:p>
            <a:pPr marL="36900" indent="0">
              <a:buNone/>
            </a:pPr>
            <a:endParaRPr lang="en-IN" dirty="0"/>
          </a:p>
          <a:p>
            <a:endParaRPr lang="en-IN" dirty="0"/>
          </a:p>
          <a:p>
            <a:endParaRPr lang="en-IN" dirty="0"/>
          </a:p>
        </p:txBody>
      </p:sp>
    </p:spTree>
    <p:extLst>
      <p:ext uri="{BB962C8B-B14F-4D97-AF65-F5344CB8AC3E}">
        <p14:creationId xmlns:p14="http://schemas.microsoft.com/office/powerpoint/2010/main" val="781469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B6B872-DE36-6588-1B3E-56F0A13D64CA}"/>
              </a:ext>
            </a:extLst>
          </p:cNvPr>
          <p:cNvSpPr>
            <a:spLocks noGrp="1"/>
          </p:cNvSpPr>
          <p:nvPr>
            <p:ph idx="1"/>
          </p:nvPr>
        </p:nvSpPr>
        <p:spPr>
          <a:xfrm>
            <a:off x="0" y="7613"/>
            <a:ext cx="12191999" cy="6647759"/>
          </a:xfrm>
        </p:spPr>
        <p:txBody>
          <a:bodyPr/>
          <a:lstStyle/>
          <a:p>
            <a:r>
              <a:rPr lang="en-IN" u="sng" dirty="0"/>
              <a:t>Consider these examples of array initialisation done at </a:t>
            </a:r>
            <a:r>
              <a:rPr lang="en-IN" b="1" u="sng" dirty="0"/>
              <a:t>COMPILE-TIME</a:t>
            </a:r>
            <a:r>
              <a:rPr lang="en-IN" u="sng" dirty="0"/>
              <a:t>:</a:t>
            </a:r>
          </a:p>
          <a:p>
            <a:r>
              <a:rPr lang="en-IN" dirty="0"/>
              <a:t>int a[2][3] = {{0,0,0},{1,1,1}};</a:t>
            </a:r>
          </a:p>
          <a:p>
            <a:pPr marL="36900" indent="0">
              <a:buNone/>
            </a:pPr>
            <a:r>
              <a:rPr lang="en-IN" dirty="0"/>
              <a:t>				  1</a:t>
            </a:r>
            <a:r>
              <a:rPr lang="en-IN" baseline="30000" dirty="0"/>
              <a:t>st</a:t>
            </a:r>
            <a:r>
              <a:rPr lang="en-IN" dirty="0"/>
              <a:t> row     2</a:t>
            </a:r>
            <a:r>
              <a:rPr lang="en-IN" baseline="30000" dirty="0"/>
              <a:t>nd</a:t>
            </a:r>
            <a:r>
              <a:rPr lang="en-IN" dirty="0"/>
              <a:t> row  </a:t>
            </a:r>
          </a:p>
          <a:p>
            <a:pPr marL="36900" indent="0">
              <a:buNone/>
            </a:pPr>
            <a:endParaRPr lang="en-IN" dirty="0"/>
          </a:p>
          <a:p>
            <a:r>
              <a:rPr lang="en-IN" dirty="0"/>
              <a:t>int a[ ][3] = {{0,0,0} , {1,1,1}};</a:t>
            </a:r>
          </a:p>
          <a:p>
            <a:r>
              <a:rPr lang="en-IN" dirty="0"/>
              <a:t>int a[2][3] = {0,0,1,1} ;</a:t>
            </a:r>
          </a:p>
          <a:p>
            <a:r>
              <a:rPr lang="en-IN" dirty="0"/>
              <a:t>int a[ ][3] = {0}; Here, only one row will be there.</a:t>
            </a:r>
          </a:p>
          <a:p>
            <a:pPr marL="36900" indent="0">
              <a:buNone/>
            </a:pPr>
            <a:r>
              <a:rPr lang="en-IN" b="1" u="sng" dirty="0"/>
              <a:t>RUN-TIME INITIALISATION:</a:t>
            </a:r>
          </a:p>
        </p:txBody>
      </p:sp>
      <p:cxnSp>
        <p:nvCxnSpPr>
          <p:cNvPr id="5" name="Straight Arrow Connector 4">
            <a:extLst>
              <a:ext uri="{FF2B5EF4-FFF2-40B4-BE49-F238E27FC236}">
                <a16:creationId xmlns:a16="http://schemas.microsoft.com/office/drawing/2014/main" id="{761CAA1F-604F-2B02-7AB4-E5057F0C09EF}"/>
              </a:ext>
            </a:extLst>
          </p:cNvPr>
          <p:cNvCxnSpPr/>
          <p:nvPr/>
        </p:nvCxnSpPr>
        <p:spPr>
          <a:xfrm>
            <a:off x="2395330" y="731030"/>
            <a:ext cx="0" cy="308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2302947-E19A-1A57-4FD7-1E61375C02D7}"/>
              </a:ext>
            </a:extLst>
          </p:cNvPr>
          <p:cNvCxnSpPr>
            <a:cxnSpLocks/>
          </p:cNvCxnSpPr>
          <p:nvPr/>
        </p:nvCxnSpPr>
        <p:spPr>
          <a:xfrm>
            <a:off x="3309730" y="785443"/>
            <a:ext cx="0" cy="199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1C59B7D6-695E-0AAB-27BA-2704F7BC08C3}"/>
              </a:ext>
            </a:extLst>
          </p:cNvPr>
          <p:cNvGraphicFramePr>
            <a:graphicFrameLocks noGrp="1"/>
          </p:cNvGraphicFramePr>
          <p:nvPr>
            <p:extLst>
              <p:ext uri="{D42A27DB-BD31-4B8C-83A1-F6EECF244321}">
                <p14:modId xmlns:p14="http://schemas.microsoft.com/office/powerpoint/2010/main" val="395460110"/>
              </p:ext>
            </p:extLst>
          </p:nvPr>
        </p:nvGraphicFramePr>
        <p:xfrm>
          <a:off x="6095999" y="993913"/>
          <a:ext cx="3762513" cy="1013790"/>
        </p:xfrm>
        <a:graphic>
          <a:graphicData uri="http://schemas.openxmlformats.org/drawingml/2006/table">
            <a:tbl>
              <a:tblPr firstRow="1" bandRow="1">
                <a:tableStyleId>{5C22544A-7EE6-4342-B048-85BDC9FD1C3A}</a:tableStyleId>
              </a:tblPr>
              <a:tblGrid>
                <a:gridCol w="1254171">
                  <a:extLst>
                    <a:ext uri="{9D8B030D-6E8A-4147-A177-3AD203B41FA5}">
                      <a16:colId xmlns:a16="http://schemas.microsoft.com/office/drawing/2014/main" val="2975157771"/>
                    </a:ext>
                  </a:extLst>
                </a:gridCol>
                <a:gridCol w="1254171">
                  <a:extLst>
                    <a:ext uri="{9D8B030D-6E8A-4147-A177-3AD203B41FA5}">
                      <a16:colId xmlns:a16="http://schemas.microsoft.com/office/drawing/2014/main" val="2289908872"/>
                    </a:ext>
                  </a:extLst>
                </a:gridCol>
                <a:gridCol w="1254171">
                  <a:extLst>
                    <a:ext uri="{9D8B030D-6E8A-4147-A177-3AD203B41FA5}">
                      <a16:colId xmlns:a16="http://schemas.microsoft.com/office/drawing/2014/main" val="2427756465"/>
                    </a:ext>
                  </a:extLst>
                </a:gridCol>
              </a:tblGrid>
              <a:tr h="506895">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301920514"/>
                  </a:ext>
                </a:extLst>
              </a:tr>
              <a:tr h="506895">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571649357"/>
                  </a:ext>
                </a:extLst>
              </a:tr>
            </a:tbl>
          </a:graphicData>
        </a:graphic>
      </p:graphicFrame>
      <p:sp>
        <p:nvSpPr>
          <p:cNvPr id="10" name="TextBox 9">
            <a:extLst>
              <a:ext uri="{FF2B5EF4-FFF2-40B4-BE49-F238E27FC236}">
                <a16:creationId xmlns:a16="http://schemas.microsoft.com/office/drawing/2014/main" id="{54A51D4D-E6D1-1311-F16F-4E99FAF81533}"/>
              </a:ext>
            </a:extLst>
          </p:cNvPr>
          <p:cNvSpPr txBox="1"/>
          <p:nvPr/>
        </p:nvSpPr>
        <p:spPr>
          <a:xfrm>
            <a:off x="5059017" y="1039143"/>
            <a:ext cx="1335156" cy="923330"/>
          </a:xfrm>
          <a:prstGeom prst="rect">
            <a:avLst/>
          </a:prstGeom>
          <a:noFill/>
        </p:spPr>
        <p:txBody>
          <a:bodyPr wrap="square" rtlCol="0">
            <a:spAutoFit/>
          </a:bodyPr>
          <a:lstStyle/>
          <a:p>
            <a:r>
              <a:rPr lang="en-IN" dirty="0"/>
              <a:t>ROW 0</a:t>
            </a:r>
          </a:p>
          <a:p>
            <a:endParaRPr lang="en-IN" dirty="0"/>
          </a:p>
          <a:p>
            <a:r>
              <a:rPr lang="en-IN" dirty="0"/>
              <a:t>ROW 1</a:t>
            </a:r>
          </a:p>
        </p:txBody>
      </p:sp>
      <p:sp>
        <p:nvSpPr>
          <p:cNvPr id="11" name="TextBox 10">
            <a:extLst>
              <a:ext uri="{FF2B5EF4-FFF2-40B4-BE49-F238E27FC236}">
                <a16:creationId xmlns:a16="http://schemas.microsoft.com/office/drawing/2014/main" id="{41617A9A-8F32-908B-717C-EA1DBCB66D5A}"/>
              </a:ext>
            </a:extLst>
          </p:cNvPr>
          <p:cNvSpPr txBox="1"/>
          <p:nvPr/>
        </p:nvSpPr>
        <p:spPr>
          <a:xfrm>
            <a:off x="6095999" y="68053"/>
            <a:ext cx="3762512" cy="923330"/>
          </a:xfrm>
          <a:prstGeom prst="rect">
            <a:avLst/>
          </a:prstGeom>
          <a:noFill/>
        </p:spPr>
        <p:txBody>
          <a:bodyPr wrap="square" rtlCol="0">
            <a:spAutoFit/>
          </a:bodyPr>
          <a:lstStyle/>
          <a:p>
            <a:endParaRPr lang="en-IN" dirty="0"/>
          </a:p>
          <a:p>
            <a:endParaRPr lang="en-IN" dirty="0"/>
          </a:p>
          <a:p>
            <a:r>
              <a:rPr lang="en-IN" dirty="0"/>
              <a:t>       0		     1			2 </a:t>
            </a:r>
          </a:p>
        </p:txBody>
      </p:sp>
      <p:cxnSp>
        <p:nvCxnSpPr>
          <p:cNvPr id="16" name="Straight Arrow Connector 15">
            <a:extLst>
              <a:ext uri="{FF2B5EF4-FFF2-40B4-BE49-F238E27FC236}">
                <a16:creationId xmlns:a16="http://schemas.microsoft.com/office/drawing/2014/main" id="{F2F1BD22-F14D-6ACB-3079-FAEA3A5CDEFA}"/>
              </a:ext>
            </a:extLst>
          </p:cNvPr>
          <p:cNvCxnSpPr>
            <a:cxnSpLocks/>
          </p:cNvCxnSpPr>
          <p:nvPr/>
        </p:nvCxnSpPr>
        <p:spPr>
          <a:xfrm>
            <a:off x="3170582" y="2465913"/>
            <a:ext cx="2415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a:extLst>
              <a:ext uri="{FF2B5EF4-FFF2-40B4-BE49-F238E27FC236}">
                <a16:creationId xmlns:a16="http://schemas.microsoft.com/office/drawing/2014/main" id="{D4BD6381-BEA8-8C5E-84E9-7EAB85786156}"/>
              </a:ext>
            </a:extLst>
          </p:cNvPr>
          <p:cNvGraphicFramePr>
            <a:graphicFrameLocks noGrp="1"/>
          </p:cNvGraphicFramePr>
          <p:nvPr>
            <p:extLst>
              <p:ext uri="{D42A27DB-BD31-4B8C-83A1-F6EECF244321}">
                <p14:modId xmlns:p14="http://schemas.microsoft.com/office/powerpoint/2010/main" val="2730649429"/>
              </p:ext>
            </p:extLst>
          </p:nvPr>
        </p:nvGraphicFramePr>
        <p:xfrm>
          <a:off x="6095999" y="2505669"/>
          <a:ext cx="3762513" cy="923330"/>
        </p:xfrm>
        <a:graphic>
          <a:graphicData uri="http://schemas.openxmlformats.org/drawingml/2006/table">
            <a:tbl>
              <a:tblPr firstRow="1" bandRow="1">
                <a:tableStyleId>{5C22544A-7EE6-4342-B048-85BDC9FD1C3A}</a:tableStyleId>
              </a:tblPr>
              <a:tblGrid>
                <a:gridCol w="1254171">
                  <a:extLst>
                    <a:ext uri="{9D8B030D-6E8A-4147-A177-3AD203B41FA5}">
                      <a16:colId xmlns:a16="http://schemas.microsoft.com/office/drawing/2014/main" val="193918597"/>
                    </a:ext>
                  </a:extLst>
                </a:gridCol>
                <a:gridCol w="1254171">
                  <a:extLst>
                    <a:ext uri="{9D8B030D-6E8A-4147-A177-3AD203B41FA5}">
                      <a16:colId xmlns:a16="http://schemas.microsoft.com/office/drawing/2014/main" val="3037228986"/>
                    </a:ext>
                  </a:extLst>
                </a:gridCol>
                <a:gridCol w="1254171">
                  <a:extLst>
                    <a:ext uri="{9D8B030D-6E8A-4147-A177-3AD203B41FA5}">
                      <a16:colId xmlns:a16="http://schemas.microsoft.com/office/drawing/2014/main" val="3216554733"/>
                    </a:ext>
                  </a:extLst>
                </a:gridCol>
              </a:tblGrid>
              <a:tr h="461665">
                <a:tc>
                  <a:txBody>
                    <a:bodyPr/>
                    <a:lstStyle/>
                    <a:p>
                      <a:r>
                        <a:rPr lang="en-IN" dirty="0"/>
                        <a:t>0</a:t>
                      </a:r>
                    </a:p>
                  </a:txBody>
                  <a:tcPr/>
                </a:tc>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78466877"/>
                  </a:ext>
                </a:extLst>
              </a:tr>
              <a:tr h="461665">
                <a:tc>
                  <a:txBody>
                    <a:bodyPr/>
                    <a:lstStyle/>
                    <a:p>
                      <a:r>
                        <a:rPr lang="en-IN" dirty="0"/>
                        <a:t>1</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2821034783"/>
                  </a:ext>
                </a:extLst>
              </a:tr>
            </a:tbl>
          </a:graphicData>
        </a:graphic>
      </p:graphicFrame>
      <p:sp>
        <p:nvSpPr>
          <p:cNvPr id="18" name="Right Brace 17">
            <a:extLst>
              <a:ext uri="{FF2B5EF4-FFF2-40B4-BE49-F238E27FC236}">
                <a16:creationId xmlns:a16="http://schemas.microsoft.com/office/drawing/2014/main" id="{D8B35CEF-99D7-B0F0-FCA9-07716E0A111C}"/>
              </a:ext>
            </a:extLst>
          </p:cNvPr>
          <p:cNvSpPr/>
          <p:nvPr/>
        </p:nvSpPr>
        <p:spPr>
          <a:xfrm rot="5400000">
            <a:off x="8394148" y="2496931"/>
            <a:ext cx="440633" cy="2430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9" name="TextBox 18">
            <a:extLst>
              <a:ext uri="{FF2B5EF4-FFF2-40B4-BE49-F238E27FC236}">
                <a16:creationId xmlns:a16="http://schemas.microsoft.com/office/drawing/2014/main" id="{4B86201A-CC3A-CFAA-12B8-F2A9BB281BEC}"/>
              </a:ext>
            </a:extLst>
          </p:cNvPr>
          <p:cNvSpPr txBox="1"/>
          <p:nvPr/>
        </p:nvSpPr>
        <p:spPr>
          <a:xfrm>
            <a:off x="7559810" y="3926965"/>
            <a:ext cx="2338456" cy="646331"/>
          </a:xfrm>
          <a:prstGeom prst="rect">
            <a:avLst/>
          </a:prstGeom>
          <a:noFill/>
        </p:spPr>
        <p:txBody>
          <a:bodyPr wrap="square" rtlCol="0">
            <a:spAutoFit/>
          </a:bodyPr>
          <a:lstStyle/>
          <a:p>
            <a:r>
              <a:rPr lang="en-IN" dirty="0"/>
              <a:t>Remaining are filled with zeroes</a:t>
            </a:r>
          </a:p>
        </p:txBody>
      </p:sp>
      <p:sp>
        <p:nvSpPr>
          <p:cNvPr id="22" name="TextBox 21">
            <a:extLst>
              <a:ext uri="{FF2B5EF4-FFF2-40B4-BE49-F238E27FC236}">
                <a16:creationId xmlns:a16="http://schemas.microsoft.com/office/drawing/2014/main" id="{B812D65B-E190-27A7-9968-C541E14E0F1F}"/>
              </a:ext>
            </a:extLst>
          </p:cNvPr>
          <p:cNvSpPr txBox="1"/>
          <p:nvPr/>
        </p:nvSpPr>
        <p:spPr>
          <a:xfrm>
            <a:off x="226108" y="3443029"/>
            <a:ext cx="3924000" cy="342000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#include&lt;stdio.h&gt;</a:t>
            </a:r>
          </a:p>
          <a:p>
            <a:r>
              <a:rPr lang="en-IN" dirty="0"/>
              <a:t>void main( )</a:t>
            </a:r>
          </a:p>
          <a:p>
            <a:r>
              <a:rPr lang="en-IN" dirty="0"/>
              <a:t>{</a:t>
            </a:r>
          </a:p>
          <a:p>
            <a:r>
              <a:rPr lang="en-IN" dirty="0"/>
              <a:t>   int a[2][3];</a:t>
            </a:r>
          </a:p>
          <a:p>
            <a:r>
              <a:rPr lang="en-IN" dirty="0"/>
              <a:t>   for(</a:t>
            </a:r>
            <a:r>
              <a:rPr lang="en-IN" dirty="0" err="1"/>
              <a:t>i</a:t>
            </a:r>
            <a:r>
              <a:rPr lang="en-IN" dirty="0"/>
              <a:t>=0; </a:t>
            </a:r>
            <a:r>
              <a:rPr lang="en-IN" dirty="0" err="1"/>
              <a:t>i</a:t>
            </a:r>
            <a:r>
              <a:rPr lang="en-IN" dirty="0"/>
              <a:t>&lt;2; </a:t>
            </a:r>
            <a:r>
              <a:rPr lang="en-IN" dirty="0" err="1"/>
              <a:t>i</a:t>
            </a:r>
            <a:r>
              <a:rPr lang="en-IN" dirty="0"/>
              <a:t>++)</a:t>
            </a:r>
          </a:p>
          <a:p>
            <a:r>
              <a:rPr lang="en-IN" dirty="0"/>
              <a:t>   {</a:t>
            </a:r>
          </a:p>
          <a:p>
            <a:r>
              <a:rPr lang="en-IN" dirty="0"/>
              <a:t>      for(j=0; j&lt;3; </a:t>
            </a:r>
            <a:r>
              <a:rPr lang="en-IN" dirty="0" err="1"/>
              <a:t>j++</a:t>
            </a:r>
            <a:r>
              <a:rPr lang="en-IN" dirty="0"/>
              <a:t>)</a:t>
            </a:r>
          </a:p>
          <a:p>
            <a:r>
              <a:rPr lang="en-IN" dirty="0"/>
              <a:t>      {</a:t>
            </a:r>
          </a:p>
          <a:p>
            <a:r>
              <a:rPr lang="en-IN" dirty="0"/>
              <a:t>          </a:t>
            </a:r>
            <a:r>
              <a:rPr lang="en-IN" dirty="0" err="1"/>
              <a:t>scanf</a:t>
            </a:r>
            <a:r>
              <a:rPr lang="en-IN" dirty="0"/>
              <a:t>(“%</a:t>
            </a:r>
            <a:r>
              <a:rPr lang="en-IN" dirty="0" err="1"/>
              <a:t>d”,&amp;a</a:t>
            </a:r>
            <a:r>
              <a:rPr lang="en-IN" dirty="0"/>
              <a:t>[</a:t>
            </a:r>
            <a:r>
              <a:rPr lang="en-IN" dirty="0" err="1"/>
              <a:t>i</a:t>
            </a:r>
            <a:r>
              <a:rPr lang="en-IN" dirty="0"/>
              <a:t>][j]);</a:t>
            </a:r>
          </a:p>
          <a:p>
            <a:r>
              <a:rPr lang="en-IN" dirty="0"/>
              <a:t>      }</a:t>
            </a:r>
          </a:p>
          <a:p>
            <a:r>
              <a:rPr lang="en-IN" dirty="0"/>
              <a:t>  }</a:t>
            </a:r>
          </a:p>
          <a:p>
            <a:r>
              <a:rPr lang="en-IN" dirty="0"/>
              <a:t>}</a:t>
            </a:r>
          </a:p>
          <a:p>
            <a:endParaRPr lang="en-IN" dirty="0"/>
          </a:p>
          <a:p>
            <a:endParaRPr lang="en-IN" dirty="0"/>
          </a:p>
        </p:txBody>
      </p:sp>
    </p:spTree>
    <p:extLst>
      <p:ext uri="{BB962C8B-B14F-4D97-AF65-F5344CB8AC3E}">
        <p14:creationId xmlns:p14="http://schemas.microsoft.com/office/powerpoint/2010/main" val="3178415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BFA27C-8D21-1669-8A23-4BCBF8060856}"/>
              </a:ext>
            </a:extLst>
          </p:cNvPr>
          <p:cNvSpPr>
            <a:spLocks noGrp="1"/>
          </p:cNvSpPr>
          <p:nvPr>
            <p:ph idx="1"/>
          </p:nvPr>
        </p:nvSpPr>
        <p:spPr>
          <a:xfrm>
            <a:off x="0" y="0"/>
            <a:ext cx="12192000" cy="6857999"/>
          </a:xfrm>
        </p:spPr>
        <p:txBody>
          <a:bodyPr/>
          <a:lstStyle/>
          <a:p>
            <a:pPr marL="0">
              <a:spcBef>
                <a:spcPts val="0"/>
              </a:spcBef>
              <a:spcAft>
                <a:spcPts val="0"/>
              </a:spcAft>
            </a:pPr>
            <a:r>
              <a:rPr lang="en-IN" dirty="0"/>
              <a:t>SOME IMPORTANT BASIC PROGRAMS:</a:t>
            </a:r>
          </a:p>
          <a:p>
            <a:pPr marL="0">
              <a:spcBef>
                <a:spcPts val="0"/>
              </a:spcBef>
              <a:spcAft>
                <a:spcPts val="0"/>
              </a:spcAft>
            </a:pPr>
            <a:r>
              <a:rPr lang="en-IN" dirty="0"/>
              <a:t>PROGRAM TO PRINT 2-D ARRAY AND CALCULATE THE SUM:</a:t>
            </a:r>
          </a:p>
          <a:p>
            <a:endParaRPr lang="en-IN" dirty="0"/>
          </a:p>
          <a:p>
            <a:pPr marL="36900" indent="0">
              <a:buNone/>
            </a:pPr>
            <a:endParaRPr lang="en-IN" dirty="0"/>
          </a:p>
        </p:txBody>
      </p:sp>
      <p:sp>
        <p:nvSpPr>
          <p:cNvPr id="5" name="TextBox 4">
            <a:extLst>
              <a:ext uri="{FF2B5EF4-FFF2-40B4-BE49-F238E27FC236}">
                <a16:creationId xmlns:a16="http://schemas.microsoft.com/office/drawing/2014/main" id="{F3535633-FAC3-E6E2-BFAF-C4EA15D0D1CE}"/>
              </a:ext>
            </a:extLst>
          </p:cNvPr>
          <p:cNvSpPr txBox="1"/>
          <p:nvPr/>
        </p:nvSpPr>
        <p:spPr>
          <a:xfrm>
            <a:off x="114300" y="890351"/>
            <a:ext cx="5652000" cy="563231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 &lt;</a:t>
            </a:r>
            <a:r>
              <a:rPr lang="en-IN" dirty="0" err="1"/>
              <a:t>stdio.h</a:t>
            </a:r>
            <a:r>
              <a:rPr lang="en-IN" dirty="0"/>
              <a:t>&gt;</a:t>
            </a:r>
          </a:p>
          <a:p>
            <a:r>
              <a:rPr lang="en-IN" dirty="0"/>
              <a:t>void main( )</a:t>
            </a:r>
          </a:p>
          <a:p>
            <a:r>
              <a:rPr lang="en-IN" dirty="0"/>
              <a:t>{</a:t>
            </a:r>
          </a:p>
          <a:p>
            <a:r>
              <a:rPr lang="en-IN" dirty="0"/>
              <a:t>    int a[2][3], </a:t>
            </a:r>
            <a:r>
              <a:rPr lang="en-IN" dirty="0" err="1"/>
              <a:t>i</a:t>
            </a:r>
            <a:r>
              <a:rPr lang="en-IN" dirty="0"/>
              <a:t> , j, sum=0;</a:t>
            </a:r>
          </a:p>
          <a:p>
            <a:r>
              <a:rPr lang="en-IN" dirty="0"/>
              <a:t>    for(</a:t>
            </a:r>
            <a:r>
              <a:rPr lang="en-IN" dirty="0" err="1"/>
              <a:t>i</a:t>
            </a:r>
            <a:r>
              <a:rPr lang="en-IN" dirty="0"/>
              <a:t>=0; </a:t>
            </a:r>
            <a:r>
              <a:rPr lang="en-IN" dirty="0" err="1"/>
              <a:t>i</a:t>
            </a:r>
            <a:r>
              <a:rPr lang="en-IN" dirty="0"/>
              <a:t>&lt;2; </a:t>
            </a:r>
            <a:r>
              <a:rPr lang="en-IN" dirty="0" err="1"/>
              <a:t>i</a:t>
            </a:r>
            <a:r>
              <a:rPr lang="en-IN" dirty="0"/>
              <a:t>++){</a:t>
            </a:r>
          </a:p>
          <a:p>
            <a:r>
              <a:rPr lang="en-IN" dirty="0"/>
              <a:t>        for(j=0; j&lt;3; </a:t>
            </a:r>
            <a:r>
              <a:rPr lang="en-IN" dirty="0" err="1"/>
              <a:t>j++</a:t>
            </a:r>
            <a:r>
              <a:rPr lang="en-IN" dirty="0"/>
              <a:t>){</a:t>
            </a:r>
          </a:p>
          <a:p>
            <a:r>
              <a:rPr lang="en-IN" dirty="0"/>
              <a:t>             </a:t>
            </a:r>
            <a:r>
              <a:rPr lang="en-IN" dirty="0" err="1"/>
              <a:t>scanf</a:t>
            </a:r>
            <a:r>
              <a:rPr lang="en-IN" dirty="0"/>
              <a:t>(“%</a:t>
            </a:r>
            <a:r>
              <a:rPr lang="en-IN" dirty="0" err="1"/>
              <a:t>d”,&amp;a</a:t>
            </a:r>
            <a:r>
              <a:rPr lang="en-IN" dirty="0"/>
              <a:t>[</a:t>
            </a:r>
            <a:r>
              <a:rPr lang="en-IN" dirty="0" err="1"/>
              <a:t>i</a:t>
            </a:r>
            <a:r>
              <a:rPr lang="en-IN" dirty="0"/>
              <a:t>][j]);</a:t>
            </a:r>
          </a:p>
          <a:p>
            <a:r>
              <a:rPr lang="en-IN" dirty="0"/>
              <a:t>        }</a:t>
            </a:r>
          </a:p>
          <a:p>
            <a:r>
              <a:rPr lang="en-IN" dirty="0"/>
              <a:t>    }</a:t>
            </a:r>
          </a:p>
          <a:p>
            <a:r>
              <a:rPr lang="en-IN" dirty="0"/>
              <a:t>    for(</a:t>
            </a:r>
            <a:r>
              <a:rPr lang="en-IN" dirty="0" err="1"/>
              <a:t>i</a:t>
            </a:r>
            <a:r>
              <a:rPr lang="en-IN" dirty="0"/>
              <a:t>=0; </a:t>
            </a:r>
            <a:r>
              <a:rPr lang="en-IN" dirty="0" err="1"/>
              <a:t>i</a:t>
            </a:r>
            <a:r>
              <a:rPr lang="en-IN" dirty="0"/>
              <a:t>&lt;2; </a:t>
            </a:r>
            <a:r>
              <a:rPr lang="en-IN" dirty="0" err="1"/>
              <a:t>i</a:t>
            </a:r>
            <a:r>
              <a:rPr lang="en-IN" dirty="0"/>
              <a:t>++) {</a:t>
            </a:r>
          </a:p>
          <a:p>
            <a:r>
              <a:rPr lang="en-IN" dirty="0"/>
              <a:t>        for(j=0; j&lt;3; </a:t>
            </a:r>
            <a:r>
              <a:rPr lang="en-IN" dirty="0" err="1"/>
              <a:t>j++</a:t>
            </a:r>
            <a:r>
              <a:rPr lang="en-IN" dirty="0"/>
              <a:t>){</a:t>
            </a:r>
          </a:p>
          <a:p>
            <a:r>
              <a:rPr lang="en-IN" dirty="0"/>
              <a:t>            </a:t>
            </a:r>
            <a:r>
              <a:rPr lang="en-IN" dirty="0" err="1"/>
              <a:t>printf</a:t>
            </a:r>
            <a:r>
              <a:rPr lang="en-IN" dirty="0"/>
              <a:t>(“%</a:t>
            </a:r>
            <a:r>
              <a:rPr lang="en-IN" dirty="0" err="1"/>
              <a:t>d”,a</a:t>
            </a:r>
            <a:r>
              <a:rPr lang="en-IN" dirty="0"/>
              <a:t>[</a:t>
            </a:r>
            <a:r>
              <a:rPr lang="en-IN" dirty="0" err="1"/>
              <a:t>i</a:t>
            </a:r>
            <a:r>
              <a:rPr lang="en-IN" dirty="0"/>
              <a:t>][j]);</a:t>
            </a:r>
          </a:p>
          <a:p>
            <a:r>
              <a:rPr lang="en-IN" dirty="0"/>
              <a:t>            sum += a[</a:t>
            </a:r>
            <a:r>
              <a:rPr lang="en-IN" dirty="0" err="1"/>
              <a:t>i</a:t>
            </a:r>
            <a:r>
              <a:rPr lang="en-IN" dirty="0"/>
              <a:t>][j];</a:t>
            </a:r>
          </a:p>
          <a:p>
            <a:r>
              <a:rPr lang="en-IN" dirty="0"/>
              <a:t>       }</a:t>
            </a:r>
          </a:p>
          <a:p>
            <a:r>
              <a:rPr lang="en-IN" dirty="0"/>
              <a:t>       </a:t>
            </a:r>
            <a:r>
              <a:rPr lang="en-IN" dirty="0" err="1"/>
              <a:t>printf</a:t>
            </a:r>
            <a:r>
              <a:rPr lang="en-IN" dirty="0"/>
              <a:t>(“\n”);</a:t>
            </a:r>
          </a:p>
          <a:p>
            <a:r>
              <a:rPr lang="en-IN" dirty="0"/>
              <a:t>   }</a:t>
            </a:r>
          </a:p>
          <a:p>
            <a:r>
              <a:rPr lang="en-IN" dirty="0"/>
              <a:t>   </a:t>
            </a:r>
            <a:r>
              <a:rPr lang="en-IN" dirty="0" err="1"/>
              <a:t>printf</a:t>
            </a:r>
            <a:r>
              <a:rPr lang="en-IN" dirty="0"/>
              <a:t>(“Sum = %d\n”, sum);</a:t>
            </a:r>
          </a:p>
          <a:p>
            <a:r>
              <a:rPr lang="en-IN" dirty="0"/>
              <a:t>}</a:t>
            </a:r>
          </a:p>
          <a:p>
            <a:r>
              <a:rPr lang="en-IN" dirty="0"/>
              <a:t>        </a:t>
            </a:r>
          </a:p>
          <a:p>
            <a:r>
              <a:rPr lang="en-IN" dirty="0"/>
              <a:t>  </a:t>
            </a:r>
          </a:p>
        </p:txBody>
      </p:sp>
      <p:sp>
        <p:nvSpPr>
          <p:cNvPr id="7" name="TextBox 6">
            <a:extLst>
              <a:ext uri="{FF2B5EF4-FFF2-40B4-BE49-F238E27FC236}">
                <a16:creationId xmlns:a16="http://schemas.microsoft.com/office/drawing/2014/main" id="{5E585C37-85B8-C8F0-F4A5-4B310CD6583E}"/>
              </a:ext>
            </a:extLst>
          </p:cNvPr>
          <p:cNvSpPr txBox="1"/>
          <p:nvPr/>
        </p:nvSpPr>
        <p:spPr>
          <a:xfrm>
            <a:off x="7538830" y="1893335"/>
            <a:ext cx="3185492" cy="1754326"/>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OUTPUT:</a:t>
            </a:r>
          </a:p>
          <a:p>
            <a:endParaRPr lang="en-IN" dirty="0"/>
          </a:p>
          <a:p>
            <a:r>
              <a:rPr lang="en-IN" dirty="0"/>
              <a:t>5 6 7 8 9 10</a:t>
            </a:r>
          </a:p>
          <a:p>
            <a:r>
              <a:rPr lang="en-IN" dirty="0"/>
              <a:t>5 6 7 </a:t>
            </a:r>
          </a:p>
          <a:p>
            <a:r>
              <a:rPr lang="en-IN" dirty="0"/>
              <a:t>8 9 10 </a:t>
            </a:r>
          </a:p>
          <a:p>
            <a:r>
              <a:rPr lang="en-IN" dirty="0"/>
              <a:t>Sum = 45</a:t>
            </a:r>
          </a:p>
        </p:txBody>
      </p:sp>
    </p:spTree>
    <p:extLst>
      <p:ext uri="{BB962C8B-B14F-4D97-AF65-F5344CB8AC3E}">
        <p14:creationId xmlns:p14="http://schemas.microsoft.com/office/powerpoint/2010/main" val="3573751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F85E-3A9C-810A-D055-D451CFD55867}"/>
              </a:ext>
            </a:extLst>
          </p:cNvPr>
          <p:cNvSpPr>
            <a:spLocks noGrp="1"/>
          </p:cNvSpPr>
          <p:nvPr>
            <p:ph type="title"/>
          </p:nvPr>
        </p:nvSpPr>
        <p:spPr>
          <a:xfrm>
            <a:off x="913795" y="96350"/>
            <a:ext cx="10353762" cy="535246"/>
          </a:xfrm>
        </p:spPr>
        <p:txBody>
          <a:bodyPr>
            <a:normAutofit fontScale="90000"/>
          </a:bodyPr>
          <a:lstStyle/>
          <a:p>
            <a:r>
              <a:rPr lang="en-IN" dirty="0"/>
              <a:t>Why do we need Arrays?</a:t>
            </a:r>
          </a:p>
        </p:txBody>
      </p:sp>
      <p:sp>
        <p:nvSpPr>
          <p:cNvPr id="3" name="Content Placeholder 2">
            <a:extLst>
              <a:ext uri="{FF2B5EF4-FFF2-40B4-BE49-F238E27FC236}">
                <a16:creationId xmlns:a16="http://schemas.microsoft.com/office/drawing/2014/main" id="{90A075BD-05E3-A2E4-DAC3-04F729C87777}"/>
              </a:ext>
            </a:extLst>
          </p:cNvPr>
          <p:cNvSpPr>
            <a:spLocks noGrp="1"/>
          </p:cNvSpPr>
          <p:nvPr>
            <p:ph idx="1"/>
          </p:nvPr>
        </p:nvSpPr>
        <p:spPr>
          <a:xfrm>
            <a:off x="244490" y="631596"/>
            <a:ext cx="11851431" cy="4058751"/>
          </a:xfrm>
        </p:spPr>
        <p:txBody>
          <a:bodyPr>
            <a:noAutofit/>
          </a:bodyPr>
          <a:lstStyle/>
          <a:p>
            <a:r>
              <a:rPr lang="en-IN" sz="1800" dirty="0"/>
              <a:t>Consider a brand-new problem: A program that can print its input in reverse order. If there are two values, this is easy and the program is </a:t>
            </a:r>
          </a:p>
          <a:p>
            <a:pPr marL="36900" indent="0">
              <a:buNone/>
            </a:pPr>
            <a:r>
              <a:rPr lang="en-IN" sz="1800" dirty="0"/>
              <a:t>#include &lt;</a:t>
            </a:r>
            <a:r>
              <a:rPr lang="en-IN" sz="1800" dirty="0" err="1"/>
              <a:t>stdio.h</a:t>
            </a:r>
            <a:r>
              <a:rPr lang="en-IN" sz="1800" dirty="0"/>
              <a:t>&gt;</a:t>
            </a:r>
          </a:p>
          <a:p>
            <a:pPr marL="36900" indent="0">
              <a:buNone/>
            </a:pPr>
            <a:r>
              <a:rPr lang="en-IN" sz="1800" dirty="0"/>
              <a:t>int main()</a:t>
            </a:r>
          </a:p>
          <a:p>
            <a:pPr marL="36900" indent="0">
              <a:buNone/>
            </a:pPr>
            <a:r>
              <a:rPr lang="en-IN" sz="1800" dirty="0"/>
              <a:t>{</a:t>
            </a:r>
          </a:p>
          <a:p>
            <a:pPr marL="36900" indent="0">
              <a:buNone/>
            </a:pPr>
            <a:r>
              <a:rPr lang="en-IN" sz="1800" dirty="0"/>
              <a:t>     int v1,v2;</a:t>
            </a:r>
          </a:p>
          <a:p>
            <a:pPr marL="36900" indent="0">
              <a:buNone/>
            </a:pPr>
            <a:r>
              <a:rPr lang="en-IN" sz="1800" dirty="0"/>
              <a:t>     </a:t>
            </a:r>
            <a:r>
              <a:rPr lang="en-IN" sz="1800" dirty="0" err="1"/>
              <a:t>printf</a:t>
            </a:r>
            <a:r>
              <a:rPr lang="en-IN" sz="1800" dirty="0"/>
              <a:t>(“Enter two values:”);</a:t>
            </a:r>
          </a:p>
          <a:p>
            <a:pPr marL="36900" indent="0">
              <a:buNone/>
            </a:pPr>
            <a:r>
              <a:rPr lang="en-IN" sz="1800" dirty="0"/>
              <a:t>     </a:t>
            </a:r>
            <a:r>
              <a:rPr lang="en-IN" sz="1800" dirty="0" err="1"/>
              <a:t>scanf</a:t>
            </a:r>
            <a:r>
              <a:rPr lang="en-IN" sz="1800" dirty="0"/>
              <a:t>(“%</a:t>
            </a:r>
            <a:r>
              <a:rPr lang="en-IN" sz="1800" dirty="0" err="1"/>
              <a:t>i</a:t>
            </a:r>
            <a:r>
              <a:rPr lang="en-IN" sz="1800" dirty="0"/>
              <a:t> %</a:t>
            </a:r>
            <a:r>
              <a:rPr lang="en-IN" sz="1800" dirty="0" err="1"/>
              <a:t>i</a:t>
            </a:r>
            <a:r>
              <a:rPr lang="en-IN" sz="1800" dirty="0"/>
              <a:t>”, &amp;v1, &amp;v2);</a:t>
            </a:r>
          </a:p>
          <a:p>
            <a:pPr marL="36900" indent="0">
              <a:buNone/>
            </a:pPr>
            <a:r>
              <a:rPr lang="en-IN" sz="1800" dirty="0"/>
              <a:t>     </a:t>
            </a:r>
            <a:r>
              <a:rPr lang="en-IN" sz="1800" dirty="0" err="1"/>
              <a:t>printf</a:t>
            </a:r>
            <a:r>
              <a:rPr lang="en-IN" sz="1800" dirty="0"/>
              <a:t>(“%</a:t>
            </a:r>
            <a:r>
              <a:rPr lang="en-IN" sz="1800" dirty="0" err="1"/>
              <a:t>i</a:t>
            </a:r>
            <a:r>
              <a:rPr lang="en-IN" sz="1800" dirty="0"/>
              <a:t>\</a:t>
            </a:r>
            <a:r>
              <a:rPr lang="en-IN" sz="1800" dirty="0" err="1"/>
              <a:t>n%i</a:t>
            </a:r>
            <a:r>
              <a:rPr lang="en-IN" sz="1800" dirty="0"/>
              <a:t>\n”, v2, v1);</a:t>
            </a:r>
          </a:p>
          <a:p>
            <a:pPr marL="36900" indent="0">
              <a:buNone/>
            </a:pPr>
            <a:r>
              <a:rPr lang="en-IN" sz="1800" dirty="0"/>
              <a:t>     return 0;</a:t>
            </a:r>
          </a:p>
          <a:p>
            <a:pPr marL="36900" indent="0">
              <a:buNone/>
            </a:pPr>
            <a:r>
              <a:rPr lang="en-IN" sz="1800" dirty="0"/>
              <a:t>}</a:t>
            </a:r>
          </a:p>
          <a:p>
            <a:pPr marL="36900" indent="0">
              <a:buNone/>
            </a:pPr>
            <a:r>
              <a:rPr lang="en-IN" sz="1800" dirty="0"/>
              <a:t>Similarly, if there are three values, that is still relatively easy .</a:t>
            </a:r>
          </a:p>
          <a:p>
            <a:pPr marL="36900" indent="0">
              <a:buNone/>
            </a:pPr>
            <a:r>
              <a:rPr lang="en-IN" sz="1800" dirty="0"/>
              <a:t>But what if there are ten or twenty or one hundred values? Then it is not so easy….</a:t>
            </a:r>
          </a:p>
          <a:p>
            <a:pPr marL="36900" indent="0">
              <a:buNone/>
            </a:pPr>
            <a:r>
              <a:rPr lang="en-IN" sz="1800" dirty="0"/>
              <a:t>Consider another problem: the average of n integer numbers given by the user can easily be computed . Now if the problem is given as ‘Print the numbers that are greater than the average, then one solution is to read the numbers twice which is not possible for larger values. To overcome this problem, an </a:t>
            </a:r>
            <a:r>
              <a:rPr lang="en-IN" sz="1800" b="1" u="sng" dirty="0"/>
              <a:t>ARRAY</a:t>
            </a:r>
            <a:r>
              <a:rPr lang="en-IN" sz="1800" dirty="0"/>
              <a:t> is required</a:t>
            </a:r>
          </a:p>
        </p:txBody>
      </p:sp>
    </p:spTree>
    <p:extLst>
      <p:ext uri="{BB962C8B-B14F-4D97-AF65-F5344CB8AC3E}">
        <p14:creationId xmlns:p14="http://schemas.microsoft.com/office/powerpoint/2010/main" val="1183738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B8C877-95D2-9BA2-F0A7-B2866B8D598A}"/>
              </a:ext>
            </a:extLst>
          </p:cNvPr>
          <p:cNvSpPr>
            <a:spLocks noGrp="1"/>
          </p:cNvSpPr>
          <p:nvPr>
            <p:ph idx="1"/>
          </p:nvPr>
        </p:nvSpPr>
        <p:spPr>
          <a:xfrm>
            <a:off x="119270" y="99391"/>
            <a:ext cx="11976652" cy="6629400"/>
          </a:xfrm>
        </p:spPr>
        <p:txBody>
          <a:bodyPr/>
          <a:lstStyle/>
          <a:p>
            <a:r>
              <a:rPr lang="en-IN" dirty="0"/>
              <a:t>PROGRAM TO PRINT TRANSPOSE OF MATRIX:</a:t>
            </a:r>
          </a:p>
          <a:p>
            <a:pPr marL="36900" indent="0">
              <a:buNone/>
            </a:pPr>
            <a:endParaRPr lang="en-IN" dirty="0"/>
          </a:p>
        </p:txBody>
      </p:sp>
      <p:sp>
        <p:nvSpPr>
          <p:cNvPr id="5" name="TextBox 4">
            <a:extLst>
              <a:ext uri="{FF2B5EF4-FFF2-40B4-BE49-F238E27FC236}">
                <a16:creationId xmlns:a16="http://schemas.microsoft.com/office/drawing/2014/main" id="{9A8A3B26-5658-6612-FC4C-60DD96FF8437}"/>
              </a:ext>
            </a:extLst>
          </p:cNvPr>
          <p:cNvSpPr txBox="1"/>
          <p:nvPr/>
        </p:nvSpPr>
        <p:spPr>
          <a:xfrm>
            <a:off x="233569" y="1073426"/>
            <a:ext cx="5779605" cy="4524315"/>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#include&lt;stdio.h&gt;</a:t>
            </a:r>
          </a:p>
          <a:p>
            <a:r>
              <a:rPr lang="en-IN" dirty="0"/>
              <a:t>void main( )</a:t>
            </a:r>
          </a:p>
          <a:p>
            <a:r>
              <a:rPr lang="en-IN" dirty="0"/>
              <a:t>{</a:t>
            </a:r>
          </a:p>
          <a:p>
            <a:r>
              <a:rPr lang="en-IN" dirty="0"/>
              <a:t>   int a[2][3], </a:t>
            </a:r>
            <a:r>
              <a:rPr lang="en-IN" dirty="0" err="1"/>
              <a:t>i</a:t>
            </a:r>
            <a:r>
              <a:rPr lang="en-IN" dirty="0"/>
              <a:t>, j;</a:t>
            </a:r>
          </a:p>
          <a:p>
            <a:r>
              <a:rPr lang="en-IN" dirty="0"/>
              <a:t>   for(</a:t>
            </a:r>
            <a:r>
              <a:rPr lang="en-IN" dirty="0" err="1"/>
              <a:t>i</a:t>
            </a:r>
            <a:r>
              <a:rPr lang="en-IN" dirty="0"/>
              <a:t>=0; </a:t>
            </a:r>
            <a:r>
              <a:rPr lang="en-IN" dirty="0" err="1"/>
              <a:t>i</a:t>
            </a:r>
            <a:r>
              <a:rPr lang="en-IN" dirty="0"/>
              <a:t>&lt;2; </a:t>
            </a:r>
            <a:r>
              <a:rPr lang="en-IN" dirty="0" err="1"/>
              <a:t>i</a:t>
            </a:r>
            <a:r>
              <a:rPr lang="en-IN" dirty="0"/>
              <a:t>++){</a:t>
            </a:r>
          </a:p>
          <a:p>
            <a:r>
              <a:rPr lang="en-IN" dirty="0"/>
              <a:t>        for(j=0; j&lt;3; </a:t>
            </a:r>
            <a:r>
              <a:rPr lang="en-IN" dirty="0" err="1"/>
              <a:t>j++</a:t>
            </a:r>
            <a:r>
              <a:rPr lang="en-IN" dirty="0"/>
              <a:t>){</a:t>
            </a:r>
          </a:p>
          <a:p>
            <a:r>
              <a:rPr lang="en-IN" dirty="0"/>
              <a:t>              </a:t>
            </a:r>
            <a:r>
              <a:rPr lang="en-IN" dirty="0" err="1"/>
              <a:t>scanf</a:t>
            </a:r>
            <a:r>
              <a:rPr lang="en-IN" dirty="0"/>
              <a:t>(“%</a:t>
            </a:r>
            <a:r>
              <a:rPr lang="en-IN" dirty="0" err="1"/>
              <a:t>d”,&amp;a</a:t>
            </a:r>
            <a:r>
              <a:rPr lang="en-IN" dirty="0"/>
              <a:t>[</a:t>
            </a:r>
            <a:r>
              <a:rPr lang="en-IN" dirty="0" err="1"/>
              <a:t>i</a:t>
            </a:r>
            <a:r>
              <a:rPr lang="en-IN" dirty="0"/>
              <a:t>][j]);</a:t>
            </a:r>
          </a:p>
          <a:p>
            <a:r>
              <a:rPr lang="en-IN" dirty="0"/>
              <a:t>        }</a:t>
            </a:r>
          </a:p>
          <a:p>
            <a:r>
              <a:rPr lang="en-IN" dirty="0"/>
              <a:t>   }</a:t>
            </a:r>
          </a:p>
          <a:p>
            <a:r>
              <a:rPr lang="en-IN" dirty="0"/>
              <a:t>   for(</a:t>
            </a:r>
            <a:r>
              <a:rPr lang="en-IN" dirty="0" err="1"/>
              <a:t>i</a:t>
            </a:r>
            <a:r>
              <a:rPr lang="en-IN" dirty="0"/>
              <a:t>=0; </a:t>
            </a:r>
            <a:r>
              <a:rPr lang="en-IN" dirty="0" err="1"/>
              <a:t>i</a:t>
            </a:r>
            <a:r>
              <a:rPr lang="en-IN" dirty="0"/>
              <a:t>&lt;3; </a:t>
            </a:r>
            <a:r>
              <a:rPr lang="en-IN" dirty="0" err="1"/>
              <a:t>i</a:t>
            </a:r>
            <a:r>
              <a:rPr lang="en-IN" dirty="0"/>
              <a:t>++){</a:t>
            </a:r>
          </a:p>
          <a:p>
            <a:r>
              <a:rPr lang="en-IN" dirty="0"/>
              <a:t>       for(j=0; j&lt;2; </a:t>
            </a:r>
            <a:r>
              <a:rPr lang="en-IN" dirty="0" err="1"/>
              <a:t>j++</a:t>
            </a:r>
            <a:r>
              <a:rPr lang="en-IN" dirty="0"/>
              <a:t>){</a:t>
            </a:r>
          </a:p>
          <a:p>
            <a:r>
              <a:rPr lang="en-IN" dirty="0"/>
              <a:t>             </a:t>
            </a:r>
            <a:r>
              <a:rPr lang="en-IN" dirty="0" err="1"/>
              <a:t>printf</a:t>
            </a:r>
            <a:r>
              <a:rPr lang="en-IN" dirty="0"/>
              <a:t>(“%d\</a:t>
            </a:r>
            <a:r>
              <a:rPr lang="en-IN" dirty="0" err="1"/>
              <a:t>t”,a</a:t>
            </a:r>
            <a:r>
              <a:rPr lang="en-IN" dirty="0"/>
              <a:t>[j][</a:t>
            </a:r>
            <a:r>
              <a:rPr lang="en-IN" dirty="0" err="1"/>
              <a:t>i</a:t>
            </a:r>
            <a:r>
              <a:rPr lang="en-IN" dirty="0"/>
              <a:t>]);</a:t>
            </a:r>
          </a:p>
          <a:p>
            <a:r>
              <a:rPr lang="en-IN" dirty="0"/>
              <a:t>       }</a:t>
            </a:r>
          </a:p>
          <a:p>
            <a:r>
              <a:rPr lang="en-IN" dirty="0"/>
              <a:t>       </a:t>
            </a:r>
            <a:r>
              <a:rPr lang="en-IN" dirty="0" err="1"/>
              <a:t>printf</a:t>
            </a:r>
            <a:r>
              <a:rPr lang="en-IN" dirty="0"/>
              <a:t>(“\n”);</a:t>
            </a:r>
          </a:p>
          <a:p>
            <a:r>
              <a:rPr lang="en-IN" dirty="0"/>
              <a:t>   }</a:t>
            </a:r>
          </a:p>
          <a:p>
            <a:r>
              <a:rPr lang="en-IN" dirty="0"/>
              <a:t>}</a:t>
            </a:r>
          </a:p>
        </p:txBody>
      </p:sp>
      <p:sp>
        <p:nvSpPr>
          <p:cNvPr id="6" name="TextBox 5">
            <a:extLst>
              <a:ext uri="{FF2B5EF4-FFF2-40B4-BE49-F238E27FC236}">
                <a16:creationId xmlns:a16="http://schemas.microsoft.com/office/drawing/2014/main" id="{FD2E95A7-F42D-949E-D072-0449B7E88D90}"/>
              </a:ext>
            </a:extLst>
          </p:cNvPr>
          <p:cNvSpPr txBox="1"/>
          <p:nvPr/>
        </p:nvSpPr>
        <p:spPr>
          <a:xfrm>
            <a:off x="7906577" y="1749287"/>
            <a:ext cx="2877380" cy="2031325"/>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OUTPUT:</a:t>
            </a:r>
          </a:p>
          <a:p>
            <a:endParaRPr lang="en-IN" dirty="0"/>
          </a:p>
          <a:p>
            <a:r>
              <a:rPr lang="en-IN" dirty="0"/>
              <a:t>3 4 5</a:t>
            </a:r>
          </a:p>
          <a:p>
            <a:r>
              <a:rPr lang="en-IN" dirty="0"/>
              <a:t>4 3 2</a:t>
            </a:r>
          </a:p>
          <a:p>
            <a:r>
              <a:rPr lang="en-IN" dirty="0"/>
              <a:t>3       4</a:t>
            </a:r>
          </a:p>
          <a:p>
            <a:r>
              <a:rPr lang="en-IN" dirty="0"/>
              <a:t>4       3</a:t>
            </a:r>
          </a:p>
          <a:p>
            <a:r>
              <a:rPr lang="en-IN" dirty="0"/>
              <a:t>5       2</a:t>
            </a:r>
          </a:p>
        </p:txBody>
      </p:sp>
    </p:spTree>
    <p:extLst>
      <p:ext uri="{BB962C8B-B14F-4D97-AF65-F5344CB8AC3E}">
        <p14:creationId xmlns:p14="http://schemas.microsoft.com/office/powerpoint/2010/main" val="1166972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6BEF6-422F-3F1E-69F9-BCE31260B0B7}"/>
              </a:ext>
            </a:extLst>
          </p:cNvPr>
          <p:cNvSpPr>
            <a:spLocks noGrp="1"/>
          </p:cNvSpPr>
          <p:nvPr>
            <p:ph idx="1"/>
          </p:nvPr>
        </p:nvSpPr>
        <p:spPr>
          <a:xfrm>
            <a:off x="108726" y="191884"/>
            <a:ext cx="12083274" cy="6586603"/>
          </a:xfrm>
        </p:spPr>
        <p:txBody>
          <a:bodyPr/>
          <a:lstStyle/>
          <a:p>
            <a:r>
              <a:rPr lang="en-IN" dirty="0"/>
              <a:t>PROGRAM TO PRINT SUM OF INDIVIDUAL ROWS AND COLUMNS</a:t>
            </a:r>
          </a:p>
          <a:p>
            <a:pPr marL="36900" indent="0">
              <a:buNone/>
            </a:pPr>
            <a:endParaRPr lang="en-IN" dirty="0"/>
          </a:p>
        </p:txBody>
      </p:sp>
      <p:sp>
        <p:nvSpPr>
          <p:cNvPr id="4" name="TextBox 3">
            <a:extLst>
              <a:ext uri="{FF2B5EF4-FFF2-40B4-BE49-F238E27FC236}">
                <a16:creationId xmlns:a16="http://schemas.microsoft.com/office/drawing/2014/main" id="{1795203E-CDE8-609D-579C-51FF85DC95A1}"/>
              </a:ext>
            </a:extLst>
          </p:cNvPr>
          <p:cNvSpPr txBox="1"/>
          <p:nvPr/>
        </p:nvSpPr>
        <p:spPr>
          <a:xfrm>
            <a:off x="183874" y="770282"/>
            <a:ext cx="5004000" cy="583200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#include&lt;stdio.h&gt;</a:t>
            </a:r>
          </a:p>
          <a:p>
            <a:r>
              <a:rPr lang="en-IN" dirty="0"/>
              <a:t>void main( )</a:t>
            </a:r>
          </a:p>
          <a:p>
            <a:r>
              <a:rPr lang="en-IN" dirty="0"/>
              <a:t>{</a:t>
            </a:r>
          </a:p>
          <a:p>
            <a:r>
              <a:rPr lang="en-IN" dirty="0"/>
              <a:t>   int a[3][3] , </a:t>
            </a:r>
            <a:r>
              <a:rPr lang="en-IN" dirty="0" err="1"/>
              <a:t>i</a:t>
            </a:r>
            <a:r>
              <a:rPr lang="en-IN" dirty="0"/>
              <a:t> , j ,SR, SC;</a:t>
            </a:r>
          </a:p>
          <a:p>
            <a:r>
              <a:rPr lang="en-IN" dirty="0"/>
              <a:t>   for(</a:t>
            </a:r>
            <a:r>
              <a:rPr lang="en-IN" dirty="0" err="1"/>
              <a:t>i</a:t>
            </a:r>
            <a:r>
              <a:rPr lang="en-IN" dirty="0"/>
              <a:t>=0; </a:t>
            </a:r>
            <a:r>
              <a:rPr lang="en-IN" dirty="0" err="1"/>
              <a:t>i</a:t>
            </a:r>
            <a:r>
              <a:rPr lang="en-IN" dirty="0"/>
              <a:t>&lt;3; </a:t>
            </a:r>
            <a:r>
              <a:rPr lang="en-IN" dirty="0" err="1"/>
              <a:t>i</a:t>
            </a:r>
            <a:r>
              <a:rPr lang="en-IN" dirty="0"/>
              <a:t>++){</a:t>
            </a:r>
          </a:p>
          <a:p>
            <a:r>
              <a:rPr lang="en-IN" dirty="0"/>
              <a:t>        for(j=0; j&lt;3; </a:t>
            </a:r>
            <a:r>
              <a:rPr lang="en-IN" dirty="0" err="1"/>
              <a:t>j++</a:t>
            </a:r>
            <a:r>
              <a:rPr lang="en-IN" dirty="0"/>
              <a:t>){</a:t>
            </a:r>
          </a:p>
          <a:p>
            <a:r>
              <a:rPr lang="en-IN" dirty="0"/>
              <a:t>             </a:t>
            </a:r>
            <a:r>
              <a:rPr lang="en-IN" dirty="0" err="1"/>
              <a:t>scanf</a:t>
            </a:r>
            <a:r>
              <a:rPr lang="en-IN" dirty="0"/>
              <a:t>(“%</a:t>
            </a:r>
            <a:r>
              <a:rPr lang="en-IN" dirty="0" err="1"/>
              <a:t>d”,&amp;a</a:t>
            </a:r>
            <a:r>
              <a:rPr lang="en-IN" dirty="0"/>
              <a:t>[</a:t>
            </a:r>
            <a:r>
              <a:rPr lang="en-IN" dirty="0" err="1"/>
              <a:t>i</a:t>
            </a:r>
            <a:r>
              <a:rPr lang="en-IN" dirty="0"/>
              <a:t>][j]);</a:t>
            </a:r>
          </a:p>
          <a:p>
            <a:r>
              <a:rPr lang="en-IN" dirty="0"/>
              <a:t>        }</a:t>
            </a:r>
          </a:p>
          <a:p>
            <a:r>
              <a:rPr lang="en-IN" dirty="0"/>
              <a:t>  }</a:t>
            </a:r>
          </a:p>
          <a:p>
            <a:r>
              <a:rPr lang="en-IN" dirty="0"/>
              <a:t>  </a:t>
            </a:r>
            <a:r>
              <a:rPr lang="en-IN" dirty="0" err="1"/>
              <a:t>printf</a:t>
            </a:r>
            <a:r>
              <a:rPr lang="en-IN" dirty="0"/>
              <a:t>(“Matrix is:\n”);</a:t>
            </a:r>
          </a:p>
          <a:p>
            <a:r>
              <a:rPr lang="en-IN" dirty="0"/>
              <a:t>   </a:t>
            </a:r>
          </a:p>
          <a:p>
            <a:r>
              <a:rPr lang="en-IN" dirty="0"/>
              <a:t>  for(</a:t>
            </a:r>
            <a:r>
              <a:rPr lang="en-IN" dirty="0" err="1"/>
              <a:t>i</a:t>
            </a:r>
            <a:r>
              <a:rPr lang="en-IN" dirty="0"/>
              <a:t>=0; </a:t>
            </a:r>
            <a:r>
              <a:rPr lang="en-IN" dirty="0" err="1"/>
              <a:t>i</a:t>
            </a:r>
            <a:r>
              <a:rPr lang="en-IN" dirty="0"/>
              <a:t>&lt;3; </a:t>
            </a:r>
            <a:r>
              <a:rPr lang="en-IN" dirty="0" err="1"/>
              <a:t>i</a:t>
            </a:r>
            <a:r>
              <a:rPr lang="en-IN" dirty="0"/>
              <a:t>++){</a:t>
            </a:r>
          </a:p>
          <a:p>
            <a:r>
              <a:rPr lang="en-IN" dirty="0"/>
              <a:t>       SR=SC=0;</a:t>
            </a:r>
          </a:p>
          <a:p>
            <a:r>
              <a:rPr lang="en-IN" dirty="0"/>
              <a:t>       for(j=0; j&lt;3; </a:t>
            </a:r>
            <a:r>
              <a:rPr lang="en-IN" dirty="0" err="1"/>
              <a:t>j++</a:t>
            </a:r>
            <a:r>
              <a:rPr lang="en-IN" dirty="0"/>
              <a:t>){</a:t>
            </a:r>
          </a:p>
          <a:p>
            <a:r>
              <a:rPr lang="en-IN" dirty="0"/>
              <a:t>            SR= </a:t>
            </a:r>
            <a:r>
              <a:rPr lang="en-IN" dirty="0" err="1"/>
              <a:t>SR+a</a:t>
            </a:r>
            <a:r>
              <a:rPr lang="en-IN" dirty="0"/>
              <a:t>[</a:t>
            </a:r>
            <a:r>
              <a:rPr lang="en-IN" dirty="0" err="1"/>
              <a:t>i</a:t>
            </a:r>
            <a:r>
              <a:rPr lang="en-IN" dirty="0"/>
              <a:t>][j];</a:t>
            </a:r>
          </a:p>
          <a:p>
            <a:r>
              <a:rPr lang="en-IN" dirty="0"/>
              <a:t>            SC= </a:t>
            </a:r>
            <a:r>
              <a:rPr lang="en-IN" dirty="0" err="1"/>
              <a:t>SC+a</a:t>
            </a:r>
            <a:r>
              <a:rPr lang="en-IN" dirty="0"/>
              <a:t>[j][</a:t>
            </a:r>
            <a:r>
              <a:rPr lang="en-IN" dirty="0" err="1"/>
              <a:t>i</a:t>
            </a:r>
            <a:r>
              <a:rPr lang="en-IN" dirty="0"/>
              <a:t>];</a:t>
            </a:r>
          </a:p>
          <a:p>
            <a:r>
              <a:rPr lang="en-IN" dirty="0"/>
              <a:t>       }</a:t>
            </a:r>
          </a:p>
          <a:p>
            <a:r>
              <a:rPr lang="en-IN" dirty="0"/>
              <a:t>       </a:t>
            </a:r>
            <a:r>
              <a:rPr lang="en-IN" dirty="0" err="1"/>
              <a:t>printf</a:t>
            </a:r>
            <a:r>
              <a:rPr lang="en-IN" dirty="0"/>
              <a:t>(“SR = %d, SC = %</a:t>
            </a:r>
            <a:r>
              <a:rPr lang="en-IN" dirty="0" err="1"/>
              <a:t>d”,SR,SC</a:t>
            </a:r>
            <a:r>
              <a:rPr lang="en-IN" dirty="0"/>
              <a:t>);</a:t>
            </a:r>
          </a:p>
          <a:p>
            <a:r>
              <a:rPr lang="en-IN" dirty="0"/>
              <a:t>   }</a:t>
            </a:r>
          </a:p>
          <a:p>
            <a:r>
              <a:rPr lang="en-IN" dirty="0"/>
              <a:t>}</a:t>
            </a:r>
          </a:p>
          <a:p>
            <a:r>
              <a:rPr lang="en-IN" dirty="0"/>
              <a:t>     </a:t>
            </a:r>
          </a:p>
          <a:p>
            <a:r>
              <a:rPr lang="en-IN" dirty="0"/>
              <a:t> </a:t>
            </a:r>
          </a:p>
          <a:p>
            <a:endParaRPr lang="en-IN" dirty="0"/>
          </a:p>
        </p:txBody>
      </p:sp>
      <p:sp>
        <p:nvSpPr>
          <p:cNvPr id="5" name="TextBox 4">
            <a:extLst>
              <a:ext uri="{FF2B5EF4-FFF2-40B4-BE49-F238E27FC236}">
                <a16:creationId xmlns:a16="http://schemas.microsoft.com/office/drawing/2014/main" id="{18A1934E-50D2-3EAA-D8F2-549D7B377A4A}"/>
              </a:ext>
            </a:extLst>
          </p:cNvPr>
          <p:cNvSpPr txBox="1"/>
          <p:nvPr/>
        </p:nvSpPr>
        <p:spPr>
          <a:xfrm>
            <a:off x="8030817" y="1530626"/>
            <a:ext cx="2812774" cy="2585323"/>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OUTPUT:</a:t>
            </a:r>
          </a:p>
          <a:p>
            <a:r>
              <a:rPr lang="en-IN" dirty="0"/>
              <a:t>5 4 6</a:t>
            </a:r>
          </a:p>
          <a:p>
            <a:r>
              <a:rPr lang="en-IN" dirty="0"/>
              <a:t>7 8 9</a:t>
            </a:r>
          </a:p>
          <a:p>
            <a:r>
              <a:rPr lang="en-IN" dirty="0"/>
              <a:t>6 7 3</a:t>
            </a:r>
          </a:p>
          <a:p>
            <a:endParaRPr lang="en-IN" dirty="0"/>
          </a:p>
          <a:p>
            <a:r>
              <a:rPr lang="en-IN" dirty="0"/>
              <a:t>SR = 15, SC = 18</a:t>
            </a:r>
          </a:p>
          <a:p>
            <a:r>
              <a:rPr lang="en-IN" dirty="0"/>
              <a:t>SR = 24, SC = 19</a:t>
            </a:r>
          </a:p>
          <a:p>
            <a:r>
              <a:rPr lang="en-IN" dirty="0"/>
              <a:t>SR = 16, SC = 18</a:t>
            </a:r>
          </a:p>
          <a:p>
            <a:endParaRPr lang="en-IN" dirty="0"/>
          </a:p>
        </p:txBody>
      </p:sp>
    </p:spTree>
    <p:extLst>
      <p:ext uri="{BB962C8B-B14F-4D97-AF65-F5344CB8AC3E}">
        <p14:creationId xmlns:p14="http://schemas.microsoft.com/office/powerpoint/2010/main" val="3634950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87A301-6A23-FF81-BD8E-71CEBE51E781}"/>
              </a:ext>
            </a:extLst>
          </p:cNvPr>
          <p:cNvSpPr>
            <a:spLocks noGrp="1"/>
          </p:cNvSpPr>
          <p:nvPr>
            <p:ph idx="1"/>
          </p:nvPr>
        </p:nvSpPr>
        <p:spPr>
          <a:xfrm>
            <a:off x="79512" y="89452"/>
            <a:ext cx="11986591" cy="6649277"/>
          </a:xfrm>
        </p:spPr>
        <p:txBody>
          <a:bodyPr/>
          <a:lstStyle/>
          <a:p>
            <a:r>
              <a:rPr lang="en-IN" dirty="0"/>
              <a:t>ADDITION OF TWO MATRICES:</a:t>
            </a:r>
          </a:p>
        </p:txBody>
      </p:sp>
      <p:sp>
        <p:nvSpPr>
          <p:cNvPr id="4" name="TextBox 3">
            <a:extLst>
              <a:ext uri="{FF2B5EF4-FFF2-40B4-BE49-F238E27FC236}">
                <a16:creationId xmlns:a16="http://schemas.microsoft.com/office/drawing/2014/main" id="{17CD6CE0-0D4C-35A9-A543-91059A1021E1}"/>
              </a:ext>
            </a:extLst>
          </p:cNvPr>
          <p:cNvSpPr txBox="1"/>
          <p:nvPr/>
        </p:nvSpPr>
        <p:spPr>
          <a:xfrm>
            <a:off x="79512" y="474729"/>
            <a:ext cx="5940000" cy="626400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#include&lt;stdio.h&gt;</a:t>
            </a:r>
          </a:p>
          <a:p>
            <a:r>
              <a:rPr lang="en-IN" dirty="0"/>
              <a:t>void main( )</a:t>
            </a:r>
          </a:p>
          <a:p>
            <a:r>
              <a:rPr lang="en-IN" dirty="0"/>
              <a:t>{</a:t>
            </a:r>
          </a:p>
          <a:p>
            <a:r>
              <a:rPr lang="en-IN" dirty="0"/>
              <a:t>    int a[2][3] , b[2][3], c[2][3] , </a:t>
            </a:r>
            <a:r>
              <a:rPr lang="en-IN" dirty="0" err="1"/>
              <a:t>i</a:t>
            </a:r>
            <a:r>
              <a:rPr lang="en-IN" dirty="0"/>
              <a:t> , j;</a:t>
            </a:r>
          </a:p>
          <a:p>
            <a:r>
              <a:rPr lang="en-IN" dirty="0"/>
              <a:t>    </a:t>
            </a:r>
            <a:r>
              <a:rPr lang="en-IN" dirty="0" err="1"/>
              <a:t>printf</a:t>
            </a:r>
            <a:r>
              <a:rPr lang="en-IN" dirty="0"/>
              <a:t>(“MATRIX A:”);</a:t>
            </a:r>
          </a:p>
          <a:p>
            <a:r>
              <a:rPr lang="en-IN" dirty="0"/>
              <a:t>    for(</a:t>
            </a:r>
            <a:r>
              <a:rPr lang="en-IN" dirty="0" err="1"/>
              <a:t>i</a:t>
            </a:r>
            <a:r>
              <a:rPr lang="en-IN" dirty="0"/>
              <a:t>=0; </a:t>
            </a:r>
            <a:r>
              <a:rPr lang="en-IN" dirty="0" err="1"/>
              <a:t>i</a:t>
            </a:r>
            <a:r>
              <a:rPr lang="en-IN" dirty="0"/>
              <a:t>&lt;2; </a:t>
            </a:r>
            <a:r>
              <a:rPr lang="en-IN" dirty="0" err="1"/>
              <a:t>i</a:t>
            </a:r>
            <a:r>
              <a:rPr lang="en-IN" dirty="0"/>
              <a:t>++){</a:t>
            </a:r>
          </a:p>
          <a:p>
            <a:r>
              <a:rPr lang="en-IN" dirty="0"/>
              <a:t>         for(j=0; j&lt;3; </a:t>
            </a:r>
            <a:r>
              <a:rPr lang="en-IN" dirty="0" err="1"/>
              <a:t>j++</a:t>
            </a:r>
            <a:r>
              <a:rPr lang="en-IN" dirty="0"/>
              <a:t>){</a:t>
            </a:r>
          </a:p>
          <a:p>
            <a:r>
              <a:rPr lang="en-IN" dirty="0"/>
              <a:t>              </a:t>
            </a:r>
            <a:r>
              <a:rPr lang="en-IN" dirty="0" err="1"/>
              <a:t>scanf</a:t>
            </a:r>
            <a:r>
              <a:rPr lang="en-IN" dirty="0"/>
              <a:t>(“%</a:t>
            </a:r>
            <a:r>
              <a:rPr lang="en-IN" dirty="0" err="1"/>
              <a:t>d”,&amp;a</a:t>
            </a:r>
            <a:r>
              <a:rPr lang="en-IN" dirty="0"/>
              <a:t>[</a:t>
            </a:r>
            <a:r>
              <a:rPr lang="en-IN" dirty="0" err="1"/>
              <a:t>i</a:t>
            </a:r>
            <a:r>
              <a:rPr lang="en-IN" dirty="0"/>
              <a:t>][j]);</a:t>
            </a:r>
          </a:p>
          <a:p>
            <a:r>
              <a:rPr lang="en-IN" dirty="0"/>
              <a:t>         }</a:t>
            </a:r>
          </a:p>
          <a:p>
            <a:r>
              <a:rPr lang="en-IN" dirty="0"/>
              <a:t>    }</a:t>
            </a:r>
          </a:p>
          <a:p>
            <a:r>
              <a:rPr lang="en-IN" dirty="0"/>
              <a:t>   </a:t>
            </a:r>
            <a:r>
              <a:rPr lang="en-IN" dirty="0" err="1"/>
              <a:t>printf</a:t>
            </a:r>
            <a:r>
              <a:rPr lang="en-IN" dirty="0"/>
              <a:t>(“MATRIX B:”);</a:t>
            </a:r>
          </a:p>
          <a:p>
            <a:r>
              <a:rPr lang="en-IN" dirty="0"/>
              <a:t>   for(</a:t>
            </a:r>
            <a:r>
              <a:rPr lang="en-IN" dirty="0" err="1"/>
              <a:t>i</a:t>
            </a:r>
            <a:r>
              <a:rPr lang="en-IN" dirty="0"/>
              <a:t>=0;i&lt;2;i++){</a:t>
            </a:r>
          </a:p>
          <a:p>
            <a:r>
              <a:rPr lang="en-IN" dirty="0"/>
              <a:t>        for(j=0; j&lt;3; </a:t>
            </a:r>
            <a:r>
              <a:rPr lang="en-IN" dirty="0" err="1"/>
              <a:t>j++</a:t>
            </a:r>
            <a:r>
              <a:rPr lang="en-IN" dirty="0"/>
              <a:t>){</a:t>
            </a:r>
          </a:p>
          <a:p>
            <a:r>
              <a:rPr lang="en-IN" dirty="0"/>
              <a:t>              </a:t>
            </a:r>
            <a:r>
              <a:rPr lang="en-IN" dirty="0" err="1"/>
              <a:t>scanf</a:t>
            </a:r>
            <a:r>
              <a:rPr lang="en-IN" dirty="0"/>
              <a:t>(“%</a:t>
            </a:r>
            <a:r>
              <a:rPr lang="en-IN" dirty="0" err="1"/>
              <a:t>d”,&amp;b</a:t>
            </a:r>
            <a:r>
              <a:rPr lang="en-IN" dirty="0"/>
              <a:t>[</a:t>
            </a:r>
            <a:r>
              <a:rPr lang="en-IN" dirty="0" err="1"/>
              <a:t>i</a:t>
            </a:r>
            <a:r>
              <a:rPr lang="en-IN" dirty="0"/>
              <a:t>][j]);</a:t>
            </a:r>
          </a:p>
          <a:p>
            <a:r>
              <a:rPr lang="en-IN" dirty="0"/>
              <a:t>        }</a:t>
            </a:r>
          </a:p>
          <a:p>
            <a:r>
              <a:rPr lang="en-IN" dirty="0"/>
              <a:t>  }</a:t>
            </a:r>
          </a:p>
          <a:p>
            <a:r>
              <a:rPr lang="en-IN" dirty="0"/>
              <a:t>  for(</a:t>
            </a:r>
            <a:r>
              <a:rPr lang="en-IN" dirty="0" err="1"/>
              <a:t>i</a:t>
            </a:r>
            <a:r>
              <a:rPr lang="en-IN" dirty="0"/>
              <a:t>=0; </a:t>
            </a:r>
            <a:r>
              <a:rPr lang="en-IN" dirty="0" err="1"/>
              <a:t>i</a:t>
            </a:r>
            <a:r>
              <a:rPr lang="en-IN" dirty="0"/>
              <a:t>&lt;2; </a:t>
            </a:r>
            <a:r>
              <a:rPr lang="en-IN" dirty="0" err="1"/>
              <a:t>i</a:t>
            </a:r>
            <a:r>
              <a:rPr lang="en-IN" dirty="0"/>
              <a:t>++){</a:t>
            </a:r>
          </a:p>
          <a:p>
            <a:r>
              <a:rPr lang="en-IN" dirty="0"/>
              <a:t>       for(j=0; j&lt;3; </a:t>
            </a:r>
            <a:r>
              <a:rPr lang="en-IN" dirty="0" err="1"/>
              <a:t>j++</a:t>
            </a:r>
            <a:r>
              <a:rPr lang="en-IN" dirty="0"/>
              <a:t>){</a:t>
            </a:r>
          </a:p>
          <a:p>
            <a:r>
              <a:rPr lang="en-IN" dirty="0"/>
              <a:t>            c[</a:t>
            </a:r>
            <a:r>
              <a:rPr lang="en-IN" dirty="0" err="1"/>
              <a:t>i</a:t>
            </a:r>
            <a:r>
              <a:rPr lang="en-IN" dirty="0"/>
              <a:t>][j] = a[</a:t>
            </a:r>
            <a:r>
              <a:rPr lang="en-IN" dirty="0" err="1"/>
              <a:t>i</a:t>
            </a:r>
            <a:r>
              <a:rPr lang="en-IN" dirty="0"/>
              <a:t>][j] + b[</a:t>
            </a:r>
            <a:r>
              <a:rPr lang="en-IN" dirty="0" err="1"/>
              <a:t>i</a:t>
            </a:r>
            <a:r>
              <a:rPr lang="en-IN" dirty="0"/>
              <a:t>][j];</a:t>
            </a:r>
          </a:p>
          <a:p>
            <a:r>
              <a:rPr lang="en-IN" dirty="0"/>
              <a:t>            </a:t>
            </a:r>
            <a:r>
              <a:rPr lang="en-IN" dirty="0" err="1"/>
              <a:t>printf</a:t>
            </a:r>
            <a:r>
              <a:rPr lang="en-IN" dirty="0"/>
              <a:t>(“%d\t”, c[</a:t>
            </a:r>
            <a:r>
              <a:rPr lang="en-IN" dirty="0" err="1"/>
              <a:t>i</a:t>
            </a:r>
            <a:r>
              <a:rPr lang="en-IN" dirty="0"/>
              <a:t>][j]);</a:t>
            </a:r>
          </a:p>
          <a:p>
            <a:r>
              <a:rPr lang="en-IN" dirty="0"/>
              <a:t>       }</a:t>
            </a:r>
          </a:p>
          <a:p>
            <a:r>
              <a:rPr lang="en-IN" dirty="0"/>
              <a:t>      </a:t>
            </a:r>
            <a:r>
              <a:rPr lang="en-IN" dirty="0" err="1"/>
              <a:t>printf</a:t>
            </a:r>
            <a:r>
              <a:rPr lang="en-IN" dirty="0"/>
              <a:t>(“\n”);</a:t>
            </a:r>
          </a:p>
          <a:p>
            <a:r>
              <a:rPr lang="en-IN" dirty="0"/>
              <a:t>}</a:t>
            </a:r>
          </a:p>
          <a:p>
            <a:r>
              <a:rPr lang="en-IN" dirty="0"/>
              <a:t> </a:t>
            </a:r>
          </a:p>
        </p:txBody>
      </p:sp>
      <p:sp>
        <p:nvSpPr>
          <p:cNvPr id="5" name="TextBox 4">
            <a:extLst>
              <a:ext uri="{FF2B5EF4-FFF2-40B4-BE49-F238E27FC236}">
                <a16:creationId xmlns:a16="http://schemas.microsoft.com/office/drawing/2014/main" id="{6080883B-A728-E2FE-9E18-4CD9CD6E3FB8}"/>
              </a:ext>
            </a:extLst>
          </p:cNvPr>
          <p:cNvSpPr txBox="1"/>
          <p:nvPr/>
        </p:nvSpPr>
        <p:spPr>
          <a:xfrm>
            <a:off x="7235687" y="1719468"/>
            <a:ext cx="4214191" cy="341632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OUTPUT:</a:t>
            </a:r>
          </a:p>
          <a:p>
            <a:r>
              <a:rPr lang="fr-FR" dirty="0"/>
              <a:t>MATRIX A:</a:t>
            </a:r>
          </a:p>
          <a:p>
            <a:r>
              <a:rPr lang="fr-FR" dirty="0"/>
              <a:t>5 4 6</a:t>
            </a:r>
          </a:p>
          <a:p>
            <a:r>
              <a:rPr lang="fr-FR" dirty="0"/>
              <a:t>5 4 6</a:t>
            </a:r>
          </a:p>
          <a:p>
            <a:endParaRPr lang="fr-FR" dirty="0"/>
          </a:p>
          <a:p>
            <a:r>
              <a:rPr lang="fr-FR" dirty="0"/>
              <a:t>MATRIX B:</a:t>
            </a:r>
          </a:p>
          <a:p>
            <a:r>
              <a:rPr lang="fr-FR" dirty="0"/>
              <a:t>5 6 7</a:t>
            </a:r>
          </a:p>
          <a:p>
            <a:r>
              <a:rPr lang="fr-FR" dirty="0"/>
              <a:t>5 6 7</a:t>
            </a:r>
          </a:p>
          <a:p>
            <a:endParaRPr lang="fr-FR" dirty="0"/>
          </a:p>
          <a:p>
            <a:r>
              <a:rPr lang="fr-FR" dirty="0"/>
              <a:t>10      10      13</a:t>
            </a:r>
          </a:p>
          <a:p>
            <a:r>
              <a:rPr lang="fr-FR" dirty="0"/>
              <a:t>10      10      13</a:t>
            </a:r>
          </a:p>
          <a:p>
            <a:endParaRPr lang="en-IN" dirty="0"/>
          </a:p>
        </p:txBody>
      </p:sp>
    </p:spTree>
    <p:extLst>
      <p:ext uri="{BB962C8B-B14F-4D97-AF65-F5344CB8AC3E}">
        <p14:creationId xmlns:p14="http://schemas.microsoft.com/office/powerpoint/2010/main" val="1150421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42F6D2-589A-D9BC-5C8C-8E76968B770A}"/>
              </a:ext>
            </a:extLst>
          </p:cNvPr>
          <p:cNvSpPr>
            <a:spLocks noGrp="1"/>
          </p:cNvSpPr>
          <p:nvPr>
            <p:ph idx="1"/>
          </p:nvPr>
        </p:nvSpPr>
        <p:spPr>
          <a:xfrm>
            <a:off x="0" y="0"/>
            <a:ext cx="12105861" cy="6748670"/>
          </a:xfrm>
        </p:spPr>
        <p:txBody>
          <a:bodyPr/>
          <a:lstStyle/>
          <a:p>
            <a:r>
              <a:rPr lang="en-IN" dirty="0"/>
              <a:t>PROGRAM TO MULTIPLY TWO MATRICES:</a:t>
            </a:r>
          </a:p>
        </p:txBody>
      </p:sp>
      <p:sp>
        <p:nvSpPr>
          <p:cNvPr id="5" name="TextBox 4">
            <a:extLst>
              <a:ext uri="{FF2B5EF4-FFF2-40B4-BE49-F238E27FC236}">
                <a16:creationId xmlns:a16="http://schemas.microsoft.com/office/drawing/2014/main" id="{2E6AD99B-61B4-F073-5623-1BEFE96E8FB0}"/>
              </a:ext>
            </a:extLst>
          </p:cNvPr>
          <p:cNvSpPr txBox="1"/>
          <p:nvPr/>
        </p:nvSpPr>
        <p:spPr>
          <a:xfrm>
            <a:off x="1956000" y="1081929"/>
            <a:ext cx="8280000" cy="4801314"/>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#include&lt;stdio.h&gt;                 			  for(</a:t>
            </a:r>
            <a:r>
              <a:rPr lang="en-IN" dirty="0" err="1"/>
              <a:t>i</a:t>
            </a:r>
            <a:r>
              <a:rPr lang="en-IN" dirty="0"/>
              <a:t>=0; </a:t>
            </a:r>
            <a:r>
              <a:rPr lang="en-IN" dirty="0" err="1"/>
              <a:t>i</a:t>
            </a:r>
            <a:r>
              <a:rPr lang="en-IN" dirty="0"/>
              <a:t>&lt;2; </a:t>
            </a:r>
            <a:r>
              <a:rPr lang="en-IN" dirty="0" err="1"/>
              <a:t>i</a:t>
            </a:r>
            <a:r>
              <a:rPr lang="en-IN" dirty="0"/>
              <a:t>++){</a:t>
            </a:r>
          </a:p>
          <a:p>
            <a:r>
              <a:rPr lang="en-IN" dirty="0"/>
              <a:t>void main( )								for(j=0; j&lt;2; </a:t>
            </a:r>
            <a:r>
              <a:rPr lang="en-IN" dirty="0" err="1"/>
              <a:t>j++</a:t>
            </a:r>
            <a:r>
              <a:rPr lang="en-IN" dirty="0"/>
              <a:t>){</a:t>
            </a:r>
          </a:p>
          <a:p>
            <a:r>
              <a:rPr lang="en-IN" dirty="0"/>
              <a:t>{										     int sum=0;</a:t>
            </a:r>
          </a:p>
          <a:p>
            <a:r>
              <a:rPr lang="en-IN" dirty="0"/>
              <a:t>    int a[2][3] , b[2][3] , c[2][2] , </a:t>
            </a:r>
            <a:r>
              <a:rPr lang="en-IN" dirty="0" err="1"/>
              <a:t>i</a:t>
            </a:r>
            <a:r>
              <a:rPr lang="en-IN" dirty="0"/>
              <a:t> , j, k ;		     for(k=0; k&lt;3; k++){</a:t>
            </a:r>
          </a:p>
          <a:p>
            <a:r>
              <a:rPr lang="en-IN" dirty="0"/>
              <a:t>   </a:t>
            </a:r>
            <a:r>
              <a:rPr lang="en-IN" dirty="0" err="1"/>
              <a:t>printf</a:t>
            </a:r>
            <a:r>
              <a:rPr lang="en-IN" dirty="0"/>
              <a:t>(“MATRIX A:”);</a:t>
            </a:r>
          </a:p>
          <a:p>
            <a:r>
              <a:rPr lang="en-IN" dirty="0"/>
              <a:t>    for(</a:t>
            </a:r>
            <a:r>
              <a:rPr lang="en-IN" dirty="0" err="1"/>
              <a:t>i</a:t>
            </a:r>
            <a:r>
              <a:rPr lang="en-IN" dirty="0"/>
              <a:t>=0; </a:t>
            </a:r>
            <a:r>
              <a:rPr lang="en-IN" dirty="0" err="1"/>
              <a:t>i</a:t>
            </a:r>
            <a:r>
              <a:rPr lang="en-IN" dirty="0"/>
              <a:t>&lt;2; </a:t>
            </a:r>
            <a:r>
              <a:rPr lang="en-IN" dirty="0" err="1"/>
              <a:t>i</a:t>
            </a:r>
            <a:r>
              <a:rPr lang="en-IN" dirty="0"/>
              <a:t>++){							   c[</a:t>
            </a:r>
            <a:r>
              <a:rPr lang="en-IN" dirty="0" err="1"/>
              <a:t>i</a:t>
            </a:r>
            <a:r>
              <a:rPr lang="en-IN" dirty="0"/>
              <a:t>][j]= c[</a:t>
            </a:r>
            <a:r>
              <a:rPr lang="en-IN" dirty="0" err="1"/>
              <a:t>i</a:t>
            </a:r>
            <a:r>
              <a:rPr lang="en-IN" dirty="0"/>
              <a:t>][j]+a[</a:t>
            </a:r>
            <a:r>
              <a:rPr lang="en-IN" dirty="0" err="1"/>
              <a:t>i</a:t>
            </a:r>
            <a:r>
              <a:rPr lang="en-IN" dirty="0"/>
              <a:t>][k] *b[k][j];</a:t>
            </a:r>
          </a:p>
          <a:p>
            <a:r>
              <a:rPr lang="en-IN" dirty="0"/>
              <a:t>        for(j=0; j&lt;3; </a:t>
            </a:r>
            <a:r>
              <a:rPr lang="en-IN" dirty="0" err="1"/>
              <a:t>j++</a:t>
            </a:r>
            <a:r>
              <a:rPr lang="en-IN" dirty="0"/>
              <a:t>){ 					     }</a:t>
            </a:r>
          </a:p>
          <a:p>
            <a:r>
              <a:rPr lang="en-IN" dirty="0"/>
              <a:t>             </a:t>
            </a:r>
            <a:r>
              <a:rPr lang="en-IN" dirty="0" err="1"/>
              <a:t>scanf</a:t>
            </a:r>
            <a:r>
              <a:rPr lang="en-IN" dirty="0"/>
              <a:t>(“%</a:t>
            </a:r>
            <a:r>
              <a:rPr lang="en-IN" dirty="0" err="1"/>
              <a:t>d”,&amp;a</a:t>
            </a:r>
            <a:r>
              <a:rPr lang="en-IN" dirty="0"/>
              <a:t>[</a:t>
            </a:r>
            <a:r>
              <a:rPr lang="en-IN" dirty="0" err="1"/>
              <a:t>i</a:t>
            </a:r>
            <a:r>
              <a:rPr lang="en-IN" dirty="0"/>
              <a:t>][j]);				    </a:t>
            </a:r>
            <a:r>
              <a:rPr lang="en-IN" dirty="0" err="1"/>
              <a:t>printf</a:t>
            </a:r>
            <a:r>
              <a:rPr lang="en-IN" dirty="0"/>
              <a:t>(“%</a:t>
            </a:r>
            <a:r>
              <a:rPr lang="en-IN" dirty="0" err="1"/>
              <a:t>d”,c</a:t>
            </a:r>
            <a:r>
              <a:rPr lang="en-IN" dirty="0"/>
              <a:t>[</a:t>
            </a:r>
            <a:r>
              <a:rPr lang="en-IN" dirty="0" err="1"/>
              <a:t>i</a:t>
            </a:r>
            <a:r>
              <a:rPr lang="en-IN" dirty="0"/>
              <a:t>][j]);</a:t>
            </a:r>
          </a:p>
          <a:p>
            <a:r>
              <a:rPr lang="en-IN" dirty="0"/>
              <a:t>        }									}</a:t>
            </a:r>
          </a:p>
          <a:p>
            <a:r>
              <a:rPr lang="en-IN" dirty="0"/>
              <a:t>   }										</a:t>
            </a:r>
            <a:r>
              <a:rPr lang="en-IN" dirty="0" err="1"/>
              <a:t>printf</a:t>
            </a:r>
            <a:r>
              <a:rPr lang="en-IN" dirty="0"/>
              <a:t>(“\n”);</a:t>
            </a:r>
          </a:p>
          <a:p>
            <a:r>
              <a:rPr lang="en-IN" dirty="0"/>
              <a:t>   </a:t>
            </a:r>
            <a:r>
              <a:rPr lang="en-IN" dirty="0" err="1"/>
              <a:t>printf</a:t>
            </a:r>
            <a:r>
              <a:rPr lang="en-IN" dirty="0"/>
              <a:t>(“MATRIX B:”);</a:t>
            </a:r>
          </a:p>
          <a:p>
            <a:r>
              <a:rPr lang="en-IN" dirty="0"/>
              <a:t>   for(</a:t>
            </a:r>
            <a:r>
              <a:rPr lang="en-IN" dirty="0" err="1"/>
              <a:t>i</a:t>
            </a:r>
            <a:r>
              <a:rPr lang="en-IN" dirty="0"/>
              <a:t>=0; </a:t>
            </a:r>
            <a:r>
              <a:rPr lang="en-IN" dirty="0" err="1"/>
              <a:t>i</a:t>
            </a:r>
            <a:r>
              <a:rPr lang="en-IN" dirty="0"/>
              <a:t>&lt;2; </a:t>
            </a:r>
            <a:r>
              <a:rPr lang="en-IN" dirty="0" err="1"/>
              <a:t>i</a:t>
            </a:r>
            <a:r>
              <a:rPr lang="en-IN" dirty="0"/>
              <a:t>++){					}</a:t>
            </a:r>
          </a:p>
          <a:p>
            <a:r>
              <a:rPr lang="en-IN" dirty="0"/>
              <a:t>        for(j=0;j&lt;3; </a:t>
            </a:r>
            <a:r>
              <a:rPr lang="en-IN" dirty="0" err="1"/>
              <a:t>j++</a:t>
            </a:r>
            <a:r>
              <a:rPr lang="en-IN" dirty="0"/>
              <a:t>){				   }</a:t>
            </a:r>
          </a:p>
          <a:p>
            <a:r>
              <a:rPr lang="en-IN" dirty="0"/>
              <a:t>             </a:t>
            </a:r>
            <a:r>
              <a:rPr lang="en-IN" dirty="0" err="1"/>
              <a:t>scanf</a:t>
            </a:r>
            <a:r>
              <a:rPr lang="en-IN" dirty="0"/>
              <a:t>(“%</a:t>
            </a:r>
            <a:r>
              <a:rPr lang="en-IN" dirty="0" err="1"/>
              <a:t>d”,&amp;b</a:t>
            </a:r>
            <a:r>
              <a:rPr lang="en-IN" dirty="0"/>
              <a:t>[</a:t>
            </a:r>
            <a:r>
              <a:rPr lang="en-IN" dirty="0" err="1"/>
              <a:t>i</a:t>
            </a:r>
            <a:r>
              <a:rPr lang="en-IN" dirty="0"/>
              <a:t>][j]);</a:t>
            </a:r>
          </a:p>
          <a:p>
            <a:r>
              <a:rPr lang="en-IN" dirty="0"/>
              <a:t>        }</a:t>
            </a:r>
          </a:p>
          <a:p>
            <a:r>
              <a:rPr lang="en-IN" dirty="0"/>
              <a:t>  }</a:t>
            </a:r>
          </a:p>
          <a:p>
            <a:endParaRPr lang="en-IN" dirty="0"/>
          </a:p>
        </p:txBody>
      </p:sp>
    </p:spTree>
    <p:extLst>
      <p:ext uri="{BB962C8B-B14F-4D97-AF65-F5344CB8AC3E}">
        <p14:creationId xmlns:p14="http://schemas.microsoft.com/office/powerpoint/2010/main" val="4117999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AF22BF-78F7-5350-1188-97AB5A753D55}"/>
              </a:ext>
            </a:extLst>
          </p:cNvPr>
          <p:cNvSpPr>
            <a:spLocks noGrp="1"/>
          </p:cNvSpPr>
          <p:nvPr>
            <p:ph idx="1"/>
          </p:nvPr>
        </p:nvSpPr>
        <p:spPr>
          <a:xfrm>
            <a:off x="247872" y="181945"/>
            <a:ext cx="11758597" cy="6417638"/>
          </a:xfrm>
        </p:spPr>
        <p:txBody>
          <a:bodyPr/>
          <a:lstStyle/>
          <a:p>
            <a:endParaRPr lang="en-IN" dirty="0"/>
          </a:p>
        </p:txBody>
      </p:sp>
      <p:sp>
        <p:nvSpPr>
          <p:cNvPr id="4" name="TextBox 3">
            <a:extLst>
              <a:ext uri="{FF2B5EF4-FFF2-40B4-BE49-F238E27FC236}">
                <a16:creationId xmlns:a16="http://schemas.microsoft.com/office/drawing/2014/main" id="{DFB80C50-2D48-76D2-AF4B-47E6A21C1926}"/>
              </a:ext>
            </a:extLst>
          </p:cNvPr>
          <p:cNvSpPr txBox="1"/>
          <p:nvPr/>
        </p:nvSpPr>
        <p:spPr>
          <a:xfrm>
            <a:off x="3513483" y="1580320"/>
            <a:ext cx="4676362" cy="424731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OUTPUT:</a:t>
            </a:r>
          </a:p>
          <a:p>
            <a:endParaRPr lang="en-IN" dirty="0"/>
          </a:p>
          <a:p>
            <a:r>
              <a:rPr lang="en-IN" dirty="0"/>
              <a:t>MATRIX A:</a:t>
            </a:r>
          </a:p>
          <a:p>
            <a:r>
              <a:rPr lang="en-IN" dirty="0"/>
              <a:t>5 4 6</a:t>
            </a:r>
          </a:p>
          <a:p>
            <a:r>
              <a:rPr lang="en-IN" dirty="0"/>
              <a:t>5 4 6</a:t>
            </a:r>
          </a:p>
          <a:p>
            <a:endParaRPr lang="en-IN" dirty="0"/>
          </a:p>
          <a:p>
            <a:r>
              <a:rPr lang="en-IN" dirty="0"/>
              <a:t>MATRIX B:</a:t>
            </a:r>
          </a:p>
          <a:p>
            <a:r>
              <a:rPr lang="en-IN" dirty="0"/>
              <a:t>3 2 1</a:t>
            </a:r>
          </a:p>
          <a:p>
            <a:r>
              <a:rPr lang="en-IN" dirty="0"/>
              <a:t>3 2 1</a:t>
            </a:r>
          </a:p>
          <a:p>
            <a:endParaRPr lang="en-IN" dirty="0"/>
          </a:p>
          <a:p>
            <a:r>
              <a:rPr lang="en-IN" dirty="0"/>
              <a:t>Result:</a:t>
            </a:r>
          </a:p>
          <a:p>
            <a:r>
              <a:rPr lang="en-IN" dirty="0"/>
              <a:t>31 28 </a:t>
            </a:r>
          </a:p>
          <a:p>
            <a:r>
              <a:rPr lang="en-IN" dirty="0"/>
              <a:t>31 28</a:t>
            </a:r>
          </a:p>
          <a:p>
            <a:endParaRPr lang="en-IN" dirty="0"/>
          </a:p>
          <a:p>
            <a:endParaRPr lang="en-IN" dirty="0"/>
          </a:p>
        </p:txBody>
      </p:sp>
    </p:spTree>
    <p:extLst>
      <p:ext uri="{BB962C8B-B14F-4D97-AF65-F5344CB8AC3E}">
        <p14:creationId xmlns:p14="http://schemas.microsoft.com/office/powerpoint/2010/main" val="436625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0819DF-A1B8-E7F1-3C79-223A216289E9}"/>
              </a:ext>
            </a:extLst>
          </p:cNvPr>
          <p:cNvSpPr>
            <a:spLocks noGrp="1"/>
          </p:cNvSpPr>
          <p:nvPr>
            <p:ph idx="1"/>
          </p:nvPr>
        </p:nvSpPr>
        <p:spPr>
          <a:xfrm>
            <a:off x="88846" y="72614"/>
            <a:ext cx="12007075" cy="6695934"/>
          </a:xfrm>
        </p:spPr>
        <p:txBody>
          <a:bodyPr/>
          <a:lstStyle/>
          <a:p>
            <a:pPr algn="ctr"/>
            <a:r>
              <a:rPr lang="en-US" dirty="0"/>
              <a:t>STRINGS</a:t>
            </a:r>
          </a:p>
          <a:p>
            <a:r>
              <a:rPr lang="en-US" dirty="0"/>
              <a:t>STRINGS in C are represented by arrays of characters.</a:t>
            </a:r>
          </a:p>
          <a:p>
            <a:r>
              <a:rPr lang="en-IN" dirty="0"/>
              <a:t>String always ends with a special character, called the </a:t>
            </a:r>
            <a:r>
              <a:rPr lang="en-IN" b="1" u="sng" dirty="0"/>
              <a:t>NULL CHARACTER</a:t>
            </a:r>
            <a:r>
              <a:rPr lang="en-IN" dirty="0"/>
              <a:t>.</a:t>
            </a:r>
          </a:p>
          <a:p>
            <a:r>
              <a:rPr lang="en-IN" dirty="0"/>
              <a:t>The </a:t>
            </a:r>
            <a:r>
              <a:rPr lang="en-IN" b="1" u="sng" dirty="0"/>
              <a:t>NULL or string-terminating character </a:t>
            </a:r>
            <a:r>
              <a:rPr lang="en-IN" dirty="0"/>
              <a:t>is represented by another character escape sequence, \0.</a:t>
            </a:r>
          </a:p>
          <a:p>
            <a:pPr marL="36900" indent="0">
              <a:buNone/>
            </a:pPr>
            <a:endParaRPr lang="en-IN" dirty="0"/>
          </a:p>
          <a:p>
            <a:pPr marL="36900" indent="0">
              <a:buNone/>
            </a:pPr>
            <a:r>
              <a:rPr lang="en-IN" b="1" u="sng" dirty="0"/>
              <a:t>DECLARATION &amp; INITIALISATION OF A STRING:  </a:t>
            </a:r>
            <a:r>
              <a:rPr lang="en-IN" dirty="0"/>
              <a:t>0     1       2      3      4       5     6     7       8       9</a:t>
            </a:r>
          </a:p>
          <a:p>
            <a:pPr marL="36900" indent="0">
              <a:buNone/>
            </a:pPr>
            <a:r>
              <a:rPr lang="en-IN" dirty="0" err="1"/>
              <a:t>Eg</a:t>
            </a:r>
            <a:r>
              <a:rPr lang="en-IN" dirty="0"/>
              <a:t>: char name[10] = “WELCOME”;   name</a:t>
            </a:r>
          </a:p>
          <a:p>
            <a:pPr marL="36900" indent="0">
              <a:buNone/>
            </a:pPr>
            <a:endParaRPr lang="en-US" dirty="0"/>
          </a:p>
          <a:p>
            <a:r>
              <a:rPr lang="en-US" dirty="0"/>
              <a:t>This is similar to </a:t>
            </a:r>
          </a:p>
          <a:p>
            <a:pPr marL="36900" indent="0">
              <a:buNone/>
            </a:pPr>
            <a:r>
              <a:rPr lang="en-US" b="1" dirty="0"/>
              <a:t>char name[10] = {‘W’,’E’,’L’,’C’,’O’,’M’,’E’,’\0’};	</a:t>
            </a:r>
          </a:p>
          <a:p>
            <a:r>
              <a:rPr lang="en-US" dirty="0"/>
              <a:t>All the symbols with space are allowed.</a:t>
            </a:r>
          </a:p>
          <a:p>
            <a:r>
              <a:rPr lang="en-US" dirty="0"/>
              <a:t>%s format specifier is used for string.</a:t>
            </a:r>
          </a:p>
          <a:p>
            <a:r>
              <a:rPr lang="en-US" dirty="0"/>
              <a:t> </a:t>
            </a:r>
            <a:r>
              <a:rPr lang="en-US" b="1" dirty="0"/>
              <a:t>char name [10]; </a:t>
            </a:r>
          </a:p>
          <a:p>
            <a:pPr marL="36900" indent="0">
              <a:buNone/>
            </a:pPr>
            <a:r>
              <a:rPr lang="en-US" b="1" dirty="0"/>
              <a:t>      name[10] = “WELCOME”;</a:t>
            </a:r>
            <a:r>
              <a:rPr lang="en-US" dirty="0"/>
              <a:t>		This is wrong declaration and </a:t>
            </a:r>
            <a:r>
              <a:rPr lang="en-US" dirty="0" err="1"/>
              <a:t>Initialisation</a:t>
            </a:r>
            <a:r>
              <a:rPr lang="en-US" dirty="0"/>
              <a:t>.									     						</a:t>
            </a:r>
            <a:endParaRPr lang="en-US" sz="1400" dirty="0"/>
          </a:p>
        </p:txBody>
      </p:sp>
      <p:graphicFrame>
        <p:nvGraphicFramePr>
          <p:cNvPr id="2" name="Table 1">
            <a:extLst>
              <a:ext uri="{FF2B5EF4-FFF2-40B4-BE49-F238E27FC236}">
                <a16:creationId xmlns:a16="http://schemas.microsoft.com/office/drawing/2014/main" id="{7D850BDC-FA33-3ABC-A701-5861CEAAC880}"/>
              </a:ext>
            </a:extLst>
          </p:cNvPr>
          <p:cNvGraphicFramePr>
            <a:graphicFrameLocks noGrp="1"/>
          </p:cNvGraphicFramePr>
          <p:nvPr>
            <p:extLst>
              <p:ext uri="{D42A27DB-BD31-4B8C-83A1-F6EECF244321}">
                <p14:modId xmlns:p14="http://schemas.microsoft.com/office/powerpoint/2010/main" val="3079325875"/>
              </p:ext>
            </p:extLst>
          </p:nvPr>
        </p:nvGraphicFramePr>
        <p:xfrm>
          <a:off x="6514549" y="2728265"/>
          <a:ext cx="5263320" cy="700735"/>
        </p:xfrm>
        <a:graphic>
          <a:graphicData uri="http://schemas.openxmlformats.org/drawingml/2006/table">
            <a:tbl>
              <a:tblPr firstRow="1" bandRow="1">
                <a:tableStyleId>{5C22544A-7EE6-4342-B048-85BDC9FD1C3A}</a:tableStyleId>
              </a:tblPr>
              <a:tblGrid>
                <a:gridCol w="526332">
                  <a:extLst>
                    <a:ext uri="{9D8B030D-6E8A-4147-A177-3AD203B41FA5}">
                      <a16:colId xmlns:a16="http://schemas.microsoft.com/office/drawing/2014/main" val="2429881491"/>
                    </a:ext>
                  </a:extLst>
                </a:gridCol>
                <a:gridCol w="526332">
                  <a:extLst>
                    <a:ext uri="{9D8B030D-6E8A-4147-A177-3AD203B41FA5}">
                      <a16:colId xmlns:a16="http://schemas.microsoft.com/office/drawing/2014/main" val="1015912925"/>
                    </a:ext>
                  </a:extLst>
                </a:gridCol>
                <a:gridCol w="526332">
                  <a:extLst>
                    <a:ext uri="{9D8B030D-6E8A-4147-A177-3AD203B41FA5}">
                      <a16:colId xmlns:a16="http://schemas.microsoft.com/office/drawing/2014/main" val="964929352"/>
                    </a:ext>
                  </a:extLst>
                </a:gridCol>
                <a:gridCol w="526332">
                  <a:extLst>
                    <a:ext uri="{9D8B030D-6E8A-4147-A177-3AD203B41FA5}">
                      <a16:colId xmlns:a16="http://schemas.microsoft.com/office/drawing/2014/main" val="3356023513"/>
                    </a:ext>
                  </a:extLst>
                </a:gridCol>
                <a:gridCol w="526332">
                  <a:extLst>
                    <a:ext uri="{9D8B030D-6E8A-4147-A177-3AD203B41FA5}">
                      <a16:colId xmlns:a16="http://schemas.microsoft.com/office/drawing/2014/main" val="2600802586"/>
                    </a:ext>
                  </a:extLst>
                </a:gridCol>
                <a:gridCol w="526332">
                  <a:extLst>
                    <a:ext uri="{9D8B030D-6E8A-4147-A177-3AD203B41FA5}">
                      <a16:colId xmlns:a16="http://schemas.microsoft.com/office/drawing/2014/main" val="1143409063"/>
                    </a:ext>
                  </a:extLst>
                </a:gridCol>
                <a:gridCol w="526332">
                  <a:extLst>
                    <a:ext uri="{9D8B030D-6E8A-4147-A177-3AD203B41FA5}">
                      <a16:colId xmlns:a16="http://schemas.microsoft.com/office/drawing/2014/main" val="2198607959"/>
                    </a:ext>
                  </a:extLst>
                </a:gridCol>
                <a:gridCol w="526332">
                  <a:extLst>
                    <a:ext uri="{9D8B030D-6E8A-4147-A177-3AD203B41FA5}">
                      <a16:colId xmlns:a16="http://schemas.microsoft.com/office/drawing/2014/main" val="4131696123"/>
                    </a:ext>
                  </a:extLst>
                </a:gridCol>
                <a:gridCol w="526332">
                  <a:extLst>
                    <a:ext uri="{9D8B030D-6E8A-4147-A177-3AD203B41FA5}">
                      <a16:colId xmlns:a16="http://schemas.microsoft.com/office/drawing/2014/main" val="2420786935"/>
                    </a:ext>
                  </a:extLst>
                </a:gridCol>
                <a:gridCol w="526332">
                  <a:extLst>
                    <a:ext uri="{9D8B030D-6E8A-4147-A177-3AD203B41FA5}">
                      <a16:colId xmlns:a16="http://schemas.microsoft.com/office/drawing/2014/main" val="1924038442"/>
                    </a:ext>
                  </a:extLst>
                </a:gridCol>
              </a:tblGrid>
              <a:tr h="700735">
                <a:tc>
                  <a:txBody>
                    <a:bodyPr/>
                    <a:lstStyle/>
                    <a:p>
                      <a:r>
                        <a:rPr lang="en-US" dirty="0"/>
                        <a:t>W</a:t>
                      </a:r>
                      <a:endParaRPr lang="en-IN" dirty="0"/>
                    </a:p>
                  </a:txBody>
                  <a:tcPr/>
                </a:tc>
                <a:tc>
                  <a:txBody>
                    <a:bodyPr/>
                    <a:lstStyle/>
                    <a:p>
                      <a:r>
                        <a:rPr lang="en-US" dirty="0"/>
                        <a:t>E</a:t>
                      </a:r>
                      <a:endParaRPr lang="en-IN" dirty="0"/>
                    </a:p>
                  </a:txBody>
                  <a:tcPr/>
                </a:tc>
                <a:tc>
                  <a:txBody>
                    <a:bodyPr/>
                    <a:lstStyle/>
                    <a:p>
                      <a:r>
                        <a:rPr lang="en-US" dirty="0"/>
                        <a:t>L</a:t>
                      </a:r>
                      <a:endParaRPr lang="en-IN" dirty="0"/>
                    </a:p>
                  </a:txBody>
                  <a:tcPr/>
                </a:tc>
                <a:tc>
                  <a:txBody>
                    <a:bodyPr/>
                    <a:lstStyle/>
                    <a:p>
                      <a:r>
                        <a:rPr lang="en-US" dirty="0"/>
                        <a:t>C</a:t>
                      </a:r>
                      <a:endParaRPr lang="en-IN" dirty="0"/>
                    </a:p>
                  </a:txBody>
                  <a:tcPr/>
                </a:tc>
                <a:tc>
                  <a:txBody>
                    <a:bodyPr/>
                    <a:lstStyle/>
                    <a:p>
                      <a:r>
                        <a:rPr lang="en-US" dirty="0"/>
                        <a:t>O</a:t>
                      </a:r>
                      <a:endParaRPr lang="en-IN" dirty="0"/>
                    </a:p>
                  </a:txBody>
                  <a:tcPr/>
                </a:tc>
                <a:tc>
                  <a:txBody>
                    <a:bodyPr/>
                    <a:lstStyle/>
                    <a:p>
                      <a:r>
                        <a:rPr lang="en-US" dirty="0"/>
                        <a:t>M</a:t>
                      </a:r>
                      <a:endParaRPr lang="en-IN" dirty="0"/>
                    </a:p>
                  </a:txBody>
                  <a:tcPr/>
                </a:tc>
                <a:tc>
                  <a:txBody>
                    <a:bodyPr/>
                    <a:lstStyle/>
                    <a:p>
                      <a:r>
                        <a:rPr lang="en-US" dirty="0"/>
                        <a:t>E</a:t>
                      </a:r>
                      <a:endParaRPr lang="en-IN" dirty="0"/>
                    </a:p>
                  </a:txBody>
                  <a:tcPr/>
                </a:tc>
                <a:tc>
                  <a:txBody>
                    <a:bodyPr/>
                    <a:lstStyle/>
                    <a:p>
                      <a:r>
                        <a:rPr lang="en-US" dirty="0"/>
                        <a:t>\0</a:t>
                      </a:r>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84592773"/>
                  </a:ext>
                </a:extLst>
              </a:tr>
            </a:tbl>
          </a:graphicData>
        </a:graphic>
      </p:graphicFrame>
      <p:sp>
        <p:nvSpPr>
          <p:cNvPr id="4" name="TextBox 3">
            <a:extLst>
              <a:ext uri="{FF2B5EF4-FFF2-40B4-BE49-F238E27FC236}">
                <a16:creationId xmlns:a16="http://schemas.microsoft.com/office/drawing/2014/main" id="{77B8C123-676B-56AC-2676-56ACF2A0D64F}"/>
              </a:ext>
            </a:extLst>
          </p:cNvPr>
          <p:cNvSpPr txBox="1"/>
          <p:nvPr/>
        </p:nvSpPr>
        <p:spPr>
          <a:xfrm>
            <a:off x="4224131" y="3051249"/>
            <a:ext cx="1013791" cy="36933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dirty="0"/>
              <a:t>2000</a:t>
            </a:r>
            <a:endParaRPr lang="en-IN" dirty="0"/>
          </a:p>
        </p:txBody>
      </p:sp>
      <p:cxnSp>
        <p:nvCxnSpPr>
          <p:cNvPr id="6" name="Straight Arrow Connector 5">
            <a:extLst>
              <a:ext uri="{FF2B5EF4-FFF2-40B4-BE49-F238E27FC236}">
                <a16:creationId xmlns:a16="http://schemas.microsoft.com/office/drawing/2014/main" id="{4EC54B7E-4E2A-0E1F-AA22-AC08F339D2C9}"/>
              </a:ext>
            </a:extLst>
          </p:cNvPr>
          <p:cNvCxnSpPr>
            <a:stCxn id="4" idx="3"/>
          </p:cNvCxnSpPr>
          <p:nvPr/>
        </p:nvCxnSpPr>
        <p:spPr>
          <a:xfrm>
            <a:off x="5237922" y="3235915"/>
            <a:ext cx="12766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C2192A0-DB03-E4E1-509A-BD8BA79B3DC1}"/>
              </a:ext>
            </a:extLst>
          </p:cNvPr>
          <p:cNvSpPr txBox="1"/>
          <p:nvPr/>
        </p:nvSpPr>
        <p:spPr>
          <a:xfrm>
            <a:off x="6172200" y="3479423"/>
            <a:ext cx="6019800" cy="276999"/>
          </a:xfrm>
          <a:prstGeom prst="rect">
            <a:avLst/>
          </a:prstGeom>
          <a:noFill/>
        </p:spPr>
        <p:txBody>
          <a:bodyPr wrap="square" rtlCol="0">
            <a:spAutoFit/>
          </a:bodyPr>
          <a:lstStyle/>
          <a:p>
            <a:r>
              <a:rPr lang="en-US" sz="1200" dirty="0"/>
              <a:t>         2000      2 001    2002      2003       2004     2005       2006     2007      2008     2009</a:t>
            </a:r>
            <a:endParaRPr lang="en-IN" sz="1200" dirty="0"/>
          </a:p>
        </p:txBody>
      </p:sp>
    </p:spTree>
    <p:extLst>
      <p:ext uri="{BB962C8B-B14F-4D97-AF65-F5344CB8AC3E}">
        <p14:creationId xmlns:p14="http://schemas.microsoft.com/office/powerpoint/2010/main" val="40123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00CAB4-44D1-469B-E84F-F17D1E756E5D}"/>
              </a:ext>
            </a:extLst>
          </p:cNvPr>
          <p:cNvSpPr>
            <a:spLocks noGrp="1"/>
          </p:cNvSpPr>
          <p:nvPr>
            <p:ph idx="1"/>
          </p:nvPr>
        </p:nvSpPr>
        <p:spPr>
          <a:xfrm>
            <a:off x="69574" y="0"/>
            <a:ext cx="12122426" cy="6788426"/>
          </a:xfrm>
        </p:spPr>
        <p:txBody>
          <a:bodyPr/>
          <a:lstStyle/>
          <a:p>
            <a:pPr marL="36900" indent="0">
              <a:buNone/>
            </a:pPr>
            <a:r>
              <a:rPr lang="en-US" b="1" u="sng" dirty="0"/>
              <a:t>PRINTING STRINGS</a:t>
            </a:r>
          </a:p>
          <a:p>
            <a:r>
              <a:rPr lang="en-US" dirty="0"/>
              <a:t>WIDTH and PRECISION specifications may be used with the %s conversion specifier.</a:t>
            </a:r>
          </a:p>
          <a:p>
            <a:r>
              <a:rPr lang="en-US" dirty="0"/>
              <a:t>The WIDTH specifies the minimum output field width; if the string is shorter, then space padding is generated.</a:t>
            </a:r>
          </a:p>
          <a:p>
            <a:r>
              <a:rPr lang="en-US" dirty="0"/>
              <a:t>The PRECISION specifies the maximum number of characters to display. If the string is too long, it is truncated.</a:t>
            </a:r>
          </a:p>
          <a:p>
            <a:r>
              <a:rPr lang="en-US" dirty="0" err="1"/>
              <a:t>Eg</a:t>
            </a:r>
            <a:r>
              <a:rPr lang="en-US" dirty="0"/>
              <a:t>: </a:t>
            </a:r>
            <a:r>
              <a:rPr lang="en-US" dirty="0" err="1"/>
              <a:t>printf</a:t>
            </a:r>
            <a:r>
              <a:rPr lang="en-US" dirty="0"/>
              <a:t>(“%7.3s”, name);  This specifies that only the first three characters have to be printed in a total field width of seven characters and </a:t>
            </a:r>
            <a:r>
              <a:rPr lang="en-US" b="1" dirty="0"/>
              <a:t>right justified in the allocated width by default.</a:t>
            </a:r>
          </a:p>
          <a:p>
            <a:pPr>
              <a:spcBef>
                <a:spcPts val="0"/>
              </a:spcBef>
              <a:spcAft>
                <a:spcPts val="0"/>
              </a:spcAft>
            </a:pPr>
            <a:endParaRPr lang="en-US" dirty="0"/>
          </a:p>
          <a:p>
            <a:pPr>
              <a:spcBef>
                <a:spcPts val="0"/>
              </a:spcBef>
              <a:spcAft>
                <a:spcPts val="0"/>
              </a:spcAft>
            </a:pPr>
            <a:r>
              <a:rPr lang="en-US" dirty="0"/>
              <a:t>For left justification, negative width is specified.</a:t>
            </a:r>
          </a:p>
          <a:p>
            <a:pPr marL="36900" indent="0">
              <a:spcBef>
                <a:spcPts val="0"/>
              </a:spcBef>
              <a:spcAft>
                <a:spcPts val="0"/>
              </a:spcAft>
              <a:buNone/>
            </a:pPr>
            <a:r>
              <a:rPr lang="en-US" dirty="0"/>
              <a:t>     </a:t>
            </a:r>
            <a:r>
              <a:rPr lang="en-US" dirty="0" err="1"/>
              <a:t>printf</a:t>
            </a:r>
            <a:r>
              <a:rPr lang="en-US" dirty="0"/>
              <a:t>(“%-7.3s”, name);</a:t>
            </a:r>
          </a:p>
          <a:p>
            <a:pPr marL="36900" indent="0">
              <a:spcBef>
                <a:spcPts val="0"/>
              </a:spcBef>
              <a:spcAft>
                <a:spcPts val="0"/>
              </a:spcAft>
              <a:buNone/>
            </a:pPr>
            <a:endParaRPr lang="en-US" dirty="0"/>
          </a:p>
          <a:p>
            <a:pPr marL="36900" indent="0">
              <a:spcBef>
                <a:spcPts val="0"/>
              </a:spcBef>
              <a:spcAft>
                <a:spcPts val="0"/>
              </a:spcAft>
              <a:buNone/>
            </a:pPr>
            <a:r>
              <a:rPr lang="en-US" dirty="0"/>
              <a:t>NOTE:</a:t>
            </a:r>
          </a:p>
          <a:p>
            <a:pPr marL="36900" indent="0">
              <a:spcBef>
                <a:spcPts val="0"/>
              </a:spcBef>
              <a:spcAft>
                <a:spcPts val="0"/>
              </a:spcAft>
              <a:buNone/>
            </a:pPr>
            <a:endParaRPr lang="en-US" dirty="0"/>
          </a:p>
          <a:p>
            <a:pPr>
              <a:spcBef>
                <a:spcPts val="0"/>
              </a:spcBef>
              <a:spcAft>
                <a:spcPts val="0"/>
              </a:spcAft>
            </a:pPr>
            <a:r>
              <a:rPr lang="en-US" dirty="0"/>
              <a:t>When the field width is less than the length of the string, the entire string is printed.</a:t>
            </a:r>
          </a:p>
          <a:p>
            <a:pPr>
              <a:spcBef>
                <a:spcPts val="0"/>
              </a:spcBef>
              <a:spcAft>
                <a:spcPts val="0"/>
              </a:spcAft>
            </a:pPr>
            <a:r>
              <a:rPr lang="en-IN" dirty="0"/>
              <a:t>The integer value on the right side of the decimal point specifies the number of characters to be printed.</a:t>
            </a:r>
          </a:p>
          <a:p>
            <a:pPr>
              <a:spcBef>
                <a:spcPts val="0"/>
              </a:spcBef>
              <a:spcAft>
                <a:spcPts val="0"/>
              </a:spcAft>
            </a:pPr>
            <a:r>
              <a:rPr lang="en-IN" dirty="0"/>
              <a:t>When the number of characters to be printed is specified as zero, nothing is printed.</a:t>
            </a:r>
          </a:p>
          <a:p>
            <a:pPr marL="36900" indent="0">
              <a:spcBef>
                <a:spcPts val="0"/>
              </a:spcBef>
              <a:spcAft>
                <a:spcPts val="0"/>
              </a:spcAft>
              <a:buNone/>
            </a:pPr>
            <a:endParaRPr lang="en-US" dirty="0"/>
          </a:p>
          <a:p>
            <a:pPr marL="36900" indent="0">
              <a:buNone/>
            </a:pPr>
            <a:endParaRPr lang="en-IN" dirty="0"/>
          </a:p>
        </p:txBody>
      </p:sp>
    </p:spTree>
    <p:extLst>
      <p:ext uri="{BB962C8B-B14F-4D97-AF65-F5344CB8AC3E}">
        <p14:creationId xmlns:p14="http://schemas.microsoft.com/office/powerpoint/2010/main" val="3807244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BA7346-D37B-F7AA-07ED-3F355FAA86EC}"/>
              </a:ext>
            </a:extLst>
          </p:cNvPr>
          <p:cNvSpPr>
            <a:spLocks noGrp="1"/>
          </p:cNvSpPr>
          <p:nvPr>
            <p:ph idx="1"/>
          </p:nvPr>
        </p:nvSpPr>
        <p:spPr>
          <a:xfrm>
            <a:off x="98785" y="72615"/>
            <a:ext cx="11987197" cy="6695933"/>
          </a:xfrm>
        </p:spPr>
        <p:txBody>
          <a:bodyPr/>
          <a:lstStyle/>
          <a:p>
            <a:r>
              <a:rPr lang="en-IN" dirty="0"/>
              <a:t>EXAMPLE:</a:t>
            </a:r>
          </a:p>
        </p:txBody>
      </p:sp>
      <p:sp>
        <p:nvSpPr>
          <p:cNvPr id="4" name="TextBox 3">
            <a:extLst>
              <a:ext uri="{FF2B5EF4-FFF2-40B4-BE49-F238E27FC236}">
                <a16:creationId xmlns:a16="http://schemas.microsoft.com/office/drawing/2014/main" id="{D4F366C8-1E2E-D029-D4A3-D4755C25BFBB}"/>
              </a:ext>
            </a:extLst>
          </p:cNvPr>
          <p:cNvSpPr txBox="1"/>
          <p:nvPr/>
        </p:nvSpPr>
        <p:spPr>
          <a:xfrm>
            <a:off x="491987" y="1316935"/>
            <a:ext cx="3622814" cy="3693319"/>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#include&lt;stdio.h&gt;</a:t>
            </a:r>
          </a:p>
          <a:p>
            <a:r>
              <a:rPr lang="en-IN" dirty="0"/>
              <a:t>int main()</a:t>
            </a:r>
          </a:p>
          <a:p>
            <a:r>
              <a:rPr lang="en-IN" dirty="0"/>
              <a:t>{ </a:t>
            </a:r>
          </a:p>
          <a:p>
            <a:r>
              <a:rPr lang="en-IN" dirty="0"/>
              <a:t>    char s[]=“Hello, World”;</a:t>
            </a:r>
          </a:p>
          <a:p>
            <a:r>
              <a:rPr lang="en-IN" dirty="0"/>
              <a:t>    </a:t>
            </a:r>
            <a:r>
              <a:rPr lang="en-IN" dirty="0" err="1"/>
              <a:t>printf</a:t>
            </a:r>
            <a:r>
              <a:rPr lang="en-IN" dirty="0"/>
              <a:t>(“&gt;&gt;%s&lt;&lt;\</a:t>
            </a:r>
            <a:r>
              <a:rPr lang="en-IN" dirty="0" err="1"/>
              <a:t>n”,s</a:t>
            </a:r>
            <a:r>
              <a:rPr lang="en-IN" dirty="0"/>
              <a:t>);</a:t>
            </a:r>
          </a:p>
          <a:p>
            <a:r>
              <a:rPr lang="en-IN" dirty="0"/>
              <a:t>    </a:t>
            </a:r>
            <a:r>
              <a:rPr lang="en-IN" dirty="0" err="1"/>
              <a:t>printf</a:t>
            </a:r>
            <a:r>
              <a:rPr lang="en-IN" dirty="0"/>
              <a:t>(“&gt;&gt;%20s&lt;&lt;\</a:t>
            </a:r>
            <a:r>
              <a:rPr lang="en-IN" dirty="0" err="1"/>
              <a:t>n”,s</a:t>
            </a:r>
            <a:r>
              <a:rPr lang="en-IN" dirty="0"/>
              <a:t>);</a:t>
            </a:r>
          </a:p>
          <a:p>
            <a:r>
              <a:rPr lang="en-IN" dirty="0"/>
              <a:t>    </a:t>
            </a:r>
            <a:r>
              <a:rPr lang="en-IN" dirty="0" err="1"/>
              <a:t>printf</a:t>
            </a:r>
            <a:r>
              <a:rPr lang="en-IN" dirty="0"/>
              <a:t>(“&gt;&gt;%-20s&lt;&lt;\</a:t>
            </a:r>
            <a:r>
              <a:rPr lang="en-IN" dirty="0" err="1"/>
              <a:t>n”,s</a:t>
            </a:r>
            <a:r>
              <a:rPr lang="en-IN" dirty="0"/>
              <a:t>);</a:t>
            </a:r>
          </a:p>
          <a:p>
            <a:r>
              <a:rPr lang="en-IN" dirty="0"/>
              <a:t>    </a:t>
            </a:r>
            <a:r>
              <a:rPr lang="en-IN" dirty="0" err="1"/>
              <a:t>printf</a:t>
            </a:r>
            <a:r>
              <a:rPr lang="en-IN" dirty="0"/>
              <a:t>(“&gt;&gt;%.4s&lt;&lt;\</a:t>
            </a:r>
            <a:r>
              <a:rPr lang="en-IN" dirty="0" err="1"/>
              <a:t>n”,s</a:t>
            </a:r>
            <a:r>
              <a:rPr lang="en-IN" dirty="0"/>
              <a:t>);</a:t>
            </a:r>
          </a:p>
          <a:p>
            <a:r>
              <a:rPr lang="en-IN" dirty="0"/>
              <a:t>    </a:t>
            </a:r>
            <a:r>
              <a:rPr lang="en-IN" dirty="0" err="1"/>
              <a:t>printf</a:t>
            </a:r>
            <a:r>
              <a:rPr lang="en-IN" dirty="0"/>
              <a:t>(“&gt;&gt;%-20.4s&lt;&lt;\</a:t>
            </a:r>
            <a:r>
              <a:rPr lang="en-IN" dirty="0" err="1"/>
              <a:t>n”,s</a:t>
            </a:r>
            <a:r>
              <a:rPr lang="en-IN" dirty="0"/>
              <a:t>);</a:t>
            </a:r>
          </a:p>
          <a:p>
            <a:r>
              <a:rPr lang="en-IN" dirty="0"/>
              <a:t>    </a:t>
            </a:r>
            <a:r>
              <a:rPr lang="en-IN" dirty="0" err="1"/>
              <a:t>printf</a:t>
            </a:r>
            <a:r>
              <a:rPr lang="en-IN" dirty="0"/>
              <a:t>(“&gt;&gt;%20.4s&lt;&lt;\</a:t>
            </a:r>
            <a:r>
              <a:rPr lang="en-IN" dirty="0" err="1"/>
              <a:t>n”,s</a:t>
            </a:r>
            <a:r>
              <a:rPr lang="en-IN" dirty="0"/>
              <a:t>);</a:t>
            </a:r>
          </a:p>
          <a:p>
            <a:r>
              <a:rPr lang="en-IN" dirty="0"/>
              <a:t>    return 0;</a:t>
            </a:r>
          </a:p>
          <a:p>
            <a:r>
              <a:rPr lang="en-IN" dirty="0"/>
              <a:t>}</a:t>
            </a:r>
          </a:p>
          <a:p>
            <a:r>
              <a:rPr lang="en-IN" dirty="0"/>
              <a:t>  </a:t>
            </a:r>
          </a:p>
        </p:txBody>
      </p:sp>
      <p:sp>
        <p:nvSpPr>
          <p:cNvPr id="5" name="TextBox 4">
            <a:extLst>
              <a:ext uri="{FF2B5EF4-FFF2-40B4-BE49-F238E27FC236}">
                <a16:creationId xmlns:a16="http://schemas.microsoft.com/office/drawing/2014/main" id="{1CB93BFB-E2DD-B079-21B4-ECF5EDF505C5}"/>
              </a:ext>
            </a:extLst>
          </p:cNvPr>
          <p:cNvSpPr txBox="1"/>
          <p:nvPr/>
        </p:nvSpPr>
        <p:spPr>
          <a:xfrm>
            <a:off x="6728791" y="1411357"/>
            <a:ext cx="3498574" cy="2585323"/>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OUTPUT:</a:t>
            </a:r>
          </a:p>
          <a:p>
            <a:endParaRPr lang="en-IN" dirty="0"/>
          </a:p>
          <a:p>
            <a:r>
              <a:rPr lang="en-US" dirty="0"/>
              <a:t>&gt;&gt;Hello, World&lt;&lt;</a:t>
            </a:r>
          </a:p>
          <a:p>
            <a:r>
              <a:rPr lang="en-US" dirty="0"/>
              <a:t>&gt;&gt;        Hello, World&lt;&lt;</a:t>
            </a:r>
          </a:p>
          <a:p>
            <a:r>
              <a:rPr lang="en-US" dirty="0"/>
              <a:t>&gt;&gt;Hello, World        &lt;&lt;</a:t>
            </a:r>
          </a:p>
          <a:p>
            <a:r>
              <a:rPr lang="en-US" dirty="0"/>
              <a:t>&gt;&gt;Hell&lt;&lt;</a:t>
            </a:r>
          </a:p>
          <a:p>
            <a:r>
              <a:rPr lang="en-US" dirty="0"/>
              <a:t>&gt;&gt;Hell                &lt;&lt;</a:t>
            </a:r>
          </a:p>
          <a:p>
            <a:r>
              <a:rPr lang="en-US" dirty="0"/>
              <a:t>&gt;&gt;                Hell&lt;&lt;</a:t>
            </a:r>
          </a:p>
          <a:p>
            <a:endParaRPr lang="en-IN" dirty="0"/>
          </a:p>
        </p:txBody>
      </p:sp>
    </p:spTree>
    <p:extLst>
      <p:ext uri="{BB962C8B-B14F-4D97-AF65-F5344CB8AC3E}">
        <p14:creationId xmlns:p14="http://schemas.microsoft.com/office/powerpoint/2010/main" val="3243134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FFD192-682A-9954-0525-938260CFBA44}"/>
              </a:ext>
            </a:extLst>
          </p:cNvPr>
          <p:cNvSpPr>
            <a:spLocks noGrp="1"/>
          </p:cNvSpPr>
          <p:nvPr>
            <p:ph idx="1"/>
          </p:nvPr>
        </p:nvSpPr>
        <p:spPr>
          <a:xfrm>
            <a:off x="78907" y="-1"/>
            <a:ext cx="11977257" cy="6728791"/>
          </a:xfrm>
        </p:spPr>
        <p:txBody>
          <a:bodyPr/>
          <a:lstStyle/>
          <a:p>
            <a:r>
              <a:rPr lang="en-IN" dirty="0"/>
              <a:t>gets( ) and puts( )</a:t>
            </a:r>
          </a:p>
          <a:p>
            <a:r>
              <a:rPr lang="en-IN" dirty="0"/>
              <a:t>Consider a example,</a:t>
            </a:r>
          </a:p>
          <a:p>
            <a:pPr marL="36900" indent="0">
              <a:buNone/>
            </a:pPr>
            <a:endParaRPr lang="en-IN" dirty="0"/>
          </a:p>
          <a:p>
            <a:pPr marL="36900" indent="0">
              <a:buNone/>
            </a:pPr>
            <a:endParaRPr lang="en-IN" dirty="0"/>
          </a:p>
          <a:p>
            <a:pPr marL="36900" indent="0">
              <a:buNone/>
            </a:pPr>
            <a:endParaRPr lang="en-IN" dirty="0"/>
          </a:p>
          <a:p>
            <a:pPr marL="36900" indent="0">
              <a:buNone/>
            </a:pPr>
            <a:endParaRPr lang="en-IN" dirty="0"/>
          </a:p>
          <a:p>
            <a:pPr marL="36900" indent="0">
              <a:buNone/>
            </a:pPr>
            <a:endParaRPr lang="en-IN" dirty="0"/>
          </a:p>
          <a:p>
            <a:pPr marL="36900" indent="0">
              <a:buNone/>
            </a:pPr>
            <a:endParaRPr lang="en-IN" dirty="0"/>
          </a:p>
          <a:p>
            <a:r>
              <a:rPr lang="en-IN" dirty="0" err="1"/>
              <a:t>scanf</a:t>
            </a:r>
            <a:r>
              <a:rPr lang="en-IN" dirty="0"/>
              <a:t> will not consider white spaces. So, ‘KHOLI’ will not be displayed.</a:t>
            </a:r>
          </a:p>
          <a:p>
            <a:r>
              <a:rPr lang="en-IN" dirty="0"/>
              <a:t>To read the complete line, gets function was used.</a:t>
            </a:r>
          </a:p>
          <a:p>
            <a:r>
              <a:rPr lang="en-IN" dirty="0"/>
              <a:t>‘gets’ was used to read a line of input from ‘stdin’ (standard input) </a:t>
            </a:r>
            <a:r>
              <a:rPr lang="en-IN" dirty="0" err="1"/>
              <a:t>iinto</a:t>
            </a:r>
            <a:r>
              <a:rPr lang="en-IN" dirty="0"/>
              <a:t> a buffer (character array). </a:t>
            </a:r>
          </a:p>
          <a:p>
            <a:r>
              <a:rPr lang="en-IN" dirty="0"/>
              <a:t>It stops reading when it encounters a newline character or the end-of-file(EOF).</a:t>
            </a:r>
          </a:p>
          <a:p>
            <a:r>
              <a:rPr lang="en-IN" dirty="0"/>
              <a:t>However, ‘gets’ does not check the size of the buffer, which makes it vulnerable to buffer overflow </a:t>
            </a:r>
            <a:r>
              <a:rPr lang="en-IN" dirty="0" err="1"/>
              <a:t>attacks.It</a:t>
            </a:r>
            <a:r>
              <a:rPr lang="en-IN" dirty="0"/>
              <a:t> prints beyond buffer and it leads to overflow, which overwrites on the stored memory.</a:t>
            </a:r>
          </a:p>
        </p:txBody>
      </p:sp>
      <p:sp>
        <p:nvSpPr>
          <p:cNvPr id="4" name="TextBox 3">
            <a:extLst>
              <a:ext uri="{FF2B5EF4-FFF2-40B4-BE49-F238E27FC236}">
                <a16:creationId xmlns:a16="http://schemas.microsoft.com/office/drawing/2014/main" id="{E44CD010-8F5C-FBA0-6324-D9F39A307A73}"/>
              </a:ext>
            </a:extLst>
          </p:cNvPr>
          <p:cNvSpPr txBox="1"/>
          <p:nvPr/>
        </p:nvSpPr>
        <p:spPr>
          <a:xfrm>
            <a:off x="909430" y="934278"/>
            <a:ext cx="3612874" cy="2308324"/>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#include&lt;stdio.h&gt;</a:t>
            </a:r>
          </a:p>
          <a:p>
            <a:r>
              <a:rPr lang="en-IN" dirty="0"/>
              <a:t>void main()</a:t>
            </a:r>
          </a:p>
          <a:p>
            <a:r>
              <a:rPr lang="en-IN" dirty="0"/>
              <a:t>{</a:t>
            </a:r>
          </a:p>
          <a:p>
            <a:r>
              <a:rPr lang="en-IN" dirty="0"/>
              <a:t>   char name[30];</a:t>
            </a:r>
          </a:p>
          <a:p>
            <a:r>
              <a:rPr lang="en-IN" dirty="0"/>
              <a:t>   </a:t>
            </a:r>
            <a:r>
              <a:rPr lang="en-IN" dirty="0" err="1"/>
              <a:t>printf</a:t>
            </a:r>
            <a:r>
              <a:rPr lang="en-IN" dirty="0"/>
              <a:t>(“Enter name:”);</a:t>
            </a:r>
          </a:p>
          <a:p>
            <a:r>
              <a:rPr lang="en-IN" dirty="0"/>
              <a:t>   </a:t>
            </a:r>
            <a:r>
              <a:rPr lang="en-IN" dirty="0" err="1"/>
              <a:t>scanf</a:t>
            </a:r>
            <a:r>
              <a:rPr lang="en-IN" dirty="0"/>
              <a:t>(“%</a:t>
            </a:r>
            <a:r>
              <a:rPr lang="en-IN" dirty="0" err="1"/>
              <a:t>s”,&amp;name</a:t>
            </a:r>
            <a:r>
              <a:rPr lang="en-IN" dirty="0"/>
              <a:t>);</a:t>
            </a:r>
          </a:p>
          <a:p>
            <a:r>
              <a:rPr lang="en-IN" dirty="0"/>
              <a:t>   </a:t>
            </a:r>
            <a:r>
              <a:rPr lang="en-IN" dirty="0" err="1"/>
              <a:t>printf</a:t>
            </a:r>
            <a:r>
              <a:rPr lang="en-IN" dirty="0"/>
              <a:t>(“%</a:t>
            </a:r>
            <a:r>
              <a:rPr lang="en-IN" dirty="0" err="1"/>
              <a:t>s”,name</a:t>
            </a:r>
            <a:r>
              <a:rPr lang="en-IN" dirty="0"/>
              <a:t>);</a:t>
            </a:r>
          </a:p>
          <a:p>
            <a:r>
              <a:rPr lang="en-IN" dirty="0"/>
              <a:t>}</a:t>
            </a:r>
          </a:p>
        </p:txBody>
      </p:sp>
      <p:sp>
        <p:nvSpPr>
          <p:cNvPr id="5" name="TextBox 4">
            <a:extLst>
              <a:ext uri="{FF2B5EF4-FFF2-40B4-BE49-F238E27FC236}">
                <a16:creationId xmlns:a16="http://schemas.microsoft.com/office/drawing/2014/main" id="{2E73F3AC-BEFE-CC9B-7E92-420E3B1265AD}"/>
              </a:ext>
            </a:extLst>
          </p:cNvPr>
          <p:cNvSpPr txBox="1"/>
          <p:nvPr/>
        </p:nvSpPr>
        <p:spPr>
          <a:xfrm>
            <a:off x="7212497" y="934278"/>
            <a:ext cx="3243468" cy="1477328"/>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OUTPUT:</a:t>
            </a:r>
          </a:p>
          <a:p>
            <a:endParaRPr lang="en-IN" dirty="0"/>
          </a:p>
          <a:p>
            <a:r>
              <a:rPr lang="fi-FI" dirty="0"/>
              <a:t>Enter name:VIRAT KHOLI</a:t>
            </a:r>
          </a:p>
          <a:p>
            <a:endParaRPr lang="fi-FI" dirty="0"/>
          </a:p>
          <a:p>
            <a:r>
              <a:rPr lang="fi-FI" dirty="0"/>
              <a:t>VIRAT</a:t>
            </a:r>
            <a:endParaRPr lang="en-IN" dirty="0"/>
          </a:p>
        </p:txBody>
      </p:sp>
    </p:spTree>
    <p:extLst>
      <p:ext uri="{BB962C8B-B14F-4D97-AF65-F5344CB8AC3E}">
        <p14:creationId xmlns:p14="http://schemas.microsoft.com/office/powerpoint/2010/main" val="2641596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4F8395-0BF1-ACD3-3C6B-BF3D20FE49A0}"/>
              </a:ext>
            </a:extLst>
          </p:cNvPr>
          <p:cNvSpPr>
            <a:spLocks noGrp="1"/>
          </p:cNvSpPr>
          <p:nvPr>
            <p:ph idx="1"/>
          </p:nvPr>
        </p:nvSpPr>
        <p:spPr>
          <a:xfrm>
            <a:off x="89452" y="109331"/>
            <a:ext cx="11976652" cy="6669156"/>
          </a:xfrm>
        </p:spPr>
        <p:txBody>
          <a:bodyPr/>
          <a:lstStyle/>
          <a:p>
            <a:r>
              <a:rPr lang="en-IN" dirty="0"/>
              <a:t>EXAMPLE:</a:t>
            </a:r>
          </a:p>
          <a:p>
            <a:endParaRPr lang="en-IN" dirty="0"/>
          </a:p>
          <a:p>
            <a:endParaRPr lang="en-IN" dirty="0"/>
          </a:p>
          <a:p>
            <a:endParaRPr lang="en-IN" dirty="0"/>
          </a:p>
          <a:p>
            <a:endParaRPr lang="en-IN" dirty="0"/>
          </a:p>
          <a:p>
            <a:endParaRPr lang="en-IN" dirty="0"/>
          </a:p>
          <a:p>
            <a:endParaRPr lang="en-IN" dirty="0"/>
          </a:p>
          <a:p>
            <a:endParaRPr lang="en-IN" dirty="0"/>
          </a:p>
          <a:p>
            <a:r>
              <a:rPr lang="en-US" dirty="0"/>
              <a:t>The buffer array is only 10 characters long.</a:t>
            </a:r>
          </a:p>
          <a:p>
            <a:r>
              <a:rPr lang="en-US" dirty="0"/>
              <a:t>The gets(buffer) function reads a line of input from stdin and stores it in buffer without checking if the input exceeds the buffer size.</a:t>
            </a:r>
          </a:p>
          <a:p>
            <a:r>
              <a:rPr lang="en-US" dirty="0"/>
              <a:t>If the user enters a string longer than 10 characters, it will overflow the buffer, leading to undefined behavior and potential security vulnerabilities.</a:t>
            </a:r>
          </a:p>
          <a:p>
            <a:r>
              <a:rPr lang="en-US" dirty="0"/>
              <a:t>In real-world applications, this overflow can overwrite adjacent memory, potentially corrupting data, causing crashes, or introducing security vulnerabilities such as allowing arbitrary code execution.</a:t>
            </a:r>
            <a:endParaRPr lang="en-IN" dirty="0"/>
          </a:p>
          <a:p>
            <a:pPr marL="36900" indent="0">
              <a:buNone/>
            </a:pPr>
            <a:endParaRPr lang="en-IN" dirty="0"/>
          </a:p>
        </p:txBody>
      </p:sp>
      <p:sp>
        <p:nvSpPr>
          <p:cNvPr id="4" name="TextBox 3">
            <a:extLst>
              <a:ext uri="{FF2B5EF4-FFF2-40B4-BE49-F238E27FC236}">
                <a16:creationId xmlns:a16="http://schemas.microsoft.com/office/drawing/2014/main" id="{6E9D6EA2-8D34-0E9E-A2F7-22440679E7B4}"/>
              </a:ext>
            </a:extLst>
          </p:cNvPr>
          <p:cNvSpPr txBox="1"/>
          <p:nvPr/>
        </p:nvSpPr>
        <p:spPr>
          <a:xfrm>
            <a:off x="125896" y="511865"/>
            <a:ext cx="5201478" cy="286232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#include&lt;stdio.h&gt;</a:t>
            </a:r>
          </a:p>
          <a:p>
            <a:r>
              <a:rPr lang="en-IN" dirty="0"/>
              <a:t>int main()</a:t>
            </a:r>
          </a:p>
          <a:p>
            <a:r>
              <a:rPr lang="en-IN" dirty="0"/>
              <a:t>{</a:t>
            </a:r>
          </a:p>
          <a:p>
            <a:r>
              <a:rPr lang="en-IN" dirty="0"/>
              <a:t>    char buffer[10];</a:t>
            </a:r>
          </a:p>
          <a:p>
            <a:r>
              <a:rPr lang="en-IN" dirty="0"/>
              <a:t>    </a:t>
            </a:r>
            <a:r>
              <a:rPr lang="en-IN" dirty="0" err="1"/>
              <a:t>printf</a:t>
            </a:r>
            <a:r>
              <a:rPr lang="en-IN" dirty="0"/>
              <a:t>(“Enter a string (longer than 10 characters to cause buffer overflow):”);</a:t>
            </a:r>
          </a:p>
          <a:p>
            <a:r>
              <a:rPr lang="en-IN" dirty="0"/>
              <a:t>    gets(buffer);</a:t>
            </a:r>
          </a:p>
          <a:p>
            <a:r>
              <a:rPr lang="en-IN" dirty="0"/>
              <a:t>    </a:t>
            </a:r>
            <a:r>
              <a:rPr lang="en-IN" dirty="0" err="1"/>
              <a:t>printf</a:t>
            </a:r>
            <a:r>
              <a:rPr lang="en-IN" dirty="0"/>
              <a:t>(“You entered:%s\</a:t>
            </a:r>
            <a:r>
              <a:rPr lang="en-IN" dirty="0" err="1"/>
              <a:t>n”,buffer</a:t>
            </a:r>
            <a:r>
              <a:rPr lang="en-IN" dirty="0"/>
              <a:t>);</a:t>
            </a:r>
          </a:p>
          <a:p>
            <a:r>
              <a:rPr lang="en-IN" dirty="0"/>
              <a:t>    return 0;</a:t>
            </a:r>
          </a:p>
          <a:p>
            <a:r>
              <a:rPr lang="en-IN" dirty="0"/>
              <a:t>}</a:t>
            </a:r>
          </a:p>
        </p:txBody>
      </p:sp>
      <p:sp>
        <p:nvSpPr>
          <p:cNvPr id="5" name="TextBox 4">
            <a:extLst>
              <a:ext uri="{FF2B5EF4-FFF2-40B4-BE49-F238E27FC236}">
                <a16:creationId xmlns:a16="http://schemas.microsoft.com/office/drawing/2014/main" id="{3B69BE06-7305-96B3-DC9C-5CA3476921D1}"/>
              </a:ext>
            </a:extLst>
          </p:cNvPr>
          <p:cNvSpPr txBox="1"/>
          <p:nvPr/>
        </p:nvSpPr>
        <p:spPr>
          <a:xfrm>
            <a:off x="6407427" y="511864"/>
            <a:ext cx="5426763" cy="2308324"/>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OUTPUT:</a:t>
            </a:r>
          </a:p>
          <a:p>
            <a:r>
              <a:rPr lang="en-US" dirty="0"/>
              <a:t>warning: the `gets' function is dangerous and should not be used.</a:t>
            </a:r>
          </a:p>
          <a:p>
            <a:r>
              <a:rPr lang="en-US" dirty="0"/>
              <a:t>Enter a string (longer than 10 characters to cause buffer overflow): </a:t>
            </a:r>
            <a:r>
              <a:rPr lang="en-US" dirty="0" err="1"/>
              <a:t>Thisisnotsafetouse</a:t>
            </a:r>
            <a:endParaRPr lang="en-US" dirty="0"/>
          </a:p>
          <a:p>
            <a:r>
              <a:rPr lang="en-US" dirty="0"/>
              <a:t>You entered: </a:t>
            </a:r>
            <a:r>
              <a:rPr lang="en-US" dirty="0" err="1"/>
              <a:t>Thisisnotsafetouse</a:t>
            </a:r>
            <a:endParaRPr lang="en-US" dirty="0"/>
          </a:p>
          <a:p>
            <a:r>
              <a:rPr lang="en-US" dirty="0"/>
              <a:t>*** stack smashing detected ***: terminated</a:t>
            </a:r>
            <a:endParaRPr lang="en-IN" dirty="0"/>
          </a:p>
          <a:p>
            <a:endParaRPr lang="en-IN" dirty="0"/>
          </a:p>
        </p:txBody>
      </p:sp>
    </p:spTree>
    <p:extLst>
      <p:ext uri="{BB962C8B-B14F-4D97-AF65-F5344CB8AC3E}">
        <p14:creationId xmlns:p14="http://schemas.microsoft.com/office/powerpoint/2010/main" val="3718200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D24FC-3720-1996-6BC2-ADBCD51B615F}"/>
              </a:ext>
            </a:extLst>
          </p:cNvPr>
          <p:cNvSpPr>
            <a:spLocks noGrp="1"/>
          </p:cNvSpPr>
          <p:nvPr>
            <p:ph type="title"/>
          </p:nvPr>
        </p:nvSpPr>
        <p:spPr>
          <a:xfrm>
            <a:off x="781820" y="-159"/>
            <a:ext cx="10353762" cy="612901"/>
          </a:xfrm>
        </p:spPr>
        <p:txBody>
          <a:bodyPr>
            <a:normAutofit fontScale="90000"/>
          </a:bodyPr>
          <a:lstStyle/>
          <a:p>
            <a:r>
              <a:rPr lang="en-IN" dirty="0"/>
              <a:t>What are ARRAYS?</a:t>
            </a:r>
          </a:p>
        </p:txBody>
      </p:sp>
      <p:sp>
        <p:nvSpPr>
          <p:cNvPr id="3" name="Content Placeholder 2">
            <a:extLst>
              <a:ext uri="{FF2B5EF4-FFF2-40B4-BE49-F238E27FC236}">
                <a16:creationId xmlns:a16="http://schemas.microsoft.com/office/drawing/2014/main" id="{9844D5EA-DAB9-28E2-B99A-50A40665636C}"/>
              </a:ext>
            </a:extLst>
          </p:cNvPr>
          <p:cNvSpPr>
            <a:spLocks noGrp="1"/>
          </p:cNvSpPr>
          <p:nvPr>
            <p:ph idx="1"/>
          </p:nvPr>
        </p:nvSpPr>
        <p:spPr>
          <a:xfrm>
            <a:off x="696979" y="612742"/>
            <a:ext cx="11152514" cy="5927206"/>
          </a:xfrm>
        </p:spPr>
        <p:txBody>
          <a:bodyPr>
            <a:normAutofit/>
          </a:bodyPr>
          <a:lstStyle/>
          <a:p>
            <a:r>
              <a:rPr lang="en-IN" dirty="0"/>
              <a:t>Array is the collection of homogeneous data items stored in contiguous memory location.</a:t>
            </a:r>
          </a:p>
          <a:p>
            <a:r>
              <a:rPr lang="en-IN" dirty="0"/>
              <a:t>Under single variable declaration , we can store multiple </a:t>
            </a:r>
            <a:r>
              <a:rPr lang="en-IN" dirty="0" err="1"/>
              <a:t>datas</a:t>
            </a:r>
            <a:r>
              <a:rPr lang="en-IN" dirty="0"/>
              <a:t>.</a:t>
            </a:r>
          </a:p>
          <a:p>
            <a:r>
              <a:rPr lang="en-IN" dirty="0"/>
              <a:t>All data must be of same datatype.</a:t>
            </a:r>
          </a:p>
          <a:p>
            <a:r>
              <a:rPr lang="en-IN" dirty="0" err="1"/>
              <a:t>Eg</a:t>
            </a:r>
            <a:r>
              <a:rPr lang="en-IN" dirty="0"/>
              <a:t>: int </a:t>
            </a:r>
            <a:r>
              <a:rPr lang="en-IN" dirty="0" err="1"/>
              <a:t>rollno</a:t>
            </a:r>
            <a:r>
              <a:rPr lang="en-IN" dirty="0"/>
              <a:t>[60];</a:t>
            </a:r>
          </a:p>
          <a:p>
            <a:pPr marL="36900" indent="0">
              <a:buNone/>
            </a:pPr>
            <a:endParaRPr lang="en-IN" dirty="0"/>
          </a:p>
          <a:p>
            <a:pPr marL="36900" indent="0">
              <a:buNone/>
            </a:pPr>
            <a:endParaRPr lang="en-IN" dirty="0"/>
          </a:p>
          <a:p>
            <a:pPr marL="36900" indent="0">
              <a:buNone/>
            </a:pPr>
            <a:endParaRPr lang="en-IN" dirty="0"/>
          </a:p>
          <a:p>
            <a:pPr marL="36900" indent="0">
              <a:buNone/>
            </a:pPr>
            <a:r>
              <a:rPr lang="en-IN" dirty="0"/>
              <a:t> NOTE:</a:t>
            </a:r>
          </a:p>
          <a:p>
            <a:r>
              <a:rPr lang="en-IN" dirty="0"/>
              <a:t>	       An array is a collection of individual data elements that  is:</a:t>
            </a:r>
          </a:p>
          <a:p>
            <a:pPr marL="36900" indent="0">
              <a:buNone/>
            </a:pPr>
            <a:r>
              <a:rPr lang="en-IN" dirty="0"/>
              <a:t>		Ordered- one can count of the elements 0,1,2,3,..</a:t>
            </a:r>
          </a:p>
          <a:p>
            <a:pPr marL="36900" indent="0">
              <a:buNone/>
            </a:pPr>
            <a:r>
              <a:rPr lang="en-IN" dirty="0"/>
              <a:t>		Homogeneous – all elements have to be of the same type, e.g., int, float, char, etc.</a:t>
            </a:r>
          </a:p>
          <a:p>
            <a:r>
              <a:rPr lang="en-IN" dirty="0"/>
              <a:t>        Individual elements are identified by an integer index. In C , the index begins at zero and is </a:t>
            </a:r>
          </a:p>
          <a:p>
            <a:pPr marL="36900" indent="0">
              <a:buNone/>
            </a:pPr>
            <a:r>
              <a:rPr lang="en-IN" dirty="0"/>
              <a:t>             always written inside square brackets.</a:t>
            </a:r>
          </a:p>
          <a:p>
            <a:pPr marL="36900" indent="0">
              <a:buNone/>
            </a:pPr>
            <a:endParaRPr lang="en-IN" dirty="0"/>
          </a:p>
          <a:p>
            <a:pPr marL="36900" indent="0">
              <a:buNone/>
            </a:pPr>
            <a:endParaRPr lang="en-IN" dirty="0"/>
          </a:p>
          <a:p>
            <a:pPr marL="36900" indent="0">
              <a:buNone/>
            </a:pPr>
            <a:endParaRPr lang="en-IN" dirty="0"/>
          </a:p>
        </p:txBody>
      </p:sp>
      <p:cxnSp>
        <p:nvCxnSpPr>
          <p:cNvPr id="5" name="Straight Arrow Connector 4">
            <a:extLst>
              <a:ext uri="{FF2B5EF4-FFF2-40B4-BE49-F238E27FC236}">
                <a16:creationId xmlns:a16="http://schemas.microsoft.com/office/drawing/2014/main" id="{F153428F-1362-1F26-AC36-66D5A8DA80DF}"/>
              </a:ext>
            </a:extLst>
          </p:cNvPr>
          <p:cNvCxnSpPr/>
          <p:nvPr/>
        </p:nvCxnSpPr>
        <p:spPr>
          <a:xfrm>
            <a:off x="1710965" y="2326064"/>
            <a:ext cx="0" cy="492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6AD7701-DBA5-4CF6-020B-CCC9EA4C4B6F}"/>
              </a:ext>
            </a:extLst>
          </p:cNvPr>
          <p:cNvCxnSpPr>
            <a:cxnSpLocks/>
          </p:cNvCxnSpPr>
          <p:nvPr/>
        </p:nvCxnSpPr>
        <p:spPr>
          <a:xfrm>
            <a:off x="2234153" y="2298962"/>
            <a:ext cx="0" cy="1039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8AE1BFB-067C-BBC2-9F40-814E679DD8F5}"/>
              </a:ext>
            </a:extLst>
          </p:cNvPr>
          <p:cNvCxnSpPr/>
          <p:nvPr/>
        </p:nvCxnSpPr>
        <p:spPr>
          <a:xfrm>
            <a:off x="2771481" y="2289534"/>
            <a:ext cx="0" cy="565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0880EF3-CCE0-0F6A-808A-396984153DBA}"/>
              </a:ext>
            </a:extLst>
          </p:cNvPr>
          <p:cNvSpPr txBox="1"/>
          <p:nvPr/>
        </p:nvSpPr>
        <p:spPr>
          <a:xfrm>
            <a:off x="1065232" y="2855143"/>
            <a:ext cx="1291466" cy="369332"/>
          </a:xfrm>
          <a:prstGeom prst="rect">
            <a:avLst/>
          </a:prstGeom>
          <a:noFill/>
        </p:spPr>
        <p:txBody>
          <a:bodyPr wrap="square" rtlCol="0">
            <a:spAutoFit/>
          </a:bodyPr>
          <a:lstStyle/>
          <a:p>
            <a:pPr algn="ctr"/>
            <a:r>
              <a:rPr lang="en-IN" dirty="0"/>
              <a:t>datatype</a:t>
            </a:r>
          </a:p>
        </p:txBody>
      </p:sp>
      <p:sp>
        <p:nvSpPr>
          <p:cNvPr id="14" name="TextBox 13">
            <a:extLst>
              <a:ext uri="{FF2B5EF4-FFF2-40B4-BE49-F238E27FC236}">
                <a16:creationId xmlns:a16="http://schemas.microsoft.com/office/drawing/2014/main" id="{DD65A62E-1A52-438D-C647-032FA42B3D0E}"/>
              </a:ext>
            </a:extLst>
          </p:cNvPr>
          <p:cNvSpPr txBox="1"/>
          <p:nvPr/>
        </p:nvSpPr>
        <p:spPr>
          <a:xfrm>
            <a:off x="1597848" y="3283378"/>
            <a:ext cx="2601789" cy="369332"/>
          </a:xfrm>
          <a:prstGeom prst="rect">
            <a:avLst/>
          </a:prstGeom>
          <a:noFill/>
        </p:spPr>
        <p:txBody>
          <a:bodyPr wrap="square" rtlCol="0">
            <a:spAutoFit/>
          </a:bodyPr>
          <a:lstStyle/>
          <a:p>
            <a:r>
              <a:rPr lang="en-IN" dirty="0"/>
              <a:t>Name of the array</a:t>
            </a:r>
          </a:p>
        </p:txBody>
      </p:sp>
      <p:sp>
        <p:nvSpPr>
          <p:cNvPr id="15" name="TextBox 14">
            <a:extLst>
              <a:ext uri="{FF2B5EF4-FFF2-40B4-BE49-F238E27FC236}">
                <a16:creationId xmlns:a16="http://schemas.microsoft.com/office/drawing/2014/main" id="{003AF820-E66C-C1AE-AD62-FDA5F7BD2BAE}"/>
              </a:ext>
            </a:extLst>
          </p:cNvPr>
          <p:cNvSpPr txBox="1"/>
          <p:nvPr/>
        </p:nvSpPr>
        <p:spPr>
          <a:xfrm>
            <a:off x="2300138" y="2789662"/>
            <a:ext cx="1941912" cy="369332"/>
          </a:xfrm>
          <a:prstGeom prst="rect">
            <a:avLst/>
          </a:prstGeom>
          <a:noFill/>
        </p:spPr>
        <p:txBody>
          <a:bodyPr wrap="square" rtlCol="0">
            <a:spAutoFit/>
          </a:bodyPr>
          <a:lstStyle/>
          <a:p>
            <a:r>
              <a:rPr lang="en-IN" dirty="0"/>
              <a:t>Size of the array</a:t>
            </a:r>
          </a:p>
        </p:txBody>
      </p:sp>
    </p:spTree>
    <p:extLst>
      <p:ext uri="{BB962C8B-B14F-4D97-AF65-F5344CB8AC3E}">
        <p14:creationId xmlns:p14="http://schemas.microsoft.com/office/powerpoint/2010/main" val="4278986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15E463-54AB-7589-7497-284DA17CB9BA}"/>
              </a:ext>
            </a:extLst>
          </p:cNvPr>
          <p:cNvSpPr>
            <a:spLocks noGrp="1"/>
          </p:cNvSpPr>
          <p:nvPr>
            <p:ph idx="1"/>
          </p:nvPr>
        </p:nvSpPr>
        <p:spPr>
          <a:xfrm>
            <a:off x="89452" y="139149"/>
            <a:ext cx="11966713" cy="6619460"/>
          </a:xfrm>
        </p:spPr>
        <p:txBody>
          <a:bodyPr/>
          <a:lstStyle/>
          <a:p>
            <a:r>
              <a:rPr lang="en-IN" dirty="0"/>
              <a:t>SAFER ALTERNATIVE :</a:t>
            </a:r>
          </a:p>
          <a:p>
            <a:r>
              <a:rPr lang="en-IN" dirty="0"/>
              <a:t>‘</a:t>
            </a:r>
            <a:r>
              <a:rPr lang="en-IN" dirty="0" err="1"/>
              <a:t>fgets</a:t>
            </a:r>
            <a:r>
              <a:rPr lang="en-IN" dirty="0"/>
              <a:t>’ can be used instead of ‘gets’ to avoid buffer overflow.</a:t>
            </a:r>
          </a:p>
          <a:p>
            <a:r>
              <a:rPr lang="en-IN" dirty="0"/>
              <a:t>This allows you to specify the maximum number of characters to read, including the terminating null byte.</a:t>
            </a:r>
          </a:p>
          <a:p>
            <a:r>
              <a:rPr lang="en-IN" dirty="0"/>
              <a:t>EXAMPLE:</a:t>
            </a:r>
          </a:p>
          <a:p>
            <a:pPr marL="36900" indent="0">
              <a:buNone/>
            </a:pPr>
            <a:endParaRPr lang="en-IN" dirty="0"/>
          </a:p>
        </p:txBody>
      </p:sp>
      <p:sp>
        <p:nvSpPr>
          <p:cNvPr id="4" name="TextBox 3">
            <a:extLst>
              <a:ext uri="{FF2B5EF4-FFF2-40B4-BE49-F238E27FC236}">
                <a16:creationId xmlns:a16="http://schemas.microsoft.com/office/drawing/2014/main" id="{E90493E8-80CB-70E3-A078-780DBA82CC89}"/>
              </a:ext>
            </a:extLst>
          </p:cNvPr>
          <p:cNvSpPr txBox="1"/>
          <p:nvPr/>
        </p:nvSpPr>
        <p:spPr>
          <a:xfrm>
            <a:off x="226943" y="1858617"/>
            <a:ext cx="5869057" cy="4801314"/>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#include&lt;stdio.h&gt;</a:t>
            </a:r>
          </a:p>
          <a:p>
            <a:r>
              <a:rPr lang="en-IN" dirty="0"/>
              <a:t>#include&lt;string.h&gt;</a:t>
            </a:r>
          </a:p>
          <a:p>
            <a:r>
              <a:rPr lang="en-IN" dirty="0"/>
              <a:t>Int main() {</a:t>
            </a:r>
          </a:p>
          <a:p>
            <a:r>
              <a:rPr lang="en-IN" dirty="0"/>
              <a:t>    char buffer[100];</a:t>
            </a:r>
          </a:p>
          <a:p>
            <a:r>
              <a:rPr lang="en-IN" dirty="0"/>
              <a:t>    </a:t>
            </a:r>
            <a:r>
              <a:rPr lang="en-IN" dirty="0" err="1"/>
              <a:t>printf</a:t>
            </a:r>
            <a:r>
              <a:rPr lang="en-IN" dirty="0"/>
              <a:t>(“Enter a string(up to 99 characters):”);</a:t>
            </a:r>
          </a:p>
          <a:p>
            <a:r>
              <a:rPr lang="en-IN" dirty="0"/>
              <a:t>    if(</a:t>
            </a:r>
            <a:r>
              <a:rPr lang="en-IN" dirty="0" err="1"/>
              <a:t>fgets</a:t>
            </a:r>
            <a:r>
              <a:rPr lang="en-IN" dirty="0"/>
              <a:t>(buffer, </a:t>
            </a:r>
            <a:r>
              <a:rPr lang="en-IN" dirty="0" err="1"/>
              <a:t>sizeof</a:t>
            </a:r>
            <a:r>
              <a:rPr lang="en-IN" dirty="0"/>
              <a:t>(buffer), stdin) ! = NULL){</a:t>
            </a:r>
          </a:p>
          <a:p>
            <a:r>
              <a:rPr lang="en-IN" dirty="0"/>
              <a:t>        </a:t>
            </a:r>
            <a:r>
              <a:rPr lang="en-IN" dirty="0" err="1"/>
              <a:t>size_t</a:t>
            </a:r>
            <a:r>
              <a:rPr lang="en-IN" dirty="0"/>
              <a:t> </a:t>
            </a:r>
            <a:r>
              <a:rPr lang="en-IN" dirty="0" err="1"/>
              <a:t>len</a:t>
            </a:r>
            <a:r>
              <a:rPr lang="en-IN" dirty="0"/>
              <a:t> = </a:t>
            </a:r>
            <a:r>
              <a:rPr lang="en-IN" dirty="0" err="1"/>
              <a:t>strlen</a:t>
            </a:r>
            <a:r>
              <a:rPr lang="en-IN" dirty="0"/>
              <a:t>(buffer);</a:t>
            </a:r>
          </a:p>
          <a:p>
            <a:r>
              <a:rPr lang="en-IN" dirty="0"/>
              <a:t>        if (</a:t>
            </a:r>
            <a:r>
              <a:rPr lang="en-IN" dirty="0" err="1"/>
              <a:t>len</a:t>
            </a:r>
            <a:r>
              <a:rPr lang="en-IN" dirty="0"/>
              <a:t>&gt;0 &amp;&amp; buffer[</a:t>
            </a:r>
            <a:r>
              <a:rPr lang="en-IN" dirty="0" err="1"/>
              <a:t>len</a:t>
            </a:r>
            <a:r>
              <a:rPr lang="en-IN" dirty="0"/>
              <a:t> – 1] == ‘\n’) {</a:t>
            </a:r>
          </a:p>
          <a:p>
            <a:r>
              <a:rPr lang="en-IN" dirty="0"/>
              <a:t>             buffer[</a:t>
            </a:r>
            <a:r>
              <a:rPr lang="en-IN" dirty="0" err="1"/>
              <a:t>len</a:t>
            </a:r>
            <a:r>
              <a:rPr lang="en-IN" dirty="0"/>
              <a:t> – 1] = ‘\0’ ;</a:t>
            </a:r>
          </a:p>
          <a:p>
            <a:r>
              <a:rPr lang="en-IN" dirty="0"/>
              <a:t>        }</a:t>
            </a:r>
          </a:p>
          <a:p>
            <a:r>
              <a:rPr lang="en-IN" dirty="0"/>
              <a:t>        </a:t>
            </a:r>
            <a:r>
              <a:rPr lang="en-IN" dirty="0" err="1"/>
              <a:t>printf</a:t>
            </a:r>
            <a:r>
              <a:rPr lang="en-IN" dirty="0"/>
              <a:t>(“You entered: %s\n”, buffer);</a:t>
            </a:r>
          </a:p>
          <a:p>
            <a:r>
              <a:rPr lang="en-IN" dirty="0"/>
              <a:t>     }else{</a:t>
            </a:r>
          </a:p>
          <a:p>
            <a:r>
              <a:rPr lang="en-IN" dirty="0"/>
              <a:t>          </a:t>
            </a:r>
            <a:r>
              <a:rPr lang="en-IN" dirty="0" err="1"/>
              <a:t>printf</a:t>
            </a:r>
            <a:r>
              <a:rPr lang="en-IN" dirty="0"/>
              <a:t>(“Error reading input.\n”);</a:t>
            </a:r>
          </a:p>
          <a:p>
            <a:r>
              <a:rPr lang="en-IN" dirty="0"/>
              <a:t>     }</a:t>
            </a:r>
          </a:p>
          <a:p>
            <a:r>
              <a:rPr lang="en-IN" dirty="0"/>
              <a:t>     return 0;</a:t>
            </a:r>
          </a:p>
          <a:p>
            <a:r>
              <a:rPr lang="en-IN" dirty="0"/>
              <a:t>}</a:t>
            </a:r>
          </a:p>
          <a:p>
            <a:r>
              <a:rPr lang="en-IN" dirty="0"/>
              <a:t>    </a:t>
            </a:r>
          </a:p>
        </p:txBody>
      </p:sp>
      <p:sp>
        <p:nvSpPr>
          <p:cNvPr id="5" name="TextBox 4">
            <a:extLst>
              <a:ext uri="{FF2B5EF4-FFF2-40B4-BE49-F238E27FC236}">
                <a16:creationId xmlns:a16="http://schemas.microsoft.com/office/drawing/2014/main" id="{2088810F-BD05-1CCC-4D3C-5C25BDDA849F}"/>
              </a:ext>
            </a:extLst>
          </p:cNvPr>
          <p:cNvSpPr txBox="1"/>
          <p:nvPr/>
        </p:nvSpPr>
        <p:spPr>
          <a:xfrm>
            <a:off x="7116417" y="1948068"/>
            <a:ext cx="5075583" cy="1477328"/>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OUTPUT:</a:t>
            </a:r>
          </a:p>
          <a:p>
            <a:endParaRPr lang="en-IN" dirty="0"/>
          </a:p>
          <a:p>
            <a:r>
              <a:rPr lang="en-US" dirty="0"/>
              <a:t>Enter a string (up to 99 characters): Hello, world!</a:t>
            </a:r>
          </a:p>
          <a:p>
            <a:r>
              <a:rPr lang="en-US" dirty="0"/>
              <a:t>You entered: Hello, world!</a:t>
            </a:r>
          </a:p>
          <a:p>
            <a:endParaRPr lang="en-IN" dirty="0"/>
          </a:p>
        </p:txBody>
      </p:sp>
    </p:spTree>
    <p:extLst>
      <p:ext uri="{BB962C8B-B14F-4D97-AF65-F5344CB8AC3E}">
        <p14:creationId xmlns:p14="http://schemas.microsoft.com/office/powerpoint/2010/main" val="2815686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68FBE8-D6A5-FE9B-F20D-E6984B668089}"/>
              </a:ext>
            </a:extLst>
          </p:cNvPr>
          <p:cNvSpPr>
            <a:spLocks noGrp="1"/>
          </p:cNvSpPr>
          <p:nvPr>
            <p:ph idx="1"/>
          </p:nvPr>
        </p:nvSpPr>
        <p:spPr>
          <a:xfrm>
            <a:off x="138542" y="112370"/>
            <a:ext cx="11927561" cy="6636300"/>
          </a:xfrm>
        </p:spPr>
        <p:txBody>
          <a:bodyPr>
            <a:normAutofit fontScale="92500" lnSpcReduction="20000"/>
          </a:bodyPr>
          <a:lstStyle/>
          <a:p>
            <a:r>
              <a:rPr lang="en-IN" dirty="0"/>
              <a:t>EXPLANATION:</a:t>
            </a:r>
          </a:p>
          <a:p>
            <a:pPr marL="494100" indent="-457200">
              <a:buAutoNum type="arabicPeriod"/>
            </a:pPr>
            <a:r>
              <a:rPr lang="en-US" dirty="0"/>
              <a:t>Buffer Definition: char buffer[100]; - This defines a buffer that can hold up to 99 characters plus a null terminator.</a:t>
            </a:r>
          </a:p>
          <a:p>
            <a:pPr marL="494100" indent="-457200">
              <a:buAutoNum type="arabicPeriod"/>
            </a:pPr>
            <a:endParaRPr lang="en-US" dirty="0"/>
          </a:p>
          <a:p>
            <a:pPr marL="494100" indent="-457200">
              <a:buAutoNum type="arabicPeriod"/>
            </a:pPr>
            <a:r>
              <a:rPr lang="en-US" dirty="0"/>
              <a:t>Prompting the User: </a:t>
            </a:r>
            <a:r>
              <a:rPr lang="en-US" dirty="0" err="1"/>
              <a:t>printf</a:t>
            </a:r>
            <a:r>
              <a:rPr lang="en-US" dirty="0"/>
              <a:t>("Enter a string (up to 99 characters): "); - This prints a message asking the user to enter a string.</a:t>
            </a:r>
          </a:p>
          <a:p>
            <a:pPr marL="494100" indent="-457200">
              <a:buAutoNum type="arabicPeriod"/>
            </a:pPr>
            <a:endParaRPr lang="en-US" dirty="0"/>
          </a:p>
          <a:p>
            <a:pPr marL="494100" indent="-457200">
              <a:buAutoNum type="arabicPeriod"/>
            </a:pPr>
            <a:r>
              <a:rPr lang="en-US" dirty="0"/>
              <a:t>READING INPUT:</a:t>
            </a:r>
          </a:p>
          <a:p>
            <a:pPr marL="36900" indent="0">
              <a:buNone/>
            </a:pPr>
            <a:r>
              <a:rPr lang="en-US" dirty="0"/>
              <a:t>           </a:t>
            </a:r>
            <a:r>
              <a:rPr lang="en-US" b="1" dirty="0"/>
              <a:t>if (</a:t>
            </a:r>
            <a:r>
              <a:rPr lang="en-US" b="1" dirty="0" err="1"/>
              <a:t>fgets</a:t>
            </a:r>
            <a:r>
              <a:rPr lang="en-US" b="1" dirty="0"/>
              <a:t>(buffer, </a:t>
            </a:r>
            <a:r>
              <a:rPr lang="en-US" b="1" dirty="0" err="1"/>
              <a:t>sizeof</a:t>
            </a:r>
            <a:r>
              <a:rPr lang="en-US" b="1" dirty="0"/>
              <a:t>(buffer), stdin) != NULL) {</a:t>
            </a:r>
          </a:p>
          <a:p>
            <a:r>
              <a:rPr lang="en-US" dirty="0" err="1"/>
              <a:t>fgets</a:t>
            </a:r>
            <a:r>
              <a:rPr lang="en-US" dirty="0"/>
              <a:t>(buffer, </a:t>
            </a:r>
            <a:r>
              <a:rPr lang="en-US" dirty="0" err="1"/>
              <a:t>sizeof</a:t>
            </a:r>
            <a:r>
              <a:rPr lang="en-US" dirty="0"/>
              <a:t>(buffer), stdin) reads up to </a:t>
            </a:r>
            <a:r>
              <a:rPr lang="en-US" dirty="0" err="1"/>
              <a:t>sizeof</a:t>
            </a:r>
            <a:r>
              <a:rPr lang="en-US" dirty="0"/>
              <a:t>(buffer) - 1 characters from stdin and stores them in buffer.</a:t>
            </a:r>
          </a:p>
          <a:p>
            <a:r>
              <a:rPr lang="en-US" dirty="0" err="1"/>
              <a:t>fgets</a:t>
            </a:r>
            <a:r>
              <a:rPr lang="en-US" dirty="0"/>
              <a:t> ensures that the buffer does not overflow because it limits the number of characters read to the size of the buffer.</a:t>
            </a:r>
          </a:p>
          <a:p>
            <a:r>
              <a:rPr lang="en-US" dirty="0"/>
              <a:t>The if statement checks if </a:t>
            </a:r>
            <a:r>
              <a:rPr lang="en-US" dirty="0" err="1"/>
              <a:t>fgets</a:t>
            </a:r>
            <a:r>
              <a:rPr lang="en-US" dirty="0"/>
              <a:t> successfully read the input.</a:t>
            </a:r>
          </a:p>
          <a:p>
            <a:pPr marL="36900" indent="0">
              <a:buNone/>
            </a:pPr>
            <a:endParaRPr lang="en-US" dirty="0"/>
          </a:p>
          <a:p>
            <a:pPr marL="36900" indent="0">
              <a:buNone/>
            </a:pPr>
            <a:r>
              <a:rPr lang="en-US" dirty="0"/>
              <a:t>4. REMOVING THE NEWLINE CHARACTER</a:t>
            </a:r>
          </a:p>
          <a:p>
            <a:pPr marL="36900" indent="0">
              <a:buNone/>
            </a:pPr>
            <a:r>
              <a:rPr lang="en-IN" b="1" dirty="0" err="1"/>
              <a:t>size_t</a:t>
            </a:r>
            <a:r>
              <a:rPr lang="en-IN" b="1" dirty="0"/>
              <a:t> </a:t>
            </a:r>
            <a:r>
              <a:rPr lang="en-IN" b="1" dirty="0" err="1"/>
              <a:t>len</a:t>
            </a:r>
            <a:r>
              <a:rPr lang="en-IN" b="1" dirty="0"/>
              <a:t> = </a:t>
            </a:r>
            <a:r>
              <a:rPr lang="en-IN" b="1" dirty="0" err="1"/>
              <a:t>strlen</a:t>
            </a:r>
            <a:r>
              <a:rPr lang="en-IN" b="1" dirty="0"/>
              <a:t>(buffer);</a:t>
            </a:r>
          </a:p>
          <a:p>
            <a:pPr marL="36900" indent="0">
              <a:buNone/>
            </a:pPr>
            <a:r>
              <a:rPr lang="en-IN" b="1" dirty="0"/>
              <a:t>if (</a:t>
            </a:r>
            <a:r>
              <a:rPr lang="en-IN" b="1" dirty="0" err="1"/>
              <a:t>len</a:t>
            </a:r>
            <a:r>
              <a:rPr lang="en-IN" b="1" dirty="0"/>
              <a:t> &gt; 0 &amp;&amp; buffer[</a:t>
            </a:r>
            <a:r>
              <a:rPr lang="en-IN" b="1" dirty="0" err="1"/>
              <a:t>len</a:t>
            </a:r>
            <a:r>
              <a:rPr lang="en-IN" b="1" dirty="0"/>
              <a:t> - 1] == '\n') {</a:t>
            </a:r>
          </a:p>
          <a:p>
            <a:pPr marL="36900" indent="0">
              <a:buNone/>
            </a:pPr>
            <a:r>
              <a:rPr lang="en-IN" b="1" dirty="0"/>
              <a:t>    buffer[</a:t>
            </a:r>
            <a:r>
              <a:rPr lang="en-IN" b="1" dirty="0" err="1"/>
              <a:t>len</a:t>
            </a:r>
            <a:r>
              <a:rPr lang="en-IN" b="1" dirty="0"/>
              <a:t> - 1] = '\0';</a:t>
            </a:r>
          </a:p>
          <a:p>
            <a:pPr marL="36900" indent="0">
              <a:buNone/>
            </a:pPr>
            <a:r>
              <a:rPr lang="en-IN" b="1" dirty="0"/>
              <a:t>}</a:t>
            </a:r>
          </a:p>
          <a:p>
            <a:pPr marL="36900" indent="0">
              <a:buNone/>
            </a:pPr>
            <a:endParaRPr lang="en-IN" dirty="0"/>
          </a:p>
        </p:txBody>
      </p:sp>
    </p:spTree>
    <p:extLst>
      <p:ext uri="{BB962C8B-B14F-4D97-AF65-F5344CB8AC3E}">
        <p14:creationId xmlns:p14="http://schemas.microsoft.com/office/powerpoint/2010/main" val="686524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A94B9E-637B-041E-01B7-BBAE8615392B}"/>
              </a:ext>
            </a:extLst>
          </p:cNvPr>
          <p:cNvSpPr>
            <a:spLocks noGrp="1"/>
          </p:cNvSpPr>
          <p:nvPr>
            <p:ph idx="1"/>
          </p:nvPr>
        </p:nvSpPr>
        <p:spPr>
          <a:xfrm>
            <a:off x="119270" y="132522"/>
            <a:ext cx="11979965" cy="6725477"/>
          </a:xfrm>
        </p:spPr>
        <p:txBody>
          <a:bodyPr/>
          <a:lstStyle/>
          <a:p>
            <a:r>
              <a:rPr lang="en-US" dirty="0" err="1"/>
              <a:t>strlen</a:t>
            </a:r>
            <a:r>
              <a:rPr lang="en-US" dirty="0"/>
              <a:t>(buffer) computes the length of the string</a:t>
            </a:r>
          </a:p>
          <a:p>
            <a:r>
              <a:rPr lang="en-US" dirty="0"/>
              <a:t>.If the last character is a newline (\n), it is replaced with a null terminator (\0).</a:t>
            </a:r>
          </a:p>
          <a:p>
            <a:pPr marL="36900" indent="0">
              <a:buNone/>
            </a:pPr>
            <a:endParaRPr lang="en-US" dirty="0"/>
          </a:p>
          <a:p>
            <a:pPr marL="36900" indent="0">
              <a:buNone/>
            </a:pPr>
            <a:endParaRPr lang="en-US" dirty="0"/>
          </a:p>
          <a:p>
            <a:pPr marL="36900" indent="0">
              <a:buNone/>
            </a:pPr>
            <a:r>
              <a:rPr lang="en-US" dirty="0"/>
              <a:t>5. Printing the Entered String: </a:t>
            </a:r>
            <a:r>
              <a:rPr lang="en-US" dirty="0" err="1"/>
              <a:t>printf</a:t>
            </a:r>
            <a:r>
              <a:rPr lang="en-US" dirty="0"/>
              <a:t>("You entered: %s\n", buffer); - This prints the string that the user entered.</a:t>
            </a:r>
          </a:p>
          <a:p>
            <a:pPr marL="36900" indent="0">
              <a:buNone/>
            </a:pPr>
            <a:endParaRPr lang="en-US" dirty="0"/>
          </a:p>
          <a:p>
            <a:pPr marL="36900" indent="0">
              <a:buNone/>
            </a:pPr>
            <a:endParaRPr lang="en-US" dirty="0"/>
          </a:p>
          <a:p>
            <a:pPr marL="36900" indent="0">
              <a:buNone/>
            </a:pPr>
            <a:r>
              <a:rPr lang="en-US" dirty="0"/>
              <a:t>6. ERROR HANDLING:</a:t>
            </a:r>
          </a:p>
          <a:p>
            <a:pPr marL="36900" indent="0">
              <a:buNone/>
            </a:pPr>
            <a:r>
              <a:rPr lang="en-IN" dirty="0"/>
              <a:t>} else {</a:t>
            </a:r>
          </a:p>
          <a:p>
            <a:pPr marL="36900" indent="0">
              <a:buNone/>
            </a:pPr>
            <a:r>
              <a:rPr lang="en-IN" dirty="0"/>
              <a:t>    </a:t>
            </a:r>
            <a:r>
              <a:rPr lang="en-IN" dirty="0" err="1"/>
              <a:t>printf</a:t>
            </a:r>
            <a:r>
              <a:rPr lang="en-IN" dirty="0"/>
              <a:t>("Error reading input.\n");</a:t>
            </a:r>
          </a:p>
          <a:p>
            <a:pPr marL="36900" indent="0">
              <a:buNone/>
            </a:pPr>
            <a:r>
              <a:rPr lang="en-IN" dirty="0"/>
              <a:t>}</a:t>
            </a:r>
          </a:p>
          <a:p>
            <a:r>
              <a:rPr lang="en-US" dirty="0"/>
              <a:t>If </a:t>
            </a:r>
            <a:r>
              <a:rPr lang="en-US" dirty="0" err="1"/>
              <a:t>fgets</a:t>
            </a:r>
            <a:r>
              <a:rPr lang="en-US" dirty="0"/>
              <a:t> returns NULL, it means there was an error reading the input.</a:t>
            </a:r>
            <a:endParaRPr lang="en-IN" dirty="0"/>
          </a:p>
        </p:txBody>
      </p:sp>
    </p:spTree>
    <p:extLst>
      <p:ext uri="{BB962C8B-B14F-4D97-AF65-F5344CB8AC3E}">
        <p14:creationId xmlns:p14="http://schemas.microsoft.com/office/powerpoint/2010/main" val="454430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40700-3A78-75E2-60F8-1C5490731C41}"/>
              </a:ext>
            </a:extLst>
          </p:cNvPr>
          <p:cNvSpPr>
            <a:spLocks noGrp="1"/>
          </p:cNvSpPr>
          <p:nvPr>
            <p:ph idx="1"/>
          </p:nvPr>
        </p:nvSpPr>
        <p:spPr>
          <a:xfrm>
            <a:off x="99390" y="109330"/>
            <a:ext cx="11966713" cy="6639339"/>
          </a:xfrm>
        </p:spPr>
        <p:txBody>
          <a:bodyPr/>
          <a:lstStyle/>
          <a:p>
            <a:r>
              <a:rPr lang="en-IN" b="1" u="sng" dirty="0"/>
              <a:t>puts( )</a:t>
            </a:r>
          </a:p>
          <a:p>
            <a:r>
              <a:rPr lang="en-IN" dirty="0"/>
              <a:t>‘puts()’ is used to print a string to the console.</a:t>
            </a:r>
          </a:p>
          <a:p>
            <a:r>
              <a:rPr lang="en-IN" dirty="0"/>
              <a:t>The ‘puts()’ function is straightforward and adds a newline character at the end of the output automatically.</a:t>
            </a:r>
          </a:p>
          <a:p>
            <a:pPr marL="36900" indent="0">
              <a:buNone/>
            </a:pPr>
            <a:endParaRPr lang="en-IN" dirty="0"/>
          </a:p>
          <a:p>
            <a:endParaRPr lang="en-IN" dirty="0"/>
          </a:p>
          <a:p>
            <a:endParaRPr lang="en-IN" dirty="0"/>
          </a:p>
          <a:p>
            <a:endParaRPr lang="en-IN" dirty="0"/>
          </a:p>
          <a:p>
            <a:endParaRPr lang="en-IN" dirty="0"/>
          </a:p>
          <a:p>
            <a:endParaRPr lang="en-IN" dirty="0"/>
          </a:p>
          <a:p>
            <a:endParaRPr lang="en-IN" dirty="0"/>
          </a:p>
          <a:p>
            <a:r>
              <a:rPr lang="en-IN" dirty="0"/>
              <a:t>The ‘puts( )’ function is very convenient for printing strings, as it automatically handles the newline character, making it simpler than using ‘</a:t>
            </a:r>
            <a:r>
              <a:rPr lang="en-IN" dirty="0" err="1"/>
              <a:t>printf</a:t>
            </a:r>
            <a:r>
              <a:rPr lang="en-IN" dirty="0"/>
              <a:t>( )’ for basic string output.</a:t>
            </a:r>
          </a:p>
        </p:txBody>
      </p:sp>
      <p:sp>
        <p:nvSpPr>
          <p:cNvPr id="4" name="TextBox 3">
            <a:extLst>
              <a:ext uri="{FF2B5EF4-FFF2-40B4-BE49-F238E27FC236}">
                <a16:creationId xmlns:a16="http://schemas.microsoft.com/office/drawing/2014/main" id="{02FACDF9-B790-4921-5553-C54381F72C6B}"/>
              </a:ext>
            </a:extLst>
          </p:cNvPr>
          <p:cNvSpPr txBox="1"/>
          <p:nvPr/>
        </p:nvSpPr>
        <p:spPr>
          <a:xfrm>
            <a:off x="323021" y="1813890"/>
            <a:ext cx="5133562" cy="2308324"/>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 &lt;</a:t>
            </a:r>
            <a:r>
              <a:rPr lang="en-IN" dirty="0" err="1"/>
              <a:t>stdio.h</a:t>
            </a:r>
            <a:r>
              <a:rPr lang="en-IN" dirty="0"/>
              <a:t>&gt;</a:t>
            </a:r>
          </a:p>
          <a:p>
            <a:endParaRPr lang="en-IN" dirty="0"/>
          </a:p>
          <a:p>
            <a:r>
              <a:rPr lang="en-IN" dirty="0"/>
              <a:t>int main( ) {</a:t>
            </a:r>
          </a:p>
          <a:p>
            <a:r>
              <a:rPr lang="en-IN" dirty="0"/>
              <a:t>     </a:t>
            </a:r>
          </a:p>
          <a:p>
            <a:r>
              <a:rPr lang="en-IN" dirty="0"/>
              <a:t>     char message[ ] = “Hello, World!”;</a:t>
            </a:r>
          </a:p>
          <a:p>
            <a:r>
              <a:rPr lang="en-IN" dirty="0"/>
              <a:t>     puts(message);</a:t>
            </a:r>
          </a:p>
          <a:p>
            <a:r>
              <a:rPr lang="en-IN" dirty="0"/>
              <a:t>     return 0;</a:t>
            </a:r>
          </a:p>
          <a:p>
            <a:r>
              <a:rPr lang="en-IN" dirty="0"/>
              <a:t>}</a:t>
            </a:r>
          </a:p>
        </p:txBody>
      </p:sp>
      <p:sp>
        <p:nvSpPr>
          <p:cNvPr id="5" name="TextBox 4">
            <a:extLst>
              <a:ext uri="{FF2B5EF4-FFF2-40B4-BE49-F238E27FC236}">
                <a16:creationId xmlns:a16="http://schemas.microsoft.com/office/drawing/2014/main" id="{F8033626-4F5D-7A72-3767-5A74AF4ADFE2}"/>
              </a:ext>
            </a:extLst>
          </p:cNvPr>
          <p:cNvSpPr txBox="1"/>
          <p:nvPr/>
        </p:nvSpPr>
        <p:spPr>
          <a:xfrm>
            <a:off x="7429499" y="1813890"/>
            <a:ext cx="3573117" cy="1200329"/>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OUTPUT:</a:t>
            </a:r>
          </a:p>
          <a:p>
            <a:endParaRPr lang="en-IN" dirty="0"/>
          </a:p>
          <a:p>
            <a:r>
              <a:rPr lang="en-IN" dirty="0"/>
              <a:t>Hello, World!</a:t>
            </a:r>
          </a:p>
          <a:p>
            <a:endParaRPr lang="en-IN" dirty="0"/>
          </a:p>
        </p:txBody>
      </p:sp>
    </p:spTree>
    <p:extLst>
      <p:ext uri="{BB962C8B-B14F-4D97-AF65-F5344CB8AC3E}">
        <p14:creationId xmlns:p14="http://schemas.microsoft.com/office/powerpoint/2010/main" val="2686053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18E1F9-CC42-4AB2-842A-CF8EDEDFBDBE}"/>
              </a:ext>
            </a:extLst>
          </p:cNvPr>
          <p:cNvSpPr>
            <a:spLocks noGrp="1"/>
          </p:cNvSpPr>
          <p:nvPr>
            <p:ph idx="1"/>
          </p:nvPr>
        </p:nvSpPr>
        <p:spPr>
          <a:xfrm>
            <a:off x="119270" y="89453"/>
            <a:ext cx="11966713" cy="6669156"/>
          </a:xfrm>
        </p:spPr>
        <p:txBody>
          <a:bodyPr/>
          <a:lstStyle/>
          <a:p>
            <a:r>
              <a:rPr lang="en-IN" dirty="0"/>
              <a:t>The format specifier ‘%*.*s’ is used to print a string with a specified width and precision.</a:t>
            </a:r>
          </a:p>
          <a:p>
            <a:r>
              <a:rPr lang="en-IN" b="1" dirty="0"/>
              <a:t>Example: </a:t>
            </a:r>
            <a:r>
              <a:rPr lang="en-IN" b="1" dirty="0" err="1"/>
              <a:t>printf</a:t>
            </a:r>
            <a:r>
              <a:rPr lang="en-IN" b="1" dirty="0"/>
              <a:t>(“%*.*s”,</a:t>
            </a:r>
            <a:r>
              <a:rPr lang="en-IN" b="1" dirty="0" err="1"/>
              <a:t>w,d,str</a:t>
            </a:r>
            <a:r>
              <a:rPr lang="en-IN" b="1" dirty="0"/>
              <a:t>);</a:t>
            </a:r>
          </a:p>
          <a:p>
            <a:pPr marL="1005750" lvl="2" indent="-285750"/>
            <a:r>
              <a:rPr lang="en-US" sz="1800" dirty="0"/>
              <a:t>%: Indicates the start of a format specifier.</a:t>
            </a:r>
          </a:p>
          <a:p>
            <a:pPr marL="1005750" lvl="2" indent="-285750"/>
            <a:r>
              <a:rPr lang="en-US" sz="1800" dirty="0"/>
              <a:t>‘*’ : The first * specifies the minimum field width and expects an integer argument.</a:t>
            </a:r>
          </a:p>
          <a:p>
            <a:pPr marL="1005750" lvl="2" indent="-285750"/>
            <a:r>
              <a:rPr lang="en-US" sz="1800" dirty="0"/>
              <a:t>‘.*’: The .* specifies the precision (the maximum number of characters to print from the string) and expects an integer argument</a:t>
            </a:r>
          </a:p>
          <a:p>
            <a:pPr marL="1005750" lvl="2" indent="-285750"/>
            <a:r>
              <a:rPr lang="en-US" sz="1800" dirty="0"/>
              <a:t>‘s’: Indicates that the corresponding argument is a string.</a:t>
            </a:r>
          </a:p>
          <a:p>
            <a:pPr marL="36900" indent="0">
              <a:buNone/>
            </a:pPr>
            <a:r>
              <a:rPr lang="en-IN" dirty="0"/>
              <a:t>Consider an example:</a:t>
            </a:r>
          </a:p>
        </p:txBody>
      </p:sp>
      <p:sp>
        <p:nvSpPr>
          <p:cNvPr id="4" name="TextBox 3">
            <a:extLst>
              <a:ext uri="{FF2B5EF4-FFF2-40B4-BE49-F238E27FC236}">
                <a16:creationId xmlns:a16="http://schemas.microsoft.com/office/drawing/2014/main" id="{85F2D285-DECB-2040-EDA3-338129A27E3B}"/>
              </a:ext>
            </a:extLst>
          </p:cNvPr>
          <p:cNvSpPr txBox="1"/>
          <p:nvPr/>
        </p:nvSpPr>
        <p:spPr>
          <a:xfrm>
            <a:off x="233680" y="3535680"/>
            <a:ext cx="5110480" cy="2585323"/>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#include&lt;stdio.h&gt;</a:t>
            </a:r>
          </a:p>
          <a:p>
            <a:r>
              <a:rPr lang="en-IN" dirty="0"/>
              <a:t>Int main( )</a:t>
            </a:r>
          </a:p>
          <a:p>
            <a:r>
              <a:rPr lang="en-IN" dirty="0"/>
              <a:t>{</a:t>
            </a:r>
          </a:p>
          <a:p>
            <a:r>
              <a:rPr lang="en-IN" dirty="0"/>
              <a:t>   char str[50];</a:t>
            </a:r>
          </a:p>
          <a:p>
            <a:r>
              <a:rPr lang="en-IN" dirty="0"/>
              <a:t>   </a:t>
            </a:r>
            <a:r>
              <a:rPr lang="en-IN" dirty="0" err="1"/>
              <a:t>printf</a:t>
            </a:r>
            <a:r>
              <a:rPr lang="en-IN" dirty="0"/>
              <a:t>(“\n Enter a string:”);</a:t>
            </a:r>
          </a:p>
          <a:p>
            <a:r>
              <a:rPr lang="en-IN" dirty="0"/>
              <a:t>   </a:t>
            </a:r>
            <a:r>
              <a:rPr lang="en-IN" dirty="0" err="1"/>
              <a:t>scanf</a:t>
            </a:r>
            <a:r>
              <a:rPr lang="en-IN" dirty="0"/>
              <a:t>(“%s” , str);</a:t>
            </a:r>
          </a:p>
          <a:p>
            <a:r>
              <a:rPr lang="en-IN" dirty="0"/>
              <a:t>   </a:t>
            </a:r>
            <a:r>
              <a:rPr lang="en-IN" dirty="0" err="1"/>
              <a:t>printf</a:t>
            </a:r>
            <a:r>
              <a:rPr lang="en-IN" dirty="0"/>
              <a:t>(“\n %*.*s\n”, 2 , 3, str);</a:t>
            </a:r>
          </a:p>
          <a:p>
            <a:r>
              <a:rPr lang="en-IN" dirty="0"/>
              <a:t>  return 0;</a:t>
            </a:r>
          </a:p>
          <a:p>
            <a:r>
              <a:rPr lang="en-IN" dirty="0"/>
              <a:t>}</a:t>
            </a:r>
          </a:p>
        </p:txBody>
      </p:sp>
      <p:sp>
        <p:nvSpPr>
          <p:cNvPr id="5" name="TextBox 4">
            <a:extLst>
              <a:ext uri="{FF2B5EF4-FFF2-40B4-BE49-F238E27FC236}">
                <a16:creationId xmlns:a16="http://schemas.microsoft.com/office/drawing/2014/main" id="{949282C4-0E92-0919-70B8-D33BE068FC5C}"/>
              </a:ext>
            </a:extLst>
          </p:cNvPr>
          <p:cNvSpPr txBox="1"/>
          <p:nvPr/>
        </p:nvSpPr>
        <p:spPr>
          <a:xfrm>
            <a:off x="7426960" y="3535680"/>
            <a:ext cx="3484880" cy="1477328"/>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OUTPUT:</a:t>
            </a:r>
          </a:p>
          <a:p>
            <a:endParaRPr lang="en-IN" dirty="0"/>
          </a:p>
          <a:p>
            <a:r>
              <a:rPr lang="en-IN" dirty="0"/>
              <a:t>Enter a string: WELCOME</a:t>
            </a:r>
          </a:p>
          <a:p>
            <a:endParaRPr lang="en-IN" dirty="0"/>
          </a:p>
          <a:p>
            <a:r>
              <a:rPr lang="en-IN" dirty="0"/>
              <a:t>WEL</a:t>
            </a:r>
          </a:p>
        </p:txBody>
      </p:sp>
    </p:spTree>
    <p:extLst>
      <p:ext uri="{BB962C8B-B14F-4D97-AF65-F5344CB8AC3E}">
        <p14:creationId xmlns:p14="http://schemas.microsoft.com/office/powerpoint/2010/main" val="4088704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C1A88C-15A4-F0D1-FA1B-70911C1E9D1D}"/>
              </a:ext>
            </a:extLst>
          </p:cNvPr>
          <p:cNvSpPr>
            <a:spLocks noGrp="1"/>
          </p:cNvSpPr>
          <p:nvPr>
            <p:ph idx="1"/>
          </p:nvPr>
        </p:nvSpPr>
        <p:spPr>
          <a:xfrm>
            <a:off x="71120" y="71120"/>
            <a:ext cx="12039600" cy="6685279"/>
          </a:xfrm>
        </p:spPr>
        <p:txBody>
          <a:bodyPr/>
          <a:lstStyle/>
          <a:p>
            <a:r>
              <a:rPr lang="en-IN" dirty="0"/>
              <a:t>SCANSET</a:t>
            </a:r>
          </a:p>
          <a:p>
            <a:pPr marL="36900" indent="0">
              <a:buNone/>
            </a:pPr>
            <a:r>
              <a:rPr lang="en-IN" dirty="0"/>
              <a:t>The </a:t>
            </a:r>
            <a:r>
              <a:rPr lang="en-IN" dirty="0" err="1"/>
              <a:t>scanset</a:t>
            </a:r>
            <a:r>
              <a:rPr lang="en-IN" dirty="0"/>
              <a:t> conversion facility provided by </a:t>
            </a:r>
            <a:r>
              <a:rPr lang="en-IN" dirty="0" err="1"/>
              <a:t>scanf</a:t>
            </a:r>
            <a:r>
              <a:rPr lang="en-IN" dirty="0"/>
              <a:t>( ) is a useful string input method.</a:t>
            </a:r>
          </a:p>
          <a:p>
            <a:pPr marL="36900" indent="0">
              <a:buNone/>
            </a:pPr>
            <a:r>
              <a:rPr lang="en-IN" dirty="0"/>
              <a:t>This conversion facility allows the programmer to specify the set of characters that are(or are not) acceptable as part of the string.</a:t>
            </a:r>
          </a:p>
          <a:p>
            <a:pPr marL="36900" indent="0">
              <a:buNone/>
            </a:pPr>
            <a:r>
              <a:rPr lang="en-IN" dirty="0"/>
              <a:t>A </a:t>
            </a:r>
            <a:r>
              <a:rPr lang="en-IN" dirty="0" err="1"/>
              <a:t>scanset</a:t>
            </a:r>
            <a:r>
              <a:rPr lang="en-IN" dirty="0"/>
              <a:t> conversion consists of a list of acceptable characters enclosed within square brackets.</a:t>
            </a:r>
          </a:p>
          <a:p>
            <a:pPr marL="36900" indent="0">
              <a:buNone/>
            </a:pPr>
            <a:r>
              <a:rPr lang="en-IN" dirty="0"/>
              <a:t>A range of characters may be specified using notations such as ‘a-</a:t>
            </a:r>
            <a:r>
              <a:rPr lang="en-IN" dirty="0" err="1"/>
              <a:t>z’,meaning</a:t>
            </a:r>
            <a:r>
              <a:rPr lang="en-IN" dirty="0"/>
              <a:t> all characters within this range.</a:t>
            </a:r>
          </a:p>
          <a:p>
            <a:pPr marL="36900" indent="0">
              <a:buNone/>
            </a:pPr>
            <a:r>
              <a:rPr lang="en-IN" dirty="0"/>
              <a:t>If an actual ‘-’ is required in the </a:t>
            </a:r>
            <a:r>
              <a:rPr lang="en-IN" dirty="0" err="1"/>
              <a:t>scanset</a:t>
            </a:r>
            <a:r>
              <a:rPr lang="en-IN" dirty="0"/>
              <a:t>, it must be the first or last character in the set.</a:t>
            </a:r>
          </a:p>
          <a:p>
            <a:pPr marL="36900" indent="0">
              <a:buNone/>
            </a:pPr>
            <a:r>
              <a:rPr lang="en-IN" dirty="0"/>
              <a:t>If the first character after the ‘[‘ is a ‘^’ character, then the rest of the </a:t>
            </a:r>
            <a:r>
              <a:rPr lang="en-IN" dirty="0" err="1"/>
              <a:t>scanset</a:t>
            </a:r>
            <a:r>
              <a:rPr lang="en-IN" dirty="0"/>
              <a:t> specifies unacceptable characters rather than acceptable characters.</a:t>
            </a:r>
          </a:p>
          <a:p>
            <a:pPr marL="36900" indent="0">
              <a:buNone/>
            </a:pPr>
            <a:r>
              <a:rPr lang="en-IN" dirty="0"/>
              <a:t>EXAMPLE:								        OUTPUT:</a:t>
            </a:r>
          </a:p>
          <a:p>
            <a:pPr marL="36900" indent="0">
              <a:buNone/>
            </a:pPr>
            <a:endParaRPr lang="en-IN" dirty="0"/>
          </a:p>
        </p:txBody>
      </p:sp>
      <p:sp>
        <p:nvSpPr>
          <p:cNvPr id="4" name="TextBox 3">
            <a:extLst>
              <a:ext uri="{FF2B5EF4-FFF2-40B4-BE49-F238E27FC236}">
                <a16:creationId xmlns:a16="http://schemas.microsoft.com/office/drawing/2014/main" id="{089DC40F-57C1-00ED-C469-19047FCD49EB}"/>
              </a:ext>
            </a:extLst>
          </p:cNvPr>
          <p:cNvSpPr txBox="1"/>
          <p:nvPr/>
        </p:nvSpPr>
        <p:spPr>
          <a:xfrm>
            <a:off x="198120" y="4175759"/>
            <a:ext cx="5400000" cy="255600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#include&lt;stdio.h&gt;</a:t>
            </a:r>
          </a:p>
          <a:p>
            <a:r>
              <a:rPr lang="en-IN" dirty="0"/>
              <a:t>int main( )</a:t>
            </a:r>
          </a:p>
          <a:p>
            <a:r>
              <a:rPr lang="en-IN" dirty="0"/>
              <a:t>{</a:t>
            </a:r>
          </a:p>
          <a:p>
            <a:r>
              <a:rPr lang="en-IN" dirty="0"/>
              <a:t>   char str[50];</a:t>
            </a:r>
          </a:p>
          <a:p>
            <a:r>
              <a:rPr lang="en-IN" dirty="0"/>
              <a:t>   </a:t>
            </a:r>
            <a:r>
              <a:rPr lang="en-IN" dirty="0" err="1"/>
              <a:t>printf</a:t>
            </a:r>
            <a:r>
              <a:rPr lang="en-IN" dirty="0"/>
              <a:t>(“Enter a string in lower case:”);</a:t>
            </a:r>
          </a:p>
          <a:p>
            <a:r>
              <a:rPr lang="en-IN" dirty="0"/>
              <a:t>   </a:t>
            </a:r>
            <a:r>
              <a:rPr lang="en-IN" dirty="0" err="1"/>
              <a:t>scanf</a:t>
            </a:r>
            <a:r>
              <a:rPr lang="en-IN" dirty="0"/>
              <a:t>(“%[a-z]”,str);</a:t>
            </a:r>
          </a:p>
          <a:p>
            <a:r>
              <a:rPr lang="en-IN" dirty="0"/>
              <a:t>   </a:t>
            </a:r>
            <a:r>
              <a:rPr lang="en-IN" dirty="0" err="1"/>
              <a:t>printf</a:t>
            </a:r>
            <a:r>
              <a:rPr lang="en-IN" dirty="0"/>
              <a:t>(“The string was : %s\</a:t>
            </a:r>
            <a:r>
              <a:rPr lang="en-IN" dirty="0" err="1"/>
              <a:t>n”,str</a:t>
            </a:r>
            <a:r>
              <a:rPr lang="en-IN" dirty="0"/>
              <a:t>);</a:t>
            </a:r>
          </a:p>
          <a:p>
            <a:r>
              <a:rPr lang="en-IN" dirty="0"/>
              <a:t>   return 0;</a:t>
            </a:r>
          </a:p>
          <a:p>
            <a:r>
              <a:rPr lang="en-IN" dirty="0"/>
              <a:t>}</a:t>
            </a:r>
          </a:p>
          <a:p>
            <a:r>
              <a:rPr lang="en-IN" dirty="0"/>
              <a:t>   </a:t>
            </a:r>
          </a:p>
        </p:txBody>
      </p:sp>
      <p:sp>
        <p:nvSpPr>
          <p:cNvPr id="5" name="TextBox 4">
            <a:extLst>
              <a:ext uri="{FF2B5EF4-FFF2-40B4-BE49-F238E27FC236}">
                <a16:creationId xmlns:a16="http://schemas.microsoft.com/office/drawing/2014/main" id="{7E66278F-9C66-1F58-9862-711A89B697B2}"/>
              </a:ext>
            </a:extLst>
          </p:cNvPr>
          <p:cNvSpPr txBox="1"/>
          <p:nvPr/>
        </p:nvSpPr>
        <p:spPr>
          <a:xfrm>
            <a:off x="5598120" y="4175759"/>
            <a:ext cx="6516000" cy="255600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Enter a string in lower case: hello world</a:t>
            </a:r>
          </a:p>
          <a:p>
            <a:r>
              <a:rPr lang="en-IN" dirty="0"/>
              <a:t>The string was: hello world</a:t>
            </a:r>
          </a:p>
          <a:p>
            <a:endParaRPr lang="en-IN" dirty="0"/>
          </a:p>
          <a:p>
            <a:r>
              <a:rPr lang="en-IN" dirty="0"/>
              <a:t>Enter a string in lower case: hello, world</a:t>
            </a:r>
          </a:p>
          <a:p>
            <a:r>
              <a:rPr lang="en-IN" dirty="0"/>
              <a:t>The string was: hello</a:t>
            </a:r>
          </a:p>
          <a:p>
            <a:endParaRPr lang="en-IN" dirty="0"/>
          </a:p>
          <a:p>
            <a:r>
              <a:rPr lang="en-IN" dirty="0"/>
              <a:t>Enter a string in lower case: abcd1234</a:t>
            </a:r>
          </a:p>
          <a:p>
            <a:r>
              <a:rPr lang="en-IN" dirty="0"/>
              <a:t>The string was : </a:t>
            </a:r>
            <a:r>
              <a:rPr lang="en-IN" dirty="0" err="1"/>
              <a:t>abcd</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2820101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628FFC-D260-18A7-718A-B24616D77920}"/>
              </a:ext>
            </a:extLst>
          </p:cNvPr>
          <p:cNvSpPr>
            <a:spLocks noGrp="1"/>
          </p:cNvSpPr>
          <p:nvPr>
            <p:ph idx="1"/>
          </p:nvPr>
        </p:nvSpPr>
        <p:spPr>
          <a:xfrm>
            <a:off x="0" y="0"/>
            <a:ext cx="12192000" cy="6857999"/>
          </a:xfrm>
        </p:spPr>
        <p:txBody>
          <a:bodyPr/>
          <a:lstStyle/>
          <a:p>
            <a:r>
              <a:rPr lang="en-IN" dirty="0"/>
              <a:t>SINGLE-LINE INPUT USING SCANSET WITH ^</a:t>
            </a:r>
          </a:p>
          <a:p>
            <a:r>
              <a:rPr lang="en-IN" dirty="0"/>
              <a:t>The circumflex (^) plays an important role while taking input.</a:t>
            </a:r>
          </a:p>
          <a:p>
            <a:r>
              <a:rPr lang="en-IN" dirty="0"/>
              <a:t>For a single-line text input, the user presses the &lt;Return&gt; or &lt;Enter&gt; key to terminate the string.</a:t>
            </a:r>
          </a:p>
          <a:p>
            <a:r>
              <a:rPr lang="en-IN" dirty="0"/>
              <a:t>The maximum number of characters typed by the user might be 80 because the screen can print a maximum of 80 character in a line.</a:t>
            </a:r>
          </a:p>
          <a:p>
            <a:r>
              <a:rPr lang="en-IN" dirty="0"/>
              <a:t>All the characters are allowed to be typed as input except ‘\n’.</a:t>
            </a:r>
          </a:p>
          <a:p>
            <a:pPr marL="36900" indent="0">
              <a:buNone/>
            </a:pPr>
            <a:r>
              <a:rPr lang="en-IN" dirty="0"/>
              <a:t>EXAMPLE:</a:t>
            </a:r>
          </a:p>
          <a:p>
            <a:pPr marL="36900" indent="0">
              <a:buNone/>
            </a:pPr>
            <a:endParaRPr lang="en-IN" dirty="0"/>
          </a:p>
        </p:txBody>
      </p:sp>
      <p:sp>
        <p:nvSpPr>
          <p:cNvPr id="4" name="TextBox 3">
            <a:extLst>
              <a:ext uri="{FF2B5EF4-FFF2-40B4-BE49-F238E27FC236}">
                <a16:creationId xmlns:a16="http://schemas.microsoft.com/office/drawing/2014/main" id="{FFEC1936-834A-B8EE-2B4E-17003B8B56CE}"/>
              </a:ext>
            </a:extLst>
          </p:cNvPr>
          <p:cNvSpPr txBox="1"/>
          <p:nvPr/>
        </p:nvSpPr>
        <p:spPr>
          <a:xfrm>
            <a:off x="132080" y="2971800"/>
            <a:ext cx="5638800" cy="2585323"/>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 &lt;</a:t>
            </a:r>
            <a:r>
              <a:rPr lang="en-IN" dirty="0" err="1"/>
              <a:t>stdio.h</a:t>
            </a:r>
            <a:r>
              <a:rPr lang="en-IN" dirty="0"/>
              <a:t>&gt;</a:t>
            </a:r>
          </a:p>
          <a:p>
            <a:r>
              <a:rPr lang="en-IN" dirty="0"/>
              <a:t>Int main( )</a:t>
            </a:r>
          </a:p>
          <a:p>
            <a:r>
              <a:rPr lang="en-IN" dirty="0"/>
              <a:t>{</a:t>
            </a:r>
          </a:p>
          <a:p>
            <a:r>
              <a:rPr lang="en-IN" dirty="0"/>
              <a:t>   char str[80];</a:t>
            </a:r>
          </a:p>
          <a:p>
            <a:r>
              <a:rPr lang="en-IN" dirty="0"/>
              <a:t>   </a:t>
            </a:r>
            <a:r>
              <a:rPr lang="en-IN" dirty="0" err="1"/>
              <a:t>printf</a:t>
            </a:r>
            <a:r>
              <a:rPr lang="en-IN" dirty="0"/>
              <a:t>(“Enter a string in lower case”);</a:t>
            </a:r>
          </a:p>
          <a:p>
            <a:r>
              <a:rPr lang="en-IN" dirty="0"/>
              <a:t>   </a:t>
            </a:r>
            <a:r>
              <a:rPr lang="en-IN" dirty="0" err="1"/>
              <a:t>scanf</a:t>
            </a:r>
            <a:r>
              <a:rPr lang="en-IN" dirty="0"/>
              <a:t>(“%[^\n]”,str);</a:t>
            </a:r>
          </a:p>
          <a:p>
            <a:r>
              <a:rPr lang="en-IN" dirty="0"/>
              <a:t>   </a:t>
            </a:r>
            <a:r>
              <a:rPr lang="en-IN" dirty="0" err="1"/>
              <a:t>printf</a:t>
            </a:r>
            <a:r>
              <a:rPr lang="en-IN" dirty="0"/>
              <a:t>(“The string was : %s\n”, str);</a:t>
            </a:r>
          </a:p>
          <a:p>
            <a:r>
              <a:rPr lang="en-IN" dirty="0"/>
              <a:t>   return 0;</a:t>
            </a:r>
          </a:p>
          <a:p>
            <a:r>
              <a:rPr lang="en-IN" dirty="0"/>
              <a:t>}</a:t>
            </a:r>
          </a:p>
        </p:txBody>
      </p:sp>
      <p:sp>
        <p:nvSpPr>
          <p:cNvPr id="5" name="TextBox 4">
            <a:extLst>
              <a:ext uri="{FF2B5EF4-FFF2-40B4-BE49-F238E27FC236}">
                <a16:creationId xmlns:a16="http://schemas.microsoft.com/office/drawing/2014/main" id="{C1BE0A95-BB20-1878-F94C-2B57F571859C}"/>
              </a:ext>
            </a:extLst>
          </p:cNvPr>
          <p:cNvSpPr txBox="1"/>
          <p:nvPr/>
        </p:nvSpPr>
        <p:spPr>
          <a:xfrm>
            <a:off x="6827520" y="2971800"/>
            <a:ext cx="5161280" cy="1477328"/>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OUTPUT:</a:t>
            </a:r>
          </a:p>
          <a:p>
            <a:endParaRPr lang="en-IN" dirty="0"/>
          </a:p>
          <a:p>
            <a:r>
              <a:rPr lang="en-US" dirty="0"/>
              <a:t>Enter a string in lower case: I love C Programming</a:t>
            </a:r>
          </a:p>
          <a:p>
            <a:r>
              <a:rPr lang="en-US" dirty="0"/>
              <a:t>The string was: I love C Programming</a:t>
            </a:r>
          </a:p>
          <a:p>
            <a:endParaRPr lang="en-IN" dirty="0"/>
          </a:p>
        </p:txBody>
      </p:sp>
    </p:spTree>
    <p:extLst>
      <p:ext uri="{BB962C8B-B14F-4D97-AF65-F5344CB8AC3E}">
        <p14:creationId xmlns:p14="http://schemas.microsoft.com/office/powerpoint/2010/main" val="2979442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BADB4C-8585-680A-3051-D7E348672699}"/>
              </a:ext>
            </a:extLst>
          </p:cNvPr>
          <p:cNvSpPr>
            <a:spLocks noGrp="1"/>
          </p:cNvSpPr>
          <p:nvPr>
            <p:ph idx="1"/>
          </p:nvPr>
        </p:nvSpPr>
        <p:spPr>
          <a:xfrm>
            <a:off x="0" y="0"/>
            <a:ext cx="12192000" cy="6857999"/>
          </a:xfrm>
        </p:spPr>
        <p:txBody>
          <a:bodyPr/>
          <a:lstStyle/>
          <a:p>
            <a:r>
              <a:rPr lang="en-IN" dirty="0"/>
              <a:t>MULTILINE INPUT USING SCANSET</a:t>
            </a:r>
          </a:p>
          <a:p>
            <a:pPr marL="36900" indent="0">
              <a:buNone/>
            </a:pPr>
            <a:r>
              <a:rPr lang="en-IN" dirty="0"/>
              <a:t>One can use a bracketed string read, %[..]where the square brackets [ ] are used to enclose all characters which are permissible in the input.</a:t>
            </a:r>
          </a:p>
          <a:p>
            <a:pPr marL="36900" indent="0">
              <a:buNone/>
            </a:pPr>
            <a:r>
              <a:rPr lang="en-IN" dirty="0"/>
              <a:t>If any character other than those listed within the brackets occurs in the input string, further reading is terminated.</a:t>
            </a:r>
          </a:p>
          <a:p>
            <a:pPr marL="36900" indent="0">
              <a:buNone/>
            </a:pPr>
            <a:r>
              <a:rPr lang="en-IN" dirty="0"/>
              <a:t>Those characters specified with the brackets must be preceded by the caret (^).</a:t>
            </a:r>
          </a:p>
          <a:p>
            <a:pPr marL="36900" indent="0">
              <a:buNone/>
            </a:pPr>
            <a:r>
              <a:rPr lang="en-IN" dirty="0"/>
              <a:t>Consider the example where tilde(~) is used to end a string</a:t>
            </a:r>
          </a:p>
          <a:p>
            <a:pPr marL="36900" indent="0">
              <a:buNone/>
            </a:pPr>
            <a:endParaRPr lang="en-IN" dirty="0"/>
          </a:p>
          <a:p>
            <a:pPr marL="36900" indent="0">
              <a:buNone/>
            </a:pPr>
            <a:endParaRPr lang="en-IN" dirty="0"/>
          </a:p>
        </p:txBody>
      </p:sp>
      <p:sp>
        <p:nvSpPr>
          <p:cNvPr id="2" name="TextBox 1">
            <a:extLst>
              <a:ext uri="{FF2B5EF4-FFF2-40B4-BE49-F238E27FC236}">
                <a16:creationId xmlns:a16="http://schemas.microsoft.com/office/drawing/2014/main" id="{079D9282-34A7-3143-1DF8-51D5EC1C64E8}"/>
              </a:ext>
            </a:extLst>
          </p:cNvPr>
          <p:cNvSpPr txBox="1"/>
          <p:nvPr/>
        </p:nvSpPr>
        <p:spPr>
          <a:xfrm>
            <a:off x="163996" y="3160644"/>
            <a:ext cx="5560943" cy="2585323"/>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 &lt;</a:t>
            </a:r>
            <a:r>
              <a:rPr lang="en-IN" dirty="0" err="1"/>
              <a:t>stdio.h</a:t>
            </a:r>
            <a:r>
              <a:rPr lang="en-IN" dirty="0"/>
              <a:t>&gt;</a:t>
            </a:r>
          </a:p>
          <a:p>
            <a:r>
              <a:rPr lang="en-IN" dirty="0"/>
              <a:t>int main( )</a:t>
            </a:r>
          </a:p>
          <a:p>
            <a:r>
              <a:rPr lang="en-IN" dirty="0"/>
              <a:t>{</a:t>
            </a:r>
          </a:p>
          <a:p>
            <a:r>
              <a:rPr lang="en-IN" dirty="0"/>
              <a:t>   char string[80];</a:t>
            </a:r>
          </a:p>
          <a:p>
            <a:r>
              <a:rPr lang="en-IN" dirty="0"/>
              <a:t>   </a:t>
            </a:r>
            <a:r>
              <a:rPr lang="en-IN" dirty="0" err="1"/>
              <a:t>printf</a:t>
            </a:r>
            <a:r>
              <a:rPr lang="en-IN" dirty="0"/>
              <a:t>(“Enter a string, terminate with a tilde\(~)…”);</a:t>
            </a:r>
          </a:p>
          <a:p>
            <a:r>
              <a:rPr lang="en-IN" dirty="0"/>
              <a:t>   </a:t>
            </a:r>
            <a:r>
              <a:rPr lang="en-IN" dirty="0" err="1"/>
              <a:t>scanf</a:t>
            </a:r>
            <a:r>
              <a:rPr lang="en-IN" dirty="0"/>
              <a:t>(“%[^~]”, string);</a:t>
            </a:r>
          </a:p>
          <a:p>
            <a:r>
              <a:rPr lang="en-IN" dirty="0"/>
              <a:t>   </a:t>
            </a:r>
            <a:r>
              <a:rPr lang="en-IN" dirty="0" err="1"/>
              <a:t>printf</a:t>
            </a:r>
            <a:r>
              <a:rPr lang="en-IN" dirty="0"/>
              <a:t>(“%s”, string);</a:t>
            </a:r>
          </a:p>
          <a:p>
            <a:r>
              <a:rPr lang="en-IN" dirty="0"/>
              <a:t>   return 0;</a:t>
            </a:r>
          </a:p>
          <a:p>
            <a:r>
              <a:rPr lang="en-IN" dirty="0"/>
              <a:t>}</a:t>
            </a:r>
          </a:p>
        </p:txBody>
      </p:sp>
      <p:sp>
        <p:nvSpPr>
          <p:cNvPr id="4" name="TextBox 3">
            <a:extLst>
              <a:ext uri="{FF2B5EF4-FFF2-40B4-BE49-F238E27FC236}">
                <a16:creationId xmlns:a16="http://schemas.microsoft.com/office/drawing/2014/main" id="{D75FB2DB-6885-9D5E-5AF8-00335804AD36}"/>
              </a:ext>
            </a:extLst>
          </p:cNvPr>
          <p:cNvSpPr txBox="1"/>
          <p:nvPr/>
        </p:nvSpPr>
        <p:spPr>
          <a:xfrm>
            <a:off x="6266622" y="3130827"/>
            <a:ext cx="4328492" cy="1754326"/>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OUTPUT:</a:t>
            </a:r>
          </a:p>
          <a:p>
            <a:endParaRPr lang="en-IN" dirty="0"/>
          </a:p>
          <a:p>
            <a:r>
              <a:rPr lang="en-IN" dirty="0"/>
              <a:t>Enter a string, terminate with a tilde (~)…</a:t>
            </a:r>
          </a:p>
          <a:p>
            <a:r>
              <a:rPr lang="en-IN" dirty="0"/>
              <a:t>I am a string. ~</a:t>
            </a:r>
          </a:p>
          <a:p>
            <a:endParaRPr lang="en-IN" dirty="0"/>
          </a:p>
          <a:p>
            <a:r>
              <a:rPr lang="en-IN" dirty="0"/>
              <a:t>I am a string.</a:t>
            </a:r>
          </a:p>
        </p:txBody>
      </p:sp>
      <p:sp>
        <p:nvSpPr>
          <p:cNvPr id="5" name="TextBox 4">
            <a:extLst>
              <a:ext uri="{FF2B5EF4-FFF2-40B4-BE49-F238E27FC236}">
                <a16:creationId xmlns:a16="http://schemas.microsoft.com/office/drawing/2014/main" id="{777847D7-9496-25A2-0294-B19413630766}"/>
              </a:ext>
            </a:extLst>
          </p:cNvPr>
          <p:cNvSpPr txBox="1"/>
          <p:nvPr/>
        </p:nvSpPr>
        <p:spPr>
          <a:xfrm>
            <a:off x="5900530" y="4957175"/>
            <a:ext cx="6127473" cy="923330"/>
          </a:xfrm>
          <a:prstGeom prst="rect">
            <a:avLst/>
          </a:prstGeom>
          <a:noFill/>
        </p:spPr>
        <p:txBody>
          <a:bodyPr wrap="square" rtlCol="0">
            <a:spAutoFit/>
          </a:bodyPr>
          <a:lstStyle/>
          <a:p>
            <a:r>
              <a:rPr lang="en-IN" dirty="0"/>
              <a:t>In this example, the input for the string consists of embedded spaces, no matter what, they will be accepted by </a:t>
            </a:r>
            <a:r>
              <a:rPr lang="en-IN" dirty="0" err="1"/>
              <a:t>scanf</a:t>
            </a:r>
            <a:r>
              <a:rPr lang="en-IN" dirty="0"/>
              <a:t>(); and reading will stop when a tilde (~) is entered.</a:t>
            </a:r>
          </a:p>
        </p:txBody>
      </p:sp>
    </p:spTree>
    <p:extLst>
      <p:ext uri="{BB962C8B-B14F-4D97-AF65-F5344CB8AC3E}">
        <p14:creationId xmlns:p14="http://schemas.microsoft.com/office/powerpoint/2010/main" val="2140881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F76E82-99FE-40B0-E208-7BCFC6446CAC}"/>
              </a:ext>
            </a:extLst>
          </p:cNvPr>
          <p:cNvSpPr>
            <a:spLocks noGrp="1"/>
          </p:cNvSpPr>
          <p:nvPr>
            <p:ph idx="1"/>
          </p:nvPr>
        </p:nvSpPr>
        <p:spPr>
          <a:xfrm>
            <a:off x="89452" y="89453"/>
            <a:ext cx="11936896" cy="6639338"/>
          </a:xfrm>
        </p:spPr>
        <p:txBody>
          <a:bodyPr/>
          <a:lstStyle/>
          <a:p>
            <a:r>
              <a:rPr lang="en-IN" dirty="0"/>
              <a:t>CHARACTER FUNCTIONS IN &lt;</a:t>
            </a:r>
            <a:r>
              <a:rPr lang="en-IN" dirty="0" err="1"/>
              <a:t>ctype.h</a:t>
            </a:r>
            <a:r>
              <a:rPr lang="en-IN" dirty="0"/>
              <a:t>&gt; where c is the character argument</a:t>
            </a:r>
          </a:p>
          <a:p>
            <a:pPr marL="36900" indent="0">
              <a:buNone/>
            </a:pPr>
            <a:endParaRPr lang="en-IN" dirty="0"/>
          </a:p>
        </p:txBody>
      </p:sp>
      <p:pic>
        <p:nvPicPr>
          <p:cNvPr id="4" name="Picture 3">
            <a:extLst>
              <a:ext uri="{FF2B5EF4-FFF2-40B4-BE49-F238E27FC236}">
                <a16:creationId xmlns:a16="http://schemas.microsoft.com/office/drawing/2014/main" id="{178E6EE3-E406-8B6B-F1A3-AEAEBDED211E}"/>
              </a:ext>
            </a:extLst>
          </p:cNvPr>
          <p:cNvPicPr>
            <a:picLocks noChangeAspect="1"/>
          </p:cNvPicPr>
          <p:nvPr/>
        </p:nvPicPr>
        <p:blipFill>
          <a:blip r:embed="rId2"/>
          <a:stretch>
            <a:fillRect/>
          </a:stretch>
        </p:blipFill>
        <p:spPr>
          <a:xfrm>
            <a:off x="496956" y="556591"/>
            <a:ext cx="10813774" cy="6172200"/>
          </a:xfrm>
          <a:prstGeom prst="rect">
            <a:avLst/>
          </a:prstGeom>
        </p:spPr>
      </p:pic>
    </p:spTree>
    <p:extLst>
      <p:ext uri="{BB962C8B-B14F-4D97-AF65-F5344CB8AC3E}">
        <p14:creationId xmlns:p14="http://schemas.microsoft.com/office/powerpoint/2010/main" val="256461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3FC3F0-5D28-4AB3-2287-7AAAB09BDAC5}"/>
              </a:ext>
            </a:extLst>
          </p:cNvPr>
          <p:cNvSpPr>
            <a:spLocks noGrp="1"/>
          </p:cNvSpPr>
          <p:nvPr>
            <p:ph idx="1"/>
          </p:nvPr>
        </p:nvSpPr>
        <p:spPr>
          <a:xfrm>
            <a:off x="79513" y="69575"/>
            <a:ext cx="12026348" cy="6689034"/>
          </a:xfrm>
        </p:spPr>
        <p:txBody>
          <a:bodyPr/>
          <a:lstStyle/>
          <a:p>
            <a:r>
              <a:rPr lang="en-IN" dirty="0"/>
              <a:t>EXAMPLE PROGRAMS USING CHARACTER FUNCTIONS:</a:t>
            </a:r>
          </a:p>
          <a:p>
            <a:r>
              <a:rPr lang="en-IN" dirty="0"/>
              <a:t>1. ‘</a:t>
            </a:r>
            <a:r>
              <a:rPr lang="en-IN" dirty="0" err="1"/>
              <a:t>toupper</a:t>
            </a:r>
            <a:r>
              <a:rPr lang="en-IN" dirty="0"/>
              <a:t>( )’ function											2. ‘</a:t>
            </a:r>
            <a:r>
              <a:rPr lang="en-IN" dirty="0" err="1"/>
              <a:t>tolower</a:t>
            </a:r>
            <a:r>
              <a:rPr lang="en-IN" dirty="0"/>
              <a:t>( )’ function</a:t>
            </a:r>
          </a:p>
          <a:p>
            <a:pPr marL="36900" indent="0">
              <a:buNone/>
            </a:pPr>
            <a:endParaRPr lang="en-IN" dirty="0"/>
          </a:p>
          <a:p>
            <a:pPr marL="36900" indent="0">
              <a:buNone/>
            </a:pPr>
            <a:endParaRPr lang="en-IN" dirty="0"/>
          </a:p>
        </p:txBody>
      </p:sp>
      <p:sp>
        <p:nvSpPr>
          <p:cNvPr id="4" name="TextBox 3">
            <a:extLst>
              <a:ext uri="{FF2B5EF4-FFF2-40B4-BE49-F238E27FC236}">
                <a16:creationId xmlns:a16="http://schemas.microsoft.com/office/drawing/2014/main" id="{554681D3-9667-8678-5365-890E826B2D31}"/>
              </a:ext>
            </a:extLst>
          </p:cNvPr>
          <p:cNvSpPr txBox="1"/>
          <p:nvPr/>
        </p:nvSpPr>
        <p:spPr>
          <a:xfrm>
            <a:off x="473242" y="1106905"/>
            <a:ext cx="4178969" cy="341632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 &lt;</a:t>
            </a:r>
            <a:r>
              <a:rPr lang="en-IN" dirty="0" err="1"/>
              <a:t>stdio.h</a:t>
            </a:r>
            <a:r>
              <a:rPr lang="en-IN" dirty="0"/>
              <a:t>&gt;</a:t>
            </a:r>
          </a:p>
          <a:p>
            <a:r>
              <a:rPr lang="en-IN" dirty="0"/>
              <a:t>#include &lt;</a:t>
            </a:r>
            <a:r>
              <a:rPr lang="en-IN" dirty="0" err="1"/>
              <a:t>ctype.h</a:t>
            </a:r>
            <a:r>
              <a:rPr lang="en-IN" dirty="0"/>
              <a:t>&gt;</a:t>
            </a:r>
          </a:p>
          <a:p>
            <a:r>
              <a:rPr lang="en-IN" dirty="0"/>
              <a:t>int main() {</a:t>
            </a:r>
          </a:p>
          <a:p>
            <a:r>
              <a:rPr lang="en-IN" dirty="0"/>
              <a:t>     char str[100];</a:t>
            </a:r>
          </a:p>
          <a:p>
            <a:r>
              <a:rPr lang="en-IN" dirty="0"/>
              <a:t>     </a:t>
            </a:r>
            <a:r>
              <a:rPr lang="en-IN" dirty="0" err="1"/>
              <a:t>printf</a:t>
            </a:r>
            <a:r>
              <a:rPr lang="en-IN" dirty="0"/>
              <a:t>(“Enter a string: “ );</a:t>
            </a:r>
          </a:p>
          <a:p>
            <a:r>
              <a:rPr lang="en-IN" dirty="0"/>
              <a:t>     </a:t>
            </a:r>
            <a:r>
              <a:rPr lang="en-IN" dirty="0" err="1"/>
              <a:t>fgets</a:t>
            </a:r>
            <a:r>
              <a:rPr lang="en-IN" dirty="0"/>
              <a:t>(str, </a:t>
            </a:r>
            <a:r>
              <a:rPr lang="en-IN" dirty="0" err="1"/>
              <a:t>sizeof</a:t>
            </a:r>
            <a:r>
              <a:rPr lang="en-IN" dirty="0"/>
              <a:t>(str), stdin);</a:t>
            </a:r>
          </a:p>
          <a:p>
            <a:r>
              <a:rPr lang="en-IN" dirty="0"/>
              <a:t>     for(int </a:t>
            </a:r>
            <a:r>
              <a:rPr lang="en-IN" dirty="0" err="1"/>
              <a:t>i</a:t>
            </a:r>
            <a:r>
              <a:rPr lang="en-IN" dirty="0"/>
              <a:t>=0; str[</a:t>
            </a:r>
            <a:r>
              <a:rPr lang="en-IN" dirty="0" err="1"/>
              <a:t>i</a:t>
            </a:r>
            <a:r>
              <a:rPr lang="en-IN" dirty="0"/>
              <a:t>] != ‘\0’; </a:t>
            </a:r>
            <a:r>
              <a:rPr lang="en-IN" dirty="0" err="1"/>
              <a:t>i</a:t>
            </a:r>
            <a:r>
              <a:rPr lang="en-IN" dirty="0"/>
              <a:t>++) {</a:t>
            </a:r>
          </a:p>
          <a:p>
            <a:r>
              <a:rPr lang="en-IN" dirty="0"/>
              <a:t>           str[</a:t>
            </a:r>
            <a:r>
              <a:rPr lang="en-IN" dirty="0" err="1"/>
              <a:t>i</a:t>
            </a:r>
            <a:r>
              <a:rPr lang="en-IN" dirty="0"/>
              <a:t>] = </a:t>
            </a:r>
            <a:r>
              <a:rPr lang="en-IN" dirty="0" err="1"/>
              <a:t>toupper</a:t>
            </a:r>
            <a:r>
              <a:rPr lang="en-IN" dirty="0"/>
              <a:t>(</a:t>
            </a:r>
            <a:r>
              <a:rPr lang="en-IN" dirty="0" err="1"/>
              <a:t>sttr</a:t>
            </a:r>
            <a:r>
              <a:rPr lang="en-IN" dirty="0"/>
              <a:t>[</a:t>
            </a:r>
            <a:r>
              <a:rPr lang="en-IN" dirty="0" err="1"/>
              <a:t>i</a:t>
            </a:r>
            <a:r>
              <a:rPr lang="en-IN" dirty="0"/>
              <a:t>]);</a:t>
            </a:r>
          </a:p>
          <a:p>
            <a:r>
              <a:rPr lang="en-IN" dirty="0"/>
              <a:t>    }</a:t>
            </a:r>
          </a:p>
          <a:p>
            <a:r>
              <a:rPr lang="en-IN" dirty="0"/>
              <a:t>    </a:t>
            </a:r>
            <a:r>
              <a:rPr lang="en-IN" dirty="0" err="1"/>
              <a:t>printf</a:t>
            </a:r>
            <a:r>
              <a:rPr lang="en-IN" dirty="0"/>
              <a:t>(“Uppercase string: %s\</a:t>
            </a:r>
            <a:r>
              <a:rPr lang="en-IN" dirty="0" err="1"/>
              <a:t>n”,str</a:t>
            </a:r>
            <a:r>
              <a:rPr lang="en-IN" dirty="0"/>
              <a:t>);</a:t>
            </a:r>
          </a:p>
          <a:p>
            <a:r>
              <a:rPr lang="en-IN" dirty="0"/>
              <a:t>    return 0;</a:t>
            </a:r>
          </a:p>
          <a:p>
            <a:r>
              <a:rPr lang="en-IN" dirty="0"/>
              <a:t>}</a:t>
            </a:r>
          </a:p>
        </p:txBody>
      </p:sp>
      <p:sp>
        <p:nvSpPr>
          <p:cNvPr id="7" name="TextBox 6">
            <a:extLst>
              <a:ext uri="{FF2B5EF4-FFF2-40B4-BE49-F238E27FC236}">
                <a16:creationId xmlns:a16="http://schemas.microsoft.com/office/drawing/2014/main" id="{F845E69A-A247-2CFA-42AE-B53041E44652}"/>
              </a:ext>
            </a:extLst>
          </p:cNvPr>
          <p:cNvSpPr txBox="1"/>
          <p:nvPr/>
        </p:nvSpPr>
        <p:spPr>
          <a:xfrm>
            <a:off x="7668125" y="1106905"/>
            <a:ext cx="4178969" cy="341632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 &lt;</a:t>
            </a:r>
            <a:r>
              <a:rPr lang="en-IN" dirty="0" err="1"/>
              <a:t>stdio.h</a:t>
            </a:r>
            <a:r>
              <a:rPr lang="en-IN" dirty="0"/>
              <a:t>&gt;</a:t>
            </a:r>
          </a:p>
          <a:p>
            <a:r>
              <a:rPr lang="en-IN" dirty="0"/>
              <a:t>#include &lt;</a:t>
            </a:r>
            <a:r>
              <a:rPr lang="en-IN" dirty="0" err="1"/>
              <a:t>ctype.h</a:t>
            </a:r>
            <a:r>
              <a:rPr lang="en-IN" dirty="0"/>
              <a:t>&gt;</a:t>
            </a:r>
          </a:p>
          <a:p>
            <a:r>
              <a:rPr lang="en-IN" dirty="0"/>
              <a:t>Int main( ) {</a:t>
            </a:r>
          </a:p>
          <a:p>
            <a:r>
              <a:rPr lang="en-IN" dirty="0"/>
              <a:t>     char str[100];</a:t>
            </a:r>
          </a:p>
          <a:p>
            <a:r>
              <a:rPr lang="en-IN" dirty="0"/>
              <a:t>     </a:t>
            </a:r>
            <a:r>
              <a:rPr lang="en-IN" dirty="0" err="1"/>
              <a:t>printf</a:t>
            </a:r>
            <a:r>
              <a:rPr lang="en-IN" dirty="0"/>
              <a:t>(“Enter a string: “);</a:t>
            </a:r>
          </a:p>
          <a:p>
            <a:r>
              <a:rPr lang="en-IN" dirty="0"/>
              <a:t>     </a:t>
            </a:r>
            <a:r>
              <a:rPr lang="en-IN" dirty="0" err="1"/>
              <a:t>fgets</a:t>
            </a:r>
            <a:r>
              <a:rPr lang="en-IN" dirty="0"/>
              <a:t>(str, </a:t>
            </a:r>
            <a:r>
              <a:rPr lang="en-IN" dirty="0" err="1"/>
              <a:t>sizeof</a:t>
            </a:r>
            <a:r>
              <a:rPr lang="en-IN" dirty="0"/>
              <a:t>(str), stdin);</a:t>
            </a:r>
          </a:p>
          <a:p>
            <a:r>
              <a:rPr lang="en-IN" dirty="0"/>
              <a:t>     for( int </a:t>
            </a:r>
            <a:r>
              <a:rPr lang="en-IN" dirty="0" err="1"/>
              <a:t>i</a:t>
            </a:r>
            <a:r>
              <a:rPr lang="en-IN" dirty="0"/>
              <a:t>=0; str[</a:t>
            </a:r>
            <a:r>
              <a:rPr lang="en-IN" dirty="0" err="1"/>
              <a:t>i</a:t>
            </a:r>
            <a:r>
              <a:rPr lang="en-IN" dirty="0"/>
              <a:t>] != ‘\0’; </a:t>
            </a:r>
            <a:r>
              <a:rPr lang="en-IN" dirty="0" err="1"/>
              <a:t>i</a:t>
            </a:r>
            <a:r>
              <a:rPr lang="en-IN" dirty="0"/>
              <a:t>++) {</a:t>
            </a:r>
          </a:p>
          <a:p>
            <a:r>
              <a:rPr lang="en-IN" dirty="0"/>
              <a:t>          str[</a:t>
            </a:r>
            <a:r>
              <a:rPr lang="en-IN" dirty="0" err="1"/>
              <a:t>i</a:t>
            </a:r>
            <a:r>
              <a:rPr lang="en-IN" dirty="0"/>
              <a:t>] = </a:t>
            </a:r>
            <a:r>
              <a:rPr lang="en-IN" dirty="0" err="1"/>
              <a:t>tolower</a:t>
            </a:r>
            <a:r>
              <a:rPr lang="en-IN" dirty="0"/>
              <a:t>(str[</a:t>
            </a:r>
            <a:r>
              <a:rPr lang="en-IN" dirty="0" err="1"/>
              <a:t>i</a:t>
            </a:r>
            <a:r>
              <a:rPr lang="en-IN" dirty="0"/>
              <a:t>]);</a:t>
            </a:r>
          </a:p>
          <a:p>
            <a:r>
              <a:rPr lang="en-IN" dirty="0"/>
              <a:t>     }</a:t>
            </a:r>
          </a:p>
          <a:p>
            <a:r>
              <a:rPr lang="en-IN" dirty="0"/>
              <a:t>     </a:t>
            </a:r>
            <a:r>
              <a:rPr lang="en-IN" dirty="0" err="1"/>
              <a:t>printf</a:t>
            </a:r>
            <a:r>
              <a:rPr lang="en-IN" dirty="0"/>
              <a:t>(“Lowercase string: %s\n”, str);</a:t>
            </a:r>
          </a:p>
          <a:p>
            <a:r>
              <a:rPr lang="en-IN" dirty="0"/>
              <a:t>     return 0;</a:t>
            </a:r>
          </a:p>
          <a:p>
            <a:r>
              <a:rPr lang="en-IN" dirty="0"/>
              <a:t>}</a:t>
            </a:r>
          </a:p>
        </p:txBody>
      </p:sp>
      <p:sp>
        <p:nvSpPr>
          <p:cNvPr id="8" name="TextBox 7">
            <a:extLst>
              <a:ext uri="{FF2B5EF4-FFF2-40B4-BE49-F238E27FC236}">
                <a16:creationId xmlns:a16="http://schemas.microsoft.com/office/drawing/2014/main" id="{6B4D86E4-EAF3-F059-306A-2F0638D892EA}"/>
              </a:ext>
            </a:extLst>
          </p:cNvPr>
          <p:cNvSpPr txBox="1"/>
          <p:nvPr/>
        </p:nvSpPr>
        <p:spPr>
          <a:xfrm>
            <a:off x="473241" y="4836694"/>
            <a:ext cx="4178969" cy="1200329"/>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OUTPUT:</a:t>
            </a:r>
          </a:p>
          <a:p>
            <a:r>
              <a:rPr lang="en-US" dirty="0"/>
              <a:t>Enter a string: welcome</a:t>
            </a:r>
          </a:p>
          <a:p>
            <a:r>
              <a:rPr lang="en-US" dirty="0"/>
              <a:t>Uppercase string: WELCOME</a:t>
            </a:r>
          </a:p>
          <a:p>
            <a:endParaRPr lang="en-IN" dirty="0"/>
          </a:p>
        </p:txBody>
      </p:sp>
      <p:sp>
        <p:nvSpPr>
          <p:cNvPr id="9" name="TextBox 8">
            <a:extLst>
              <a:ext uri="{FF2B5EF4-FFF2-40B4-BE49-F238E27FC236}">
                <a16:creationId xmlns:a16="http://schemas.microsoft.com/office/drawing/2014/main" id="{20DC0707-AA39-1E79-3FBD-A0C2E1F91A2F}"/>
              </a:ext>
            </a:extLst>
          </p:cNvPr>
          <p:cNvSpPr txBox="1"/>
          <p:nvPr/>
        </p:nvSpPr>
        <p:spPr>
          <a:xfrm>
            <a:off x="7668125" y="4836695"/>
            <a:ext cx="4212000" cy="115200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OUTPUT:</a:t>
            </a:r>
          </a:p>
          <a:p>
            <a:r>
              <a:rPr lang="en-US" dirty="0"/>
              <a:t>Enter a string: WELCOME</a:t>
            </a:r>
          </a:p>
          <a:p>
            <a:r>
              <a:rPr lang="en-US" dirty="0"/>
              <a:t>Lowercase string: welcome</a:t>
            </a:r>
          </a:p>
          <a:p>
            <a:endParaRPr lang="en-IN" dirty="0"/>
          </a:p>
          <a:p>
            <a:endParaRPr lang="en-IN" dirty="0"/>
          </a:p>
        </p:txBody>
      </p:sp>
    </p:spTree>
    <p:extLst>
      <p:ext uri="{BB962C8B-B14F-4D97-AF65-F5344CB8AC3E}">
        <p14:creationId xmlns:p14="http://schemas.microsoft.com/office/powerpoint/2010/main" val="3216809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015D9A-3EA9-7D58-D937-CD4E568B5A10}"/>
              </a:ext>
            </a:extLst>
          </p:cNvPr>
          <p:cNvSpPr>
            <a:spLocks noGrp="1"/>
          </p:cNvSpPr>
          <p:nvPr>
            <p:ph idx="1"/>
          </p:nvPr>
        </p:nvSpPr>
        <p:spPr>
          <a:xfrm>
            <a:off x="89452" y="218661"/>
            <a:ext cx="11917018" cy="6520069"/>
          </a:xfrm>
        </p:spPr>
        <p:txBody>
          <a:bodyPr>
            <a:normAutofit lnSpcReduction="10000"/>
          </a:bodyPr>
          <a:lstStyle/>
          <a:p>
            <a:pPr marL="36900" indent="0">
              <a:buNone/>
            </a:pPr>
            <a:r>
              <a:rPr lang="en-IN" b="1" u="sng" dirty="0"/>
              <a:t>ARRAY DECLARATION</a:t>
            </a:r>
          </a:p>
          <a:p>
            <a:pPr marL="36900" indent="0">
              <a:buNone/>
            </a:pPr>
            <a:r>
              <a:rPr lang="en-IN" dirty="0"/>
              <a:t>Syntax for Array Declaration:</a:t>
            </a:r>
          </a:p>
          <a:p>
            <a:pPr marL="36900" indent="0">
              <a:buNone/>
            </a:pPr>
            <a:r>
              <a:rPr lang="en-IN" dirty="0"/>
              <a:t>	</a:t>
            </a:r>
            <a:r>
              <a:rPr lang="en-IN" dirty="0" err="1"/>
              <a:t>data_type</a:t>
            </a:r>
            <a:r>
              <a:rPr lang="en-IN" dirty="0"/>
              <a:t>   </a:t>
            </a:r>
            <a:r>
              <a:rPr lang="en-IN" dirty="0" err="1"/>
              <a:t>array_name</a:t>
            </a:r>
            <a:r>
              <a:rPr lang="en-IN" dirty="0"/>
              <a:t> [SIZE];</a:t>
            </a:r>
          </a:p>
          <a:p>
            <a:pPr marL="36900" indent="0">
              <a:buNone/>
            </a:pPr>
            <a:r>
              <a:rPr lang="en-IN" b="1" u="sng" dirty="0"/>
              <a:t>NOTE:</a:t>
            </a:r>
          </a:p>
          <a:p>
            <a:pPr marL="324000" algn="just">
              <a:spcBef>
                <a:spcPts val="0"/>
              </a:spcBef>
              <a:spcAft>
                <a:spcPts val="0"/>
              </a:spcAft>
            </a:pPr>
            <a:r>
              <a:rPr lang="en-IN" dirty="0"/>
              <a:t> All the array elements hold values of type &lt;data type&gt;</a:t>
            </a:r>
          </a:p>
          <a:p>
            <a:pPr marL="324000" algn="just">
              <a:spcBef>
                <a:spcPts val="0"/>
              </a:spcBef>
              <a:spcAft>
                <a:spcPts val="0"/>
              </a:spcAft>
            </a:pPr>
            <a:r>
              <a:rPr lang="en-IN" dirty="0"/>
              <a:t>The size of the array is indicated by &lt;SIZE&gt;, the number of elements in the array. &lt;SIZE&gt; must be an int constant or a constant expression.</a:t>
            </a:r>
          </a:p>
          <a:p>
            <a:pPr marL="36900" indent="0">
              <a:buNone/>
            </a:pPr>
            <a:endParaRPr lang="en-IN" dirty="0"/>
          </a:p>
          <a:p>
            <a:pPr marL="36900" indent="0">
              <a:buNone/>
            </a:pPr>
            <a:r>
              <a:rPr lang="en-IN" b="1" u="sng" dirty="0"/>
              <a:t>EXAMPLE:</a:t>
            </a:r>
          </a:p>
          <a:p>
            <a:pPr marL="36900" indent="0">
              <a:spcBef>
                <a:spcPts val="0"/>
              </a:spcBef>
              <a:spcAft>
                <a:spcPts val="0"/>
              </a:spcAft>
              <a:buNone/>
            </a:pPr>
            <a:r>
              <a:rPr lang="en-IN" dirty="0"/>
              <a:t>   int a[10];  /* an array with 10 int elements */</a:t>
            </a:r>
          </a:p>
          <a:p>
            <a:pPr marL="36900" indent="0">
              <a:spcBef>
                <a:spcPts val="0"/>
              </a:spcBef>
              <a:spcAft>
                <a:spcPts val="0"/>
              </a:spcAft>
              <a:buNone/>
            </a:pPr>
            <a:r>
              <a:rPr lang="en-IN" dirty="0"/>
              <a:t>   This reserves space for 10 integers.</a:t>
            </a:r>
          </a:p>
          <a:p>
            <a:pPr marL="36900" indent="0">
              <a:spcBef>
                <a:spcPts val="0"/>
              </a:spcBef>
              <a:spcAft>
                <a:spcPts val="0"/>
              </a:spcAft>
              <a:buNone/>
            </a:pPr>
            <a:endParaRPr lang="en-IN" dirty="0"/>
          </a:p>
          <a:p>
            <a:pPr>
              <a:spcBef>
                <a:spcPts val="0"/>
              </a:spcBef>
              <a:spcAft>
                <a:spcPts val="0"/>
              </a:spcAft>
            </a:pPr>
            <a:r>
              <a:rPr lang="en-IN" dirty="0"/>
              <a:t>Once declared, an array element can be referenced as &lt;array name&gt;[&lt;index&gt;]</a:t>
            </a:r>
          </a:p>
          <a:p>
            <a:pPr marL="36900" indent="0">
              <a:spcBef>
                <a:spcPts val="0"/>
              </a:spcBef>
              <a:spcAft>
                <a:spcPts val="0"/>
              </a:spcAft>
              <a:buNone/>
            </a:pPr>
            <a:r>
              <a:rPr lang="en-IN" dirty="0"/>
              <a:t>     where &lt;index&gt; is an integer constant or variable ranging from 0 to &lt;SIZE&gt; - 1.</a:t>
            </a:r>
          </a:p>
          <a:p>
            <a:pPr>
              <a:spcBef>
                <a:spcPts val="0"/>
              </a:spcBef>
              <a:spcAft>
                <a:spcPts val="0"/>
              </a:spcAft>
            </a:pPr>
            <a:r>
              <a:rPr lang="en-IN" dirty="0"/>
              <a:t>The elements for the array named ‘a’ can be accessed with a[0],a[1]….a[9].</a:t>
            </a:r>
          </a:p>
          <a:p>
            <a:pPr marL="36900" indent="0">
              <a:spcBef>
                <a:spcPts val="0"/>
              </a:spcBef>
              <a:spcAft>
                <a:spcPts val="0"/>
              </a:spcAft>
              <a:buNone/>
            </a:pPr>
            <a:endParaRPr lang="en-IN" dirty="0"/>
          </a:p>
          <a:p>
            <a:pPr>
              <a:spcBef>
                <a:spcPts val="0"/>
              </a:spcBef>
              <a:spcAft>
                <a:spcPts val="0"/>
              </a:spcAft>
            </a:pPr>
            <a:r>
              <a:rPr lang="en-IN" dirty="0"/>
              <a:t>a[0] refers to the first number stored in the ‘a’ array.</a:t>
            </a:r>
          </a:p>
          <a:p>
            <a:pPr>
              <a:spcBef>
                <a:spcPts val="0"/>
              </a:spcBef>
              <a:spcAft>
                <a:spcPts val="0"/>
              </a:spcAft>
            </a:pPr>
            <a:r>
              <a:rPr lang="en-IN" dirty="0"/>
              <a:t>a[1] refers to the second number stored in the ‘a’ array.</a:t>
            </a:r>
          </a:p>
          <a:p>
            <a:pPr>
              <a:spcBef>
                <a:spcPts val="0"/>
              </a:spcBef>
              <a:spcAft>
                <a:spcPts val="0"/>
              </a:spcAft>
            </a:pPr>
            <a:r>
              <a:rPr lang="en-IN" dirty="0"/>
              <a:t>a[9] refers to the tenth number stored in the ‘a’ array.</a:t>
            </a:r>
          </a:p>
        </p:txBody>
      </p:sp>
    </p:spTree>
    <p:extLst>
      <p:ext uri="{BB962C8B-B14F-4D97-AF65-F5344CB8AC3E}">
        <p14:creationId xmlns:p14="http://schemas.microsoft.com/office/powerpoint/2010/main" val="29025868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07B76-1D95-EB9F-718E-AC7BF45C676B}"/>
              </a:ext>
            </a:extLst>
          </p:cNvPr>
          <p:cNvSpPr>
            <a:spLocks noGrp="1"/>
          </p:cNvSpPr>
          <p:nvPr>
            <p:ph idx="1"/>
          </p:nvPr>
        </p:nvSpPr>
        <p:spPr>
          <a:xfrm>
            <a:off x="79513" y="79513"/>
            <a:ext cx="12026348" cy="6778487"/>
          </a:xfrm>
        </p:spPr>
        <p:txBody>
          <a:bodyPr/>
          <a:lstStyle/>
          <a:p>
            <a:r>
              <a:rPr lang="en-IN" dirty="0"/>
              <a:t>To check if a character is a digit using ‘</a:t>
            </a:r>
            <a:r>
              <a:rPr lang="en-IN" dirty="0" err="1"/>
              <a:t>isdigit</a:t>
            </a:r>
            <a:r>
              <a:rPr lang="en-IN" dirty="0"/>
              <a:t>()’ function</a:t>
            </a:r>
          </a:p>
          <a:p>
            <a:pPr marL="36900" indent="0">
              <a:buNone/>
            </a:pPr>
            <a:endParaRPr lang="en-IN" dirty="0"/>
          </a:p>
        </p:txBody>
      </p:sp>
      <p:sp>
        <p:nvSpPr>
          <p:cNvPr id="4" name="TextBox 3">
            <a:extLst>
              <a:ext uri="{FF2B5EF4-FFF2-40B4-BE49-F238E27FC236}">
                <a16:creationId xmlns:a16="http://schemas.microsoft.com/office/drawing/2014/main" id="{D5E421A9-0FEC-6968-D18C-A962BE686F74}"/>
              </a:ext>
            </a:extLst>
          </p:cNvPr>
          <p:cNvSpPr txBox="1"/>
          <p:nvPr/>
        </p:nvSpPr>
        <p:spPr>
          <a:xfrm>
            <a:off x="86139" y="1305341"/>
            <a:ext cx="6651545" cy="424731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#include&lt;stdio.h&gt;</a:t>
            </a:r>
          </a:p>
          <a:p>
            <a:r>
              <a:rPr lang="en-IN" dirty="0"/>
              <a:t>#include&lt;ctype.h&gt;</a:t>
            </a:r>
          </a:p>
          <a:p>
            <a:r>
              <a:rPr lang="en-IN" dirty="0"/>
              <a:t>int main( ) {</a:t>
            </a:r>
          </a:p>
          <a:p>
            <a:r>
              <a:rPr lang="en-IN" dirty="0"/>
              <a:t>     char str[100];</a:t>
            </a:r>
          </a:p>
          <a:p>
            <a:r>
              <a:rPr lang="en-IN" dirty="0"/>
              <a:t>     </a:t>
            </a:r>
            <a:r>
              <a:rPr lang="en-IN" dirty="0" err="1"/>
              <a:t>printf</a:t>
            </a:r>
            <a:r>
              <a:rPr lang="en-IN" dirty="0"/>
              <a:t>(“Enter a string: “);</a:t>
            </a:r>
          </a:p>
          <a:p>
            <a:r>
              <a:rPr lang="en-IN" dirty="0"/>
              <a:t>     </a:t>
            </a:r>
            <a:r>
              <a:rPr lang="en-IN" dirty="0" err="1"/>
              <a:t>fgets</a:t>
            </a:r>
            <a:r>
              <a:rPr lang="en-IN" dirty="0"/>
              <a:t>(str, </a:t>
            </a:r>
            <a:r>
              <a:rPr lang="en-IN" dirty="0" err="1"/>
              <a:t>sizeof</a:t>
            </a:r>
            <a:r>
              <a:rPr lang="en-IN" dirty="0"/>
              <a:t>(str), stdin);</a:t>
            </a:r>
          </a:p>
          <a:p>
            <a:r>
              <a:rPr lang="en-IN" dirty="0"/>
              <a:t>     for (int </a:t>
            </a:r>
            <a:r>
              <a:rPr lang="en-IN" dirty="0" err="1"/>
              <a:t>i</a:t>
            </a:r>
            <a:r>
              <a:rPr lang="en-IN" dirty="0"/>
              <a:t> = 0 ; str[</a:t>
            </a:r>
            <a:r>
              <a:rPr lang="en-IN" dirty="0" err="1"/>
              <a:t>i</a:t>
            </a:r>
            <a:r>
              <a:rPr lang="en-IN" dirty="0"/>
              <a:t>] != ‘\0’ ; </a:t>
            </a:r>
            <a:r>
              <a:rPr lang="en-IN" dirty="0" err="1"/>
              <a:t>i</a:t>
            </a:r>
            <a:r>
              <a:rPr lang="en-IN" dirty="0"/>
              <a:t>++) {</a:t>
            </a:r>
          </a:p>
          <a:p>
            <a:r>
              <a:rPr lang="en-IN" dirty="0"/>
              <a:t>           if (</a:t>
            </a:r>
            <a:r>
              <a:rPr lang="en-IN" dirty="0" err="1"/>
              <a:t>isdigit</a:t>
            </a:r>
            <a:r>
              <a:rPr lang="en-IN" dirty="0"/>
              <a:t>(str[</a:t>
            </a:r>
            <a:r>
              <a:rPr lang="en-IN" dirty="0" err="1"/>
              <a:t>i</a:t>
            </a:r>
            <a:r>
              <a:rPr lang="en-IN" dirty="0"/>
              <a:t>])) {</a:t>
            </a:r>
          </a:p>
          <a:p>
            <a:r>
              <a:rPr lang="en-IN" dirty="0"/>
              <a:t>                </a:t>
            </a:r>
            <a:r>
              <a:rPr lang="en-IN" dirty="0" err="1"/>
              <a:t>printf</a:t>
            </a:r>
            <a:r>
              <a:rPr lang="en-IN" dirty="0"/>
              <a:t>(“ ‘%c’ is a digit.\n”, str[</a:t>
            </a:r>
            <a:r>
              <a:rPr lang="en-IN" dirty="0" err="1"/>
              <a:t>i</a:t>
            </a:r>
            <a:r>
              <a:rPr lang="en-IN" dirty="0"/>
              <a:t>]);</a:t>
            </a:r>
          </a:p>
          <a:p>
            <a:r>
              <a:rPr lang="en-IN" dirty="0"/>
              <a:t>          } else {</a:t>
            </a:r>
          </a:p>
          <a:p>
            <a:r>
              <a:rPr lang="en-IN" dirty="0"/>
              <a:t>                </a:t>
            </a:r>
            <a:r>
              <a:rPr lang="en-IN" dirty="0" err="1"/>
              <a:t>printf</a:t>
            </a:r>
            <a:r>
              <a:rPr lang="en-IN" dirty="0"/>
              <a:t>(“ ‘%c’ is not a digit.\n”, str[</a:t>
            </a:r>
            <a:r>
              <a:rPr lang="en-IN" dirty="0" err="1"/>
              <a:t>i</a:t>
            </a:r>
            <a:r>
              <a:rPr lang="en-IN" dirty="0"/>
              <a:t>]);</a:t>
            </a:r>
          </a:p>
          <a:p>
            <a:r>
              <a:rPr lang="en-IN" dirty="0"/>
              <a:t>          }</a:t>
            </a:r>
          </a:p>
          <a:p>
            <a:r>
              <a:rPr lang="en-IN" dirty="0"/>
              <a:t>    }</a:t>
            </a:r>
          </a:p>
          <a:p>
            <a:r>
              <a:rPr lang="en-IN" dirty="0"/>
              <a:t>    return 0;</a:t>
            </a:r>
          </a:p>
          <a:p>
            <a:r>
              <a:rPr lang="en-IN" dirty="0"/>
              <a:t>}</a:t>
            </a:r>
          </a:p>
        </p:txBody>
      </p:sp>
      <p:sp>
        <p:nvSpPr>
          <p:cNvPr id="5" name="TextBox 4">
            <a:extLst>
              <a:ext uri="{FF2B5EF4-FFF2-40B4-BE49-F238E27FC236}">
                <a16:creationId xmlns:a16="http://schemas.microsoft.com/office/drawing/2014/main" id="{282A2479-79E3-F1C6-A2F8-4FF4AD9B0BD8}"/>
              </a:ext>
            </a:extLst>
          </p:cNvPr>
          <p:cNvSpPr txBox="1"/>
          <p:nvPr/>
        </p:nvSpPr>
        <p:spPr>
          <a:xfrm>
            <a:off x="8101263" y="1305341"/>
            <a:ext cx="3876261" cy="3970318"/>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OUTPUT:</a:t>
            </a:r>
          </a:p>
          <a:p>
            <a:endParaRPr lang="en-IN" dirty="0"/>
          </a:p>
          <a:p>
            <a:r>
              <a:rPr lang="en-US" dirty="0"/>
              <a:t>Enter a string: welcome10</a:t>
            </a:r>
          </a:p>
          <a:p>
            <a:r>
              <a:rPr lang="en-US" dirty="0"/>
              <a:t>'w' is not a digit.</a:t>
            </a:r>
          </a:p>
          <a:p>
            <a:r>
              <a:rPr lang="en-US" dirty="0"/>
              <a:t>'e' is not a digit.</a:t>
            </a:r>
          </a:p>
          <a:p>
            <a:r>
              <a:rPr lang="en-US" dirty="0"/>
              <a:t>'l' is not a digit.</a:t>
            </a:r>
          </a:p>
          <a:p>
            <a:r>
              <a:rPr lang="en-US" dirty="0"/>
              <a:t>'c' is not a digit.</a:t>
            </a:r>
          </a:p>
          <a:p>
            <a:r>
              <a:rPr lang="en-US" dirty="0"/>
              <a:t>'o' is not a digit.</a:t>
            </a:r>
          </a:p>
          <a:p>
            <a:r>
              <a:rPr lang="en-US" dirty="0"/>
              <a:t>'m' is not a digit.</a:t>
            </a:r>
          </a:p>
          <a:p>
            <a:r>
              <a:rPr lang="en-US" dirty="0"/>
              <a:t>'e' is not a digit.</a:t>
            </a:r>
          </a:p>
          <a:p>
            <a:r>
              <a:rPr lang="en-US" dirty="0"/>
              <a:t>'1' is a digit.</a:t>
            </a:r>
          </a:p>
          <a:p>
            <a:r>
              <a:rPr lang="en-US" dirty="0"/>
              <a:t>'0' is a digit.</a:t>
            </a:r>
          </a:p>
          <a:p>
            <a:r>
              <a:rPr lang="en-US" dirty="0"/>
              <a:t>'</a:t>
            </a:r>
          </a:p>
          <a:p>
            <a:r>
              <a:rPr lang="en-US" dirty="0"/>
              <a:t>' is not a digit.</a:t>
            </a:r>
            <a:endParaRPr lang="en-IN" dirty="0"/>
          </a:p>
        </p:txBody>
      </p:sp>
    </p:spTree>
    <p:extLst>
      <p:ext uri="{BB962C8B-B14F-4D97-AF65-F5344CB8AC3E}">
        <p14:creationId xmlns:p14="http://schemas.microsoft.com/office/powerpoint/2010/main" val="22172387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60E4A0-AE5E-C04A-FE79-4C74542733C3}"/>
              </a:ext>
            </a:extLst>
          </p:cNvPr>
          <p:cNvSpPr>
            <a:spLocks noGrp="1"/>
          </p:cNvSpPr>
          <p:nvPr>
            <p:ph idx="1"/>
          </p:nvPr>
        </p:nvSpPr>
        <p:spPr>
          <a:xfrm>
            <a:off x="144379" y="160421"/>
            <a:ext cx="11871158" cy="6545179"/>
          </a:xfrm>
        </p:spPr>
        <p:txBody>
          <a:bodyPr/>
          <a:lstStyle/>
          <a:p>
            <a:r>
              <a:rPr lang="en-IN" dirty="0"/>
              <a:t>PROGRAM TO REMOVE WHITESPACE FROM A STRING</a:t>
            </a:r>
          </a:p>
          <a:p>
            <a:endParaRPr lang="en-IN" dirty="0"/>
          </a:p>
        </p:txBody>
      </p:sp>
      <p:sp>
        <p:nvSpPr>
          <p:cNvPr id="4" name="TextBox 3">
            <a:extLst>
              <a:ext uri="{FF2B5EF4-FFF2-40B4-BE49-F238E27FC236}">
                <a16:creationId xmlns:a16="http://schemas.microsoft.com/office/drawing/2014/main" id="{D6229188-0DA3-0E87-077F-850EC19140B6}"/>
              </a:ext>
            </a:extLst>
          </p:cNvPr>
          <p:cNvSpPr txBox="1"/>
          <p:nvPr/>
        </p:nvSpPr>
        <p:spPr>
          <a:xfrm>
            <a:off x="372717" y="1166842"/>
            <a:ext cx="7091570" cy="4524315"/>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 &lt;</a:t>
            </a:r>
            <a:r>
              <a:rPr lang="en-IN" dirty="0" err="1"/>
              <a:t>stdio.h</a:t>
            </a:r>
            <a:r>
              <a:rPr lang="en-IN" dirty="0"/>
              <a:t>&gt;</a:t>
            </a:r>
          </a:p>
          <a:p>
            <a:r>
              <a:rPr lang="en-IN" dirty="0"/>
              <a:t>#include &lt;</a:t>
            </a:r>
            <a:r>
              <a:rPr lang="en-IN" dirty="0" err="1"/>
              <a:t>ctype.h</a:t>
            </a:r>
            <a:r>
              <a:rPr lang="en-IN" dirty="0"/>
              <a:t>&gt;</a:t>
            </a:r>
          </a:p>
          <a:p>
            <a:r>
              <a:rPr lang="en-IN" dirty="0"/>
              <a:t>int main( ) {</a:t>
            </a:r>
          </a:p>
          <a:p>
            <a:r>
              <a:rPr lang="en-IN" dirty="0"/>
              <a:t>      char str[100] , </a:t>
            </a:r>
            <a:r>
              <a:rPr lang="en-IN" dirty="0" err="1"/>
              <a:t>new_str</a:t>
            </a:r>
            <a:r>
              <a:rPr lang="en-IN" dirty="0"/>
              <a:t>[100];</a:t>
            </a:r>
          </a:p>
          <a:p>
            <a:r>
              <a:rPr lang="en-IN" dirty="0"/>
              <a:t>      int j = 0;</a:t>
            </a:r>
          </a:p>
          <a:p>
            <a:r>
              <a:rPr lang="en-IN" dirty="0"/>
              <a:t>      </a:t>
            </a:r>
            <a:r>
              <a:rPr lang="en-IN" dirty="0" err="1"/>
              <a:t>printf</a:t>
            </a:r>
            <a:r>
              <a:rPr lang="en-IN" dirty="0"/>
              <a:t>(“Enter a string: “);</a:t>
            </a:r>
          </a:p>
          <a:p>
            <a:r>
              <a:rPr lang="en-IN" dirty="0"/>
              <a:t>      </a:t>
            </a:r>
            <a:r>
              <a:rPr lang="en-IN" dirty="0" err="1"/>
              <a:t>fgets</a:t>
            </a:r>
            <a:r>
              <a:rPr lang="en-IN" dirty="0"/>
              <a:t>(str, </a:t>
            </a:r>
            <a:r>
              <a:rPr lang="en-IN" dirty="0" err="1"/>
              <a:t>sizeof</a:t>
            </a:r>
            <a:r>
              <a:rPr lang="en-IN" dirty="0"/>
              <a:t>(str), stdin);</a:t>
            </a:r>
          </a:p>
          <a:p>
            <a:r>
              <a:rPr lang="en-IN" dirty="0"/>
              <a:t>      for ( int </a:t>
            </a:r>
            <a:r>
              <a:rPr lang="en-IN" dirty="0" err="1"/>
              <a:t>i</a:t>
            </a:r>
            <a:r>
              <a:rPr lang="en-IN" dirty="0"/>
              <a:t>=0; str[</a:t>
            </a:r>
            <a:r>
              <a:rPr lang="en-IN" dirty="0" err="1"/>
              <a:t>i</a:t>
            </a:r>
            <a:r>
              <a:rPr lang="en-IN" dirty="0"/>
              <a:t>] != ‘\0’; </a:t>
            </a:r>
            <a:r>
              <a:rPr lang="en-IN" dirty="0" err="1"/>
              <a:t>i</a:t>
            </a:r>
            <a:r>
              <a:rPr lang="en-IN" dirty="0"/>
              <a:t>++) {</a:t>
            </a:r>
          </a:p>
          <a:p>
            <a:r>
              <a:rPr lang="en-IN" dirty="0"/>
              <a:t>           if (!</a:t>
            </a:r>
            <a:r>
              <a:rPr lang="en-IN" dirty="0" err="1"/>
              <a:t>isspace</a:t>
            </a:r>
            <a:r>
              <a:rPr lang="en-IN" dirty="0"/>
              <a:t>(str[</a:t>
            </a:r>
            <a:r>
              <a:rPr lang="en-IN" dirty="0" err="1"/>
              <a:t>i</a:t>
            </a:r>
            <a:r>
              <a:rPr lang="en-IN" dirty="0"/>
              <a:t>])) {</a:t>
            </a:r>
          </a:p>
          <a:p>
            <a:r>
              <a:rPr lang="en-IN" dirty="0"/>
              <a:t>               </a:t>
            </a:r>
            <a:r>
              <a:rPr lang="en-IN" dirty="0" err="1"/>
              <a:t>new_str</a:t>
            </a:r>
            <a:r>
              <a:rPr lang="en-IN" dirty="0"/>
              <a:t>[</a:t>
            </a:r>
            <a:r>
              <a:rPr lang="en-IN" dirty="0" err="1"/>
              <a:t>j++</a:t>
            </a:r>
            <a:r>
              <a:rPr lang="en-IN" dirty="0"/>
              <a:t>] = str[</a:t>
            </a:r>
            <a:r>
              <a:rPr lang="en-IN" dirty="0" err="1"/>
              <a:t>i</a:t>
            </a:r>
            <a:r>
              <a:rPr lang="en-IN" dirty="0"/>
              <a:t>];</a:t>
            </a:r>
          </a:p>
          <a:p>
            <a:r>
              <a:rPr lang="en-IN" dirty="0"/>
              <a:t>          }</a:t>
            </a:r>
          </a:p>
          <a:p>
            <a:r>
              <a:rPr lang="en-IN" dirty="0"/>
              <a:t>     }</a:t>
            </a:r>
          </a:p>
          <a:p>
            <a:r>
              <a:rPr lang="en-IN" dirty="0"/>
              <a:t>     </a:t>
            </a:r>
            <a:r>
              <a:rPr lang="en-IN" dirty="0" err="1"/>
              <a:t>new_str</a:t>
            </a:r>
            <a:r>
              <a:rPr lang="en-IN" dirty="0"/>
              <a:t>[j] = ‘\0’;</a:t>
            </a:r>
          </a:p>
          <a:p>
            <a:r>
              <a:rPr lang="en-IN" dirty="0"/>
              <a:t>     </a:t>
            </a:r>
            <a:r>
              <a:rPr lang="en-IN" dirty="0" err="1"/>
              <a:t>printf</a:t>
            </a:r>
            <a:r>
              <a:rPr lang="en-IN" dirty="0"/>
              <a:t>(“String without whitespace: %s\n”, </a:t>
            </a:r>
            <a:r>
              <a:rPr lang="en-IN" dirty="0" err="1"/>
              <a:t>new_str</a:t>
            </a:r>
            <a:r>
              <a:rPr lang="en-IN" dirty="0"/>
              <a:t>);</a:t>
            </a:r>
          </a:p>
          <a:p>
            <a:r>
              <a:rPr lang="en-IN" dirty="0"/>
              <a:t>    return 0;</a:t>
            </a:r>
          </a:p>
          <a:p>
            <a:r>
              <a:rPr lang="en-IN" dirty="0"/>
              <a:t>}</a:t>
            </a:r>
          </a:p>
        </p:txBody>
      </p:sp>
      <p:sp>
        <p:nvSpPr>
          <p:cNvPr id="5" name="TextBox 4">
            <a:extLst>
              <a:ext uri="{FF2B5EF4-FFF2-40B4-BE49-F238E27FC236}">
                <a16:creationId xmlns:a16="http://schemas.microsoft.com/office/drawing/2014/main" id="{9FA3FC48-90CB-7390-9FBA-74CA1726B474}"/>
              </a:ext>
            </a:extLst>
          </p:cNvPr>
          <p:cNvSpPr txBox="1"/>
          <p:nvPr/>
        </p:nvSpPr>
        <p:spPr>
          <a:xfrm>
            <a:off x="7730114" y="1166842"/>
            <a:ext cx="4285423" cy="1477328"/>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OUTPUT:</a:t>
            </a:r>
          </a:p>
          <a:p>
            <a:endParaRPr lang="en-IN" dirty="0"/>
          </a:p>
          <a:p>
            <a:r>
              <a:rPr lang="en-US" dirty="0"/>
              <a:t>Enter a string: welcome to C class</a:t>
            </a:r>
          </a:p>
          <a:p>
            <a:r>
              <a:rPr lang="en-US" dirty="0"/>
              <a:t>String without whitespace: </a:t>
            </a:r>
            <a:r>
              <a:rPr lang="en-US" dirty="0" err="1"/>
              <a:t>welcometoCclass</a:t>
            </a:r>
            <a:endParaRPr lang="en-IN" dirty="0"/>
          </a:p>
        </p:txBody>
      </p:sp>
    </p:spTree>
    <p:extLst>
      <p:ext uri="{BB962C8B-B14F-4D97-AF65-F5344CB8AC3E}">
        <p14:creationId xmlns:p14="http://schemas.microsoft.com/office/powerpoint/2010/main" val="28628571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E40CDB-3A91-5646-AF23-9EA6748A0FC2}"/>
              </a:ext>
            </a:extLst>
          </p:cNvPr>
          <p:cNvSpPr>
            <a:spLocks noGrp="1"/>
          </p:cNvSpPr>
          <p:nvPr>
            <p:ph idx="1"/>
          </p:nvPr>
        </p:nvSpPr>
        <p:spPr>
          <a:xfrm>
            <a:off x="79513" y="69574"/>
            <a:ext cx="11956774" cy="6708913"/>
          </a:xfrm>
        </p:spPr>
        <p:txBody>
          <a:bodyPr/>
          <a:lstStyle/>
          <a:p>
            <a:r>
              <a:rPr lang="en-IN" dirty="0"/>
              <a:t>PROGRAM TO COUNT THE NUMBER OF VOWELS AND CONSONANTS IN A GIVEN STRING</a:t>
            </a:r>
          </a:p>
          <a:p>
            <a:pPr marL="36900" indent="0">
              <a:buNone/>
            </a:pPr>
            <a:endParaRPr lang="en-IN" dirty="0"/>
          </a:p>
        </p:txBody>
      </p:sp>
      <p:sp>
        <p:nvSpPr>
          <p:cNvPr id="4" name="TextBox 3">
            <a:extLst>
              <a:ext uri="{FF2B5EF4-FFF2-40B4-BE49-F238E27FC236}">
                <a16:creationId xmlns:a16="http://schemas.microsoft.com/office/drawing/2014/main" id="{F053365A-BDA2-188E-A5AA-AE4BC83B5CE5}"/>
              </a:ext>
            </a:extLst>
          </p:cNvPr>
          <p:cNvSpPr txBox="1"/>
          <p:nvPr/>
        </p:nvSpPr>
        <p:spPr>
          <a:xfrm>
            <a:off x="155713" y="632703"/>
            <a:ext cx="7234989" cy="590931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 &lt;</a:t>
            </a:r>
            <a:r>
              <a:rPr lang="en-IN" dirty="0" err="1"/>
              <a:t>stdio.h</a:t>
            </a:r>
            <a:r>
              <a:rPr lang="en-IN" dirty="0"/>
              <a:t>&gt;</a:t>
            </a:r>
          </a:p>
          <a:p>
            <a:r>
              <a:rPr lang="en-IN" dirty="0"/>
              <a:t>#include &lt;</a:t>
            </a:r>
            <a:r>
              <a:rPr lang="en-IN" dirty="0" err="1"/>
              <a:t>ctype.h</a:t>
            </a:r>
            <a:r>
              <a:rPr lang="en-IN" dirty="0"/>
              <a:t>&gt;</a:t>
            </a:r>
          </a:p>
          <a:p>
            <a:r>
              <a:rPr lang="en-IN" dirty="0"/>
              <a:t>int main( ) {</a:t>
            </a:r>
          </a:p>
          <a:p>
            <a:r>
              <a:rPr lang="en-IN" dirty="0"/>
              <a:t>     char str[100] ;</a:t>
            </a:r>
          </a:p>
          <a:p>
            <a:r>
              <a:rPr lang="en-IN" dirty="0"/>
              <a:t>     int vowels=0, consonants = 0;</a:t>
            </a:r>
          </a:p>
          <a:p>
            <a:r>
              <a:rPr lang="en-IN" dirty="0"/>
              <a:t>    </a:t>
            </a:r>
            <a:r>
              <a:rPr lang="en-IN" dirty="0" err="1"/>
              <a:t>printf</a:t>
            </a:r>
            <a:r>
              <a:rPr lang="en-IN" dirty="0"/>
              <a:t>(“Enter a string:”);</a:t>
            </a:r>
          </a:p>
          <a:p>
            <a:r>
              <a:rPr lang="en-IN" dirty="0"/>
              <a:t>    </a:t>
            </a:r>
            <a:r>
              <a:rPr lang="en-IN" dirty="0" err="1"/>
              <a:t>fgets</a:t>
            </a:r>
            <a:r>
              <a:rPr lang="en-IN" dirty="0"/>
              <a:t>(str, </a:t>
            </a:r>
            <a:r>
              <a:rPr lang="en-IN" dirty="0" err="1"/>
              <a:t>sizeof</a:t>
            </a:r>
            <a:r>
              <a:rPr lang="en-IN" dirty="0"/>
              <a:t>(str), stdin);</a:t>
            </a:r>
          </a:p>
          <a:p>
            <a:r>
              <a:rPr lang="en-IN" dirty="0"/>
              <a:t>    for (int </a:t>
            </a:r>
            <a:r>
              <a:rPr lang="en-IN" dirty="0" err="1"/>
              <a:t>i</a:t>
            </a:r>
            <a:r>
              <a:rPr lang="en-IN" dirty="0"/>
              <a:t>=0; str[</a:t>
            </a:r>
            <a:r>
              <a:rPr lang="en-IN" dirty="0" err="1"/>
              <a:t>i</a:t>
            </a:r>
            <a:r>
              <a:rPr lang="en-IN" dirty="0"/>
              <a:t>] != ‘\0’; </a:t>
            </a:r>
            <a:r>
              <a:rPr lang="en-IN" dirty="0" err="1"/>
              <a:t>i</a:t>
            </a:r>
            <a:r>
              <a:rPr lang="en-IN" dirty="0"/>
              <a:t>++) {</a:t>
            </a:r>
          </a:p>
          <a:p>
            <a:r>
              <a:rPr lang="en-IN" dirty="0"/>
              <a:t>          if (</a:t>
            </a:r>
            <a:r>
              <a:rPr lang="en-IN" dirty="0" err="1"/>
              <a:t>isalpha</a:t>
            </a:r>
            <a:r>
              <a:rPr lang="en-IN" dirty="0"/>
              <a:t>(str[</a:t>
            </a:r>
            <a:r>
              <a:rPr lang="en-IN" dirty="0" err="1"/>
              <a:t>i</a:t>
            </a:r>
            <a:r>
              <a:rPr lang="en-IN" dirty="0"/>
              <a:t>])) {</a:t>
            </a:r>
          </a:p>
          <a:p>
            <a:r>
              <a:rPr lang="en-IN" dirty="0"/>
              <a:t>               char lower = </a:t>
            </a:r>
            <a:r>
              <a:rPr lang="en-IN" dirty="0" err="1"/>
              <a:t>tolower</a:t>
            </a:r>
            <a:r>
              <a:rPr lang="en-IN" dirty="0"/>
              <a:t>(str[</a:t>
            </a:r>
            <a:r>
              <a:rPr lang="en-IN" dirty="0" err="1"/>
              <a:t>i</a:t>
            </a:r>
            <a:r>
              <a:rPr lang="en-IN" dirty="0"/>
              <a:t>]);</a:t>
            </a:r>
          </a:p>
          <a:p>
            <a:r>
              <a:rPr lang="en-IN" dirty="0"/>
              <a:t>               if (lower == ‘a’ || lower == ‘e’ || lower == ‘</a:t>
            </a:r>
            <a:r>
              <a:rPr lang="en-IN" dirty="0" err="1"/>
              <a:t>i</a:t>
            </a:r>
            <a:r>
              <a:rPr lang="en-IN" dirty="0"/>
              <a:t>’ || lower == ‘o’|| lower == ‘u’ ){</a:t>
            </a:r>
          </a:p>
          <a:p>
            <a:r>
              <a:rPr lang="en-IN" dirty="0"/>
              <a:t>                     vowels++;</a:t>
            </a:r>
          </a:p>
          <a:p>
            <a:r>
              <a:rPr lang="en-IN" dirty="0"/>
              <a:t>               } else {</a:t>
            </a:r>
          </a:p>
          <a:p>
            <a:r>
              <a:rPr lang="en-IN" dirty="0"/>
              <a:t>                     consonants++;</a:t>
            </a:r>
          </a:p>
          <a:p>
            <a:r>
              <a:rPr lang="en-IN" dirty="0"/>
              <a:t>              }</a:t>
            </a:r>
          </a:p>
          <a:p>
            <a:r>
              <a:rPr lang="en-IN" dirty="0"/>
              <a:t>        }</a:t>
            </a:r>
          </a:p>
          <a:p>
            <a:r>
              <a:rPr lang="en-IN" dirty="0"/>
              <a:t>    }</a:t>
            </a:r>
          </a:p>
          <a:p>
            <a:r>
              <a:rPr lang="en-IN" dirty="0"/>
              <a:t>    </a:t>
            </a:r>
            <a:r>
              <a:rPr lang="en-IN" dirty="0" err="1"/>
              <a:t>printf</a:t>
            </a:r>
            <a:r>
              <a:rPr lang="en-IN" dirty="0"/>
              <a:t>(“Vowels: %d, Consonants: %d\n”, vowels, consonants);</a:t>
            </a:r>
          </a:p>
          <a:p>
            <a:r>
              <a:rPr lang="en-IN" dirty="0"/>
              <a:t>    return 0;</a:t>
            </a:r>
          </a:p>
          <a:p>
            <a:r>
              <a:rPr lang="en-IN" dirty="0"/>
              <a:t>}</a:t>
            </a:r>
          </a:p>
        </p:txBody>
      </p:sp>
      <p:sp>
        <p:nvSpPr>
          <p:cNvPr id="6" name="TextBox 5">
            <a:extLst>
              <a:ext uri="{FF2B5EF4-FFF2-40B4-BE49-F238E27FC236}">
                <a16:creationId xmlns:a16="http://schemas.microsoft.com/office/drawing/2014/main" id="{F359A444-2BF9-F5BC-AF59-A858182BC0BF}"/>
              </a:ext>
            </a:extLst>
          </p:cNvPr>
          <p:cNvSpPr txBox="1"/>
          <p:nvPr/>
        </p:nvSpPr>
        <p:spPr>
          <a:xfrm>
            <a:off x="7936395" y="632703"/>
            <a:ext cx="3960744" cy="1200329"/>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OUTPUT:</a:t>
            </a:r>
          </a:p>
          <a:p>
            <a:endParaRPr lang="en-IN" dirty="0"/>
          </a:p>
          <a:p>
            <a:r>
              <a:rPr lang="en-US" dirty="0"/>
              <a:t>Enter a string: welcome to c class</a:t>
            </a:r>
          </a:p>
          <a:p>
            <a:r>
              <a:rPr lang="en-US" dirty="0"/>
              <a:t>Vowels: 5, Consonants: 10</a:t>
            </a:r>
            <a:endParaRPr lang="en-IN" dirty="0"/>
          </a:p>
        </p:txBody>
      </p:sp>
    </p:spTree>
    <p:extLst>
      <p:ext uri="{BB962C8B-B14F-4D97-AF65-F5344CB8AC3E}">
        <p14:creationId xmlns:p14="http://schemas.microsoft.com/office/powerpoint/2010/main" val="2950844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F96D57-47F2-EA74-FFC3-19AB40B98538}"/>
              </a:ext>
            </a:extLst>
          </p:cNvPr>
          <p:cNvSpPr>
            <a:spLocks noGrp="1"/>
          </p:cNvSpPr>
          <p:nvPr>
            <p:ph idx="1"/>
          </p:nvPr>
        </p:nvSpPr>
        <p:spPr>
          <a:xfrm>
            <a:off x="139148" y="228601"/>
            <a:ext cx="11946835" cy="6500190"/>
          </a:xfrm>
        </p:spPr>
        <p:txBody>
          <a:bodyPr/>
          <a:lstStyle/>
          <a:p>
            <a:r>
              <a:rPr lang="en-IN" b="1" u="sng" dirty="0"/>
              <a:t>STRING MANIPULATION:</a:t>
            </a:r>
          </a:p>
          <a:p>
            <a:pPr marL="36900" indent="0">
              <a:buNone/>
            </a:pPr>
            <a:endParaRPr lang="en-IN" dirty="0"/>
          </a:p>
          <a:p>
            <a:pPr marL="36900" indent="0">
              <a:buNone/>
            </a:pPr>
            <a:r>
              <a:rPr lang="en-IN" dirty="0"/>
              <a:t>If s1 and s2 are strings, a program cannot</a:t>
            </a:r>
          </a:p>
          <a:p>
            <a:pPr marL="36900" indent="0">
              <a:buNone/>
            </a:pPr>
            <a:endParaRPr lang="en-IN" dirty="0"/>
          </a:p>
          <a:p>
            <a:r>
              <a:rPr lang="en-IN" dirty="0"/>
              <a:t>Assign one to the other. s1=s2;</a:t>
            </a:r>
          </a:p>
          <a:p>
            <a:r>
              <a:rPr lang="en-IN" dirty="0"/>
              <a:t>Compare them for collating sequence: s1&lt;s2 </a:t>
            </a:r>
          </a:p>
          <a:p>
            <a:r>
              <a:rPr lang="en-IN" dirty="0"/>
              <a:t>Concatenate them to form a single longer string : s1 + s2</a:t>
            </a:r>
          </a:p>
          <a:p>
            <a:r>
              <a:rPr lang="en-IN" dirty="0"/>
              <a:t>Return  a string as the result of a function</a:t>
            </a:r>
          </a:p>
          <a:p>
            <a:pPr marL="36900" indent="0">
              <a:buNone/>
            </a:pPr>
            <a:endParaRPr lang="en-IN" dirty="0"/>
          </a:p>
          <a:p>
            <a:r>
              <a:rPr lang="en-IN" dirty="0"/>
              <a:t>A set of standard C library functions that are contained in &lt;</a:t>
            </a:r>
            <a:r>
              <a:rPr lang="en-IN" dirty="0" err="1"/>
              <a:t>string.h</a:t>
            </a:r>
            <a:r>
              <a:rPr lang="en-IN" dirty="0"/>
              <a:t>&gt; provides limited support for the first three.</a:t>
            </a:r>
          </a:p>
          <a:p>
            <a:pPr marL="36900" indent="0">
              <a:buNone/>
            </a:pPr>
            <a:endParaRPr lang="en-IN" dirty="0"/>
          </a:p>
          <a:p>
            <a:r>
              <a:rPr lang="en-IN" dirty="0"/>
              <a:t>The string header, </a:t>
            </a:r>
            <a:r>
              <a:rPr lang="en-IN" dirty="0" err="1"/>
              <a:t>string.h</a:t>
            </a:r>
            <a:r>
              <a:rPr lang="en-IN" dirty="0"/>
              <a:t>, provides many functions useful for manipulating strings or character arrays.</a:t>
            </a:r>
          </a:p>
          <a:p>
            <a:pPr marL="36900" indent="0">
              <a:buNone/>
            </a:pPr>
            <a:endParaRPr lang="en-IN" dirty="0"/>
          </a:p>
        </p:txBody>
      </p:sp>
    </p:spTree>
    <p:extLst>
      <p:ext uri="{BB962C8B-B14F-4D97-AF65-F5344CB8AC3E}">
        <p14:creationId xmlns:p14="http://schemas.microsoft.com/office/powerpoint/2010/main" val="19849671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E0E585-6DC7-A050-A0CF-880070024002}"/>
              </a:ext>
            </a:extLst>
          </p:cNvPr>
          <p:cNvSpPr>
            <a:spLocks noGrp="1"/>
          </p:cNvSpPr>
          <p:nvPr>
            <p:ph idx="1"/>
          </p:nvPr>
        </p:nvSpPr>
        <p:spPr>
          <a:xfrm>
            <a:off x="109330" y="69574"/>
            <a:ext cx="11917018" cy="6669155"/>
          </a:xfrm>
        </p:spPr>
        <p:txBody>
          <a:bodyPr/>
          <a:lstStyle/>
          <a:p>
            <a:r>
              <a:rPr lang="en-IN" b="1" u="sng" dirty="0"/>
              <a:t>STRING MANIPULATION FUNCTIONS </a:t>
            </a:r>
          </a:p>
          <a:p>
            <a:pPr marL="36900" indent="0">
              <a:buNone/>
            </a:pPr>
            <a:endParaRPr lang="en-IN" dirty="0"/>
          </a:p>
        </p:txBody>
      </p:sp>
      <p:pic>
        <p:nvPicPr>
          <p:cNvPr id="4" name="Picture 3">
            <a:extLst>
              <a:ext uri="{FF2B5EF4-FFF2-40B4-BE49-F238E27FC236}">
                <a16:creationId xmlns:a16="http://schemas.microsoft.com/office/drawing/2014/main" id="{B4B6FC3C-3126-726D-B95F-8B4FC407BA74}"/>
              </a:ext>
            </a:extLst>
          </p:cNvPr>
          <p:cNvPicPr>
            <a:picLocks noChangeAspect="1"/>
          </p:cNvPicPr>
          <p:nvPr/>
        </p:nvPicPr>
        <p:blipFill>
          <a:blip r:embed="rId2"/>
          <a:stretch>
            <a:fillRect/>
          </a:stretch>
        </p:blipFill>
        <p:spPr>
          <a:xfrm>
            <a:off x="879613" y="830744"/>
            <a:ext cx="10376451" cy="5629689"/>
          </a:xfrm>
          <a:prstGeom prst="rect">
            <a:avLst/>
          </a:prstGeom>
        </p:spPr>
      </p:pic>
    </p:spTree>
    <p:extLst>
      <p:ext uri="{BB962C8B-B14F-4D97-AF65-F5344CB8AC3E}">
        <p14:creationId xmlns:p14="http://schemas.microsoft.com/office/powerpoint/2010/main" val="23740318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78FD6D-D0B3-81D0-53F4-98A0A468D155}"/>
              </a:ext>
            </a:extLst>
          </p:cNvPr>
          <p:cNvSpPr>
            <a:spLocks noGrp="1"/>
          </p:cNvSpPr>
          <p:nvPr>
            <p:ph idx="1"/>
          </p:nvPr>
        </p:nvSpPr>
        <p:spPr>
          <a:xfrm>
            <a:off x="129209" y="119270"/>
            <a:ext cx="11907078" cy="6579703"/>
          </a:xfrm>
        </p:spPr>
        <p:txBody>
          <a:bodyPr/>
          <a:lstStyle/>
          <a:p>
            <a:r>
              <a:rPr lang="en-IN" b="1" u="sng" dirty="0"/>
              <a:t>EXAMPLES:</a:t>
            </a:r>
          </a:p>
          <a:p>
            <a:pPr marL="36900" indent="0">
              <a:spcBef>
                <a:spcPts val="0"/>
              </a:spcBef>
              <a:spcAft>
                <a:spcPts val="0"/>
              </a:spcAft>
              <a:buNone/>
            </a:pPr>
            <a:r>
              <a:rPr lang="en-IN" dirty="0"/>
              <a:t>1. Program to find the 							2. Program to find the length of a string </a:t>
            </a:r>
            <a:r>
              <a:rPr lang="en-IN" b="1" dirty="0"/>
              <a:t>without using</a:t>
            </a:r>
          </a:p>
          <a:p>
            <a:pPr marL="36900" indent="0">
              <a:spcBef>
                <a:spcPts val="0"/>
              </a:spcBef>
              <a:spcAft>
                <a:spcPts val="0"/>
              </a:spcAft>
              <a:buNone/>
            </a:pPr>
            <a:r>
              <a:rPr lang="en-IN" dirty="0"/>
              <a:t>    length of a string using </a:t>
            </a:r>
            <a:r>
              <a:rPr lang="en-IN" b="1" dirty="0" err="1"/>
              <a:t>strlen</a:t>
            </a:r>
            <a:r>
              <a:rPr lang="en-IN" dirty="0"/>
              <a:t>:					     </a:t>
            </a:r>
            <a:r>
              <a:rPr lang="en-IN" b="1" dirty="0" err="1"/>
              <a:t>strlen</a:t>
            </a:r>
            <a:r>
              <a:rPr lang="en-IN" dirty="0"/>
              <a:t>:</a:t>
            </a:r>
          </a:p>
          <a:p>
            <a:pPr marL="36900" indent="0">
              <a:buNone/>
            </a:pPr>
            <a:endParaRPr lang="en-IN" dirty="0"/>
          </a:p>
          <a:p>
            <a:pPr marL="36900" indent="0">
              <a:buNone/>
            </a:pPr>
            <a:endParaRPr lang="en-IN" dirty="0"/>
          </a:p>
          <a:p>
            <a:pPr marL="36900" indent="0">
              <a:buNone/>
            </a:pPr>
            <a:endParaRPr lang="en-IN" dirty="0"/>
          </a:p>
          <a:p>
            <a:pPr marL="36900" indent="0">
              <a:buNone/>
            </a:pPr>
            <a:endParaRPr lang="en-IN" dirty="0"/>
          </a:p>
          <a:p>
            <a:pPr marL="36900" indent="0">
              <a:buNone/>
            </a:pPr>
            <a:endParaRPr lang="en-IN" dirty="0"/>
          </a:p>
          <a:p>
            <a:pPr marL="36900" indent="0">
              <a:buNone/>
            </a:pPr>
            <a:endParaRPr lang="en-IN" dirty="0"/>
          </a:p>
          <a:p>
            <a:pPr marL="36900" indent="0">
              <a:buNone/>
            </a:pPr>
            <a:endParaRPr lang="en-IN" dirty="0"/>
          </a:p>
          <a:p>
            <a:pPr marL="36900" indent="0">
              <a:buNone/>
            </a:pPr>
            <a:endParaRPr lang="en-IN" dirty="0"/>
          </a:p>
        </p:txBody>
      </p:sp>
      <p:sp>
        <p:nvSpPr>
          <p:cNvPr id="4" name="TextBox 3">
            <a:extLst>
              <a:ext uri="{FF2B5EF4-FFF2-40B4-BE49-F238E27FC236}">
                <a16:creationId xmlns:a16="http://schemas.microsoft.com/office/drawing/2014/main" id="{589A2A96-690B-FB81-7FE3-8E47622D27E6}"/>
              </a:ext>
            </a:extLst>
          </p:cNvPr>
          <p:cNvSpPr txBox="1"/>
          <p:nvPr/>
        </p:nvSpPr>
        <p:spPr>
          <a:xfrm>
            <a:off x="323020" y="1630016"/>
            <a:ext cx="4427883" cy="286232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 include &lt;</a:t>
            </a:r>
            <a:r>
              <a:rPr lang="en-IN" dirty="0" err="1"/>
              <a:t>string.h</a:t>
            </a:r>
            <a:r>
              <a:rPr lang="en-IN" dirty="0"/>
              <a:t>&gt;</a:t>
            </a:r>
          </a:p>
          <a:p>
            <a:r>
              <a:rPr lang="en-IN" dirty="0"/>
              <a:t>int main( )</a:t>
            </a:r>
          </a:p>
          <a:p>
            <a:r>
              <a:rPr lang="en-IN" dirty="0"/>
              <a:t>{</a:t>
            </a:r>
          </a:p>
          <a:p>
            <a:r>
              <a:rPr lang="en-IN" dirty="0"/>
              <a:t>    int count = 0;</a:t>
            </a:r>
          </a:p>
          <a:p>
            <a:r>
              <a:rPr lang="en-IN" dirty="0"/>
              <a:t>    char name[30];</a:t>
            </a:r>
          </a:p>
          <a:p>
            <a:r>
              <a:rPr lang="en-IN" dirty="0"/>
              <a:t>    </a:t>
            </a:r>
            <a:r>
              <a:rPr lang="en-IN" dirty="0" err="1"/>
              <a:t>printf</a:t>
            </a:r>
            <a:r>
              <a:rPr lang="en-IN" dirty="0"/>
              <a:t>(“Enter name:”);</a:t>
            </a:r>
          </a:p>
          <a:p>
            <a:r>
              <a:rPr lang="en-IN" dirty="0"/>
              <a:t>    gets(name);</a:t>
            </a:r>
          </a:p>
          <a:p>
            <a:r>
              <a:rPr lang="en-IN" dirty="0"/>
              <a:t>   count = </a:t>
            </a:r>
            <a:r>
              <a:rPr lang="en-IN" dirty="0" err="1"/>
              <a:t>strlen</a:t>
            </a:r>
            <a:r>
              <a:rPr lang="en-IN" dirty="0"/>
              <a:t>(name);</a:t>
            </a:r>
          </a:p>
          <a:p>
            <a:r>
              <a:rPr lang="en-IN" dirty="0"/>
              <a:t>   </a:t>
            </a:r>
            <a:r>
              <a:rPr lang="en-IN" dirty="0" err="1"/>
              <a:t>printf</a:t>
            </a:r>
            <a:r>
              <a:rPr lang="en-IN" dirty="0"/>
              <a:t>(“String length is: %</a:t>
            </a:r>
            <a:r>
              <a:rPr lang="en-IN" dirty="0" err="1"/>
              <a:t>d”,count</a:t>
            </a:r>
            <a:r>
              <a:rPr lang="en-IN" dirty="0"/>
              <a:t>);</a:t>
            </a:r>
          </a:p>
          <a:p>
            <a:r>
              <a:rPr lang="en-IN" dirty="0"/>
              <a:t>}</a:t>
            </a:r>
          </a:p>
        </p:txBody>
      </p:sp>
      <p:sp>
        <p:nvSpPr>
          <p:cNvPr id="5" name="TextBox 4">
            <a:extLst>
              <a:ext uri="{FF2B5EF4-FFF2-40B4-BE49-F238E27FC236}">
                <a16:creationId xmlns:a16="http://schemas.microsoft.com/office/drawing/2014/main" id="{EE7AF2E0-E22A-FA6A-1B78-1B41636F364B}"/>
              </a:ext>
            </a:extLst>
          </p:cNvPr>
          <p:cNvSpPr txBox="1"/>
          <p:nvPr/>
        </p:nvSpPr>
        <p:spPr>
          <a:xfrm>
            <a:off x="323019" y="5934670"/>
            <a:ext cx="4427883" cy="92333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OUTPUT:</a:t>
            </a:r>
          </a:p>
          <a:p>
            <a:r>
              <a:rPr lang="en-IN" dirty="0"/>
              <a:t>Enter </a:t>
            </a:r>
            <a:r>
              <a:rPr lang="en-IN" dirty="0" err="1"/>
              <a:t>name:Virat</a:t>
            </a:r>
            <a:r>
              <a:rPr lang="en-IN" dirty="0"/>
              <a:t> Kohli</a:t>
            </a:r>
          </a:p>
          <a:p>
            <a:r>
              <a:rPr lang="en-IN" dirty="0"/>
              <a:t>String length is: 11</a:t>
            </a:r>
          </a:p>
        </p:txBody>
      </p:sp>
      <p:sp>
        <p:nvSpPr>
          <p:cNvPr id="6" name="TextBox 5">
            <a:extLst>
              <a:ext uri="{FF2B5EF4-FFF2-40B4-BE49-F238E27FC236}">
                <a16:creationId xmlns:a16="http://schemas.microsoft.com/office/drawing/2014/main" id="{795B2D91-F5EB-5F42-9323-B44309B0D438}"/>
              </a:ext>
            </a:extLst>
          </p:cNvPr>
          <p:cNvSpPr txBox="1"/>
          <p:nvPr/>
        </p:nvSpPr>
        <p:spPr>
          <a:xfrm>
            <a:off x="6082748" y="1331841"/>
            <a:ext cx="4810539" cy="3970318"/>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 &lt;</a:t>
            </a:r>
            <a:r>
              <a:rPr lang="en-IN" dirty="0" err="1"/>
              <a:t>string.h</a:t>
            </a:r>
            <a:r>
              <a:rPr lang="en-IN" dirty="0"/>
              <a:t>&gt;</a:t>
            </a:r>
          </a:p>
          <a:p>
            <a:r>
              <a:rPr lang="en-IN" dirty="0"/>
              <a:t>int main( ) </a:t>
            </a:r>
          </a:p>
          <a:p>
            <a:r>
              <a:rPr lang="en-IN" dirty="0"/>
              <a:t>{ </a:t>
            </a:r>
          </a:p>
          <a:p>
            <a:r>
              <a:rPr lang="en-IN" dirty="0"/>
              <a:t>    int count = 0, </a:t>
            </a:r>
            <a:r>
              <a:rPr lang="en-IN" dirty="0" err="1"/>
              <a:t>i</a:t>
            </a:r>
            <a:r>
              <a:rPr lang="en-IN" dirty="0"/>
              <a:t>;</a:t>
            </a:r>
          </a:p>
          <a:p>
            <a:r>
              <a:rPr lang="en-IN" dirty="0"/>
              <a:t>    char name[30];</a:t>
            </a:r>
          </a:p>
          <a:p>
            <a:r>
              <a:rPr lang="en-IN" dirty="0"/>
              <a:t>    </a:t>
            </a:r>
            <a:r>
              <a:rPr lang="en-IN" dirty="0" err="1"/>
              <a:t>printf</a:t>
            </a:r>
            <a:r>
              <a:rPr lang="en-IN" dirty="0"/>
              <a:t>(“Enter name:”);</a:t>
            </a:r>
          </a:p>
          <a:p>
            <a:r>
              <a:rPr lang="en-IN" dirty="0"/>
              <a:t>    gets(name);</a:t>
            </a:r>
          </a:p>
          <a:p>
            <a:r>
              <a:rPr lang="en-IN" dirty="0"/>
              <a:t>    while (name[</a:t>
            </a:r>
            <a:r>
              <a:rPr lang="en-IN" dirty="0" err="1"/>
              <a:t>i</a:t>
            </a:r>
            <a:r>
              <a:rPr lang="en-IN" dirty="0"/>
              <a:t>]!=‘\0’)</a:t>
            </a:r>
          </a:p>
          <a:p>
            <a:r>
              <a:rPr lang="en-IN" dirty="0"/>
              <a:t>    {</a:t>
            </a:r>
          </a:p>
          <a:p>
            <a:r>
              <a:rPr lang="en-IN" dirty="0"/>
              <a:t>        count++;</a:t>
            </a:r>
          </a:p>
          <a:p>
            <a:r>
              <a:rPr lang="en-IN" dirty="0"/>
              <a:t>        </a:t>
            </a:r>
            <a:r>
              <a:rPr lang="en-IN" dirty="0" err="1"/>
              <a:t>i</a:t>
            </a:r>
            <a:r>
              <a:rPr lang="en-IN" dirty="0"/>
              <a:t>++;</a:t>
            </a:r>
          </a:p>
          <a:p>
            <a:r>
              <a:rPr lang="en-IN" dirty="0"/>
              <a:t>    }</a:t>
            </a:r>
          </a:p>
          <a:p>
            <a:r>
              <a:rPr lang="en-IN" dirty="0"/>
              <a:t>    </a:t>
            </a:r>
            <a:r>
              <a:rPr lang="en-IN" dirty="0" err="1"/>
              <a:t>printf</a:t>
            </a:r>
            <a:r>
              <a:rPr lang="en-IN" dirty="0"/>
              <a:t>(“%</a:t>
            </a:r>
            <a:r>
              <a:rPr lang="en-IN" dirty="0" err="1"/>
              <a:t>d”,count</a:t>
            </a:r>
            <a:r>
              <a:rPr lang="en-IN" dirty="0"/>
              <a:t>);</a:t>
            </a:r>
          </a:p>
          <a:p>
            <a:r>
              <a:rPr lang="en-IN" dirty="0"/>
              <a:t> }</a:t>
            </a:r>
          </a:p>
        </p:txBody>
      </p:sp>
      <p:pic>
        <p:nvPicPr>
          <p:cNvPr id="7" name="Picture 6">
            <a:extLst>
              <a:ext uri="{FF2B5EF4-FFF2-40B4-BE49-F238E27FC236}">
                <a16:creationId xmlns:a16="http://schemas.microsoft.com/office/drawing/2014/main" id="{C362EC8F-D3F2-7F86-B58B-3B5BEC32B3F6}"/>
              </a:ext>
            </a:extLst>
          </p:cNvPr>
          <p:cNvPicPr>
            <a:picLocks noChangeAspect="1"/>
          </p:cNvPicPr>
          <p:nvPr/>
        </p:nvPicPr>
        <p:blipFill>
          <a:blip r:embed="rId2"/>
          <a:stretch>
            <a:fillRect/>
          </a:stretch>
        </p:blipFill>
        <p:spPr>
          <a:xfrm>
            <a:off x="6082748" y="5894913"/>
            <a:ext cx="4810539" cy="1048603"/>
          </a:xfrm>
          <a:prstGeom prst="rect">
            <a:avLst/>
          </a:prstGeom>
        </p:spPr>
      </p:pic>
    </p:spTree>
    <p:extLst>
      <p:ext uri="{BB962C8B-B14F-4D97-AF65-F5344CB8AC3E}">
        <p14:creationId xmlns:p14="http://schemas.microsoft.com/office/powerpoint/2010/main" val="34794100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ACF55B-66B8-1C11-40DE-BB3DEC6C6A0F}"/>
              </a:ext>
            </a:extLst>
          </p:cNvPr>
          <p:cNvSpPr>
            <a:spLocks noGrp="1"/>
          </p:cNvSpPr>
          <p:nvPr>
            <p:ph idx="1"/>
          </p:nvPr>
        </p:nvSpPr>
        <p:spPr>
          <a:xfrm>
            <a:off x="89452" y="99391"/>
            <a:ext cx="11986591" cy="6689035"/>
          </a:xfrm>
        </p:spPr>
        <p:txBody>
          <a:bodyPr/>
          <a:lstStyle/>
          <a:p>
            <a:r>
              <a:rPr lang="en-IN" dirty="0"/>
              <a:t>PROGRAM TO CONCATENATE TWO STRINGS USING ‘</a:t>
            </a:r>
            <a:r>
              <a:rPr lang="en-IN" dirty="0" err="1"/>
              <a:t>strcat</a:t>
            </a:r>
            <a:r>
              <a:rPr lang="en-IN" dirty="0"/>
              <a:t>’</a:t>
            </a:r>
          </a:p>
          <a:p>
            <a:pPr marL="36900" indent="0">
              <a:buNone/>
            </a:pPr>
            <a:endParaRPr lang="en-IN" dirty="0"/>
          </a:p>
        </p:txBody>
      </p:sp>
      <p:sp>
        <p:nvSpPr>
          <p:cNvPr id="5" name="TextBox 4">
            <a:extLst>
              <a:ext uri="{FF2B5EF4-FFF2-40B4-BE49-F238E27FC236}">
                <a16:creationId xmlns:a16="http://schemas.microsoft.com/office/drawing/2014/main" id="{1BAC4029-BD17-3C55-996D-9938D3D82FE7}"/>
              </a:ext>
            </a:extLst>
          </p:cNvPr>
          <p:cNvSpPr txBox="1"/>
          <p:nvPr/>
        </p:nvSpPr>
        <p:spPr>
          <a:xfrm>
            <a:off x="293203" y="556591"/>
            <a:ext cx="7608405" cy="6186309"/>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 &lt;</a:t>
            </a:r>
            <a:r>
              <a:rPr lang="en-IN" dirty="0" err="1"/>
              <a:t>stdio.h</a:t>
            </a:r>
            <a:r>
              <a:rPr lang="en-IN" dirty="0"/>
              <a:t>&gt;</a:t>
            </a:r>
          </a:p>
          <a:p>
            <a:r>
              <a:rPr lang="en-IN" dirty="0"/>
              <a:t>#include &lt;</a:t>
            </a:r>
            <a:r>
              <a:rPr lang="en-IN" dirty="0" err="1"/>
              <a:t>string.h</a:t>
            </a:r>
            <a:r>
              <a:rPr lang="en-IN" dirty="0"/>
              <a:t>&gt;</a:t>
            </a:r>
          </a:p>
          <a:p>
            <a:r>
              <a:rPr lang="en-IN" dirty="0"/>
              <a:t>int main( ) {</a:t>
            </a:r>
          </a:p>
          <a:p>
            <a:r>
              <a:rPr lang="en-IN" dirty="0"/>
              <a:t>      char str1[200], str2[100];</a:t>
            </a:r>
          </a:p>
          <a:p>
            <a:r>
              <a:rPr lang="en-IN" dirty="0"/>
              <a:t>      </a:t>
            </a:r>
            <a:r>
              <a:rPr lang="en-IN" dirty="0" err="1"/>
              <a:t>printf</a:t>
            </a:r>
            <a:r>
              <a:rPr lang="en-IN" dirty="0"/>
              <a:t>(“Enter the first string: “);</a:t>
            </a:r>
          </a:p>
          <a:p>
            <a:r>
              <a:rPr lang="en-IN" dirty="0"/>
              <a:t>      </a:t>
            </a:r>
            <a:r>
              <a:rPr lang="en-IN" dirty="0" err="1"/>
              <a:t>fgets</a:t>
            </a:r>
            <a:r>
              <a:rPr lang="en-IN" dirty="0"/>
              <a:t>(str1, </a:t>
            </a:r>
            <a:r>
              <a:rPr lang="en-IN" dirty="0" err="1"/>
              <a:t>sizeof</a:t>
            </a:r>
            <a:r>
              <a:rPr lang="en-IN" dirty="0"/>
              <a:t>(str1), stdin);</a:t>
            </a:r>
          </a:p>
          <a:p>
            <a:endParaRPr lang="en-IN" dirty="0"/>
          </a:p>
          <a:p>
            <a:r>
              <a:rPr lang="en-IN" dirty="0"/>
              <a:t>      </a:t>
            </a:r>
            <a:r>
              <a:rPr lang="en-IN" dirty="0" err="1"/>
              <a:t>printf</a:t>
            </a:r>
            <a:r>
              <a:rPr lang="en-IN" dirty="0"/>
              <a:t>(“Enter the second string: “);</a:t>
            </a:r>
          </a:p>
          <a:p>
            <a:r>
              <a:rPr lang="en-IN" dirty="0"/>
              <a:t>      </a:t>
            </a:r>
            <a:r>
              <a:rPr lang="en-IN" dirty="0" err="1"/>
              <a:t>fgets</a:t>
            </a:r>
            <a:r>
              <a:rPr lang="en-IN" dirty="0"/>
              <a:t>(str, </a:t>
            </a:r>
            <a:r>
              <a:rPr lang="en-IN" dirty="0" err="1"/>
              <a:t>sizeof</a:t>
            </a:r>
            <a:r>
              <a:rPr lang="en-IN" dirty="0"/>
              <a:t>(str2), stdin);</a:t>
            </a:r>
          </a:p>
          <a:p>
            <a:endParaRPr lang="en-IN" dirty="0"/>
          </a:p>
          <a:p>
            <a:r>
              <a:rPr lang="en-IN" dirty="0"/>
              <a:t>//Remove the newline character at the end of  the strings if present</a:t>
            </a:r>
          </a:p>
          <a:p>
            <a:r>
              <a:rPr lang="en-IN" dirty="0"/>
              <a:t>      if (str1[</a:t>
            </a:r>
            <a:r>
              <a:rPr lang="en-IN" dirty="0" err="1"/>
              <a:t>strlen</a:t>
            </a:r>
            <a:r>
              <a:rPr lang="en-IN" dirty="0"/>
              <a:t>(str1) – 1] == ‘\n’) {</a:t>
            </a:r>
          </a:p>
          <a:p>
            <a:r>
              <a:rPr lang="en-IN" dirty="0"/>
              <a:t>           str1[</a:t>
            </a:r>
            <a:r>
              <a:rPr lang="en-IN" dirty="0" err="1"/>
              <a:t>strlen</a:t>
            </a:r>
            <a:r>
              <a:rPr lang="en-IN" dirty="0"/>
              <a:t>(str1) – 1] = ‘\0’;</a:t>
            </a:r>
          </a:p>
          <a:p>
            <a:r>
              <a:rPr lang="en-IN" dirty="0"/>
              <a:t>      }</a:t>
            </a:r>
          </a:p>
          <a:p>
            <a:r>
              <a:rPr lang="en-IN" dirty="0"/>
              <a:t>      if (str2[</a:t>
            </a:r>
            <a:r>
              <a:rPr lang="en-IN" dirty="0" err="1"/>
              <a:t>strlen</a:t>
            </a:r>
            <a:r>
              <a:rPr lang="en-IN" dirty="0"/>
              <a:t>(str2) – 1] ==‘\n’) {</a:t>
            </a:r>
          </a:p>
          <a:p>
            <a:r>
              <a:rPr lang="en-IN" dirty="0"/>
              <a:t>           str2[</a:t>
            </a:r>
            <a:r>
              <a:rPr lang="en-IN" dirty="0" err="1"/>
              <a:t>strlen</a:t>
            </a:r>
            <a:r>
              <a:rPr lang="en-IN" dirty="0"/>
              <a:t>(str2) – 1] = ‘\0’ ;</a:t>
            </a:r>
          </a:p>
          <a:p>
            <a:r>
              <a:rPr lang="en-IN" dirty="0"/>
              <a:t>      }</a:t>
            </a:r>
          </a:p>
          <a:p>
            <a:endParaRPr lang="en-IN" dirty="0"/>
          </a:p>
          <a:p>
            <a:r>
              <a:rPr lang="en-IN" dirty="0"/>
              <a:t>      </a:t>
            </a:r>
            <a:r>
              <a:rPr lang="en-IN" dirty="0" err="1"/>
              <a:t>strcat</a:t>
            </a:r>
            <a:r>
              <a:rPr lang="en-IN" dirty="0"/>
              <a:t>(str1, str2);</a:t>
            </a:r>
          </a:p>
          <a:p>
            <a:r>
              <a:rPr lang="en-IN" dirty="0"/>
              <a:t>      </a:t>
            </a:r>
            <a:r>
              <a:rPr lang="en-IN" dirty="0" err="1"/>
              <a:t>printf</a:t>
            </a:r>
            <a:r>
              <a:rPr lang="en-IN" dirty="0"/>
              <a:t>(“Concatenated string: %s\n”, str1);</a:t>
            </a:r>
          </a:p>
          <a:p>
            <a:r>
              <a:rPr lang="en-IN" dirty="0"/>
              <a:t>      return 0;</a:t>
            </a:r>
          </a:p>
          <a:p>
            <a:r>
              <a:rPr lang="en-IN" dirty="0"/>
              <a:t>}</a:t>
            </a:r>
          </a:p>
        </p:txBody>
      </p:sp>
      <p:sp>
        <p:nvSpPr>
          <p:cNvPr id="6" name="TextBox 5">
            <a:extLst>
              <a:ext uri="{FF2B5EF4-FFF2-40B4-BE49-F238E27FC236}">
                <a16:creationId xmlns:a16="http://schemas.microsoft.com/office/drawing/2014/main" id="{7A3C4A12-F3C4-F6C7-8126-91D1129DBB45}"/>
              </a:ext>
            </a:extLst>
          </p:cNvPr>
          <p:cNvSpPr txBox="1"/>
          <p:nvPr/>
        </p:nvSpPr>
        <p:spPr>
          <a:xfrm>
            <a:off x="8259415" y="556591"/>
            <a:ext cx="3816627" cy="1754326"/>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OUTPUT:</a:t>
            </a:r>
          </a:p>
          <a:p>
            <a:endParaRPr lang="en-IN" dirty="0"/>
          </a:p>
          <a:p>
            <a:r>
              <a:rPr lang="en-US" dirty="0"/>
              <a:t>Enter the first string: welcome</a:t>
            </a:r>
          </a:p>
          <a:p>
            <a:r>
              <a:rPr lang="en-US" dirty="0"/>
              <a:t>Enter the second string: everyone</a:t>
            </a:r>
          </a:p>
          <a:p>
            <a:r>
              <a:rPr lang="en-US" dirty="0"/>
              <a:t>Concatenated string: </a:t>
            </a:r>
            <a:r>
              <a:rPr lang="en-US" dirty="0" err="1"/>
              <a:t>welcomeeveryone</a:t>
            </a:r>
            <a:endParaRPr lang="en-IN" dirty="0"/>
          </a:p>
        </p:txBody>
      </p:sp>
    </p:spTree>
    <p:extLst>
      <p:ext uri="{BB962C8B-B14F-4D97-AF65-F5344CB8AC3E}">
        <p14:creationId xmlns:p14="http://schemas.microsoft.com/office/powerpoint/2010/main" val="18946983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FF4B6A-AAF8-DB10-D519-C25ACCF4D1BD}"/>
              </a:ext>
            </a:extLst>
          </p:cNvPr>
          <p:cNvSpPr>
            <a:spLocks noGrp="1"/>
          </p:cNvSpPr>
          <p:nvPr>
            <p:ph idx="1"/>
          </p:nvPr>
        </p:nvSpPr>
        <p:spPr>
          <a:xfrm>
            <a:off x="89452" y="79513"/>
            <a:ext cx="11976652" cy="6649278"/>
          </a:xfrm>
        </p:spPr>
        <p:txBody>
          <a:bodyPr/>
          <a:lstStyle/>
          <a:p>
            <a:r>
              <a:rPr lang="en-IN" dirty="0"/>
              <a:t>PROGRAM TO CONCATENATE TWO STRINGS WITHOUT USING </a:t>
            </a:r>
            <a:r>
              <a:rPr lang="en-IN" dirty="0" err="1"/>
              <a:t>strcat</a:t>
            </a:r>
            <a:r>
              <a:rPr lang="en-IN" dirty="0"/>
              <a:t>()</a:t>
            </a:r>
          </a:p>
          <a:p>
            <a:pPr marL="36900" indent="0">
              <a:buNone/>
            </a:pPr>
            <a:endParaRPr lang="en-IN" dirty="0"/>
          </a:p>
        </p:txBody>
      </p:sp>
      <p:sp>
        <p:nvSpPr>
          <p:cNvPr id="4" name="TextBox 3">
            <a:extLst>
              <a:ext uri="{FF2B5EF4-FFF2-40B4-BE49-F238E27FC236}">
                <a16:creationId xmlns:a16="http://schemas.microsoft.com/office/drawing/2014/main" id="{908304C9-24C1-F46E-5A92-E513AA8B05F8}"/>
              </a:ext>
            </a:extLst>
          </p:cNvPr>
          <p:cNvSpPr txBox="1"/>
          <p:nvPr/>
        </p:nvSpPr>
        <p:spPr>
          <a:xfrm>
            <a:off x="293204" y="1560442"/>
            <a:ext cx="5802796" cy="3970318"/>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 &lt;</a:t>
            </a:r>
            <a:r>
              <a:rPr lang="en-IN" dirty="0" err="1"/>
              <a:t>string.h</a:t>
            </a:r>
            <a:r>
              <a:rPr lang="en-IN" dirty="0"/>
              <a:t>&gt;</a:t>
            </a:r>
          </a:p>
          <a:p>
            <a:r>
              <a:rPr lang="en-IN" dirty="0"/>
              <a:t>int main( ) </a:t>
            </a:r>
          </a:p>
          <a:p>
            <a:r>
              <a:rPr lang="en-IN" dirty="0"/>
              <a:t>{</a:t>
            </a:r>
          </a:p>
          <a:p>
            <a:r>
              <a:rPr lang="en-IN" dirty="0"/>
              <a:t>    int len1, len2;</a:t>
            </a:r>
          </a:p>
          <a:p>
            <a:r>
              <a:rPr lang="en-IN" dirty="0"/>
              <a:t>    char s1[30] = “WELCOME”;</a:t>
            </a:r>
          </a:p>
          <a:p>
            <a:r>
              <a:rPr lang="en-IN" dirty="0"/>
              <a:t>    char s2[30] = “EVERYONE”;</a:t>
            </a:r>
          </a:p>
          <a:p>
            <a:r>
              <a:rPr lang="en-IN" dirty="0"/>
              <a:t>    len1 = </a:t>
            </a:r>
            <a:r>
              <a:rPr lang="en-IN" dirty="0" err="1"/>
              <a:t>strlen</a:t>
            </a:r>
            <a:r>
              <a:rPr lang="en-IN" dirty="0"/>
              <a:t>(s1);</a:t>
            </a:r>
          </a:p>
          <a:p>
            <a:r>
              <a:rPr lang="en-IN" dirty="0"/>
              <a:t>    len2 = </a:t>
            </a:r>
            <a:r>
              <a:rPr lang="en-IN" dirty="0" err="1"/>
              <a:t>strlen</a:t>
            </a:r>
            <a:r>
              <a:rPr lang="en-IN" dirty="0"/>
              <a:t>(s2);</a:t>
            </a:r>
          </a:p>
          <a:p>
            <a:r>
              <a:rPr lang="en-IN" dirty="0"/>
              <a:t>    for(</a:t>
            </a:r>
            <a:r>
              <a:rPr lang="en-IN" dirty="0" err="1"/>
              <a:t>i</a:t>
            </a:r>
            <a:r>
              <a:rPr lang="en-IN" dirty="0"/>
              <a:t>=0; </a:t>
            </a:r>
            <a:r>
              <a:rPr lang="en-IN" dirty="0" err="1"/>
              <a:t>i</a:t>
            </a:r>
            <a:r>
              <a:rPr lang="en-IN" dirty="0"/>
              <a:t>&lt;=len2; </a:t>
            </a:r>
            <a:r>
              <a:rPr lang="en-IN" dirty="0" err="1"/>
              <a:t>i</a:t>
            </a:r>
            <a:r>
              <a:rPr lang="en-IN" dirty="0"/>
              <a:t>++)</a:t>
            </a:r>
          </a:p>
          <a:p>
            <a:r>
              <a:rPr lang="en-IN" dirty="0"/>
              <a:t>    {</a:t>
            </a:r>
          </a:p>
          <a:p>
            <a:r>
              <a:rPr lang="en-IN" dirty="0"/>
              <a:t>        s1[len1 + </a:t>
            </a:r>
            <a:r>
              <a:rPr lang="en-IN" dirty="0" err="1"/>
              <a:t>i</a:t>
            </a:r>
            <a:r>
              <a:rPr lang="en-IN" dirty="0"/>
              <a:t>] = s2[</a:t>
            </a:r>
            <a:r>
              <a:rPr lang="en-IN" dirty="0" err="1"/>
              <a:t>i</a:t>
            </a:r>
            <a:r>
              <a:rPr lang="en-IN" dirty="0"/>
              <a:t>];</a:t>
            </a:r>
          </a:p>
          <a:p>
            <a:r>
              <a:rPr lang="en-IN" dirty="0"/>
              <a:t>    }</a:t>
            </a:r>
          </a:p>
          <a:p>
            <a:r>
              <a:rPr lang="en-IN" dirty="0"/>
              <a:t>    </a:t>
            </a:r>
            <a:r>
              <a:rPr lang="en-IN" dirty="0" err="1"/>
              <a:t>printf</a:t>
            </a:r>
            <a:r>
              <a:rPr lang="en-IN" dirty="0"/>
              <a:t>(“%s”, s1);</a:t>
            </a:r>
          </a:p>
          <a:p>
            <a:r>
              <a:rPr lang="en-IN" dirty="0"/>
              <a:t>}</a:t>
            </a:r>
          </a:p>
        </p:txBody>
      </p:sp>
      <p:sp>
        <p:nvSpPr>
          <p:cNvPr id="5" name="TextBox 4">
            <a:extLst>
              <a:ext uri="{FF2B5EF4-FFF2-40B4-BE49-F238E27FC236}">
                <a16:creationId xmlns:a16="http://schemas.microsoft.com/office/drawing/2014/main" id="{C09185AA-BA4B-66C1-080B-06EFCCD8AF4F}"/>
              </a:ext>
            </a:extLst>
          </p:cNvPr>
          <p:cNvSpPr txBox="1"/>
          <p:nvPr/>
        </p:nvSpPr>
        <p:spPr>
          <a:xfrm>
            <a:off x="7369864" y="1560442"/>
            <a:ext cx="3881232" cy="92333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OUTPUT:</a:t>
            </a:r>
          </a:p>
          <a:p>
            <a:endParaRPr lang="en-IN" dirty="0"/>
          </a:p>
          <a:p>
            <a:r>
              <a:rPr lang="en-IN" dirty="0"/>
              <a:t>WELCOMEEVERYONE</a:t>
            </a:r>
          </a:p>
        </p:txBody>
      </p:sp>
    </p:spTree>
    <p:extLst>
      <p:ext uri="{BB962C8B-B14F-4D97-AF65-F5344CB8AC3E}">
        <p14:creationId xmlns:p14="http://schemas.microsoft.com/office/powerpoint/2010/main" val="34144468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E2E707-8EFB-12D4-BCD6-E724CED3045E}"/>
              </a:ext>
            </a:extLst>
          </p:cNvPr>
          <p:cNvSpPr>
            <a:spLocks noGrp="1"/>
          </p:cNvSpPr>
          <p:nvPr>
            <p:ph idx="1"/>
          </p:nvPr>
        </p:nvSpPr>
        <p:spPr>
          <a:xfrm>
            <a:off x="139148" y="79513"/>
            <a:ext cx="11897139" cy="6639339"/>
          </a:xfrm>
        </p:spPr>
        <p:txBody>
          <a:bodyPr/>
          <a:lstStyle/>
          <a:p>
            <a:r>
              <a:rPr lang="en-IN" b="1" u="sng" dirty="0"/>
              <a:t>PROGRAM TO COMPARE TWO STRINGS:</a:t>
            </a:r>
          </a:p>
          <a:p>
            <a:pPr marL="36900" indent="0">
              <a:buNone/>
            </a:pPr>
            <a:endParaRPr lang="en-IN" b="1" u="sng" dirty="0"/>
          </a:p>
          <a:p>
            <a:r>
              <a:rPr lang="en-IN" dirty="0"/>
              <a:t>SYNTAX:</a:t>
            </a:r>
          </a:p>
          <a:p>
            <a:pPr marL="36900" indent="0">
              <a:buNone/>
            </a:pPr>
            <a:r>
              <a:rPr lang="en-IN" dirty="0" err="1"/>
              <a:t>strcmp</a:t>
            </a:r>
            <a:r>
              <a:rPr lang="en-IN" dirty="0"/>
              <a:t>(</a:t>
            </a:r>
            <a:r>
              <a:rPr lang="en-IN" dirty="0" err="1"/>
              <a:t>const</a:t>
            </a:r>
            <a:r>
              <a:rPr lang="en-IN" dirty="0"/>
              <a:t> char * str1 ; </a:t>
            </a:r>
            <a:r>
              <a:rPr lang="en-IN" dirty="0" err="1"/>
              <a:t>const</a:t>
            </a:r>
            <a:r>
              <a:rPr lang="en-IN" dirty="0"/>
              <a:t> char * str2);</a:t>
            </a:r>
          </a:p>
          <a:p>
            <a:pPr marL="36900" indent="0">
              <a:buNone/>
            </a:pPr>
            <a:endParaRPr lang="en-IN" dirty="0"/>
          </a:p>
          <a:p>
            <a:pPr marL="36900" indent="0">
              <a:buNone/>
            </a:pPr>
            <a:r>
              <a:rPr lang="en-IN" dirty="0"/>
              <a:t>			</a:t>
            </a:r>
            <a:r>
              <a:rPr lang="en-IN" b="1" u="sng" dirty="0">
                <a:solidFill>
                  <a:srgbClr val="FF0000"/>
                </a:solidFill>
              </a:rPr>
              <a:t>Pointer is pointing to the string.</a:t>
            </a:r>
          </a:p>
          <a:p>
            <a:pPr marL="36900" indent="0">
              <a:buNone/>
            </a:pPr>
            <a:r>
              <a:rPr lang="en-IN" dirty="0"/>
              <a:t>    </a:t>
            </a:r>
            <a:r>
              <a:rPr lang="en-IN" u="sng" dirty="0">
                <a:solidFill>
                  <a:srgbClr val="FF0000"/>
                </a:solidFill>
              </a:rPr>
              <a:t>The content to which the pointer points is constant.</a:t>
            </a:r>
          </a:p>
          <a:p>
            <a:pPr marL="36900" indent="0">
              <a:buNone/>
            </a:pPr>
            <a:endParaRPr lang="en-IN" dirty="0"/>
          </a:p>
          <a:p>
            <a:r>
              <a:rPr lang="en-IN" dirty="0"/>
              <a:t>It returns unsigned int.</a:t>
            </a:r>
          </a:p>
          <a:p>
            <a:r>
              <a:rPr lang="en-IN" dirty="0"/>
              <a:t>It returns zero when both are same.</a:t>
            </a:r>
          </a:p>
          <a:p>
            <a:r>
              <a:rPr lang="en-IN" dirty="0"/>
              <a:t>It compares the ascii values of characters.</a:t>
            </a:r>
          </a:p>
          <a:p>
            <a:r>
              <a:rPr lang="en-IN" dirty="0"/>
              <a:t>When the ascii value of first character of the first string is larger, then it gives positive value.</a:t>
            </a:r>
          </a:p>
          <a:p>
            <a:r>
              <a:rPr lang="en-IN" dirty="0"/>
              <a:t>When the ascii value of first character of the first string is smaller, then it gives negative value.</a:t>
            </a:r>
          </a:p>
        </p:txBody>
      </p:sp>
      <p:cxnSp>
        <p:nvCxnSpPr>
          <p:cNvPr id="9" name="Straight Arrow Connector 8">
            <a:extLst>
              <a:ext uri="{FF2B5EF4-FFF2-40B4-BE49-F238E27FC236}">
                <a16:creationId xmlns:a16="http://schemas.microsoft.com/office/drawing/2014/main" id="{D1CFD472-04AE-A488-F33D-F229FBAB782E}"/>
              </a:ext>
            </a:extLst>
          </p:cNvPr>
          <p:cNvCxnSpPr/>
          <p:nvPr/>
        </p:nvCxnSpPr>
        <p:spPr>
          <a:xfrm>
            <a:off x="2295939" y="1699592"/>
            <a:ext cx="0" cy="53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8B33F92-6236-04CF-2C2A-66755DE7238A}"/>
              </a:ext>
            </a:extLst>
          </p:cNvPr>
          <p:cNvCxnSpPr/>
          <p:nvPr/>
        </p:nvCxnSpPr>
        <p:spPr>
          <a:xfrm>
            <a:off x="1421295" y="1798983"/>
            <a:ext cx="0" cy="1063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439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78375-6256-CAF1-5B54-FE84330ED908}"/>
              </a:ext>
            </a:extLst>
          </p:cNvPr>
          <p:cNvSpPr>
            <a:spLocks noGrp="1"/>
          </p:cNvSpPr>
          <p:nvPr>
            <p:ph idx="1"/>
          </p:nvPr>
        </p:nvSpPr>
        <p:spPr>
          <a:xfrm>
            <a:off x="0" y="69574"/>
            <a:ext cx="12085983" cy="6718851"/>
          </a:xfrm>
        </p:spPr>
        <p:txBody>
          <a:bodyPr/>
          <a:lstStyle/>
          <a:p>
            <a:pPr>
              <a:spcBef>
                <a:spcPts val="0"/>
              </a:spcBef>
              <a:spcAft>
                <a:spcPts val="0"/>
              </a:spcAft>
            </a:pPr>
            <a:r>
              <a:rPr lang="en-IN" dirty="0"/>
              <a:t>PROGRAM TO COMPARE TWO 					PROGRAM TO COMPARE TWO STRINGS</a:t>
            </a:r>
          </a:p>
          <a:p>
            <a:pPr marL="36900" indent="0">
              <a:spcBef>
                <a:spcPts val="0"/>
              </a:spcBef>
              <a:spcAft>
                <a:spcPts val="0"/>
              </a:spcAft>
              <a:buNone/>
            </a:pPr>
            <a:r>
              <a:rPr lang="en-IN" dirty="0"/>
              <a:t>    STRINGS USING </a:t>
            </a:r>
            <a:r>
              <a:rPr lang="en-IN" dirty="0" err="1"/>
              <a:t>strcmp</a:t>
            </a:r>
            <a:r>
              <a:rPr lang="en-IN" dirty="0"/>
              <a:t>:							WITHOUT USING </a:t>
            </a:r>
            <a:r>
              <a:rPr lang="en-IN" dirty="0" err="1"/>
              <a:t>strcmp</a:t>
            </a:r>
            <a:r>
              <a:rPr lang="en-IN" dirty="0"/>
              <a:t>:</a:t>
            </a:r>
          </a:p>
          <a:p>
            <a:pPr marL="36900" indent="0">
              <a:spcBef>
                <a:spcPts val="0"/>
              </a:spcBef>
              <a:spcAft>
                <a:spcPts val="0"/>
              </a:spcAft>
              <a:buNone/>
            </a:pPr>
            <a:endParaRPr lang="en-IN" dirty="0"/>
          </a:p>
          <a:p>
            <a:pPr marL="36900" indent="0">
              <a:buNone/>
            </a:pPr>
            <a:endParaRPr lang="en-IN" dirty="0"/>
          </a:p>
        </p:txBody>
      </p:sp>
      <p:sp>
        <p:nvSpPr>
          <p:cNvPr id="4" name="TextBox 3">
            <a:extLst>
              <a:ext uri="{FF2B5EF4-FFF2-40B4-BE49-F238E27FC236}">
                <a16:creationId xmlns:a16="http://schemas.microsoft.com/office/drawing/2014/main" id="{A00E15D0-AA01-862E-9D3A-39D43168F6B0}"/>
              </a:ext>
            </a:extLst>
          </p:cNvPr>
          <p:cNvSpPr txBox="1"/>
          <p:nvPr/>
        </p:nvSpPr>
        <p:spPr>
          <a:xfrm>
            <a:off x="106017" y="1103243"/>
            <a:ext cx="5469835" cy="3970318"/>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 &lt;</a:t>
            </a:r>
            <a:r>
              <a:rPr lang="en-IN" dirty="0" err="1"/>
              <a:t>stdio.h</a:t>
            </a:r>
            <a:r>
              <a:rPr lang="en-IN" dirty="0"/>
              <a:t>&gt;</a:t>
            </a:r>
          </a:p>
          <a:p>
            <a:r>
              <a:rPr lang="en-IN" dirty="0"/>
              <a:t>#include &lt;</a:t>
            </a:r>
            <a:r>
              <a:rPr lang="en-IN" dirty="0" err="1"/>
              <a:t>string.h</a:t>
            </a:r>
            <a:r>
              <a:rPr lang="en-IN" dirty="0"/>
              <a:t>&gt;</a:t>
            </a:r>
          </a:p>
          <a:p>
            <a:r>
              <a:rPr lang="en-IN" dirty="0"/>
              <a:t>void main( )</a:t>
            </a:r>
          </a:p>
          <a:p>
            <a:r>
              <a:rPr lang="en-IN" dirty="0"/>
              <a:t>{</a:t>
            </a:r>
          </a:p>
          <a:p>
            <a:r>
              <a:rPr lang="en-IN" dirty="0"/>
              <a:t>   int value;</a:t>
            </a:r>
          </a:p>
          <a:p>
            <a:r>
              <a:rPr lang="en-IN" dirty="0"/>
              <a:t>   char s1[] = “HELLO”;</a:t>
            </a:r>
          </a:p>
          <a:p>
            <a:r>
              <a:rPr lang="en-IN" dirty="0"/>
              <a:t>   char s2[] = “WELCOME”;</a:t>
            </a:r>
          </a:p>
          <a:p>
            <a:r>
              <a:rPr lang="en-IN" dirty="0"/>
              <a:t>   value = </a:t>
            </a:r>
            <a:r>
              <a:rPr lang="en-IN" dirty="0" err="1"/>
              <a:t>strcmp</a:t>
            </a:r>
            <a:r>
              <a:rPr lang="en-IN" dirty="0"/>
              <a:t>(s1, s2);</a:t>
            </a:r>
          </a:p>
          <a:p>
            <a:r>
              <a:rPr lang="en-IN" dirty="0"/>
              <a:t>   if (value == 0)</a:t>
            </a:r>
          </a:p>
          <a:p>
            <a:r>
              <a:rPr lang="en-IN" dirty="0"/>
              <a:t>       </a:t>
            </a:r>
            <a:r>
              <a:rPr lang="en-IN" dirty="0" err="1"/>
              <a:t>printf</a:t>
            </a:r>
            <a:r>
              <a:rPr lang="en-IN" dirty="0"/>
              <a:t>(“SAME”);</a:t>
            </a:r>
          </a:p>
          <a:p>
            <a:r>
              <a:rPr lang="en-IN" dirty="0"/>
              <a:t>   else</a:t>
            </a:r>
          </a:p>
          <a:p>
            <a:r>
              <a:rPr lang="en-IN" dirty="0"/>
              <a:t>       </a:t>
            </a:r>
            <a:r>
              <a:rPr lang="en-IN" dirty="0" err="1"/>
              <a:t>printf</a:t>
            </a:r>
            <a:r>
              <a:rPr lang="en-IN" dirty="0"/>
              <a:t>(“NOT SAME”);</a:t>
            </a:r>
          </a:p>
          <a:p>
            <a:r>
              <a:rPr lang="en-IN" dirty="0"/>
              <a:t>  </a:t>
            </a:r>
            <a:r>
              <a:rPr lang="en-IN" dirty="0" err="1"/>
              <a:t>printf</a:t>
            </a:r>
            <a:r>
              <a:rPr lang="en-IN" dirty="0"/>
              <a:t>(“\</a:t>
            </a:r>
            <a:r>
              <a:rPr lang="en-IN" dirty="0" err="1"/>
              <a:t>n%d</a:t>
            </a:r>
            <a:r>
              <a:rPr lang="en-IN" dirty="0"/>
              <a:t>”,value);</a:t>
            </a:r>
          </a:p>
          <a:p>
            <a:r>
              <a:rPr lang="en-IN" dirty="0"/>
              <a:t>}</a:t>
            </a:r>
          </a:p>
        </p:txBody>
      </p:sp>
      <p:sp>
        <p:nvSpPr>
          <p:cNvPr id="5" name="TextBox 4">
            <a:extLst>
              <a:ext uri="{FF2B5EF4-FFF2-40B4-BE49-F238E27FC236}">
                <a16:creationId xmlns:a16="http://schemas.microsoft.com/office/drawing/2014/main" id="{710032FA-D6BF-2E28-D3F4-9AF9E339B7AA}"/>
              </a:ext>
            </a:extLst>
          </p:cNvPr>
          <p:cNvSpPr txBox="1"/>
          <p:nvPr/>
        </p:nvSpPr>
        <p:spPr>
          <a:xfrm>
            <a:off x="106016" y="5192329"/>
            <a:ext cx="5469835" cy="1477328"/>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OUTPUT:</a:t>
            </a:r>
          </a:p>
          <a:p>
            <a:endParaRPr lang="en-IN" dirty="0"/>
          </a:p>
          <a:p>
            <a:r>
              <a:rPr lang="en-IN" dirty="0"/>
              <a:t>NOT SAME</a:t>
            </a:r>
          </a:p>
          <a:p>
            <a:r>
              <a:rPr lang="en-IN" dirty="0"/>
              <a:t>-15</a:t>
            </a:r>
          </a:p>
          <a:p>
            <a:endParaRPr lang="en-IN" dirty="0"/>
          </a:p>
        </p:txBody>
      </p:sp>
      <p:sp>
        <p:nvSpPr>
          <p:cNvPr id="6" name="TextBox 5">
            <a:extLst>
              <a:ext uri="{FF2B5EF4-FFF2-40B4-BE49-F238E27FC236}">
                <a16:creationId xmlns:a16="http://schemas.microsoft.com/office/drawing/2014/main" id="{0582138C-379B-EEFA-AECF-1404DFE47A08}"/>
              </a:ext>
            </a:extLst>
          </p:cNvPr>
          <p:cNvSpPr txBox="1"/>
          <p:nvPr/>
        </p:nvSpPr>
        <p:spPr>
          <a:xfrm>
            <a:off x="6616148" y="924338"/>
            <a:ext cx="5171659" cy="4801314"/>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 &lt;</a:t>
            </a:r>
            <a:r>
              <a:rPr lang="en-IN" dirty="0" err="1"/>
              <a:t>stdio.h</a:t>
            </a:r>
            <a:r>
              <a:rPr lang="en-IN" dirty="0"/>
              <a:t>&gt;</a:t>
            </a:r>
          </a:p>
          <a:p>
            <a:r>
              <a:rPr lang="en-IN" dirty="0"/>
              <a:t>#include &lt;</a:t>
            </a:r>
            <a:r>
              <a:rPr lang="en-IN" dirty="0" err="1"/>
              <a:t>string.h</a:t>
            </a:r>
            <a:r>
              <a:rPr lang="en-IN" dirty="0"/>
              <a:t>&gt;</a:t>
            </a:r>
          </a:p>
          <a:p>
            <a:r>
              <a:rPr lang="en-IN" dirty="0"/>
              <a:t>Void main( ){</a:t>
            </a:r>
          </a:p>
          <a:p>
            <a:r>
              <a:rPr lang="en-IN" dirty="0"/>
              <a:t>   int flag=0;</a:t>
            </a:r>
          </a:p>
          <a:p>
            <a:r>
              <a:rPr lang="en-IN" dirty="0"/>
              <a:t>   char s1[] = “HELLO”;</a:t>
            </a:r>
          </a:p>
          <a:p>
            <a:r>
              <a:rPr lang="en-IN" dirty="0"/>
              <a:t>   char s2[] = “HI”;</a:t>
            </a:r>
          </a:p>
          <a:p>
            <a:r>
              <a:rPr lang="en-IN" dirty="0"/>
              <a:t>   for(int </a:t>
            </a:r>
            <a:r>
              <a:rPr lang="en-IN" dirty="0" err="1"/>
              <a:t>i</a:t>
            </a:r>
            <a:r>
              <a:rPr lang="en-IN" dirty="0"/>
              <a:t>=0; s1[</a:t>
            </a:r>
            <a:r>
              <a:rPr lang="en-IN" dirty="0" err="1"/>
              <a:t>i</a:t>
            </a:r>
            <a:r>
              <a:rPr lang="en-IN" dirty="0"/>
              <a:t>]!=‘\0’ || s2[</a:t>
            </a:r>
            <a:r>
              <a:rPr lang="en-IN" dirty="0" err="1"/>
              <a:t>i</a:t>
            </a:r>
            <a:r>
              <a:rPr lang="en-IN" dirty="0"/>
              <a:t>]!=‘\0’, </a:t>
            </a:r>
            <a:r>
              <a:rPr lang="en-IN" dirty="0" err="1"/>
              <a:t>i</a:t>
            </a:r>
            <a:r>
              <a:rPr lang="en-IN" dirty="0"/>
              <a:t>++){</a:t>
            </a:r>
          </a:p>
          <a:p>
            <a:r>
              <a:rPr lang="en-IN" dirty="0"/>
              <a:t>       if(s1[</a:t>
            </a:r>
            <a:r>
              <a:rPr lang="en-IN" dirty="0" err="1"/>
              <a:t>i</a:t>
            </a:r>
            <a:r>
              <a:rPr lang="en-IN" dirty="0"/>
              <a:t>] != s2[</a:t>
            </a:r>
            <a:r>
              <a:rPr lang="en-IN" dirty="0" err="1"/>
              <a:t>i</a:t>
            </a:r>
            <a:r>
              <a:rPr lang="en-IN" dirty="0"/>
              <a:t>]){		0     1    2    3   4      5</a:t>
            </a:r>
          </a:p>
          <a:p>
            <a:r>
              <a:rPr lang="en-IN" dirty="0"/>
              <a:t>           flag = 1;	s1</a:t>
            </a:r>
          </a:p>
          <a:p>
            <a:r>
              <a:rPr lang="en-IN" dirty="0"/>
              <a:t>           break;		     </a:t>
            </a:r>
          </a:p>
          <a:p>
            <a:r>
              <a:rPr lang="en-IN" dirty="0"/>
              <a:t>       }</a:t>
            </a:r>
          </a:p>
          <a:p>
            <a:r>
              <a:rPr lang="en-IN" dirty="0"/>
              <a:t>   }								  0     1      2 </a:t>
            </a:r>
          </a:p>
          <a:p>
            <a:r>
              <a:rPr lang="en-IN" dirty="0"/>
              <a:t>   if (flag == 1){ 	     s2</a:t>
            </a:r>
          </a:p>
          <a:p>
            <a:r>
              <a:rPr lang="en-IN" dirty="0"/>
              <a:t>       </a:t>
            </a:r>
            <a:r>
              <a:rPr lang="en-IN" dirty="0" err="1"/>
              <a:t>printf</a:t>
            </a:r>
            <a:r>
              <a:rPr lang="en-IN" dirty="0"/>
              <a:t>(“Not same”);</a:t>
            </a:r>
          </a:p>
          <a:p>
            <a:r>
              <a:rPr lang="en-IN" dirty="0"/>
              <a:t>   }</a:t>
            </a:r>
          </a:p>
          <a:p>
            <a:r>
              <a:rPr lang="en-IN" dirty="0"/>
              <a:t>}</a:t>
            </a:r>
          </a:p>
          <a:p>
            <a:endParaRPr lang="en-IN" dirty="0"/>
          </a:p>
        </p:txBody>
      </p:sp>
      <p:sp>
        <p:nvSpPr>
          <p:cNvPr id="7" name="TextBox 6">
            <a:extLst>
              <a:ext uri="{FF2B5EF4-FFF2-40B4-BE49-F238E27FC236}">
                <a16:creationId xmlns:a16="http://schemas.microsoft.com/office/drawing/2014/main" id="{555D569A-E709-83C6-C347-E57D9E472BB7}"/>
              </a:ext>
            </a:extLst>
          </p:cNvPr>
          <p:cNvSpPr txBox="1"/>
          <p:nvPr/>
        </p:nvSpPr>
        <p:spPr>
          <a:xfrm>
            <a:off x="6616149" y="5930993"/>
            <a:ext cx="5171658" cy="64633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OUTPUT:</a:t>
            </a:r>
          </a:p>
          <a:p>
            <a:r>
              <a:rPr lang="en-IN" dirty="0"/>
              <a:t>Not same</a:t>
            </a:r>
          </a:p>
        </p:txBody>
      </p:sp>
      <p:graphicFrame>
        <p:nvGraphicFramePr>
          <p:cNvPr id="9" name="Table 8">
            <a:extLst>
              <a:ext uri="{FF2B5EF4-FFF2-40B4-BE49-F238E27FC236}">
                <a16:creationId xmlns:a16="http://schemas.microsoft.com/office/drawing/2014/main" id="{7A092035-7984-B073-FDFC-44A3D160011E}"/>
              </a:ext>
            </a:extLst>
          </p:cNvPr>
          <p:cNvGraphicFramePr>
            <a:graphicFrameLocks noGrp="1"/>
          </p:cNvGraphicFramePr>
          <p:nvPr>
            <p:extLst>
              <p:ext uri="{D42A27DB-BD31-4B8C-83A1-F6EECF244321}">
                <p14:modId xmlns:p14="http://schemas.microsoft.com/office/powerpoint/2010/main" val="1259787016"/>
              </p:ext>
            </p:extLst>
          </p:nvPr>
        </p:nvGraphicFramePr>
        <p:xfrm>
          <a:off x="9481930" y="3296152"/>
          <a:ext cx="2156792" cy="370840"/>
        </p:xfrm>
        <a:graphic>
          <a:graphicData uri="http://schemas.openxmlformats.org/drawingml/2006/table">
            <a:tbl>
              <a:tblPr firstRow="1" bandRow="1">
                <a:tableStyleId>{5C22544A-7EE6-4342-B048-85BDC9FD1C3A}</a:tableStyleId>
              </a:tblPr>
              <a:tblGrid>
                <a:gridCol w="303695">
                  <a:extLst>
                    <a:ext uri="{9D8B030D-6E8A-4147-A177-3AD203B41FA5}">
                      <a16:colId xmlns:a16="http://schemas.microsoft.com/office/drawing/2014/main" val="1562798177"/>
                    </a:ext>
                  </a:extLst>
                </a:gridCol>
                <a:gridCol w="338601">
                  <a:extLst>
                    <a:ext uri="{9D8B030D-6E8A-4147-A177-3AD203B41FA5}">
                      <a16:colId xmlns:a16="http://schemas.microsoft.com/office/drawing/2014/main" val="2211717077"/>
                    </a:ext>
                  </a:extLst>
                </a:gridCol>
                <a:gridCol w="378624">
                  <a:extLst>
                    <a:ext uri="{9D8B030D-6E8A-4147-A177-3AD203B41FA5}">
                      <a16:colId xmlns:a16="http://schemas.microsoft.com/office/drawing/2014/main" val="171672032"/>
                    </a:ext>
                  </a:extLst>
                </a:gridCol>
                <a:gridCol w="251289">
                  <a:extLst>
                    <a:ext uri="{9D8B030D-6E8A-4147-A177-3AD203B41FA5}">
                      <a16:colId xmlns:a16="http://schemas.microsoft.com/office/drawing/2014/main" val="1559378112"/>
                    </a:ext>
                  </a:extLst>
                </a:gridCol>
                <a:gridCol w="357809">
                  <a:extLst>
                    <a:ext uri="{9D8B030D-6E8A-4147-A177-3AD203B41FA5}">
                      <a16:colId xmlns:a16="http://schemas.microsoft.com/office/drawing/2014/main" val="68725291"/>
                    </a:ext>
                  </a:extLst>
                </a:gridCol>
                <a:gridCol w="526774">
                  <a:extLst>
                    <a:ext uri="{9D8B030D-6E8A-4147-A177-3AD203B41FA5}">
                      <a16:colId xmlns:a16="http://schemas.microsoft.com/office/drawing/2014/main" val="2481845719"/>
                    </a:ext>
                  </a:extLst>
                </a:gridCol>
              </a:tblGrid>
              <a:tr h="370840">
                <a:tc>
                  <a:txBody>
                    <a:bodyPr/>
                    <a:lstStyle/>
                    <a:p>
                      <a:r>
                        <a:rPr lang="en-IN" dirty="0"/>
                        <a:t>H</a:t>
                      </a:r>
                    </a:p>
                  </a:txBody>
                  <a:tcPr/>
                </a:tc>
                <a:tc>
                  <a:txBody>
                    <a:bodyPr/>
                    <a:lstStyle/>
                    <a:p>
                      <a:r>
                        <a:rPr lang="en-IN" dirty="0"/>
                        <a:t>E</a:t>
                      </a:r>
                    </a:p>
                  </a:txBody>
                  <a:tcPr/>
                </a:tc>
                <a:tc>
                  <a:txBody>
                    <a:bodyPr/>
                    <a:lstStyle/>
                    <a:p>
                      <a:r>
                        <a:rPr lang="en-IN" dirty="0"/>
                        <a:t>L</a:t>
                      </a:r>
                    </a:p>
                  </a:txBody>
                  <a:tcPr/>
                </a:tc>
                <a:tc>
                  <a:txBody>
                    <a:bodyPr/>
                    <a:lstStyle/>
                    <a:p>
                      <a:r>
                        <a:rPr lang="en-IN" dirty="0"/>
                        <a:t>L</a:t>
                      </a:r>
                    </a:p>
                  </a:txBody>
                  <a:tcPr/>
                </a:tc>
                <a:tc>
                  <a:txBody>
                    <a:bodyPr/>
                    <a:lstStyle/>
                    <a:p>
                      <a:r>
                        <a:rPr lang="en-IN" dirty="0"/>
                        <a:t>O</a:t>
                      </a:r>
                    </a:p>
                  </a:txBody>
                  <a:tcPr/>
                </a:tc>
                <a:tc>
                  <a:txBody>
                    <a:bodyPr/>
                    <a:lstStyle/>
                    <a:p>
                      <a:r>
                        <a:rPr lang="en-IN" dirty="0"/>
                        <a:t>\0</a:t>
                      </a:r>
                    </a:p>
                  </a:txBody>
                  <a:tcPr/>
                </a:tc>
                <a:extLst>
                  <a:ext uri="{0D108BD9-81ED-4DB2-BD59-A6C34878D82A}">
                    <a16:rowId xmlns:a16="http://schemas.microsoft.com/office/drawing/2014/main" val="197834082"/>
                  </a:ext>
                </a:extLst>
              </a:tr>
            </a:tbl>
          </a:graphicData>
        </a:graphic>
      </p:graphicFrame>
      <p:graphicFrame>
        <p:nvGraphicFramePr>
          <p:cNvPr id="10" name="Table 9">
            <a:extLst>
              <a:ext uri="{FF2B5EF4-FFF2-40B4-BE49-F238E27FC236}">
                <a16:creationId xmlns:a16="http://schemas.microsoft.com/office/drawing/2014/main" id="{8E45AF05-D6C6-3FF0-97D8-4C7529121D93}"/>
              </a:ext>
            </a:extLst>
          </p:cNvPr>
          <p:cNvGraphicFramePr>
            <a:graphicFrameLocks noGrp="1"/>
          </p:cNvGraphicFramePr>
          <p:nvPr>
            <p:extLst>
              <p:ext uri="{D42A27DB-BD31-4B8C-83A1-F6EECF244321}">
                <p14:modId xmlns:p14="http://schemas.microsoft.com/office/powerpoint/2010/main" val="4120450377"/>
              </p:ext>
            </p:extLst>
          </p:nvPr>
        </p:nvGraphicFramePr>
        <p:xfrm>
          <a:off x="10411651" y="4325482"/>
          <a:ext cx="1278835" cy="370840"/>
        </p:xfrm>
        <a:graphic>
          <a:graphicData uri="http://schemas.openxmlformats.org/drawingml/2006/table">
            <a:tbl>
              <a:tblPr firstRow="1" bandRow="1">
                <a:tableStyleId>{5C22544A-7EE6-4342-B048-85BDC9FD1C3A}</a:tableStyleId>
              </a:tblPr>
              <a:tblGrid>
                <a:gridCol w="341717">
                  <a:extLst>
                    <a:ext uri="{9D8B030D-6E8A-4147-A177-3AD203B41FA5}">
                      <a16:colId xmlns:a16="http://schemas.microsoft.com/office/drawing/2014/main" val="749448582"/>
                    </a:ext>
                  </a:extLst>
                </a:gridCol>
                <a:gridCol w="468559">
                  <a:extLst>
                    <a:ext uri="{9D8B030D-6E8A-4147-A177-3AD203B41FA5}">
                      <a16:colId xmlns:a16="http://schemas.microsoft.com/office/drawing/2014/main" val="1404977005"/>
                    </a:ext>
                  </a:extLst>
                </a:gridCol>
                <a:gridCol w="468559">
                  <a:extLst>
                    <a:ext uri="{9D8B030D-6E8A-4147-A177-3AD203B41FA5}">
                      <a16:colId xmlns:a16="http://schemas.microsoft.com/office/drawing/2014/main" val="2272217302"/>
                    </a:ext>
                  </a:extLst>
                </a:gridCol>
              </a:tblGrid>
              <a:tr h="370840">
                <a:tc>
                  <a:txBody>
                    <a:bodyPr/>
                    <a:lstStyle/>
                    <a:p>
                      <a:r>
                        <a:rPr lang="en-IN" dirty="0"/>
                        <a:t>H</a:t>
                      </a:r>
                    </a:p>
                  </a:txBody>
                  <a:tcPr/>
                </a:tc>
                <a:tc>
                  <a:txBody>
                    <a:bodyPr/>
                    <a:lstStyle/>
                    <a:p>
                      <a:r>
                        <a:rPr lang="en-IN" dirty="0"/>
                        <a:t>I</a:t>
                      </a:r>
                    </a:p>
                  </a:txBody>
                  <a:tcPr/>
                </a:tc>
                <a:tc>
                  <a:txBody>
                    <a:bodyPr/>
                    <a:lstStyle/>
                    <a:p>
                      <a:r>
                        <a:rPr lang="en-IN" dirty="0"/>
                        <a:t>\0</a:t>
                      </a:r>
                    </a:p>
                  </a:txBody>
                  <a:tcPr/>
                </a:tc>
                <a:extLst>
                  <a:ext uri="{0D108BD9-81ED-4DB2-BD59-A6C34878D82A}">
                    <a16:rowId xmlns:a16="http://schemas.microsoft.com/office/drawing/2014/main" val="238922565"/>
                  </a:ext>
                </a:extLst>
              </a:tr>
            </a:tbl>
          </a:graphicData>
        </a:graphic>
      </p:graphicFrame>
      <p:cxnSp>
        <p:nvCxnSpPr>
          <p:cNvPr id="12" name="Straight Arrow Connector 11">
            <a:extLst>
              <a:ext uri="{FF2B5EF4-FFF2-40B4-BE49-F238E27FC236}">
                <a16:creationId xmlns:a16="http://schemas.microsoft.com/office/drawing/2014/main" id="{35B8F553-105F-B9BA-318B-4C6CE33BB179}"/>
              </a:ext>
            </a:extLst>
          </p:cNvPr>
          <p:cNvCxnSpPr>
            <a:cxnSpLocks/>
          </p:cNvCxnSpPr>
          <p:nvPr/>
        </p:nvCxnSpPr>
        <p:spPr>
          <a:xfrm>
            <a:off x="8723244" y="3440376"/>
            <a:ext cx="7172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1676544-1EDF-7F03-2D0A-D2B038ECD9B4}"/>
              </a:ext>
            </a:extLst>
          </p:cNvPr>
          <p:cNvCxnSpPr>
            <a:cxnSpLocks/>
          </p:cNvCxnSpPr>
          <p:nvPr/>
        </p:nvCxnSpPr>
        <p:spPr>
          <a:xfrm flipV="1">
            <a:off x="9201977" y="4367372"/>
            <a:ext cx="1112354" cy="9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AFF6079-36C8-A4FB-2870-008A19CFE58E}"/>
              </a:ext>
            </a:extLst>
          </p:cNvPr>
          <p:cNvSpPr txBox="1"/>
          <p:nvPr/>
        </p:nvSpPr>
        <p:spPr>
          <a:xfrm>
            <a:off x="9481929" y="3685333"/>
            <a:ext cx="2156791" cy="215444"/>
          </a:xfrm>
          <a:prstGeom prst="rect">
            <a:avLst/>
          </a:prstGeom>
          <a:noFill/>
        </p:spPr>
        <p:txBody>
          <a:bodyPr wrap="square" rtlCol="0">
            <a:spAutoFit/>
          </a:bodyPr>
          <a:lstStyle/>
          <a:p>
            <a:r>
              <a:rPr lang="en-IN" sz="800" dirty="0"/>
              <a:t>1000   1001   1002      1003    1004        1005</a:t>
            </a:r>
          </a:p>
        </p:txBody>
      </p:sp>
      <p:sp>
        <p:nvSpPr>
          <p:cNvPr id="19" name="TextBox 18">
            <a:extLst>
              <a:ext uri="{FF2B5EF4-FFF2-40B4-BE49-F238E27FC236}">
                <a16:creationId xmlns:a16="http://schemas.microsoft.com/office/drawing/2014/main" id="{D9CB8420-7C87-70E5-1C57-9429594FEAEE}"/>
              </a:ext>
            </a:extLst>
          </p:cNvPr>
          <p:cNvSpPr txBox="1"/>
          <p:nvPr/>
        </p:nvSpPr>
        <p:spPr>
          <a:xfrm>
            <a:off x="10411650" y="4755542"/>
            <a:ext cx="1278835" cy="215444"/>
          </a:xfrm>
          <a:prstGeom prst="rect">
            <a:avLst/>
          </a:prstGeom>
          <a:noFill/>
        </p:spPr>
        <p:txBody>
          <a:bodyPr wrap="square" rtlCol="0">
            <a:spAutoFit/>
          </a:bodyPr>
          <a:lstStyle/>
          <a:p>
            <a:r>
              <a:rPr lang="en-IN" sz="800" dirty="0"/>
              <a:t>2000   2001           2002</a:t>
            </a:r>
          </a:p>
        </p:txBody>
      </p:sp>
      <p:sp>
        <p:nvSpPr>
          <p:cNvPr id="21" name="TextBox 20">
            <a:extLst>
              <a:ext uri="{FF2B5EF4-FFF2-40B4-BE49-F238E27FC236}">
                <a16:creationId xmlns:a16="http://schemas.microsoft.com/office/drawing/2014/main" id="{5C75BCC6-68AB-56CC-9067-E552D75B90F5}"/>
              </a:ext>
            </a:extLst>
          </p:cNvPr>
          <p:cNvSpPr txBox="1"/>
          <p:nvPr/>
        </p:nvSpPr>
        <p:spPr>
          <a:xfrm>
            <a:off x="8340587" y="3468703"/>
            <a:ext cx="717274" cy="369332"/>
          </a:xfrm>
          <a:prstGeom prst="rect">
            <a:avLst/>
          </a:prstGeom>
          <a:noFill/>
        </p:spPr>
        <p:txBody>
          <a:bodyPr wrap="square" rtlCol="0">
            <a:spAutoFit/>
          </a:bodyPr>
          <a:lstStyle/>
          <a:p>
            <a:r>
              <a:rPr lang="en-IN" dirty="0"/>
              <a:t>1000</a:t>
            </a:r>
          </a:p>
        </p:txBody>
      </p:sp>
    </p:spTree>
    <p:extLst>
      <p:ext uri="{BB962C8B-B14F-4D97-AF65-F5344CB8AC3E}">
        <p14:creationId xmlns:p14="http://schemas.microsoft.com/office/powerpoint/2010/main" val="4093204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C99F0E5-DF2D-8856-CA62-DF7B8E8636E7}"/>
              </a:ext>
            </a:extLst>
          </p:cNvPr>
          <p:cNvGraphicFramePr>
            <a:graphicFrameLocks noGrp="1"/>
          </p:cNvGraphicFramePr>
          <p:nvPr>
            <p:ph idx="1"/>
            <p:extLst>
              <p:ext uri="{D42A27DB-BD31-4B8C-83A1-F6EECF244321}">
                <p14:modId xmlns:p14="http://schemas.microsoft.com/office/powerpoint/2010/main" val="641599740"/>
              </p:ext>
            </p:extLst>
          </p:nvPr>
        </p:nvGraphicFramePr>
        <p:xfrm>
          <a:off x="919165" y="844825"/>
          <a:ext cx="10353670" cy="770960"/>
        </p:xfrm>
        <a:graphic>
          <a:graphicData uri="http://schemas.openxmlformats.org/drawingml/2006/table">
            <a:tbl>
              <a:tblPr firstRow="1" bandRow="1">
                <a:tableStyleId>{5C22544A-7EE6-4342-B048-85BDC9FD1C3A}</a:tableStyleId>
              </a:tblPr>
              <a:tblGrid>
                <a:gridCol w="1035367">
                  <a:extLst>
                    <a:ext uri="{9D8B030D-6E8A-4147-A177-3AD203B41FA5}">
                      <a16:colId xmlns:a16="http://schemas.microsoft.com/office/drawing/2014/main" val="3395393016"/>
                    </a:ext>
                  </a:extLst>
                </a:gridCol>
                <a:gridCol w="1035367">
                  <a:extLst>
                    <a:ext uri="{9D8B030D-6E8A-4147-A177-3AD203B41FA5}">
                      <a16:colId xmlns:a16="http://schemas.microsoft.com/office/drawing/2014/main" val="3438754439"/>
                    </a:ext>
                  </a:extLst>
                </a:gridCol>
                <a:gridCol w="1035367">
                  <a:extLst>
                    <a:ext uri="{9D8B030D-6E8A-4147-A177-3AD203B41FA5}">
                      <a16:colId xmlns:a16="http://schemas.microsoft.com/office/drawing/2014/main" val="3986205699"/>
                    </a:ext>
                  </a:extLst>
                </a:gridCol>
                <a:gridCol w="1035367">
                  <a:extLst>
                    <a:ext uri="{9D8B030D-6E8A-4147-A177-3AD203B41FA5}">
                      <a16:colId xmlns:a16="http://schemas.microsoft.com/office/drawing/2014/main" val="1535545923"/>
                    </a:ext>
                  </a:extLst>
                </a:gridCol>
                <a:gridCol w="1035367">
                  <a:extLst>
                    <a:ext uri="{9D8B030D-6E8A-4147-A177-3AD203B41FA5}">
                      <a16:colId xmlns:a16="http://schemas.microsoft.com/office/drawing/2014/main" val="2148265577"/>
                    </a:ext>
                  </a:extLst>
                </a:gridCol>
                <a:gridCol w="1035367">
                  <a:extLst>
                    <a:ext uri="{9D8B030D-6E8A-4147-A177-3AD203B41FA5}">
                      <a16:colId xmlns:a16="http://schemas.microsoft.com/office/drawing/2014/main" val="2763269732"/>
                    </a:ext>
                  </a:extLst>
                </a:gridCol>
                <a:gridCol w="1035367">
                  <a:extLst>
                    <a:ext uri="{9D8B030D-6E8A-4147-A177-3AD203B41FA5}">
                      <a16:colId xmlns:a16="http://schemas.microsoft.com/office/drawing/2014/main" val="2707472079"/>
                    </a:ext>
                  </a:extLst>
                </a:gridCol>
                <a:gridCol w="1035367">
                  <a:extLst>
                    <a:ext uri="{9D8B030D-6E8A-4147-A177-3AD203B41FA5}">
                      <a16:colId xmlns:a16="http://schemas.microsoft.com/office/drawing/2014/main" val="872447167"/>
                    </a:ext>
                  </a:extLst>
                </a:gridCol>
                <a:gridCol w="1035367">
                  <a:extLst>
                    <a:ext uri="{9D8B030D-6E8A-4147-A177-3AD203B41FA5}">
                      <a16:colId xmlns:a16="http://schemas.microsoft.com/office/drawing/2014/main" val="2064033655"/>
                    </a:ext>
                  </a:extLst>
                </a:gridCol>
                <a:gridCol w="1035367">
                  <a:extLst>
                    <a:ext uri="{9D8B030D-6E8A-4147-A177-3AD203B41FA5}">
                      <a16:colId xmlns:a16="http://schemas.microsoft.com/office/drawing/2014/main" val="239127344"/>
                    </a:ext>
                  </a:extLst>
                </a:gridCol>
              </a:tblGrid>
              <a:tr h="77096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742379296"/>
                  </a:ext>
                </a:extLst>
              </a:tr>
            </a:tbl>
          </a:graphicData>
        </a:graphic>
      </p:graphicFrame>
      <p:sp>
        <p:nvSpPr>
          <p:cNvPr id="5" name="Left Brace 4">
            <a:extLst>
              <a:ext uri="{FF2B5EF4-FFF2-40B4-BE49-F238E27FC236}">
                <a16:creationId xmlns:a16="http://schemas.microsoft.com/office/drawing/2014/main" id="{4F93E32C-E2AF-0128-BC76-68E6DDCC14FD}"/>
              </a:ext>
            </a:extLst>
          </p:cNvPr>
          <p:cNvSpPr/>
          <p:nvPr/>
        </p:nvSpPr>
        <p:spPr>
          <a:xfrm rot="5400000">
            <a:off x="1832077" y="-455712"/>
            <a:ext cx="216872" cy="204269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6" name="Picture 5">
            <a:extLst>
              <a:ext uri="{FF2B5EF4-FFF2-40B4-BE49-F238E27FC236}">
                <a16:creationId xmlns:a16="http://schemas.microsoft.com/office/drawing/2014/main" id="{981ED438-888F-90E1-3C53-916A5BABA629}"/>
              </a:ext>
            </a:extLst>
          </p:cNvPr>
          <p:cNvPicPr>
            <a:picLocks noChangeAspect="1"/>
          </p:cNvPicPr>
          <p:nvPr/>
        </p:nvPicPr>
        <p:blipFill>
          <a:blip r:embed="rId2"/>
          <a:stretch>
            <a:fillRect/>
          </a:stretch>
        </p:blipFill>
        <p:spPr>
          <a:xfrm>
            <a:off x="2961861" y="457200"/>
            <a:ext cx="2060627" cy="237765"/>
          </a:xfrm>
          <a:prstGeom prst="rect">
            <a:avLst/>
          </a:prstGeom>
        </p:spPr>
      </p:pic>
      <p:pic>
        <p:nvPicPr>
          <p:cNvPr id="7" name="Picture 6">
            <a:extLst>
              <a:ext uri="{FF2B5EF4-FFF2-40B4-BE49-F238E27FC236}">
                <a16:creationId xmlns:a16="http://schemas.microsoft.com/office/drawing/2014/main" id="{0628AC6D-DE1E-405F-819C-B5EB62A8C3C4}"/>
              </a:ext>
            </a:extLst>
          </p:cNvPr>
          <p:cNvPicPr>
            <a:picLocks noChangeAspect="1"/>
          </p:cNvPicPr>
          <p:nvPr/>
        </p:nvPicPr>
        <p:blipFill>
          <a:blip r:embed="rId2"/>
          <a:stretch>
            <a:fillRect/>
          </a:stretch>
        </p:blipFill>
        <p:spPr>
          <a:xfrm>
            <a:off x="5022488" y="457200"/>
            <a:ext cx="2060627" cy="237765"/>
          </a:xfrm>
          <a:prstGeom prst="rect">
            <a:avLst/>
          </a:prstGeom>
        </p:spPr>
      </p:pic>
      <p:pic>
        <p:nvPicPr>
          <p:cNvPr id="8" name="Picture 7">
            <a:extLst>
              <a:ext uri="{FF2B5EF4-FFF2-40B4-BE49-F238E27FC236}">
                <a16:creationId xmlns:a16="http://schemas.microsoft.com/office/drawing/2014/main" id="{EEB00A6B-A4BF-DE8C-6BAE-3BDE5805B558}"/>
              </a:ext>
            </a:extLst>
          </p:cNvPr>
          <p:cNvPicPr>
            <a:picLocks noChangeAspect="1"/>
          </p:cNvPicPr>
          <p:nvPr/>
        </p:nvPicPr>
        <p:blipFill>
          <a:blip r:embed="rId2"/>
          <a:stretch>
            <a:fillRect/>
          </a:stretch>
        </p:blipFill>
        <p:spPr>
          <a:xfrm>
            <a:off x="7083115" y="436307"/>
            <a:ext cx="2060627" cy="237765"/>
          </a:xfrm>
          <a:prstGeom prst="rect">
            <a:avLst/>
          </a:prstGeom>
        </p:spPr>
      </p:pic>
      <p:pic>
        <p:nvPicPr>
          <p:cNvPr id="9" name="Picture 8">
            <a:extLst>
              <a:ext uri="{FF2B5EF4-FFF2-40B4-BE49-F238E27FC236}">
                <a16:creationId xmlns:a16="http://schemas.microsoft.com/office/drawing/2014/main" id="{960210A4-2599-38A2-7970-848C6DBBAD85}"/>
              </a:ext>
            </a:extLst>
          </p:cNvPr>
          <p:cNvPicPr>
            <a:picLocks noChangeAspect="1"/>
          </p:cNvPicPr>
          <p:nvPr/>
        </p:nvPicPr>
        <p:blipFill>
          <a:blip r:embed="rId2"/>
          <a:stretch>
            <a:fillRect/>
          </a:stretch>
        </p:blipFill>
        <p:spPr>
          <a:xfrm>
            <a:off x="9143742" y="436307"/>
            <a:ext cx="2060627" cy="237765"/>
          </a:xfrm>
          <a:prstGeom prst="rect">
            <a:avLst/>
          </a:prstGeom>
        </p:spPr>
      </p:pic>
      <p:pic>
        <p:nvPicPr>
          <p:cNvPr id="10" name="Picture 9">
            <a:extLst>
              <a:ext uri="{FF2B5EF4-FFF2-40B4-BE49-F238E27FC236}">
                <a16:creationId xmlns:a16="http://schemas.microsoft.com/office/drawing/2014/main" id="{8D444070-A713-2AC4-C010-E013B6BD8868}"/>
              </a:ext>
            </a:extLst>
          </p:cNvPr>
          <p:cNvPicPr>
            <a:picLocks noChangeAspect="1"/>
          </p:cNvPicPr>
          <p:nvPr/>
        </p:nvPicPr>
        <p:blipFill>
          <a:blip r:embed="rId2"/>
          <a:stretch>
            <a:fillRect/>
          </a:stretch>
        </p:blipFill>
        <p:spPr>
          <a:xfrm flipV="1">
            <a:off x="886021" y="1786536"/>
            <a:ext cx="10386813" cy="698245"/>
          </a:xfrm>
          <a:prstGeom prst="rect">
            <a:avLst/>
          </a:prstGeom>
        </p:spPr>
      </p:pic>
      <p:sp>
        <p:nvSpPr>
          <p:cNvPr id="11" name="TextBox 10">
            <a:extLst>
              <a:ext uri="{FF2B5EF4-FFF2-40B4-BE49-F238E27FC236}">
                <a16:creationId xmlns:a16="http://schemas.microsoft.com/office/drawing/2014/main" id="{C2201663-25C7-8B8A-CBAA-2191C27155FE}"/>
              </a:ext>
            </a:extLst>
          </p:cNvPr>
          <p:cNvSpPr txBox="1"/>
          <p:nvPr/>
        </p:nvSpPr>
        <p:spPr>
          <a:xfrm>
            <a:off x="746757" y="31969"/>
            <a:ext cx="10353669" cy="523220"/>
          </a:xfrm>
          <a:prstGeom prst="rect">
            <a:avLst/>
          </a:prstGeom>
          <a:noFill/>
        </p:spPr>
        <p:txBody>
          <a:bodyPr wrap="square" rtlCol="0">
            <a:spAutoFit/>
          </a:bodyPr>
          <a:lstStyle/>
          <a:p>
            <a:r>
              <a:rPr lang="en-IN" dirty="0"/>
              <a:t>             </a:t>
            </a:r>
            <a:r>
              <a:rPr lang="en-IN" sz="2800" dirty="0"/>
              <a:t>a[0]</a:t>
            </a:r>
            <a:r>
              <a:rPr lang="en-IN" dirty="0"/>
              <a:t>                        </a:t>
            </a:r>
            <a:r>
              <a:rPr lang="en-IN" sz="2800" dirty="0"/>
              <a:t>a[1]                 a[2]		           a[3]                a[4]</a:t>
            </a:r>
            <a:endParaRPr lang="en-IN" dirty="0"/>
          </a:p>
        </p:txBody>
      </p:sp>
      <p:sp>
        <p:nvSpPr>
          <p:cNvPr id="12" name="TextBox 11">
            <a:extLst>
              <a:ext uri="{FF2B5EF4-FFF2-40B4-BE49-F238E27FC236}">
                <a16:creationId xmlns:a16="http://schemas.microsoft.com/office/drawing/2014/main" id="{41B3267C-93DF-776C-56AB-A4BF91E54545}"/>
              </a:ext>
            </a:extLst>
          </p:cNvPr>
          <p:cNvSpPr txBox="1"/>
          <p:nvPr/>
        </p:nvSpPr>
        <p:spPr>
          <a:xfrm>
            <a:off x="919165" y="2630642"/>
            <a:ext cx="10386813" cy="461665"/>
          </a:xfrm>
          <a:prstGeom prst="rect">
            <a:avLst/>
          </a:prstGeom>
          <a:noFill/>
        </p:spPr>
        <p:txBody>
          <a:bodyPr wrap="square" rtlCol="0">
            <a:spAutoFit/>
          </a:bodyPr>
          <a:lstStyle/>
          <a:p>
            <a:pPr algn="ctr"/>
            <a:r>
              <a:rPr lang="en-IN" sz="2400" dirty="0"/>
              <a:t>a array</a:t>
            </a:r>
          </a:p>
        </p:txBody>
      </p:sp>
      <p:sp>
        <p:nvSpPr>
          <p:cNvPr id="13" name="TextBox 12">
            <a:extLst>
              <a:ext uri="{FF2B5EF4-FFF2-40B4-BE49-F238E27FC236}">
                <a16:creationId xmlns:a16="http://schemas.microsoft.com/office/drawing/2014/main" id="{AFB13235-AF4C-FC6C-EF1E-6FB10B882C00}"/>
              </a:ext>
            </a:extLst>
          </p:cNvPr>
          <p:cNvSpPr txBox="1"/>
          <p:nvPr/>
        </p:nvSpPr>
        <p:spPr>
          <a:xfrm>
            <a:off x="486021" y="3128484"/>
            <a:ext cx="10981417" cy="3908762"/>
          </a:xfrm>
          <a:prstGeom prst="rect">
            <a:avLst/>
          </a:prstGeom>
          <a:noFill/>
        </p:spPr>
        <p:txBody>
          <a:bodyPr wrap="square" rtlCol="0">
            <a:spAutoFit/>
          </a:bodyPr>
          <a:lstStyle/>
          <a:p>
            <a:r>
              <a:rPr lang="en-IN" dirty="0"/>
              <a:t>									</a:t>
            </a:r>
            <a:r>
              <a:rPr lang="en-IN" sz="2400" b="1" u="sng" dirty="0"/>
              <a:t>ARRAY INITIALISATION</a:t>
            </a:r>
          </a:p>
          <a:p>
            <a:r>
              <a:rPr lang="en-IN" sz="2400" dirty="0"/>
              <a:t>Array initialisation can be done either at compile time or at run time</a:t>
            </a:r>
            <a:r>
              <a:rPr lang="en-IN" dirty="0"/>
              <a:t>.</a:t>
            </a:r>
          </a:p>
          <a:p>
            <a:endParaRPr lang="en-IN" dirty="0"/>
          </a:p>
          <a:p>
            <a:r>
              <a:rPr lang="en-IN" sz="2400" b="1" u="sng" dirty="0"/>
              <a:t>COMPILE-TIME INITIALISATION</a:t>
            </a:r>
          </a:p>
          <a:p>
            <a:endParaRPr lang="en-US" sz="2000" dirty="0"/>
          </a:p>
          <a:p>
            <a:r>
              <a:rPr lang="en-US" sz="2400" dirty="0"/>
              <a:t>Compile-time initialization means that the array is initialized when the program is compiled. The values of the array elements are set in the source code itself, and these values are fixed and cannot be changed during the execution of the program. This method is typically used when the array values are known in advance and do not change.</a:t>
            </a:r>
            <a:endParaRPr lang="en-IN" sz="2400" dirty="0"/>
          </a:p>
          <a:p>
            <a:endParaRPr lang="en-IN" dirty="0"/>
          </a:p>
        </p:txBody>
      </p:sp>
    </p:spTree>
    <p:extLst>
      <p:ext uri="{BB962C8B-B14F-4D97-AF65-F5344CB8AC3E}">
        <p14:creationId xmlns:p14="http://schemas.microsoft.com/office/powerpoint/2010/main" val="30895936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4F738E-F867-1D4B-4173-F44ABF8B44FE}"/>
              </a:ext>
            </a:extLst>
          </p:cNvPr>
          <p:cNvSpPr>
            <a:spLocks noGrp="1"/>
          </p:cNvSpPr>
          <p:nvPr>
            <p:ph idx="1"/>
          </p:nvPr>
        </p:nvSpPr>
        <p:spPr>
          <a:xfrm>
            <a:off x="53008" y="79512"/>
            <a:ext cx="12085983" cy="6559827"/>
          </a:xfrm>
        </p:spPr>
        <p:txBody>
          <a:bodyPr/>
          <a:lstStyle/>
          <a:p>
            <a:r>
              <a:rPr lang="en-IN" dirty="0"/>
              <a:t>PROGRAM TO REVERSE A STRING						CORRECTED ONE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just">
              <a:spcBef>
                <a:spcPts val="0"/>
              </a:spcBef>
              <a:spcAft>
                <a:spcPts val="0"/>
              </a:spcAft>
            </a:pPr>
            <a:r>
              <a:rPr lang="en-IN" dirty="0"/>
              <a:t>This won’t work. First, ‘</a:t>
            </a:r>
            <a:r>
              <a:rPr lang="en-IN" dirty="0" err="1"/>
              <a:t>i</a:t>
            </a:r>
            <a:r>
              <a:rPr lang="en-IN" dirty="0"/>
              <a:t>’ will be stored at ‘j’s place.</a:t>
            </a:r>
          </a:p>
          <a:p>
            <a:pPr marL="36900" indent="0" algn="just">
              <a:spcBef>
                <a:spcPts val="0"/>
              </a:spcBef>
              <a:spcAft>
                <a:spcPts val="0"/>
              </a:spcAft>
              <a:buNone/>
            </a:pPr>
            <a:r>
              <a:rPr lang="en-IN" dirty="0"/>
              <a:t>     Next, same ‘</a:t>
            </a:r>
            <a:r>
              <a:rPr lang="en-IN" dirty="0" err="1"/>
              <a:t>i</a:t>
            </a:r>
            <a:r>
              <a:rPr lang="en-IN" dirty="0"/>
              <a:t>’ will be stored at index 6. ‘j’ is lost then.</a:t>
            </a:r>
          </a:p>
          <a:p>
            <a:pPr marL="36900" indent="0" algn="just">
              <a:spcBef>
                <a:spcPts val="0"/>
              </a:spcBef>
              <a:spcAft>
                <a:spcPts val="0"/>
              </a:spcAft>
              <a:buNone/>
            </a:pPr>
            <a:r>
              <a:rPr lang="en-IN" dirty="0"/>
              <a:t>     We need a backup of it. So, initialise a variable ‘</a:t>
            </a:r>
            <a:r>
              <a:rPr lang="en-IN" dirty="0" err="1"/>
              <a:t>ch</a:t>
            </a:r>
            <a:r>
              <a:rPr lang="en-IN" dirty="0"/>
              <a:t>’.</a:t>
            </a:r>
          </a:p>
          <a:p>
            <a:pPr marL="36900" indent="0">
              <a:buNone/>
            </a:pPr>
            <a:endParaRPr lang="en-IN" dirty="0"/>
          </a:p>
        </p:txBody>
      </p:sp>
      <p:sp>
        <p:nvSpPr>
          <p:cNvPr id="4" name="TextBox 3">
            <a:extLst>
              <a:ext uri="{FF2B5EF4-FFF2-40B4-BE49-F238E27FC236}">
                <a16:creationId xmlns:a16="http://schemas.microsoft.com/office/drawing/2014/main" id="{6E431548-D435-1169-B948-ABC4EB846E8D}"/>
              </a:ext>
            </a:extLst>
          </p:cNvPr>
          <p:cNvSpPr txBox="1"/>
          <p:nvPr/>
        </p:nvSpPr>
        <p:spPr>
          <a:xfrm>
            <a:off x="178903" y="576468"/>
            <a:ext cx="5824331" cy="3970318"/>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 &lt;</a:t>
            </a:r>
            <a:r>
              <a:rPr lang="en-IN" dirty="0" err="1"/>
              <a:t>stdio.h</a:t>
            </a:r>
            <a:r>
              <a:rPr lang="en-IN" dirty="0"/>
              <a:t>&gt;</a:t>
            </a:r>
          </a:p>
          <a:p>
            <a:r>
              <a:rPr lang="en-IN" dirty="0"/>
              <a:t>#include &lt;</a:t>
            </a:r>
            <a:r>
              <a:rPr lang="en-IN" dirty="0" err="1"/>
              <a:t>string.h</a:t>
            </a:r>
            <a:r>
              <a:rPr lang="en-IN" dirty="0"/>
              <a:t>&gt;</a:t>
            </a:r>
          </a:p>
          <a:p>
            <a:r>
              <a:rPr lang="en-IN" dirty="0"/>
              <a:t>void main () </a:t>
            </a:r>
          </a:p>
          <a:p>
            <a:r>
              <a:rPr lang="en-IN" dirty="0"/>
              <a:t>{</a:t>
            </a:r>
          </a:p>
          <a:p>
            <a:r>
              <a:rPr lang="en-IN" dirty="0"/>
              <a:t>   char s1[30] = “WELCOME”;</a:t>
            </a:r>
          </a:p>
          <a:p>
            <a:r>
              <a:rPr lang="en-IN" dirty="0"/>
              <a:t>   l = </a:t>
            </a:r>
            <a:r>
              <a:rPr lang="en-IN" dirty="0" err="1"/>
              <a:t>strlen</a:t>
            </a:r>
            <a:r>
              <a:rPr lang="en-IN" dirty="0"/>
              <a:t>(s1);</a:t>
            </a:r>
          </a:p>
          <a:p>
            <a:r>
              <a:rPr lang="en-IN" dirty="0"/>
              <a:t>   for (int </a:t>
            </a:r>
            <a:r>
              <a:rPr lang="en-IN" dirty="0" err="1"/>
              <a:t>i</a:t>
            </a:r>
            <a:r>
              <a:rPr lang="en-IN" dirty="0"/>
              <a:t> = 0; </a:t>
            </a:r>
            <a:r>
              <a:rPr lang="en-IN" dirty="0" err="1"/>
              <a:t>i</a:t>
            </a:r>
            <a:r>
              <a:rPr lang="en-IN" dirty="0"/>
              <a:t>&lt;l/2; </a:t>
            </a:r>
            <a:r>
              <a:rPr lang="en-IN" dirty="0" err="1"/>
              <a:t>i</a:t>
            </a:r>
            <a:r>
              <a:rPr lang="en-IN" dirty="0"/>
              <a:t>++)</a:t>
            </a:r>
          </a:p>
          <a:p>
            <a:r>
              <a:rPr lang="en-IN" dirty="0"/>
              <a:t>   {</a:t>
            </a:r>
          </a:p>
          <a:p>
            <a:r>
              <a:rPr lang="en-IN" dirty="0"/>
              <a:t>       s1[</a:t>
            </a:r>
            <a:r>
              <a:rPr lang="en-IN" dirty="0" err="1"/>
              <a:t>i</a:t>
            </a:r>
            <a:r>
              <a:rPr lang="en-IN" dirty="0"/>
              <a:t>] = s1[l – 1 - </a:t>
            </a:r>
            <a:r>
              <a:rPr lang="en-IN" dirty="0" err="1"/>
              <a:t>i</a:t>
            </a:r>
            <a:r>
              <a:rPr lang="en-IN" dirty="0"/>
              <a:t>];</a:t>
            </a:r>
          </a:p>
          <a:p>
            <a:r>
              <a:rPr lang="en-IN" dirty="0"/>
              <a:t>       s1[l – 1 – </a:t>
            </a:r>
            <a:r>
              <a:rPr lang="en-IN" dirty="0" err="1"/>
              <a:t>i</a:t>
            </a:r>
            <a:r>
              <a:rPr lang="en-IN" dirty="0"/>
              <a:t>] = s1[</a:t>
            </a:r>
            <a:r>
              <a:rPr lang="en-IN" dirty="0" err="1"/>
              <a:t>i</a:t>
            </a:r>
            <a:r>
              <a:rPr lang="en-IN" dirty="0"/>
              <a:t>];</a:t>
            </a:r>
          </a:p>
          <a:p>
            <a:r>
              <a:rPr lang="en-IN" dirty="0"/>
              <a:t>   }</a:t>
            </a:r>
          </a:p>
          <a:p>
            <a:r>
              <a:rPr lang="en-IN" dirty="0"/>
              <a:t>}</a:t>
            </a:r>
          </a:p>
          <a:p>
            <a:r>
              <a:rPr lang="en-IN" dirty="0"/>
              <a:t>    </a:t>
            </a:r>
          </a:p>
          <a:p>
            <a:r>
              <a:rPr lang="en-IN" dirty="0"/>
              <a:t> </a:t>
            </a:r>
          </a:p>
        </p:txBody>
      </p:sp>
      <p:cxnSp>
        <p:nvCxnSpPr>
          <p:cNvPr id="6" name="Straight Arrow Connector 5">
            <a:extLst>
              <a:ext uri="{FF2B5EF4-FFF2-40B4-BE49-F238E27FC236}">
                <a16:creationId xmlns:a16="http://schemas.microsoft.com/office/drawing/2014/main" id="{1A86B889-12C6-B7FD-69C9-DEC2156A0079}"/>
              </a:ext>
            </a:extLst>
          </p:cNvPr>
          <p:cNvCxnSpPr/>
          <p:nvPr/>
        </p:nvCxnSpPr>
        <p:spPr>
          <a:xfrm>
            <a:off x="2007704" y="3498574"/>
            <a:ext cx="0" cy="1341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529CE5E-85D6-EDDB-235A-B808CC3B2FFE}"/>
              </a:ext>
            </a:extLst>
          </p:cNvPr>
          <p:cNvSpPr txBox="1"/>
          <p:nvPr/>
        </p:nvSpPr>
        <p:spPr>
          <a:xfrm>
            <a:off x="6614489" y="576468"/>
            <a:ext cx="5524497" cy="3970318"/>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#include &lt;</a:t>
            </a:r>
            <a:r>
              <a:rPr lang="en-IN" dirty="0" err="1"/>
              <a:t>stdio.h</a:t>
            </a:r>
            <a:r>
              <a:rPr lang="en-IN" dirty="0"/>
              <a:t>&gt;</a:t>
            </a:r>
          </a:p>
          <a:p>
            <a:r>
              <a:rPr lang="en-IN" dirty="0"/>
              <a:t>#include &lt;</a:t>
            </a:r>
            <a:r>
              <a:rPr lang="en-IN" dirty="0" err="1"/>
              <a:t>string.h</a:t>
            </a:r>
            <a:r>
              <a:rPr lang="en-IN" dirty="0"/>
              <a:t>&gt;</a:t>
            </a:r>
          </a:p>
          <a:p>
            <a:r>
              <a:rPr lang="en-IN" dirty="0"/>
              <a:t>void main(){</a:t>
            </a:r>
          </a:p>
          <a:p>
            <a:r>
              <a:rPr lang="en-IN" dirty="0"/>
              <a:t>   int l ,</a:t>
            </a:r>
            <a:r>
              <a:rPr lang="en-IN" dirty="0" err="1"/>
              <a:t>i</a:t>
            </a:r>
            <a:r>
              <a:rPr lang="en-IN" dirty="0"/>
              <a:t>;</a:t>
            </a:r>
          </a:p>
          <a:p>
            <a:r>
              <a:rPr lang="en-IN" dirty="0"/>
              <a:t>   char </a:t>
            </a:r>
            <a:r>
              <a:rPr lang="en-IN" dirty="0" err="1"/>
              <a:t>ch</a:t>
            </a:r>
            <a:r>
              <a:rPr lang="en-IN" dirty="0"/>
              <a:t>;</a:t>
            </a:r>
          </a:p>
          <a:p>
            <a:r>
              <a:rPr lang="en-IN" dirty="0"/>
              <a:t>   char s1[30] = “WELCOME”;</a:t>
            </a:r>
          </a:p>
          <a:p>
            <a:r>
              <a:rPr lang="en-IN" dirty="0"/>
              <a:t>   l = </a:t>
            </a:r>
            <a:r>
              <a:rPr lang="en-IN" dirty="0" err="1"/>
              <a:t>strlen</a:t>
            </a:r>
            <a:r>
              <a:rPr lang="en-IN" dirty="0"/>
              <a:t>(s1);</a:t>
            </a:r>
          </a:p>
          <a:p>
            <a:r>
              <a:rPr lang="en-IN" dirty="0"/>
              <a:t>   for(int </a:t>
            </a:r>
            <a:r>
              <a:rPr lang="en-IN" dirty="0" err="1"/>
              <a:t>i</a:t>
            </a:r>
            <a:r>
              <a:rPr lang="en-IN" dirty="0"/>
              <a:t>=0; </a:t>
            </a:r>
            <a:r>
              <a:rPr lang="en-IN" dirty="0" err="1"/>
              <a:t>i</a:t>
            </a:r>
            <a:r>
              <a:rPr lang="en-IN" dirty="0"/>
              <a:t>&lt;l/2; </a:t>
            </a:r>
            <a:r>
              <a:rPr lang="en-IN" dirty="0" err="1"/>
              <a:t>i</a:t>
            </a:r>
            <a:r>
              <a:rPr lang="en-IN" dirty="0"/>
              <a:t>++){</a:t>
            </a:r>
          </a:p>
          <a:p>
            <a:r>
              <a:rPr lang="en-IN" dirty="0"/>
              <a:t>        </a:t>
            </a:r>
            <a:r>
              <a:rPr lang="en-IN" dirty="0" err="1"/>
              <a:t>ch</a:t>
            </a:r>
            <a:r>
              <a:rPr lang="en-IN" dirty="0"/>
              <a:t>=s1[</a:t>
            </a:r>
            <a:r>
              <a:rPr lang="en-IN" dirty="0" err="1"/>
              <a:t>i</a:t>
            </a:r>
            <a:r>
              <a:rPr lang="en-IN" dirty="0"/>
              <a:t>];</a:t>
            </a:r>
          </a:p>
          <a:p>
            <a:r>
              <a:rPr lang="en-IN" dirty="0"/>
              <a:t>        s1[</a:t>
            </a:r>
            <a:r>
              <a:rPr lang="en-IN" dirty="0" err="1"/>
              <a:t>i</a:t>
            </a:r>
            <a:r>
              <a:rPr lang="en-IN" dirty="0"/>
              <a:t>] = s1[l – 1 – </a:t>
            </a:r>
            <a:r>
              <a:rPr lang="en-IN" dirty="0" err="1"/>
              <a:t>i</a:t>
            </a:r>
            <a:r>
              <a:rPr lang="en-IN" dirty="0"/>
              <a:t>];</a:t>
            </a:r>
          </a:p>
          <a:p>
            <a:r>
              <a:rPr lang="en-IN" dirty="0"/>
              <a:t>        s1[l – 1 – </a:t>
            </a:r>
            <a:r>
              <a:rPr lang="en-IN" dirty="0" err="1"/>
              <a:t>i</a:t>
            </a:r>
            <a:r>
              <a:rPr lang="en-IN" dirty="0"/>
              <a:t>] = </a:t>
            </a:r>
            <a:r>
              <a:rPr lang="en-IN" dirty="0" err="1"/>
              <a:t>ch</a:t>
            </a:r>
            <a:r>
              <a:rPr lang="en-IN" dirty="0"/>
              <a:t>;</a:t>
            </a:r>
          </a:p>
          <a:p>
            <a:r>
              <a:rPr lang="en-IN" dirty="0"/>
              <a:t>  }</a:t>
            </a:r>
          </a:p>
          <a:p>
            <a:r>
              <a:rPr lang="en-IN" dirty="0" err="1"/>
              <a:t>printf</a:t>
            </a:r>
            <a:r>
              <a:rPr lang="en-IN" dirty="0"/>
              <a:t>(“%s”,s1); </a:t>
            </a:r>
          </a:p>
          <a:p>
            <a:r>
              <a:rPr lang="en-IN" dirty="0"/>
              <a:t>}</a:t>
            </a:r>
          </a:p>
        </p:txBody>
      </p:sp>
      <p:sp>
        <p:nvSpPr>
          <p:cNvPr id="9" name="TextBox 8">
            <a:extLst>
              <a:ext uri="{FF2B5EF4-FFF2-40B4-BE49-F238E27FC236}">
                <a16:creationId xmlns:a16="http://schemas.microsoft.com/office/drawing/2014/main" id="{D156318B-37D1-29D7-C682-2664B4350890}"/>
              </a:ext>
            </a:extLst>
          </p:cNvPr>
          <p:cNvSpPr txBox="1"/>
          <p:nvPr/>
        </p:nvSpPr>
        <p:spPr>
          <a:xfrm>
            <a:off x="6614488" y="4840357"/>
            <a:ext cx="5524495" cy="92333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dirty="0"/>
              <a:t>OUTPUT:</a:t>
            </a:r>
          </a:p>
          <a:p>
            <a:endParaRPr lang="en-IN" dirty="0"/>
          </a:p>
          <a:p>
            <a:r>
              <a:rPr lang="en-IN"/>
              <a:t>EMOCLEW</a:t>
            </a:r>
            <a:endParaRPr lang="en-IN" dirty="0"/>
          </a:p>
        </p:txBody>
      </p:sp>
    </p:spTree>
    <p:extLst>
      <p:ext uri="{BB962C8B-B14F-4D97-AF65-F5344CB8AC3E}">
        <p14:creationId xmlns:p14="http://schemas.microsoft.com/office/powerpoint/2010/main" val="1203285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0250F1-93B4-1BE1-AC0C-C116338DF738}"/>
              </a:ext>
            </a:extLst>
          </p:cNvPr>
          <p:cNvSpPr>
            <a:spLocks noGrp="1"/>
          </p:cNvSpPr>
          <p:nvPr>
            <p:ph idx="1"/>
          </p:nvPr>
        </p:nvSpPr>
        <p:spPr>
          <a:xfrm>
            <a:off x="0" y="0"/>
            <a:ext cx="12192000" cy="6858000"/>
          </a:xfrm>
        </p:spPr>
        <p:txBody>
          <a:bodyPr>
            <a:normAutofit fontScale="47500" lnSpcReduction="20000"/>
          </a:bodyPr>
          <a:lstStyle/>
          <a:p>
            <a:r>
              <a:rPr lang="en-IN" sz="3300" b="1" u="sng" dirty="0"/>
              <a:t>EXAMPLES:</a:t>
            </a:r>
          </a:p>
          <a:p>
            <a:pPr marL="36900" indent="0">
              <a:buNone/>
            </a:pPr>
            <a:r>
              <a:rPr lang="en-IN" sz="4200" dirty="0"/>
              <a:t>int a[5] = { 0, -1, 11, 10, 2}</a:t>
            </a:r>
          </a:p>
          <a:p>
            <a:pPr marL="36900" indent="0">
              <a:buNone/>
            </a:pPr>
            <a:r>
              <a:rPr lang="en-IN" sz="4200" dirty="0"/>
              <a:t>int a[ ] =  {0, 1, 2, 0, -1, 6, 7}</a:t>
            </a:r>
          </a:p>
          <a:p>
            <a:pPr marL="36900" indent="0">
              <a:buNone/>
            </a:pPr>
            <a:r>
              <a:rPr lang="en-IN" sz="4200" dirty="0"/>
              <a:t>int a[5] = { 0,1,-1} </a:t>
            </a:r>
            <a:r>
              <a:rPr lang="en-IN" sz="4200" dirty="0">
                <a:sym typeface="Wingdings" panose="05000000000000000000" pitchFamily="2" charset="2"/>
              </a:rPr>
              <a:t> The remaining space will be initialised with ‘0’.</a:t>
            </a:r>
          </a:p>
          <a:p>
            <a:pPr marL="36900" indent="0">
              <a:buNone/>
            </a:pPr>
            <a:r>
              <a:rPr lang="en-IN" sz="4200" dirty="0">
                <a:sym typeface="Wingdings" panose="05000000000000000000" pitchFamily="2" charset="2"/>
              </a:rPr>
              <a:t>int a[5]; [ Array have any garbage value] </a:t>
            </a:r>
          </a:p>
          <a:p>
            <a:pPr marL="36900" indent="0">
              <a:buNone/>
            </a:pPr>
            <a:endParaRPr lang="en-IN" dirty="0">
              <a:sym typeface="Wingdings" panose="05000000000000000000" pitchFamily="2" charset="2"/>
            </a:endParaRPr>
          </a:p>
          <a:p>
            <a:pPr marL="36900" indent="0">
              <a:buNone/>
            </a:pPr>
            <a:r>
              <a:rPr lang="en-IN" sz="3300" b="1" u="sng" dirty="0">
                <a:sym typeface="Wingdings" panose="05000000000000000000" pitchFamily="2" charset="2"/>
              </a:rPr>
              <a:t>EXAMPLE FOR COMPILE TIME INITIALISATION</a:t>
            </a:r>
          </a:p>
          <a:p>
            <a:pPr marL="36900" indent="0">
              <a:buNone/>
            </a:pPr>
            <a:r>
              <a:rPr lang="en-IN" sz="3800" dirty="0"/>
              <a:t>#include &lt;</a:t>
            </a:r>
            <a:r>
              <a:rPr lang="en-IN" sz="3800" dirty="0" err="1"/>
              <a:t>stdio.h</a:t>
            </a:r>
            <a:r>
              <a:rPr lang="en-IN" sz="3800" dirty="0"/>
              <a:t>&gt;</a:t>
            </a:r>
          </a:p>
          <a:p>
            <a:pPr marL="36900" indent="0">
              <a:buNone/>
            </a:pPr>
            <a:endParaRPr lang="en-IN" sz="3800" dirty="0"/>
          </a:p>
          <a:p>
            <a:pPr marL="36900" indent="0">
              <a:buNone/>
            </a:pPr>
            <a:r>
              <a:rPr lang="en-IN" sz="3800" dirty="0"/>
              <a:t>int main() {</a:t>
            </a:r>
          </a:p>
          <a:p>
            <a:pPr marL="36900" indent="0">
              <a:buNone/>
            </a:pPr>
            <a:r>
              <a:rPr lang="en-IN" sz="3800" dirty="0"/>
              <a:t>    // Compile-time initialization</a:t>
            </a:r>
          </a:p>
          <a:p>
            <a:pPr marL="36900" indent="0">
              <a:buNone/>
            </a:pPr>
            <a:r>
              <a:rPr lang="en-IN" sz="3800" dirty="0"/>
              <a:t>    int </a:t>
            </a:r>
            <a:r>
              <a:rPr lang="en-IN" sz="3800" dirty="0" err="1"/>
              <a:t>arr</a:t>
            </a:r>
            <a:r>
              <a:rPr lang="en-IN" sz="3800" dirty="0"/>
              <a:t>[5] = {1, 2, 3, 4, 5};</a:t>
            </a:r>
          </a:p>
          <a:p>
            <a:pPr marL="36900" indent="0">
              <a:buNone/>
            </a:pPr>
            <a:endParaRPr lang="en-IN" sz="3800" dirty="0"/>
          </a:p>
          <a:p>
            <a:pPr marL="36900" indent="0">
              <a:buNone/>
            </a:pPr>
            <a:r>
              <a:rPr lang="en-IN" sz="3800" dirty="0"/>
              <a:t>    // Print the array elements</a:t>
            </a:r>
          </a:p>
          <a:p>
            <a:pPr marL="36900" indent="0">
              <a:buNone/>
            </a:pPr>
            <a:r>
              <a:rPr lang="en-IN" sz="3800" dirty="0"/>
              <a:t>    for(int </a:t>
            </a:r>
            <a:r>
              <a:rPr lang="en-IN" sz="3800" dirty="0" err="1"/>
              <a:t>i</a:t>
            </a:r>
            <a:r>
              <a:rPr lang="en-IN" sz="3800" dirty="0"/>
              <a:t> = 0; </a:t>
            </a:r>
            <a:r>
              <a:rPr lang="en-IN" sz="3800" dirty="0" err="1"/>
              <a:t>i</a:t>
            </a:r>
            <a:r>
              <a:rPr lang="en-IN" sz="3800" dirty="0"/>
              <a:t> &lt; 5; </a:t>
            </a:r>
            <a:r>
              <a:rPr lang="en-IN" sz="3800" dirty="0" err="1"/>
              <a:t>i</a:t>
            </a:r>
            <a:r>
              <a:rPr lang="en-IN" sz="3800" dirty="0"/>
              <a:t>++) {</a:t>
            </a:r>
          </a:p>
          <a:p>
            <a:pPr marL="36900" indent="0">
              <a:buNone/>
            </a:pPr>
            <a:r>
              <a:rPr lang="en-IN" sz="3800" dirty="0"/>
              <a:t>        </a:t>
            </a:r>
            <a:r>
              <a:rPr lang="en-IN" sz="3800" dirty="0" err="1"/>
              <a:t>printf</a:t>
            </a:r>
            <a:r>
              <a:rPr lang="en-IN" sz="3800" dirty="0"/>
              <a:t>("%d ", </a:t>
            </a:r>
            <a:r>
              <a:rPr lang="en-IN" sz="3800" dirty="0" err="1"/>
              <a:t>arr</a:t>
            </a:r>
            <a:r>
              <a:rPr lang="en-IN" sz="3800" dirty="0"/>
              <a:t>[</a:t>
            </a:r>
            <a:r>
              <a:rPr lang="en-IN" sz="3800" dirty="0" err="1"/>
              <a:t>i</a:t>
            </a:r>
            <a:r>
              <a:rPr lang="en-IN" sz="3800" dirty="0"/>
              <a:t>]);</a:t>
            </a:r>
          </a:p>
          <a:p>
            <a:pPr marL="36900" indent="0">
              <a:buNone/>
            </a:pPr>
            <a:r>
              <a:rPr lang="en-IN" sz="3800" dirty="0"/>
              <a:t>    }</a:t>
            </a:r>
          </a:p>
          <a:p>
            <a:pPr marL="36900" indent="0">
              <a:buNone/>
            </a:pPr>
            <a:r>
              <a:rPr lang="en-IN" sz="3800" dirty="0"/>
              <a:t>    return 0;</a:t>
            </a:r>
          </a:p>
          <a:p>
            <a:pPr marL="36900" indent="0">
              <a:buNone/>
            </a:pPr>
            <a:r>
              <a:rPr lang="en-IN" sz="3800" dirty="0"/>
              <a:t>}</a:t>
            </a:r>
          </a:p>
          <a:p>
            <a:pPr marL="36900" indent="0">
              <a:buNone/>
            </a:pPr>
            <a:endParaRPr lang="en-IN" dirty="0"/>
          </a:p>
          <a:p>
            <a:pPr marL="36900" indent="0">
              <a:buNone/>
            </a:pPr>
            <a:endParaRPr lang="en-IN" dirty="0"/>
          </a:p>
        </p:txBody>
      </p:sp>
    </p:spTree>
    <p:extLst>
      <p:ext uri="{BB962C8B-B14F-4D97-AF65-F5344CB8AC3E}">
        <p14:creationId xmlns:p14="http://schemas.microsoft.com/office/powerpoint/2010/main" val="4099146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3C0FC1-30FF-D413-2548-3A2714F1CE9D}"/>
              </a:ext>
            </a:extLst>
          </p:cNvPr>
          <p:cNvSpPr>
            <a:spLocks noGrp="1"/>
          </p:cNvSpPr>
          <p:nvPr>
            <p:ph idx="1"/>
          </p:nvPr>
        </p:nvSpPr>
        <p:spPr>
          <a:xfrm>
            <a:off x="0" y="0"/>
            <a:ext cx="12192000" cy="6857999"/>
          </a:xfrm>
        </p:spPr>
        <p:txBody>
          <a:bodyPr>
            <a:normAutofit fontScale="77500" lnSpcReduction="20000"/>
          </a:bodyPr>
          <a:lstStyle/>
          <a:p>
            <a:pPr algn="ctr"/>
            <a:r>
              <a:rPr lang="en-IN" sz="2300" b="1" u="sng" dirty="0"/>
              <a:t>INITIALISATION OF ARRAY AT RUN TIME</a:t>
            </a:r>
          </a:p>
          <a:p>
            <a:pPr marL="36900" indent="0">
              <a:buNone/>
            </a:pPr>
            <a:r>
              <a:rPr lang="en-US" sz="2400" dirty="0"/>
              <a:t>Run-time initialization means that the array is initialized during the execution of the program. This method is used when the values are not known at compile time and need to be computed or read from an external source (like user input, files, or network) during the program execution.</a:t>
            </a:r>
          </a:p>
          <a:p>
            <a:pPr marL="36900" indent="0">
              <a:buNone/>
            </a:pPr>
            <a:r>
              <a:rPr lang="en-US" sz="2400" b="1" u="sng" dirty="0"/>
              <a:t>EXAMPLE:</a:t>
            </a:r>
          </a:p>
          <a:p>
            <a:pPr marL="36900" indent="0">
              <a:buNone/>
            </a:pPr>
            <a:r>
              <a:rPr lang="en-US" sz="2400" dirty="0"/>
              <a:t>#include &lt;</a:t>
            </a:r>
            <a:r>
              <a:rPr lang="en-US" sz="2400" dirty="0" err="1"/>
              <a:t>stdio.h</a:t>
            </a:r>
            <a:r>
              <a:rPr lang="en-US" sz="2400" dirty="0"/>
              <a:t>&gt;</a:t>
            </a:r>
          </a:p>
          <a:p>
            <a:pPr marL="36900" indent="0">
              <a:buNone/>
            </a:pPr>
            <a:r>
              <a:rPr lang="en-US" sz="2400" dirty="0"/>
              <a:t>int main() {</a:t>
            </a:r>
          </a:p>
          <a:p>
            <a:pPr marL="36900" indent="0">
              <a:buNone/>
            </a:pPr>
            <a:r>
              <a:rPr lang="en-US" sz="2400" dirty="0"/>
              <a:t>    int </a:t>
            </a:r>
            <a:r>
              <a:rPr lang="en-US" sz="2400" dirty="0" err="1"/>
              <a:t>arr</a:t>
            </a:r>
            <a:r>
              <a:rPr lang="en-US" sz="2400" dirty="0"/>
              <a:t>[5];</a:t>
            </a:r>
          </a:p>
          <a:p>
            <a:pPr marL="36900" indent="0">
              <a:buNone/>
            </a:pPr>
            <a:r>
              <a:rPr lang="en-US" sz="2400" dirty="0"/>
              <a:t>    // Run-time initialization</a:t>
            </a:r>
          </a:p>
          <a:p>
            <a:pPr marL="36900" indent="0">
              <a:buNone/>
            </a:pPr>
            <a:r>
              <a:rPr lang="en-US" sz="2400" dirty="0"/>
              <a:t>    </a:t>
            </a:r>
            <a:r>
              <a:rPr lang="en-US" sz="2400" dirty="0" err="1"/>
              <a:t>printf</a:t>
            </a:r>
            <a:r>
              <a:rPr lang="en-US" sz="2400" dirty="0"/>
              <a:t>("Enter 5 integers:\n");</a:t>
            </a:r>
          </a:p>
          <a:p>
            <a:pPr marL="36900" indent="0">
              <a:buNone/>
            </a:pPr>
            <a:r>
              <a:rPr lang="en-US" sz="2400" dirty="0"/>
              <a:t>    for(int </a:t>
            </a:r>
            <a:r>
              <a:rPr lang="en-US" sz="2400" dirty="0" err="1"/>
              <a:t>i</a:t>
            </a:r>
            <a:r>
              <a:rPr lang="en-US" sz="2400" dirty="0"/>
              <a:t> = 0; </a:t>
            </a:r>
            <a:r>
              <a:rPr lang="en-US" sz="2400" dirty="0" err="1"/>
              <a:t>i</a:t>
            </a:r>
            <a:r>
              <a:rPr lang="en-US" sz="2400" dirty="0"/>
              <a:t> &lt; 5; </a:t>
            </a:r>
            <a:r>
              <a:rPr lang="en-US" sz="2400" dirty="0" err="1"/>
              <a:t>i</a:t>
            </a:r>
            <a:r>
              <a:rPr lang="en-US" sz="2400" dirty="0"/>
              <a:t>++) {</a:t>
            </a:r>
          </a:p>
          <a:p>
            <a:pPr marL="36900" indent="0">
              <a:buNone/>
            </a:pPr>
            <a:r>
              <a:rPr lang="en-US" sz="2400" dirty="0"/>
              <a:t>        </a:t>
            </a:r>
            <a:r>
              <a:rPr lang="en-US" sz="2400" dirty="0" err="1"/>
              <a:t>scanf</a:t>
            </a:r>
            <a:r>
              <a:rPr lang="en-US" sz="2400" dirty="0"/>
              <a:t>("%d", &amp;</a:t>
            </a:r>
            <a:r>
              <a:rPr lang="en-US" sz="2400" dirty="0" err="1"/>
              <a:t>arr</a:t>
            </a:r>
            <a:r>
              <a:rPr lang="en-US" sz="2400" dirty="0"/>
              <a:t>[</a:t>
            </a:r>
            <a:r>
              <a:rPr lang="en-US" sz="2400" dirty="0" err="1"/>
              <a:t>i</a:t>
            </a:r>
            <a:r>
              <a:rPr lang="en-US" sz="2400" dirty="0"/>
              <a:t>]);</a:t>
            </a:r>
          </a:p>
          <a:p>
            <a:pPr marL="36900" indent="0">
              <a:buNone/>
            </a:pPr>
            <a:r>
              <a:rPr lang="en-US" sz="2400" dirty="0"/>
              <a:t>    }</a:t>
            </a:r>
          </a:p>
          <a:p>
            <a:pPr marL="36900" indent="0">
              <a:buNone/>
            </a:pPr>
            <a:r>
              <a:rPr lang="en-US" sz="2400" dirty="0"/>
              <a:t>    // Print the array elements</a:t>
            </a:r>
          </a:p>
          <a:p>
            <a:pPr marL="36900" indent="0">
              <a:buNone/>
            </a:pPr>
            <a:r>
              <a:rPr lang="en-US" sz="2400" dirty="0"/>
              <a:t>    for(int </a:t>
            </a:r>
            <a:r>
              <a:rPr lang="en-US" sz="2400" dirty="0" err="1"/>
              <a:t>i</a:t>
            </a:r>
            <a:r>
              <a:rPr lang="en-US" sz="2400" dirty="0"/>
              <a:t> = 0; </a:t>
            </a:r>
            <a:r>
              <a:rPr lang="en-US" sz="2400" dirty="0" err="1"/>
              <a:t>i</a:t>
            </a:r>
            <a:r>
              <a:rPr lang="en-US" sz="2400" dirty="0"/>
              <a:t> &lt; 5; </a:t>
            </a:r>
            <a:r>
              <a:rPr lang="en-US" sz="2400" dirty="0" err="1"/>
              <a:t>i</a:t>
            </a:r>
            <a:r>
              <a:rPr lang="en-US" sz="2400" dirty="0"/>
              <a:t>++) {</a:t>
            </a:r>
          </a:p>
          <a:p>
            <a:pPr marL="36900" indent="0">
              <a:buNone/>
            </a:pPr>
            <a:r>
              <a:rPr lang="en-US" sz="2400" dirty="0"/>
              <a:t>        </a:t>
            </a:r>
            <a:r>
              <a:rPr lang="en-US" sz="2400" dirty="0" err="1"/>
              <a:t>printf</a:t>
            </a:r>
            <a:r>
              <a:rPr lang="en-US" sz="2400" dirty="0"/>
              <a:t>("%d ", </a:t>
            </a:r>
            <a:r>
              <a:rPr lang="en-US" sz="2400" dirty="0" err="1"/>
              <a:t>arr</a:t>
            </a:r>
            <a:r>
              <a:rPr lang="en-US" sz="2400" dirty="0"/>
              <a:t>[</a:t>
            </a:r>
            <a:r>
              <a:rPr lang="en-US" sz="2400" dirty="0" err="1"/>
              <a:t>i</a:t>
            </a:r>
            <a:r>
              <a:rPr lang="en-US" sz="2400" dirty="0"/>
              <a:t>]);</a:t>
            </a:r>
          </a:p>
          <a:p>
            <a:pPr marL="36900" indent="0">
              <a:buNone/>
            </a:pPr>
            <a:r>
              <a:rPr lang="en-US" sz="2400" dirty="0"/>
              <a:t>    }</a:t>
            </a:r>
          </a:p>
          <a:p>
            <a:pPr marL="36900" indent="0">
              <a:buNone/>
            </a:pPr>
            <a:r>
              <a:rPr lang="en-US" sz="2400" dirty="0"/>
              <a:t>    return 0;</a:t>
            </a:r>
          </a:p>
          <a:p>
            <a:pPr marL="36900" indent="0">
              <a:buNone/>
            </a:pPr>
            <a:r>
              <a:rPr lang="en-US" sz="2400" dirty="0"/>
              <a:t>}</a:t>
            </a:r>
          </a:p>
          <a:p>
            <a:pPr marL="36900" indent="0">
              <a:buNone/>
            </a:pPr>
            <a:endParaRPr lang="en-US" sz="2400" dirty="0"/>
          </a:p>
        </p:txBody>
      </p:sp>
    </p:spTree>
    <p:extLst>
      <p:ext uri="{BB962C8B-B14F-4D97-AF65-F5344CB8AC3E}">
        <p14:creationId xmlns:p14="http://schemas.microsoft.com/office/powerpoint/2010/main" val="3932791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34BF81-6763-7F0A-9BB4-EFF42F59E755}"/>
              </a:ext>
            </a:extLst>
          </p:cNvPr>
          <p:cNvSpPr>
            <a:spLocks noGrp="1"/>
          </p:cNvSpPr>
          <p:nvPr>
            <p:ph idx="1"/>
          </p:nvPr>
        </p:nvSpPr>
        <p:spPr>
          <a:xfrm>
            <a:off x="0" y="79514"/>
            <a:ext cx="12115800" cy="6778486"/>
          </a:xfrm>
        </p:spPr>
        <p:txBody>
          <a:bodyPr/>
          <a:lstStyle/>
          <a:p>
            <a:r>
              <a:rPr lang="en-IN" b="1" u="sng" dirty="0"/>
              <a:t>IMPORTANT POINTS TO BE REMEMBERED:</a:t>
            </a:r>
          </a:p>
          <a:p>
            <a:pPr marL="36900" indent="0">
              <a:buNone/>
            </a:pPr>
            <a:endParaRPr lang="en-IN" b="1" u="sng" dirty="0"/>
          </a:p>
          <a:p>
            <a:r>
              <a:rPr lang="en-IN" dirty="0"/>
              <a:t>If the size of array is less, then compile time is enough.</a:t>
            </a:r>
          </a:p>
          <a:p>
            <a:r>
              <a:rPr lang="en-IN" dirty="0"/>
              <a:t>If the size of array is large, run time initialisation is preferred.</a:t>
            </a:r>
          </a:p>
          <a:p>
            <a:r>
              <a:rPr lang="en-IN" dirty="0"/>
              <a:t>Memory in arrays will be allocated in contiguous manner.</a:t>
            </a:r>
          </a:p>
          <a:p>
            <a:r>
              <a:rPr lang="en-IN" dirty="0"/>
              <a:t>There is an INTERNAL POINTER present in all the arrays which stores the base address of the array.</a:t>
            </a:r>
          </a:p>
          <a:p>
            <a:r>
              <a:rPr lang="en-IN" dirty="0"/>
              <a:t>Random access of data items of array is possible.</a:t>
            </a:r>
          </a:p>
          <a:p>
            <a:r>
              <a:rPr lang="en-IN" dirty="0"/>
              <a:t>To know the address of an element in the array, use</a:t>
            </a:r>
          </a:p>
          <a:p>
            <a:pPr marL="810000" lvl="2" indent="0">
              <a:buNone/>
            </a:pPr>
            <a:r>
              <a:rPr lang="en-IN" dirty="0"/>
              <a:t>			</a:t>
            </a:r>
            <a:r>
              <a:rPr lang="en-IN" sz="2000" b="1" dirty="0">
                <a:solidFill>
                  <a:srgbClr val="FF0000"/>
                </a:solidFill>
                <a:highlight>
                  <a:srgbClr val="FFFF00"/>
                </a:highlight>
              </a:rPr>
              <a:t>Base address + ( index * size of int) </a:t>
            </a:r>
          </a:p>
          <a:p>
            <a:pPr marL="378900" lvl="2" indent="-342900"/>
            <a:r>
              <a:rPr lang="en-IN" sz="2000" dirty="0">
                <a:solidFill>
                  <a:schemeClr val="tx1"/>
                </a:solidFill>
                <a:effectLst/>
              </a:rPr>
              <a:t>Once the size has declared, it can’t be changed at Run Time.</a:t>
            </a:r>
          </a:p>
          <a:p>
            <a:pPr marL="378900" lvl="2" indent="-342900"/>
            <a:r>
              <a:rPr lang="en-IN" sz="2000" dirty="0">
                <a:solidFill>
                  <a:schemeClr val="tx1"/>
                </a:solidFill>
                <a:effectLst/>
              </a:rPr>
              <a:t>Index starts from 0.</a:t>
            </a:r>
          </a:p>
          <a:p>
            <a:pPr marL="378900" lvl="2" indent="-342900"/>
            <a:r>
              <a:rPr lang="en-IN" sz="2000" dirty="0">
                <a:solidFill>
                  <a:schemeClr val="tx1"/>
                </a:solidFill>
                <a:effectLst/>
              </a:rPr>
              <a:t>Arrays can store data in multi-dimensional form.</a:t>
            </a:r>
          </a:p>
          <a:p>
            <a:pPr marL="378900" lvl="2" indent="-342900"/>
            <a:r>
              <a:rPr lang="en-IN" sz="2000" dirty="0">
                <a:solidFill>
                  <a:schemeClr val="tx1"/>
                </a:solidFill>
                <a:effectLst/>
              </a:rPr>
              <a:t>Inserting and Deleting elements from array is costly.</a:t>
            </a:r>
          </a:p>
          <a:p>
            <a:pPr marL="378900" lvl="2" indent="-342900"/>
            <a:r>
              <a:rPr lang="en-IN" sz="2000" dirty="0">
                <a:solidFill>
                  <a:schemeClr val="tx1"/>
                </a:solidFill>
                <a:effectLst/>
              </a:rPr>
              <a:t>There is no bound checking in C.</a:t>
            </a:r>
          </a:p>
          <a:p>
            <a:pPr marL="36000" lvl="2" indent="0">
              <a:buNone/>
            </a:pPr>
            <a:endParaRPr lang="en-IN" sz="2000" dirty="0">
              <a:solidFill>
                <a:schemeClr val="tx1"/>
              </a:solidFill>
              <a:effectLst/>
            </a:endParaRPr>
          </a:p>
        </p:txBody>
      </p:sp>
    </p:spTree>
    <p:extLst>
      <p:ext uri="{BB962C8B-B14F-4D97-AF65-F5344CB8AC3E}">
        <p14:creationId xmlns:p14="http://schemas.microsoft.com/office/powerpoint/2010/main" val="4096226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CBDA94-378B-C63E-E554-53728B88427D}"/>
              </a:ext>
            </a:extLst>
          </p:cNvPr>
          <p:cNvSpPr>
            <a:spLocks noGrp="1"/>
          </p:cNvSpPr>
          <p:nvPr>
            <p:ph idx="1"/>
          </p:nvPr>
        </p:nvSpPr>
        <p:spPr>
          <a:xfrm>
            <a:off x="99390" y="99391"/>
            <a:ext cx="11926957" cy="6649279"/>
          </a:xfrm>
        </p:spPr>
        <p:txBody>
          <a:bodyPr/>
          <a:lstStyle/>
          <a:p>
            <a:r>
              <a:rPr lang="en-IN" dirty="0"/>
              <a:t>VALID DECLARATIONS OF ARRAY:</a:t>
            </a:r>
          </a:p>
          <a:p>
            <a:pPr marL="36900" indent="0">
              <a:buNone/>
            </a:pPr>
            <a:endParaRPr lang="en-IN" dirty="0"/>
          </a:p>
          <a:p>
            <a:pPr marL="36900" indent="0">
              <a:buNone/>
            </a:pPr>
            <a:endParaRPr lang="en-IN" dirty="0"/>
          </a:p>
        </p:txBody>
      </p:sp>
      <p:sp>
        <p:nvSpPr>
          <p:cNvPr id="5" name="TextBox 4">
            <a:extLst>
              <a:ext uri="{FF2B5EF4-FFF2-40B4-BE49-F238E27FC236}">
                <a16:creationId xmlns:a16="http://schemas.microsoft.com/office/drawing/2014/main" id="{44951C2E-410E-9778-2A92-780E186C9D06}"/>
              </a:ext>
            </a:extLst>
          </p:cNvPr>
          <p:cNvSpPr txBox="1"/>
          <p:nvPr/>
        </p:nvSpPr>
        <p:spPr>
          <a:xfrm>
            <a:off x="397565" y="646044"/>
            <a:ext cx="2474844" cy="23083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t>#include&lt;stdio.h&gt;</a:t>
            </a:r>
          </a:p>
          <a:p>
            <a:r>
              <a:rPr lang="en-IN" dirty="0"/>
              <a:t>#define N 100</a:t>
            </a:r>
          </a:p>
          <a:p>
            <a:r>
              <a:rPr lang="en-IN" dirty="0"/>
              <a:t>int main()</a:t>
            </a:r>
          </a:p>
          <a:p>
            <a:r>
              <a:rPr lang="en-IN" dirty="0"/>
              <a:t>{</a:t>
            </a:r>
          </a:p>
          <a:p>
            <a:r>
              <a:rPr lang="en-IN" dirty="0"/>
              <a:t>    double x[N], y[N];</a:t>
            </a:r>
          </a:p>
          <a:p>
            <a:r>
              <a:rPr lang="en-IN" dirty="0"/>
              <a:t>    …</a:t>
            </a:r>
          </a:p>
          <a:p>
            <a:r>
              <a:rPr lang="en-IN" dirty="0"/>
              <a:t>    return 0;</a:t>
            </a:r>
          </a:p>
          <a:p>
            <a:r>
              <a:rPr lang="en-IN" dirty="0"/>
              <a:t>}</a:t>
            </a:r>
          </a:p>
        </p:txBody>
      </p:sp>
      <p:sp>
        <p:nvSpPr>
          <p:cNvPr id="6" name="TextBox 5">
            <a:extLst>
              <a:ext uri="{FF2B5EF4-FFF2-40B4-BE49-F238E27FC236}">
                <a16:creationId xmlns:a16="http://schemas.microsoft.com/office/drawing/2014/main" id="{BB659A09-3CC2-F5FA-33C6-1DDF5B69FF87}"/>
              </a:ext>
            </a:extLst>
          </p:cNvPr>
          <p:cNvSpPr txBox="1"/>
          <p:nvPr/>
        </p:nvSpPr>
        <p:spPr>
          <a:xfrm>
            <a:off x="3975652" y="646044"/>
            <a:ext cx="7354957" cy="92333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t>The number of array elements can also be given by an expression</a:t>
            </a:r>
          </a:p>
          <a:p>
            <a:r>
              <a:rPr lang="en-IN" dirty="0"/>
              <a:t>int x[N+1];</a:t>
            </a:r>
          </a:p>
          <a:p>
            <a:r>
              <a:rPr lang="en-IN" dirty="0"/>
              <a:t>double y[M+5*N];</a:t>
            </a:r>
          </a:p>
        </p:txBody>
      </p:sp>
      <p:sp>
        <p:nvSpPr>
          <p:cNvPr id="7" name="TextBox 6">
            <a:extLst>
              <a:ext uri="{FF2B5EF4-FFF2-40B4-BE49-F238E27FC236}">
                <a16:creationId xmlns:a16="http://schemas.microsoft.com/office/drawing/2014/main" id="{F2249814-08C0-E6F8-12D2-6D6343FA71CC}"/>
              </a:ext>
            </a:extLst>
          </p:cNvPr>
          <p:cNvSpPr txBox="1"/>
          <p:nvPr/>
        </p:nvSpPr>
        <p:spPr>
          <a:xfrm>
            <a:off x="3912704" y="2295435"/>
            <a:ext cx="7480852" cy="3693319"/>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t>#include &lt;</a:t>
            </a:r>
            <a:r>
              <a:rPr lang="en-IN" dirty="0" err="1"/>
              <a:t>stdio.h</a:t>
            </a:r>
            <a:r>
              <a:rPr lang="en-IN" dirty="0"/>
              <a:t>&gt;</a:t>
            </a:r>
          </a:p>
          <a:p>
            <a:r>
              <a:rPr lang="en-IN" dirty="0"/>
              <a:t>#define N 20</a:t>
            </a:r>
          </a:p>
          <a:p>
            <a:r>
              <a:rPr lang="en-IN" dirty="0"/>
              <a:t>int main()</a:t>
            </a:r>
          </a:p>
          <a:p>
            <a:r>
              <a:rPr lang="en-IN" dirty="0"/>
              <a:t>{</a:t>
            </a:r>
          </a:p>
          <a:p>
            <a:r>
              <a:rPr lang="en-IN" dirty="0"/>
              <a:t>     int </a:t>
            </a:r>
            <a:r>
              <a:rPr lang="en-IN" dirty="0" err="1"/>
              <a:t>i</a:t>
            </a:r>
            <a:r>
              <a:rPr lang="en-IN" dirty="0"/>
              <a:t> =1, j = 3, k=2;</a:t>
            </a:r>
          </a:p>
          <a:p>
            <a:r>
              <a:rPr lang="en-IN" dirty="0"/>
              <a:t>     float </a:t>
            </a:r>
            <a:r>
              <a:rPr lang="en-IN" dirty="0" err="1"/>
              <a:t>arr</a:t>
            </a:r>
            <a:r>
              <a:rPr lang="en-IN" dirty="0"/>
              <a:t>[N];</a:t>
            </a:r>
          </a:p>
          <a:p>
            <a:r>
              <a:rPr lang="en-IN" dirty="0"/>
              <a:t>     </a:t>
            </a:r>
            <a:r>
              <a:rPr lang="en-IN" dirty="0" err="1"/>
              <a:t>arr</a:t>
            </a:r>
            <a:r>
              <a:rPr lang="en-IN" dirty="0"/>
              <a:t>[0];</a:t>
            </a:r>
          </a:p>
          <a:p>
            <a:r>
              <a:rPr lang="en-IN" dirty="0"/>
              <a:t>     </a:t>
            </a:r>
            <a:r>
              <a:rPr lang="en-IN" dirty="0" err="1"/>
              <a:t>arr</a:t>
            </a:r>
            <a:r>
              <a:rPr lang="en-IN" dirty="0"/>
              <a:t>[3];</a:t>
            </a:r>
          </a:p>
          <a:p>
            <a:r>
              <a:rPr lang="en-IN" dirty="0"/>
              <a:t>     </a:t>
            </a:r>
            <a:r>
              <a:rPr lang="en-IN" dirty="0" err="1"/>
              <a:t>arr</a:t>
            </a:r>
            <a:r>
              <a:rPr lang="en-IN" dirty="0"/>
              <a:t>[9];</a:t>
            </a:r>
          </a:p>
          <a:p>
            <a:r>
              <a:rPr lang="en-IN" dirty="0"/>
              <a:t>     </a:t>
            </a:r>
            <a:r>
              <a:rPr lang="en-IN" dirty="0" err="1"/>
              <a:t>arr</a:t>
            </a:r>
            <a:r>
              <a:rPr lang="en-IN" dirty="0"/>
              <a:t>[</a:t>
            </a:r>
            <a:r>
              <a:rPr lang="en-IN" dirty="0" err="1"/>
              <a:t>i</a:t>
            </a:r>
            <a:r>
              <a:rPr lang="en-IN" dirty="0"/>
              <a:t>*</a:t>
            </a:r>
            <a:r>
              <a:rPr lang="en-IN" dirty="0" err="1"/>
              <a:t>j+k</a:t>
            </a:r>
            <a:r>
              <a:rPr lang="en-IN" dirty="0"/>
              <a:t>];</a:t>
            </a:r>
          </a:p>
          <a:p>
            <a:r>
              <a:rPr lang="en-IN" dirty="0"/>
              <a:t>     </a:t>
            </a:r>
            <a:r>
              <a:rPr lang="en-IN" dirty="0" err="1"/>
              <a:t>arr</a:t>
            </a:r>
            <a:r>
              <a:rPr lang="en-IN" dirty="0"/>
              <a:t>[N-10];</a:t>
            </a:r>
          </a:p>
          <a:p>
            <a:r>
              <a:rPr lang="en-IN" dirty="0"/>
              <a:t>     </a:t>
            </a:r>
            <a:r>
              <a:rPr lang="en-IN" dirty="0" err="1"/>
              <a:t>arr</a:t>
            </a:r>
            <a:r>
              <a:rPr lang="en-IN" dirty="0"/>
              <a:t>[N-1];</a:t>
            </a:r>
          </a:p>
          <a:p>
            <a:r>
              <a:rPr lang="en-IN" dirty="0"/>
              <a:t>}</a:t>
            </a:r>
          </a:p>
        </p:txBody>
      </p:sp>
    </p:spTree>
    <p:extLst>
      <p:ext uri="{BB962C8B-B14F-4D97-AF65-F5344CB8AC3E}">
        <p14:creationId xmlns:p14="http://schemas.microsoft.com/office/powerpoint/2010/main" val="2902522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6212</TotalTime>
  <Words>7999</Words>
  <Application>Microsoft Office PowerPoint</Application>
  <PresentationFormat>Widescreen</PresentationFormat>
  <Paragraphs>1086</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Calisto MT</vt:lpstr>
      <vt:lpstr>Wingdings</vt:lpstr>
      <vt:lpstr>Wingdings 2</vt:lpstr>
      <vt:lpstr>Slate</vt:lpstr>
      <vt:lpstr>ARRAYS AND STRINGS</vt:lpstr>
      <vt:lpstr>Why do we need Arrays?</vt:lpstr>
      <vt:lpstr>What are ARRAYS?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RITHIKA P</dc:creator>
  <cp:lastModifiedBy>RITHIKA P</cp:lastModifiedBy>
  <cp:revision>13</cp:revision>
  <dcterms:created xsi:type="dcterms:W3CDTF">2024-06-02T13:22:13Z</dcterms:created>
  <dcterms:modified xsi:type="dcterms:W3CDTF">2024-06-24T13:53:58Z</dcterms:modified>
</cp:coreProperties>
</file>