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Fira Code" panose="020B0809050000020004" pitchFamily="49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0668F0-6A6A-44D1-9485-409DDC8435B4}">
  <a:tblStyle styleId="{CC0668F0-6A6A-44D1-9485-409DDC843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CONDITIONAL STATEMENTS AND LOOPS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&lt;if,if-else,nested if etc,..&gt;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D6D316-8ABF-A9D1-63FA-99F3B6584E9A}"/>
              </a:ext>
            </a:extLst>
          </p:cNvPr>
          <p:cNvSpPr txBox="1"/>
          <p:nvPr/>
        </p:nvSpPr>
        <p:spPr>
          <a:xfrm>
            <a:off x="1048512" y="606564"/>
            <a:ext cx="8010144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#include &lt;</a:t>
            </a:r>
            <a:r>
              <a:rPr lang="en-IN" dirty="0" err="1">
                <a:solidFill>
                  <a:schemeClr val="accent6"/>
                </a:solidFill>
              </a:rPr>
              <a:t>stdio.h</a:t>
            </a:r>
            <a:r>
              <a:rPr lang="en-IN" dirty="0">
                <a:solidFill>
                  <a:schemeClr val="accent6"/>
                </a:solidFill>
              </a:rPr>
              <a:t>&gt;				else{			     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Int main() {					         if (number == 0)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int number;				            </a:t>
            </a:r>
            <a:r>
              <a:rPr lang="en-IN" dirty="0" err="1">
                <a:solidFill>
                  <a:schemeClr val="accent6"/>
                </a:solidFill>
              </a:rPr>
              <a:t>printf</a:t>
            </a:r>
            <a:r>
              <a:rPr lang="en-IN" dirty="0">
                <a:solidFill>
                  <a:schemeClr val="accent6"/>
                </a:solidFill>
              </a:rPr>
              <a:t>(“Number is zero.\n”);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</a:t>
            </a:r>
            <a:r>
              <a:rPr lang="en-IN" dirty="0" err="1">
                <a:solidFill>
                  <a:schemeClr val="accent6"/>
                </a:solidFill>
              </a:rPr>
              <a:t>printf</a:t>
            </a:r>
            <a:r>
              <a:rPr lang="en-IN" dirty="0">
                <a:solidFill>
                  <a:schemeClr val="accent6"/>
                </a:solidFill>
              </a:rPr>
              <a:t>(“Enter an integer: “);			        } else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</a:t>
            </a:r>
            <a:r>
              <a:rPr lang="en-IN" dirty="0" err="1">
                <a:solidFill>
                  <a:schemeClr val="accent6"/>
                </a:solidFill>
              </a:rPr>
              <a:t>scanf</a:t>
            </a:r>
            <a:r>
              <a:rPr lang="en-IN" dirty="0">
                <a:solidFill>
                  <a:schemeClr val="accent6"/>
                </a:solidFill>
              </a:rPr>
              <a:t>(“%d” , &amp;number);			            </a:t>
            </a:r>
            <a:r>
              <a:rPr lang="en-IN" dirty="0" err="1">
                <a:solidFill>
                  <a:schemeClr val="accent6"/>
                </a:solidFill>
              </a:rPr>
              <a:t>printf</a:t>
            </a:r>
            <a:r>
              <a:rPr lang="en-IN" dirty="0">
                <a:solidFill>
                  <a:schemeClr val="accent6"/>
                </a:solidFill>
              </a:rPr>
              <a:t>(“Number is negative.\n”);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if (number &gt; 0) {				        }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     if (number % 2 == 0){			     }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	</a:t>
            </a:r>
            <a:r>
              <a:rPr lang="en-IN" dirty="0" err="1">
                <a:solidFill>
                  <a:schemeClr val="accent6"/>
                </a:solidFill>
              </a:rPr>
              <a:t>printf</a:t>
            </a:r>
            <a:r>
              <a:rPr lang="en-IN" dirty="0">
                <a:solidFill>
                  <a:schemeClr val="accent6"/>
                </a:solidFill>
              </a:rPr>
              <a:t>(“The number is positive and even.\n”);      }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     } else {							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	</a:t>
            </a:r>
            <a:r>
              <a:rPr lang="en-IN" dirty="0" err="1">
                <a:solidFill>
                  <a:schemeClr val="accent6"/>
                </a:solidFill>
              </a:rPr>
              <a:t>printf</a:t>
            </a:r>
            <a:r>
              <a:rPr lang="en-IN" dirty="0">
                <a:solidFill>
                  <a:schemeClr val="accent6"/>
                </a:solidFill>
              </a:rPr>
              <a:t>(‘The number is positive and odd.\n”);        return 0;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6"/>
                </a:solidFill>
              </a:rPr>
              <a:t>    }				           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953C1-629E-4296-6E2C-C2161CD20FE5}"/>
              </a:ext>
            </a:extLst>
          </p:cNvPr>
          <p:cNvSpPr txBox="1"/>
          <p:nvPr/>
        </p:nvSpPr>
        <p:spPr>
          <a:xfrm>
            <a:off x="3413760" y="365760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highlight>
                  <a:srgbClr val="FFFF00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5793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3E7-8A97-2072-339D-66AF11C6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00" y="256032"/>
            <a:ext cx="6793300" cy="895918"/>
          </a:xfrm>
        </p:spPr>
        <p:txBody>
          <a:bodyPr/>
          <a:lstStyle/>
          <a:p>
            <a:r>
              <a:rPr lang="en-IN" dirty="0"/>
              <a:t>IF..ELSE IF…ELSE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7556A-4A7B-C8BD-0E60-F8137A7C3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350" y="1574450"/>
            <a:ext cx="6148570" cy="1404600"/>
          </a:xfrm>
        </p:spPr>
        <p:txBody>
          <a:bodyPr/>
          <a:lstStyle/>
          <a:p>
            <a:r>
              <a:rPr lang="en-IN" dirty="0"/>
              <a:t>The ‘if-else </a:t>
            </a:r>
            <a:r>
              <a:rPr lang="en-IN" dirty="0" err="1"/>
              <a:t>if-else</a:t>
            </a:r>
            <a:r>
              <a:rPr lang="en-IN" dirty="0"/>
              <a:t>’ construct in C is used to test multiple conditions in sequence.</a:t>
            </a:r>
          </a:p>
        </p:txBody>
      </p:sp>
    </p:spTree>
    <p:extLst>
      <p:ext uri="{BB962C8B-B14F-4D97-AF65-F5344CB8AC3E}">
        <p14:creationId xmlns:p14="http://schemas.microsoft.com/office/powerpoint/2010/main" val="262092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F1CAE-928A-7E27-BA01-976F26DBEFEF}"/>
              </a:ext>
            </a:extLst>
          </p:cNvPr>
          <p:cNvSpPr txBox="1"/>
          <p:nvPr/>
        </p:nvSpPr>
        <p:spPr>
          <a:xfrm>
            <a:off x="1036320" y="158496"/>
            <a:ext cx="78028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</a:t>
            </a:r>
            <a:r>
              <a:rPr lang="en-IN" sz="1600" b="1" u="sng" dirty="0">
                <a:solidFill>
                  <a:schemeClr val="accent6"/>
                </a:solidFill>
              </a:rPr>
              <a:t>IF-ELSE </a:t>
            </a:r>
            <a:r>
              <a:rPr lang="en-IN" sz="1600" b="1" u="sng" dirty="0" err="1">
                <a:solidFill>
                  <a:schemeClr val="accent6"/>
                </a:solidFill>
              </a:rPr>
              <a:t>IF-ELSE</a:t>
            </a:r>
            <a:r>
              <a:rPr lang="en-IN" sz="1600" b="1" u="sng" dirty="0">
                <a:solidFill>
                  <a:schemeClr val="accent6"/>
                </a:solidFill>
              </a:rPr>
              <a:t> 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#include &lt;</a:t>
            </a:r>
            <a:r>
              <a:rPr lang="en-IN" sz="1600" dirty="0" err="1">
                <a:solidFill>
                  <a:schemeClr val="accent6"/>
                </a:solidFill>
              </a:rPr>
              <a:t>stdio.h</a:t>
            </a:r>
            <a:r>
              <a:rPr lang="en-IN" sz="1600" dirty="0">
                <a:solidFill>
                  <a:schemeClr val="accent6"/>
                </a:solidFill>
              </a:rPr>
              <a:t>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int main() {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int number;</a:t>
            </a:r>
          </a:p>
          <a:p>
            <a:endParaRPr lang="en-IN" sz="1600" dirty="0">
              <a:solidFill>
                <a:schemeClr val="accent6"/>
              </a:solidFill>
            </a:endParaRPr>
          </a:p>
          <a:p>
            <a:r>
              <a:rPr lang="en-IN" sz="1600" dirty="0">
                <a:solidFill>
                  <a:schemeClr val="accent6"/>
                </a:solidFill>
              </a:rPr>
              <a:t>    // Asking the user to enter an integer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</a:t>
            </a:r>
            <a:r>
              <a:rPr lang="en-IN" sz="1600" dirty="0" err="1">
                <a:solidFill>
                  <a:schemeClr val="accent6"/>
                </a:solidFill>
              </a:rPr>
              <a:t>printf</a:t>
            </a:r>
            <a:r>
              <a:rPr lang="en-IN" sz="1600" dirty="0">
                <a:solidFill>
                  <a:schemeClr val="accent6"/>
                </a:solidFill>
              </a:rPr>
              <a:t>("Enter an integer: ");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</a:t>
            </a:r>
            <a:r>
              <a:rPr lang="en-IN" sz="1600" dirty="0" err="1">
                <a:solidFill>
                  <a:schemeClr val="accent6"/>
                </a:solidFill>
              </a:rPr>
              <a:t>scanf</a:t>
            </a:r>
            <a:r>
              <a:rPr lang="en-IN" sz="1600" dirty="0">
                <a:solidFill>
                  <a:schemeClr val="accent6"/>
                </a:solidFill>
              </a:rPr>
              <a:t>("%d", &amp;number);</a:t>
            </a:r>
          </a:p>
          <a:p>
            <a:endParaRPr lang="en-IN" sz="1600" dirty="0">
              <a:solidFill>
                <a:schemeClr val="accent6"/>
              </a:solidFill>
            </a:endParaRPr>
          </a:p>
          <a:p>
            <a:r>
              <a:rPr lang="en-IN" sz="1600" dirty="0">
                <a:solidFill>
                  <a:schemeClr val="accent6"/>
                </a:solidFill>
              </a:rPr>
              <a:t>    // Using if-else </a:t>
            </a:r>
            <a:r>
              <a:rPr lang="en-IN" sz="1600" dirty="0" err="1">
                <a:solidFill>
                  <a:schemeClr val="accent6"/>
                </a:solidFill>
              </a:rPr>
              <a:t>if-else</a:t>
            </a:r>
            <a:r>
              <a:rPr lang="en-IN" sz="1600" dirty="0">
                <a:solidFill>
                  <a:schemeClr val="accent6"/>
                </a:solidFill>
              </a:rPr>
              <a:t> to check multiple conditions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if (number &gt; 0) {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    </a:t>
            </a:r>
            <a:r>
              <a:rPr lang="en-IN" sz="1600" dirty="0" err="1">
                <a:solidFill>
                  <a:schemeClr val="accent6"/>
                </a:solidFill>
              </a:rPr>
              <a:t>printf</a:t>
            </a:r>
            <a:r>
              <a:rPr lang="en-IN" sz="1600" dirty="0">
                <a:solidFill>
                  <a:schemeClr val="accent6"/>
                </a:solidFill>
              </a:rPr>
              <a:t>("The number is positive.\n");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} else if (number &lt; 0) {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    </a:t>
            </a:r>
            <a:r>
              <a:rPr lang="en-IN" sz="1600" dirty="0" err="1">
                <a:solidFill>
                  <a:schemeClr val="accent6"/>
                </a:solidFill>
              </a:rPr>
              <a:t>printf</a:t>
            </a:r>
            <a:r>
              <a:rPr lang="en-IN" sz="1600" dirty="0">
                <a:solidFill>
                  <a:schemeClr val="accent6"/>
                </a:solidFill>
              </a:rPr>
              <a:t>("The number is negative.\n");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} else {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    </a:t>
            </a:r>
            <a:r>
              <a:rPr lang="en-IN" sz="1600" dirty="0" err="1">
                <a:solidFill>
                  <a:schemeClr val="accent6"/>
                </a:solidFill>
              </a:rPr>
              <a:t>printf</a:t>
            </a:r>
            <a:r>
              <a:rPr lang="en-IN" sz="1600" dirty="0">
                <a:solidFill>
                  <a:schemeClr val="accent6"/>
                </a:solidFill>
              </a:rPr>
              <a:t>("The number is zero.\n");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    }</a:t>
            </a:r>
          </a:p>
          <a:p>
            <a:endParaRPr lang="en-IN" sz="1600" dirty="0">
              <a:solidFill>
                <a:schemeClr val="accent6"/>
              </a:solidFill>
            </a:endParaRPr>
          </a:p>
          <a:p>
            <a:r>
              <a:rPr lang="en-IN" sz="1600" dirty="0">
                <a:solidFill>
                  <a:schemeClr val="accent6"/>
                </a:solidFill>
              </a:rPr>
              <a:t>    return 0;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37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5121BC-DDD1-DC20-C725-F376781F7893}"/>
              </a:ext>
            </a:extLst>
          </p:cNvPr>
          <p:cNvSpPr txBox="1"/>
          <p:nvPr/>
        </p:nvSpPr>
        <p:spPr>
          <a:xfrm>
            <a:off x="926592" y="85344"/>
            <a:ext cx="7790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</a:t>
            </a:r>
            <a:r>
              <a:rPr lang="en-IN" sz="2000" b="1" u="sng" dirty="0">
                <a:solidFill>
                  <a:schemeClr val="accent6"/>
                </a:solidFill>
              </a:rPr>
              <a:t>WHILE LOOP</a:t>
            </a:r>
          </a:p>
          <a:p>
            <a:endParaRPr lang="en-IN" dirty="0"/>
          </a:p>
          <a:p>
            <a:r>
              <a:rPr lang="en-IN" sz="1600" dirty="0">
                <a:solidFill>
                  <a:schemeClr val="accent6"/>
                </a:solidFill>
              </a:rPr>
              <a:t>Repeatedly executes a target statement as long as given condition is true</a:t>
            </a:r>
            <a:r>
              <a:rPr lang="en-IN" dirty="0">
                <a:solidFill>
                  <a:schemeClr val="accent6"/>
                </a:solidFill>
              </a:rPr>
              <a:t>.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B346D-D671-9555-1683-BFEE086F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95" y="895292"/>
            <a:ext cx="2609314" cy="1329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A3628-1C11-CACF-1A2F-E917E992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17" y="895292"/>
            <a:ext cx="2517866" cy="3164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F0502-6799-8240-7AD8-DCCCCF2B7A71}"/>
              </a:ext>
            </a:extLst>
          </p:cNvPr>
          <p:cNvSpPr txBox="1"/>
          <p:nvPr/>
        </p:nvSpPr>
        <p:spPr>
          <a:xfrm>
            <a:off x="1060704" y="2426208"/>
            <a:ext cx="526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Here, statement(s) may be a single statement or a block of statements. The condition may be any expression, and true is any nonzero value. The loop iterates while the condition is true. 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When the condition becomes false, program control passes to the line immediately following the loop .</a:t>
            </a:r>
          </a:p>
        </p:txBody>
      </p:sp>
    </p:spTree>
    <p:extLst>
      <p:ext uri="{BB962C8B-B14F-4D97-AF65-F5344CB8AC3E}">
        <p14:creationId xmlns:p14="http://schemas.microsoft.com/office/powerpoint/2010/main" val="278832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8AB15-E7CD-36DF-60AF-A0892BB0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55" y="395288"/>
            <a:ext cx="4907705" cy="4249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AF5DE-60B6-8147-DA6B-5379B845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35" y="395289"/>
            <a:ext cx="2231329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D7B8-920D-58F3-2CFD-454CF1AE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350" y="109186"/>
            <a:ext cx="4045200" cy="530700"/>
          </a:xfrm>
        </p:spPr>
        <p:txBody>
          <a:bodyPr/>
          <a:lstStyle/>
          <a:p>
            <a:r>
              <a:rPr lang="en-IN" dirty="0"/>
              <a:t>DO 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1BFC7-71BA-631E-CC63-1BF9E46275D2}"/>
              </a:ext>
            </a:extLst>
          </p:cNvPr>
          <p:cNvSpPr txBox="1"/>
          <p:nvPr/>
        </p:nvSpPr>
        <p:spPr>
          <a:xfrm>
            <a:off x="1014480" y="627694"/>
            <a:ext cx="7949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/>
                </a:solidFill>
              </a:rPr>
              <a:t>Unlike for and while loops, which test the loop condition at the top of the loop, the do...while loop in C programming language checks its condition at the bottom of the loop.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/>
                </a:solidFill>
              </a:rPr>
              <a:t>A do...while loop is similar to a while loop, except that a do...while loop is guaranteed to execute at least one time. 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32661-C8DE-40AF-F350-8B310AA2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80" y="2285590"/>
            <a:ext cx="2450804" cy="1414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0E9B2-18DA-C821-24FC-4D41718F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37" y="1682496"/>
            <a:ext cx="2664183" cy="3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B693-198B-857C-463C-796989D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0" y="0"/>
            <a:ext cx="4045200" cy="5307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36E46-9FDA-9A4A-9FD2-4734429B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2" y="879962"/>
            <a:ext cx="3542083" cy="3383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926A9-E1BC-CB6C-A3A5-280490C3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4019" y="1100199"/>
            <a:ext cx="3481118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8813-8F59-D692-CB2C-D262D76A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0" y="0"/>
            <a:ext cx="4045200" cy="530700"/>
          </a:xfrm>
        </p:spPr>
        <p:txBody>
          <a:bodyPr/>
          <a:lstStyle/>
          <a:p>
            <a:r>
              <a:rPr lang="en-IN" dirty="0"/>
              <a:t>FOR LOOP IN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D24B4-F55C-1180-7D1B-041BFD717672}"/>
              </a:ext>
            </a:extLst>
          </p:cNvPr>
          <p:cNvSpPr txBox="1"/>
          <p:nvPr/>
        </p:nvSpPr>
        <p:spPr>
          <a:xfrm>
            <a:off x="1011936" y="567276"/>
            <a:ext cx="7936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A for loop is a repetition control structure that allows you to efficiently write a loop that needs to execute a specific number of times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  <a:p>
            <a:endParaRPr lang="en-IN" sz="18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0717F-6818-76B0-5F4A-C373EE02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47" y="1839580"/>
            <a:ext cx="3752269" cy="1591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EBC49-ACD3-4909-6DB1-7E8DA858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70432"/>
            <a:ext cx="3400810" cy="3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1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923-8D5D-68F5-BD66-D9310AAE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0" y="109186"/>
            <a:ext cx="4045200" cy="5307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06966-47AB-7E10-FF4D-49B90689A79B}"/>
              </a:ext>
            </a:extLst>
          </p:cNvPr>
          <p:cNvSpPr txBox="1"/>
          <p:nvPr/>
        </p:nvSpPr>
        <p:spPr>
          <a:xfrm>
            <a:off x="1121664" y="730758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#include &lt;</a:t>
            </a:r>
            <a:r>
              <a:rPr lang="en-US" sz="2000" dirty="0" err="1">
                <a:solidFill>
                  <a:schemeClr val="accent6"/>
                </a:solidFill>
              </a:rPr>
              <a:t>stdio.h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int main ()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{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/* for loop execution */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for( int a = 10; a &lt; 20; a = a + 1 )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{ 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printf</a:t>
            </a:r>
            <a:r>
              <a:rPr lang="en-US" sz="2000" dirty="0">
                <a:solidFill>
                  <a:schemeClr val="accent6"/>
                </a:solidFill>
              </a:rPr>
              <a:t>("value of a: %d\n", a);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}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return 0;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} </a:t>
            </a:r>
            <a:endParaRPr lang="en-IN" sz="20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13281-AF99-01F2-38EB-8E96B769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81" y="374536"/>
            <a:ext cx="217646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0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8DCC-6135-D769-8DED-629918F2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0" y="121378"/>
            <a:ext cx="4045200" cy="530700"/>
          </a:xfrm>
        </p:spPr>
        <p:txBody>
          <a:bodyPr/>
          <a:lstStyle/>
          <a:p>
            <a:r>
              <a:rPr lang="en-IN" dirty="0"/>
              <a:t>NESTED LOOPS IN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4C6A5-01D9-A6A9-9D74-EBE515F32794}"/>
              </a:ext>
            </a:extLst>
          </p:cNvPr>
          <p:cNvSpPr txBox="1"/>
          <p:nvPr/>
        </p:nvSpPr>
        <p:spPr>
          <a:xfrm>
            <a:off x="1072896" y="652078"/>
            <a:ext cx="7936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Programming language allows to use one loop inside another loop. Following section shows few examples to illustrate the concept. 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858B2-0EBD-B0F7-7400-0465137B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89" y="1215601"/>
            <a:ext cx="3853006" cy="192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CDF1C-7F16-75FF-BD98-63BB9F07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2964647"/>
            <a:ext cx="2042890" cy="210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E9171-9F48-DD20-E6BB-4E1AD01C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999" y="2964647"/>
            <a:ext cx="2313545" cy="21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</a:rPr>
              <a:t>In programming, decision making is used to specify the order in which statements are executed</a:t>
            </a:r>
            <a:endParaRPr sz="24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68B65-46FB-1CF5-2FB4-CD7EC03A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45" y="1807504"/>
            <a:ext cx="4595209" cy="2753296"/>
          </a:xfrm>
          <a:prstGeom prst="rect">
            <a:avLst/>
          </a:prstGeom>
        </p:spPr>
      </p:pic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96AD-13E1-CDF4-E724-881ECED6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4" y="0"/>
            <a:ext cx="4045200" cy="530700"/>
          </a:xfrm>
        </p:spPr>
        <p:txBody>
          <a:bodyPr/>
          <a:lstStyle/>
          <a:p>
            <a:r>
              <a:rPr lang="en-IN" dirty="0"/>
              <a:t>THE INFINITE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DD303-B1DE-6F3F-E4C3-7BD2FD06978E}"/>
              </a:ext>
            </a:extLst>
          </p:cNvPr>
          <p:cNvSpPr/>
          <p:nvPr/>
        </p:nvSpPr>
        <p:spPr>
          <a:xfrm>
            <a:off x="4229100" y="1210544"/>
            <a:ext cx="4600107" cy="28931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#include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stdio.h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main ()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("This loop will run forever.\n");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75947-166D-36D1-1E22-7F721B67D6B5}"/>
              </a:ext>
            </a:extLst>
          </p:cNvPr>
          <p:cNvSpPr/>
          <p:nvPr/>
        </p:nvSpPr>
        <p:spPr>
          <a:xfrm>
            <a:off x="119564" y="1210544"/>
            <a:ext cx="4109536" cy="2893100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#include 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stdio.h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main ()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 ; ; 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("This loop will run forever.\n");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8178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5040-1A91-521C-C8AC-F8AF950F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45200" cy="530700"/>
          </a:xfrm>
        </p:spPr>
        <p:txBody>
          <a:bodyPr/>
          <a:lstStyle/>
          <a:p>
            <a:r>
              <a:rPr lang="en-IN" dirty="0"/>
              <a:t>GOTO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02F46-DC43-1F14-9D0F-099DCEBD91D9}"/>
              </a:ext>
            </a:extLst>
          </p:cNvPr>
          <p:cNvSpPr txBox="1"/>
          <p:nvPr/>
        </p:nvSpPr>
        <p:spPr>
          <a:xfrm>
            <a:off x="944245" y="504809"/>
            <a:ext cx="83091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6"/>
                </a:solidFill>
              </a:rPr>
              <a:t>The ‘</a:t>
            </a:r>
            <a:r>
              <a:rPr lang="en-IN" sz="1800" dirty="0" err="1">
                <a:solidFill>
                  <a:schemeClr val="accent6"/>
                </a:solidFill>
              </a:rPr>
              <a:t>goto</a:t>
            </a:r>
            <a:r>
              <a:rPr lang="en-IN" sz="1800" dirty="0">
                <a:solidFill>
                  <a:schemeClr val="accent6"/>
                </a:solidFill>
              </a:rPr>
              <a:t>’ statement in C provides a way to jump to another point in the program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sz="2000" dirty="0">
                <a:solidFill>
                  <a:schemeClr val="accent6"/>
                </a:solidFill>
              </a:rPr>
              <a:t>#include &lt;</a:t>
            </a:r>
            <a:r>
              <a:rPr lang="en-IN" sz="2000" dirty="0" err="1">
                <a:solidFill>
                  <a:schemeClr val="accent6"/>
                </a:solidFill>
              </a:rPr>
              <a:t>stdio.h</a:t>
            </a:r>
            <a:r>
              <a:rPr lang="en-IN" sz="2000" dirty="0">
                <a:solidFill>
                  <a:schemeClr val="accent6"/>
                </a:solidFill>
              </a:rPr>
              <a:t>&gt; 			}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int main() 				addition: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{ 					</a:t>
            </a:r>
            <a:r>
              <a:rPr lang="en-IN" sz="2000" dirty="0" err="1">
                <a:solidFill>
                  <a:schemeClr val="accent6"/>
                </a:solidFill>
              </a:rPr>
              <a:t>printf</a:t>
            </a:r>
            <a:r>
              <a:rPr lang="en-IN" sz="2000" dirty="0">
                <a:solidFill>
                  <a:schemeClr val="accent6"/>
                </a:solidFill>
              </a:rPr>
              <a:t>(“%</a:t>
            </a:r>
            <a:r>
              <a:rPr lang="en-IN" sz="2000" dirty="0" err="1">
                <a:solidFill>
                  <a:schemeClr val="accent6"/>
                </a:solidFill>
              </a:rPr>
              <a:t>d”,sum</a:t>
            </a:r>
            <a:r>
              <a:rPr lang="en-IN" sz="2000" dirty="0">
                <a:solidFill>
                  <a:schemeClr val="accent6"/>
                </a:solidFill>
              </a:rPr>
              <a:t>);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int sum=0; 				return 0;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for(int 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 = 0; 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&lt;=10; 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++)			}		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{ 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sum = </a:t>
            </a:r>
            <a:r>
              <a:rPr lang="en-IN" sz="2000" dirty="0" err="1">
                <a:solidFill>
                  <a:schemeClr val="accent6"/>
                </a:solidFill>
              </a:rPr>
              <a:t>sum+i</a:t>
            </a:r>
            <a:r>
              <a:rPr lang="en-IN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if(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==5)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{ </a:t>
            </a:r>
          </a:p>
          <a:p>
            <a:r>
              <a:rPr lang="en-IN" sz="2000" dirty="0" err="1">
                <a:solidFill>
                  <a:schemeClr val="accent6"/>
                </a:solidFill>
              </a:rPr>
              <a:t>goto</a:t>
            </a:r>
            <a:r>
              <a:rPr lang="en-IN" sz="2000" dirty="0">
                <a:solidFill>
                  <a:schemeClr val="accent6"/>
                </a:solidFill>
              </a:rPr>
              <a:t> addition;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}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34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6F06-938B-D499-6861-0030D96B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1" y="0"/>
            <a:ext cx="4045200" cy="530700"/>
          </a:xfrm>
        </p:spPr>
        <p:txBody>
          <a:bodyPr/>
          <a:lstStyle/>
          <a:p>
            <a:r>
              <a:rPr lang="en-IN" dirty="0"/>
              <a:t>SWITCH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2C024-A2CE-1C39-B1B6-E3EEA6CE1139}"/>
              </a:ext>
            </a:extLst>
          </p:cNvPr>
          <p:cNvSpPr txBox="1"/>
          <p:nvPr/>
        </p:nvSpPr>
        <p:spPr>
          <a:xfrm>
            <a:off x="993913" y="558861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A switch statement allows a variable to be tested for equality against a list of values. Each value is called a case, and the variable being switched on is checked for each switch case.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9CC2B-A02C-1F60-235A-340BDDCD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83" y="1465462"/>
            <a:ext cx="4465678" cy="2981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990EF-7152-B916-69DA-CD64946B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44" y="1260222"/>
            <a:ext cx="2072924" cy="36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B3DD-D5CD-C042-6486-E47871F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43" y="0"/>
            <a:ext cx="4045200" cy="530700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92880-A1C5-066D-D062-A8503DD50421}"/>
              </a:ext>
            </a:extLst>
          </p:cNvPr>
          <p:cNvSpPr txBox="1"/>
          <p:nvPr/>
        </p:nvSpPr>
        <p:spPr>
          <a:xfrm>
            <a:off x="1113184" y="678924"/>
            <a:ext cx="7911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switch(variable)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 case 1: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 //execute your code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break;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case n: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//execute your code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break; 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default: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//execute your code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break; }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F1C-DF56-EF29-5E99-4B402C34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87" y="11650"/>
            <a:ext cx="4045200" cy="5307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EC542-4021-A1B5-827A-B2DD9A5A4EDC}"/>
              </a:ext>
            </a:extLst>
          </p:cNvPr>
          <p:cNvSpPr txBox="1"/>
          <p:nvPr/>
        </p:nvSpPr>
        <p:spPr>
          <a:xfrm>
            <a:off x="1043635" y="343261"/>
            <a:ext cx="8110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#include&lt;stdio.h&gt; 			case 4:printf(“You chose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Int main() 				Four”);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{ 					break;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int a; 					case 5:printf(“You chose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printf</a:t>
            </a:r>
            <a:r>
              <a:rPr lang="en-US" sz="2000" dirty="0">
                <a:solidFill>
                  <a:schemeClr val="accent6"/>
                </a:solidFill>
              </a:rPr>
              <a:t>("Please enter a no			Five.”);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        between 1 and 5: "); 		break;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scanf</a:t>
            </a:r>
            <a:r>
              <a:rPr lang="en-US" sz="2000" dirty="0">
                <a:solidFill>
                  <a:schemeClr val="accent6"/>
                </a:solidFill>
              </a:rPr>
              <a:t>("%</a:t>
            </a:r>
            <a:r>
              <a:rPr lang="en-US" sz="2000" dirty="0" err="1">
                <a:solidFill>
                  <a:schemeClr val="accent6"/>
                </a:solidFill>
              </a:rPr>
              <a:t>d",&amp;a</a:t>
            </a:r>
            <a:r>
              <a:rPr lang="en-US" sz="2000" dirty="0">
                <a:solidFill>
                  <a:schemeClr val="accent6"/>
                </a:solidFill>
              </a:rPr>
              <a:t>); 			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					default: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switch(a) 				</a:t>
            </a:r>
            <a:r>
              <a:rPr lang="en-US" sz="2000" dirty="0" err="1">
                <a:solidFill>
                  <a:schemeClr val="accent6"/>
                </a:solidFill>
              </a:rPr>
              <a:t>printf</a:t>
            </a:r>
            <a:r>
              <a:rPr lang="en-US" sz="2000" dirty="0">
                <a:solidFill>
                  <a:schemeClr val="accent6"/>
                </a:solidFill>
              </a:rPr>
              <a:t>(“Invalid </a:t>
            </a:r>
            <a:r>
              <a:rPr lang="en-US" sz="2000" dirty="0" err="1">
                <a:solidFill>
                  <a:schemeClr val="accent6"/>
                </a:solidFill>
              </a:rPr>
              <a:t>Choice.Enter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{ 					a number between 1 &amp; 5”);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case 1: </a:t>
            </a:r>
            <a:r>
              <a:rPr lang="en-US" sz="2000" dirty="0" err="1">
                <a:solidFill>
                  <a:schemeClr val="accent6"/>
                </a:solidFill>
              </a:rPr>
              <a:t>printf</a:t>
            </a:r>
            <a:r>
              <a:rPr lang="en-US" sz="2000" dirty="0">
                <a:solidFill>
                  <a:schemeClr val="accent6"/>
                </a:solidFill>
              </a:rPr>
              <a:t>("You chose One"); 	break;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break; 					}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case 2: </a:t>
            </a:r>
            <a:r>
              <a:rPr lang="en-US" sz="2000" dirty="0" err="1">
                <a:solidFill>
                  <a:schemeClr val="accent6"/>
                </a:solidFill>
              </a:rPr>
              <a:t>printf</a:t>
            </a:r>
            <a:r>
              <a:rPr lang="en-US" sz="2000" dirty="0">
                <a:solidFill>
                  <a:schemeClr val="accent6"/>
                </a:solidFill>
              </a:rPr>
              <a:t>("You chose Two"); 	 }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break;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case 3: </a:t>
            </a:r>
            <a:r>
              <a:rPr lang="en-US" sz="2000" dirty="0" err="1">
                <a:solidFill>
                  <a:schemeClr val="accent6"/>
                </a:solidFill>
              </a:rPr>
              <a:t>printf</a:t>
            </a:r>
            <a:r>
              <a:rPr lang="en-US" sz="2000" dirty="0">
                <a:solidFill>
                  <a:schemeClr val="accent6"/>
                </a:solidFill>
              </a:rPr>
              <a:t>("You chose Three");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break; </a:t>
            </a:r>
          </a:p>
        </p:txBody>
      </p:sp>
    </p:spTree>
    <p:extLst>
      <p:ext uri="{BB962C8B-B14F-4D97-AF65-F5344CB8AC3E}">
        <p14:creationId xmlns:p14="http://schemas.microsoft.com/office/powerpoint/2010/main" val="108098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8B77-6577-CBF2-3F69-439A9B07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87" y="0"/>
            <a:ext cx="4045200" cy="530700"/>
          </a:xfrm>
        </p:spPr>
        <p:txBody>
          <a:bodyPr/>
          <a:lstStyle/>
          <a:p>
            <a:r>
              <a:rPr lang="en-IN" dirty="0"/>
              <a:t>CONTINUE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FC78E-B751-31CC-BD12-E3A81E60FADC}"/>
              </a:ext>
            </a:extLst>
          </p:cNvPr>
          <p:cNvSpPr txBox="1"/>
          <p:nvPr/>
        </p:nvSpPr>
        <p:spPr>
          <a:xfrm>
            <a:off x="1020417" y="678924"/>
            <a:ext cx="7938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The continue statement in C language is used to bring the program control to the beginning </a:t>
            </a:r>
            <a:r>
              <a:rPr lang="en-US" sz="2400" dirty="0" err="1">
                <a:solidFill>
                  <a:schemeClr val="accent6"/>
                </a:solidFill>
              </a:rPr>
              <a:t>ofthe</a:t>
            </a:r>
            <a:r>
              <a:rPr lang="en-US" sz="2400" dirty="0">
                <a:solidFill>
                  <a:schemeClr val="accent6"/>
                </a:solidFill>
              </a:rPr>
              <a:t> loop. 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The continue statement skips some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lines of code inside the loop and continues with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the next iteration.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 It is mainly used for a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condition so that we can skip some code for a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particular condition.</a:t>
            </a:r>
          </a:p>
        </p:txBody>
      </p:sp>
    </p:spTree>
    <p:extLst>
      <p:ext uri="{BB962C8B-B14F-4D97-AF65-F5344CB8AC3E}">
        <p14:creationId xmlns:p14="http://schemas.microsoft.com/office/powerpoint/2010/main" val="245820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0DA-7166-75E9-1081-13A34649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00" y="0"/>
            <a:ext cx="4045200" cy="5307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BE89A-FB96-79E8-C56F-9253A33DAF8B}"/>
              </a:ext>
            </a:extLst>
          </p:cNvPr>
          <p:cNvSpPr txBox="1"/>
          <p:nvPr/>
        </p:nvSpPr>
        <p:spPr>
          <a:xfrm>
            <a:off x="1219200" y="795130"/>
            <a:ext cx="71694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#include&lt;stdio.h&gt;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void main ()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{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int 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 = 0; 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while(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!=10)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{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    </a:t>
            </a:r>
            <a:r>
              <a:rPr lang="en-IN" sz="2000" dirty="0" err="1">
                <a:solidFill>
                  <a:schemeClr val="accent6"/>
                </a:solidFill>
              </a:rPr>
              <a:t>printf</a:t>
            </a:r>
            <a:r>
              <a:rPr lang="en-IN" sz="2000" dirty="0">
                <a:solidFill>
                  <a:schemeClr val="accent6"/>
                </a:solidFill>
              </a:rPr>
              <a:t>("%d", 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); 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    continue; 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    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++;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    }  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46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936-EFCF-38F4-2271-98AA699C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0" y="117668"/>
            <a:ext cx="4045200" cy="530700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0A869-FDA0-59A0-2ED7-54877F095433}"/>
              </a:ext>
            </a:extLst>
          </p:cNvPr>
          <p:cNvSpPr txBox="1"/>
          <p:nvPr/>
        </p:nvSpPr>
        <p:spPr>
          <a:xfrm>
            <a:off x="1219502" y="648368"/>
            <a:ext cx="7606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#include&lt;stdio.h&gt;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int main()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{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int </a:t>
            </a:r>
            <a:r>
              <a:rPr lang="en-US" sz="1800" dirty="0" err="1">
                <a:solidFill>
                  <a:schemeClr val="accent6"/>
                </a:solidFill>
              </a:rPr>
              <a:t>i</a:t>
            </a:r>
            <a:r>
              <a:rPr lang="en-US" sz="1800" dirty="0">
                <a:solidFill>
                  <a:schemeClr val="accent6"/>
                </a:solidFill>
              </a:rPr>
              <a:t>=1;		//initializing a local variable    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//starting a loop from 1 to 10 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for(</a:t>
            </a:r>
            <a:r>
              <a:rPr lang="en-US" sz="1800" dirty="0" err="1">
                <a:solidFill>
                  <a:schemeClr val="accent6"/>
                </a:solidFill>
              </a:rPr>
              <a:t>i</a:t>
            </a:r>
            <a:r>
              <a:rPr lang="en-US" sz="1800" dirty="0">
                <a:solidFill>
                  <a:schemeClr val="accent6"/>
                </a:solidFill>
              </a:rPr>
              <a:t>=1;i&lt;=10;i++)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{   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if(</a:t>
            </a:r>
            <a:r>
              <a:rPr lang="en-US" sz="1800" dirty="0" err="1">
                <a:solidFill>
                  <a:schemeClr val="accent6"/>
                </a:solidFill>
              </a:rPr>
              <a:t>i</a:t>
            </a:r>
            <a:r>
              <a:rPr lang="en-US" sz="1800" dirty="0">
                <a:solidFill>
                  <a:schemeClr val="accent6"/>
                </a:solidFill>
              </a:rPr>
              <a:t>==5)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{ 			//if value of </a:t>
            </a:r>
            <a:r>
              <a:rPr lang="en-US" sz="1800" dirty="0" err="1">
                <a:solidFill>
                  <a:schemeClr val="accent6"/>
                </a:solidFill>
              </a:rPr>
              <a:t>i</a:t>
            </a:r>
            <a:r>
              <a:rPr lang="en-US" sz="1800" dirty="0">
                <a:solidFill>
                  <a:schemeClr val="accent6"/>
                </a:solidFill>
              </a:rPr>
              <a:t> is equal to 5, it will continue the loop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continue; 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}    </a:t>
            </a:r>
          </a:p>
          <a:p>
            <a:r>
              <a:rPr lang="en-US" sz="1800" dirty="0" err="1">
                <a:solidFill>
                  <a:schemeClr val="accent6"/>
                </a:solidFill>
              </a:rPr>
              <a:t>printf</a:t>
            </a:r>
            <a:r>
              <a:rPr lang="en-US" sz="1800" dirty="0">
                <a:solidFill>
                  <a:schemeClr val="accent6"/>
                </a:solidFill>
              </a:rPr>
              <a:t>("%d \n",</a:t>
            </a:r>
            <a:r>
              <a:rPr lang="en-US" sz="1800" dirty="0" err="1">
                <a:solidFill>
                  <a:schemeClr val="accent6"/>
                </a:solidFill>
              </a:rPr>
              <a:t>i</a:t>
            </a:r>
            <a:r>
              <a:rPr lang="en-US" sz="1800" dirty="0">
                <a:solidFill>
                  <a:schemeClr val="accent6"/>
                </a:solidFill>
              </a:rPr>
              <a:t>); 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}			//end of for loop  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return 0;  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}   </a:t>
            </a:r>
            <a:endParaRPr lang="en-I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IF STATEMENT{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A2504-0EE3-D11F-40F9-1C0284FE73D1}"/>
              </a:ext>
            </a:extLst>
          </p:cNvPr>
          <p:cNvSpPr txBox="1"/>
          <p:nvPr/>
        </p:nvSpPr>
        <p:spPr>
          <a:xfrm>
            <a:off x="1590926" y="1292352"/>
            <a:ext cx="4865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if statement evaluates the test expression inside the parenthesis.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If the test expression is evaluated to true (nonzero), statements inside the body of if is executed.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If the test expression is evaluated to false (0), statements inside the body of if is skipped from execution.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93F735-109E-CEEB-AB1C-4C14F8D0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5" y="3083361"/>
            <a:ext cx="2396312" cy="1470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8AAF88-7381-CFAA-C900-E751739B3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281" y="255857"/>
            <a:ext cx="2127688" cy="45906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74D9452-F348-2B8A-911B-E1F9F445A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AE3A2A-0419-A3D6-15C7-F8C6FDDEF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42BF-FDCD-81F4-6737-86865BDF4056}"/>
              </a:ext>
            </a:extLst>
          </p:cNvPr>
          <p:cNvSpPr txBox="1"/>
          <p:nvPr/>
        </p:nvSpPr>
        <p:spPr>
          <a:xfrm>
            <a:off x="1103244" y="576470"/>
            <a:ext cx="7663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400" b="1" u="sng" dirty="0">
                <a:solidFill>
                  <a:schemeClr val="accent6"/>
                </a:solidFill>
              </a:rPr>
              <a:t>IF STATEMENT </a:t>
            </a:r>
          </a:p>
          <a:p>
            <a:r>
              <a:rPr lang="en-US" sz="2400" b="1" u="sng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int main()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int m=40,n=40;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if(m==n)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{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   </a:t>
            </a:r>
            <a:r>
              <a:rPr lang="en-US" sz="2400" dirty="0" err="1">
                <a:solidFill>
                  <a:schemeClr val="accent6"/>
                </a:solidFill>
              </a:rPr>
              <a:t>printf</a:t>
            </a:r>
            <a:r>
              <a:rPr lang="en-US" sz="2400" dirty="0">
                <a:solidFill>
                  <a:schemeClr val="accent6"/>
                </a:solidFill>
              </a:rPr>
              <a:t>(“m and n are equal”);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}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505BC-B18E-D601-C7D3-FC4B0F1B4520}"/>
              </a:ext>
            </a:extLst>
          </p:cNvPr>
          <p:cNvSpPr txBox="1"/>
          <p:nvPr/>
        </p:nvSpPr>
        <p:spPr>
          <a:xfrm>
            <a:off x="84482" y="91475"/>
            <a:ext cx="897503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6"/>
                </a:solidFill>
              </a:rPr>
              <a:t>IF ELSE STATEMENT</a:t>
            </a:r>
            <a:endParaRPr lang="en-IN" sz="2800" b="1" u="sng" dirty="0">
              <a:solidFill>
                <a:schemeClr val="accent6"/>
              </a:solidFill>
            </a:endParaRPr>
          </a:p>
          <a:p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sz="2000" dirty="0">
                <a:solidFill>
                  <a:schemeClr val="accent6"/>
                </a:solidFill>
              </a:rPr>
              <a:t>The if...else statement executes some code if the test expression is  	true (nonzero) and some other   	code if the test expression is false 	(0). </a:t>
            </a:r>
          </a:p>
          <a:p>
            <a:pPr algn="just"/>
            <a:r>
              <a:rPr lang="en-US" dirty="0"/>
              <a:t>	</a:t>
            </a:r>
          </a:p>
          <a:p>
            <a:pPr algn="just"/>
            <a:r>
              <a:rPr lang="en-US" dirty="0"/>
              <a:t>	 	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9D45C8-1750-4677-5CE6-019D31EE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428" y="1563756"/>
            <a:ext cx="5041624" cy="23043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 (test Expression)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// codes inside the body of if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else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// codes inside the body of else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1" kern="1200" dirty="0">
                <a:solidFill>
                  <a:srgbClr val="25283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r>
              <a:rPr lang="en-US" altLang="en-US" sz="16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endParaRPr lang="en-US" altLang="en-US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32F7-6A41-56BD-E47E-E297EE1B60C0}"/>
              </a:ext>
            </a:extLst>
          </p:cNvPr>
          <p:cNvSpPr txBox="1"/>
          <p:nvPr/>
        </p:nvSpPr>
        <p:spPr>
          <a:xfrm>
            <a:off x="1013791" y="516835"/>
            <a:ext cx="78916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/>
                </a:solidFill>
              </a:rPr>
              <a:t>If test expression is true, codes inside the body of if statement is executed and, codes inside the body of else statement is skipped.</a:t>
            </a:r>
          </a:p>
          <a:p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6"/>
                </a:solidFill>
              </a:rPr>
              <a:t>If test expression is false, codes inside the body of else statement is executed and, codes inside the body of if statement is skipped.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r>
              <a:rPr lang="en-US" sz="1800" dirty="0">
                <a:solidFill>
                  <a:schemeClr val="accent6"/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6"/>
              </a:solidFill>
            </a:endParaRP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AE9CB-B4F3-5645-3EF9-061D6928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75" y="2077024"/>
            <a:ext cx="2499577" cy="2975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8A1EE-C59E-8C18-B35D-1FC4C56B30C2}"/>
              </a:ext>
            </a:extLst>
          </p:cNvPr>
          <p:cNvSpPr txBox="1"/>
          <p:nvPr/>
        </p:nvSpPr>
        <p:spPr>
          <a:xfrm>
            <a:off x="983974" y="216879"/>
            <a:ext cx="78022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IF ELSE STATEMENT</a:t>
            </a:r>
          </a:p>
          <a:p>
            <a:pPr algn="ctr"/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D717-262A-D2E6-0493-91A29285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6" y="427383"/>
            <a:ext cx="3700593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D7605-B898-5B65-C4E6-7560AD5A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558601"/>
            <a:ext cx="8083296" cy="4052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157DF-0780-ED75-7E69-52206A71658D}"/>
              </a:ext>
            </a:extLst>
          </p:cNvPr>
          <p:cNvSpPr txBox="1"/>
          <p:nvPr/>
        </p:nvSpPr>
        <p:spPr>
          <a:xfrm>
            <a:off x="3127248" y="114593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</a:rPr>
              <a:t>IF ELSE STATEMENT EXAMPLE</a:t>
            </a:r>
            <a:endParaRPr lang="en-IN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31C674-190B-6DF1-14AD-881448B90356}"/>
              </a:ext>
            </a:extLst>
          </p:cNvPr>
          <p:cNvSpPr txBox="1"/>
          <p:nvPr/>
        </p:nvSpPr>
        <p:spPr>
          <a:xfrm>
            <a:off x="1097280" y="402336"/>
            <a:ext cx="7936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b="1" u="sng" dirty="0">
                <a:solidFill>
                  <a:schemeClr val="accent6"/>
                </a:solidFill>
              </a:rPr>
              <a:t>NESTED IF STATEMENTS</a:t>
            </a:r>
          </a:p>
          <a:p>
            <a:endParaRPr lang="en-US" sz="2000" b="1" u="sng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It is always legal in C programming to nest if-else statements, which means you can use one if or else if statement inside another if or else if statement(s). </a:t>
            </a:r>
          </a:p>
          <a:p>
            <a:endParaRPr lang="en-US" sz="2000" b="1" u="sng" dirty="0">
              <a:solidFill>
                <a:schemeClr val="accent6"/>
              </a:solidFill>
            </a:endParaRPr>
          </a:p>
          <a:p>
            <a:endParaRPr lang="en-IN" sz="2000" b="1" u="sng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95031-DB96-7264-BD51-11AF1BC1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36064"/>
            <a:ext cx="7114379" cy="25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544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1471</Words>
  <Application>Microsoft Office PowerPoint</Application>
  <PresentationFormat>On-screen Show (16:9)</PresentationFormat>
  <Paragraphs>230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Fira Code</vt:lpstr>
      <vt:lpstr>Calibri</vt:lpstr>
      <vt:lpstr>Arial</vt:lpstr>
      <vt:lpstr>Wingdings</vt:lpstr>
      <vt:lpstr>Consolas</vt:lpstr>
      <vt:lpstr>Courier New</vt:lpstr>
      <vt:lpstr>Programming Language Workshop for Beginners by Slidesgo</vt:lpstr>
      <vt:lpstr>CONDITIONAL STATEMENTS AND LOOPS {</vt:lpstr>
      <vt:lpstr>In programming, decision making is used to specify the order in which statements are executed</vt:lpstr>
      <vt:lpstr>IF STATEMENT{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IF..ELSE IF…ELSE STATEMENT</vt:lpstr>
      <vt:lpstr>PowerPoint Presentation</vt:lpstr>
      <vt:lpstr>PowerPoint Presentation</vt:lpstr>
      <vt:lpstr>PowerPoint Presentation</vt:lpstr>
      <vt:lpstr>DO WHILE LOOP</vt:lpstr>
      <vt:lpstr>EXAMPLE</vt:lpstr>
      <vt:lpstr>FOR LOOP IN C</vt:lpstr>
      <vt:lpstr>EXAMPLE</vt:lpstr>
      <vt:lpstr>NESTED LOOPS IN C</vt:lpstr>
      <vt:lpstr>THE INFINITE LOOP</vt:lpstr>
      <vt:lpstr>GOTO STATEMENT</vt:lpstr>
      <vt:lpstr>SWITCH STATEMENT</vt:lpstr>
      <vt:lpstr>SYNTAX</vt:lpstr>
      <vt:lpstr>EXAMPLE</vt:lpstr>
      <vt:lpstr>CONTINUE STATEMENT</vt:lpstr>
      <vt:lpstr>EXAMPLE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AND LOOPS {</dc:title>
  <dc:creator>Rithika P</dc:creator>
  <cp:lastModifiedBy>RITHIKA P</cp:lastModifiedBy>
  <cp:revision>5</cp:revision>
  <dcterms:modified xsi:type="dcterms:W3CDTF">2024-06-02T13:06:55Z</dcterms:modified>
</cp:coreProperties>
</file>