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7" r:id="rId3"/>
    <p:sldId id="268" r:id="rId4"/>
    <p:sldId id="257" r:id="rId5"/>
    <p:sldId id="259" r:id="rId6"/>
    <p:sldId id="260" r:id="rId7"/>
    <p:sldId id="258" r:id="rId8"/>
    <p:sldId id="269" r:id="rId9"/>
    <p:sldId id="261" r:id="rId10"/>
    <p:sldId id="270" r:id="rId11"/>
    <p:sldId id="262" r:id="rId12"/>
    <p:sldId id="273" r:id="rId13"/>
    <p:sldId id="274" r:id="rId14"/>
    <p:sldId id="275" r:id="rId15"/>
    <p:sldId id="276" r:id="rId16"/>
    <p:sldId id="277" r:id="rId17"/>
    <p:sldId id="278" r:id="rId18"/>
    <p:sldId id="279" r:id="rId19"/>
    <p:sldId id="280" r:id="rId20"/>
    <p:sldId id="281" r:id="rId21"/>
    <p:sldId id="282" r:id="rId22"/>
    <p:sldId id="283" r:id="rId23"/>
    <p:sldId id="271" r:id="rId24"/>
    <p:sldId id="263" r:id="rId25"/>
    <p:sldId id="264" r:id="rId26"/>
    <p:sldId id="265" r:id="rId27"/>
    <p:sldId id="26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66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31T15:25:48.4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15:45:37.163"/>
    </inkml:context>
    <inkml:brush xml:id="br0">
      <inkml:brushProperty name="width" value="0.1" units="cm"/>
      <inkml:brushProperty name="height" value="0.1" units="cm"/>
      <inkml:brushProperty name="color" value="#FF0066"/>
    </inkml:brush>
  </inkml:definitions>
  <inkml:trace contextRef="#ctx0" brushRef="#br0">0 0 24575,'23'2'0,"0"0"0,37 9 0,-30-4 0,-24-5 0,1 0 0,-1 0 0,-1 0 0,1 1 0,0 0 0,-1 1 0,1-1 0,9 9 0,-10-7 0,0-1 0,1 0 0,0 0 0,0 0 0,0-1 0,1 0 0,10 3 0,20-1 0,-31-5 0,1 1 0,0 0 0,-1 0 0,1 0 0,8 4 0,-13-4 0,0 0 0,0 0 0,0 0 0,0 0 0,-1 0 0,1 0 0,-1 1 0,1-1 0,-1 1 0,1-1 0,-1 1 0,0 0 0,0-1 0,1 1 0,-1 0 0,-1 0 0,1 0 0,0 0 0,0 0 0,-1 0 0,1 4 0,2 17 0,-1 1 0,-1 0 0,-5 45 0,1-1 0,3 93-1365,0-141-5461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15:45:43.246"/>
    </inkml:context>
    <inkml:brush xml:id="br0">
      <inkml:brushProperty name="width" value="0.1" units="cm"/>
      <inkml:brushProperty name="height" value="0.1" units="cm"/>
      <inkml:brushProperty name="color" value="#FF0066"/>
    </inkml:brush>
  </inkml:definitions>
  <inkml:trace contextRef="#ctx0" brushRef="#br0">96 1 24575,'0'0'0,"-1"0"0,0 0 0,0 1 0,1-1 0,-1 0 0,0 1 0,1-1 0,-1 0 0,0 1 0,1-1 0,-1 1 0,0-1 0,1 1 0,-1-1 0,1 1 0,-1 0 0,1-1 0,-1 1 0,1 0 0,0-1 0,-1 1 0,1 0 0,-1 1 0,-7 22 0,6-15 0,-25 89 0,20-64 0,-14 35 0,18-60 0,0 1 0,0 0 0,1 0 0,0 0 0,0 0 0,2 0 0,-1 1 0,1-1 0,0 0 0,1 0 0,0 0 0,3 11 0,-2-18 0,-1-1 0,1 1 0,0-1 0,0 1 0,0-1 0,0 1 0,0-1 0,0 0 0,0 0 0,1 0 0,-1 0 0,1-1 0,0 1 0,0-1 0,4 2 0,51 16 0,-30-12 0,7 5 0,1-1 0,-1 1 0,44 22 0,-66-25-1365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15:46:02.230"/>
    </inkml:context>
    <inkml:brush xml:id="br0">
      <inkml:brushProperty name="width" value="0.1" units="cm"/>
      <inkml:brushProperty name="height" value="0.1" units="cm"/>
      <inkml:brushProperty name="color" value="#AB008B"/>
    </inkml:brush>
  </inkml:definitions>
  <inkml:trace contextRef="#ctx0" brushRef="#br0">672 925 24575,'0'-486'0,"-1"471"0,-2-1 0,0 1 0,0 0 0,-1 0 0,-1 0 0,0 1 0,-2-1 0,1 1 0,-11-15 0,7 15 0,0 0 0,-1 1 0,-1 0 0,0 1 0,-1 1 0,0 0 0,-1 0 0,-21-12 0,-95-47 0,113 60 0,-4-4 0,-2 2 0,0 0 0,-41-15 0,58 25 0,0 0 0,0 1 0,0 0 0,0 0 0,0 0 0,-1 0 0,1 1 0,0 0 0,0 1 0,-1-1 0,1 1 0,0 0 0,0 1 0,0 0 0,0 0 0,0 0 0,0 0 0,1 1 0,-1 0 0,-8 6 0,11-6 0,-6 3 0,0 1 0,0 1 0,1-1 0,-8 10 0,14-13 0,-1 0 0,1 0 0,0 0 0,0 1 0,0-1 0,0 0 0,1 1 0,-1 0 0,1-1 0,0 1 0,1 0 0,-1 7 0,2 118 0,0-114 0,1-1 0,0 1 0,2-1 0,0 0 0,0 0 0,9 18 0,-11-30 0,0 1 0,0-1 0,0 1 0,1-1 0,-1 0 0,1 0 0,0 0 0,0-1 0,0 1 0,0-1 0,0 1 0,1-1 0,-1 0 0,1 0 0,0 0 0,-1-1 0,1 0 0,0 1 0,0-1 0,0 0 0,0-1 0,0 1 0,0-1 0,0 0 0,0 0 0,0 0 0,6-1 0,-1 0 0,0-1 0,0 0 0,0 0 0,-1-1 0,1 0 0,-1 0 0,1-1 0,-1 0 0,0-1 0,0 0 0,8-7 0,-7 6 0,-1 0 0,1 0 0,17-8 0,-18 11 0,-1 0 0,0-1 0,0 0 0,-1-1 0,1 1 0,-1-1 0,0 0 0,7-9 0,53-69-1365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15:46:06.700"/>
    </inkml:context>
    <inkml:brush xml:id="br0">
      <inkml:brushProperty name="width" value="0.1" units="cm"/>
      <inkml:brushProperty name="height" value="0.1" units="cm"/>
      <inkml:brushProperty name="color" value="#AB008B"/>
    </inkml:brush>
  </inkml:definitions>
  <inkml:trace contextRef="#ctx0" brushRef="#br0">2 745 24575,'-2'-105'0,"5"-114"0,-2 208 0,2 0 0,0 0 0,0 0 0,1 1 0,6-14 0,6-14 0,-12 26 0,1-1 0,0 1 0,0 1 0,2-1 0,-1 1 0,1 0 0,1 0 0,0 1 0,1 0 0,0 1 0,0 0 0,1 0 0,19-13 0,-6 8 0,43-21 0,-57 31 0,0-1 0,-1 0 0,0-1 0,0 0 0,8-8 0,-10 9 0,-1 0 0,1 0 0,0 1 0,0 0 0,0 0 0,0 0 0,1 1 0,-1 0 0,1 0 0,0 1 0,8-3 0,19 2 0,0 0 0,0 2 0,38 5 0,10-2 0,-67-2 0,-1 0 0,-1 0 0,1 1 0,0 0 0,22 5 0,-33-5 0,0 0 0,0 0 0,0 0 0,0 0 0,0 1 0,-1-1 0,1 1 0,-1 0 0,1-1 0,-1 1 0,1 0 0,-1 0 0,0 1 0,0-1 0,0 1 0,0-1 0,0 1 0,-1-1 0,1 1 0,-1 0 0,0 0 0,1 0 0,-1-1 0,-1 1 0,1 0 0,0 4 0,1 0 0,-2 0 0,1-1 0,-1 1 0,0 0 0,0 0 0,-1 0 0,0-1 0,0 1 0,0 0 0,-1-1 0,0 1 0,0-1 0,-1 0 0,0 0 0,0 0 0,0 0 0,-1 0 0,0-1 0,0 1 0,0-1 0,-1 0 0,0 0 0,0-1 0,0 1 0,0-1 0,-1 0 0,0-1 0,1 1 0,-1-1 0,-1 0 0,1-1 0,0 1 0,-1-1 0,1-1 0,-1 1 0,-9 0 0,-139-1 0,76-3 0,75 3 0,0-1 0,0-1 0,1 1 0,-1 0 0,0-1 0,0 0 0,0 0 0,1 0 0,-1 0 0,1-1 0,-1 1 0,1-1 0,-1 0 0,1 0 0,-4-4 0,0 0 0,2-1 0,-1 0 0,1 0 0,0-1 0,-5-10 0,7 13 0,-41-60-1365,31 49-5461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15:46:08.622"/>
    </inkml:context>
    <inkml:brush xml:id="br0">
      <inkml:brushProperty name="width" value="0.1" units="cm"/>
      <inkml:brushProperty name="height" value="0.1" units="cm"/>
      <inkml:brushProperty name="color" value="#AB008B"/>
    </inkml:brush>
  </inkml:definitions>
  <inkml:trace contextRef="#ctx0" brushRef="#br0">0 0 24575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17:14:51.969"/>
    </inkml:context>
    <inkml:brush xml:id="br0">
      <inkml:brushProperty name="width" value="0.1" units="cm"/>
      <inkml:brushProperty name="height" value="0.1" units="cm"/>
      <inkml:brushProperty name="color" value="#AB008B"/>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31T15:44:50.0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1480 397,'-9'-3,"0"0,0 0,1 0,-1-1,1 0,0-1,0 0,-13-11,-190-169,172 147,32 30,-1-1,-1 1,1 1,-1 0,-1 0,1 1,-1 0,-14-7,-23-8,38 15,-1 1,0 1,0 0,0 0,0 1,-1 0,-18-2,11 4,0 0,0 1,0 1,0 1,0 0,0 2,0 0,1 0,0 2,0 0,0 1,1 1,0 1,0 0,1 0,0 2,-17 15,6-1,1 0,1 2,2 0,-34 53,50-72,0 0,0 0,-1-1,-10 9,-18 20,28-26,-4 4,0 0,1 1,1 0,0 1,-13 32,-39 98,38-96,3 1,-19 67,14-15,-42 192,53-218,-6 148,20 436,2-290,1-272,22 138,36 95,-28-160,17 15,-22-94,-16-47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31T15:45:00.238"/>
    </inkml:context>
    <inkml:brush xml:id="br0">
      <inkml:brushProperty name="width" value="0.1" units="cm"/>
      <inkml:brushProperty name="height" value="0.6" units="cm"/>
      <inkml:brushProperty name="color" value="#F6630D"/>
      <inkml:brushProperty name="ignorePressure" value="1"/>
      <inkml:brushProperty name="inkEffects" value="pencil"/>
    </inkml:brush>
  </inkml:definitions>
  <inkml:trace contextRef="#ctx0" brushRef="#br0">1779 511,'-4'-4,"-1"-5,-8-2,-1-2,-3-3,-2-3,-1-1,1-3,-2 0,-3 4,4 0,0 4,1 1,3-2,0 3,3-1,0 2,-3 3,-1-1,2-3,-1 2,3-2,-1 1,-2-1,-1 1,1 0,0 1,2-2,-4 3,-2 1,1 0,1 0,-2-1,0 0,-1 3,3-3,1 2,3-3,0 1,-2 2,-1 3,-3 1,-1 3,-1 0,-1 1,0 1,-1-1,1 0,-1 1,1-1,0 0,-1 0,1 0,0 4,0 1,0 0,0 3,-4 4,-1 4,0 0,4 0,4-2,4 0,1 2,4 2,-2 2,-1 1,-3 2,-2 0,2 0,0-3,3-2,4 1,0 0,1 1,-2-2,-2-5,0-1,3 2,-1-1,1 0,3 3,-2-2,1 1,2 1,2 3,1 1,-2-2,-1-1,-3 1,0 2,2 0,-2-2,0-1,2 1,2 1,1 2,-1 1,-1 0,-3-3,0-1,2 0,2 1,1 2,2 0,2 2,-4-1,-1 1,0 1,1-1,2 1,0-1,-2 0,-2 0,1 0,2 0,-4 0,0 1,2-1,0 0,3 0,0 0,1 0,1 0,-4 0,-1 0,0 0,-3-4,0-1,2 1,1 0,2 1,1 1,1 1,1 1,0 0,0 0,1 1,-5-5,-1-1,0 0,2 1,0 2,1 0,1 1,1 1,0 0,0 0,0 1,-4-1,-1 0,1 0,0 0,1 1,1-1,1 0,1 0,0 0,0 0,0 0,0 0,1 0,-1 0,0 0,0 0,0 1,0-1,0 0,0 0,0 0,0 0,0 0,0 0,0 4,0 2,0 3,0 0,0-1,0-2,0-3,0 0,0-2,0-1,0 0,0 0,0-1,0 1,-4 0,-1 0,0 0,1 0,1 0,1 0,1 0,1 0,0 1,0-1,0 0,0 0,1 0,-1 0,0 0,0 0,-4-4,-1-1,0 0,1 1,1 2,1 0,1 1,1 1,0 0,0 0,0 1,1-1,-1 0,0 0,0 0,0 4,0 2,0-1,0-1,0-1,0-1,0-1,0-1,0 0,0 0,0 0,0 0,0 0,0 0,0 0,0 0,0 0,0 0,0 0,0 0,0 0,0 0,0 1,0-1,0 0,0 0,0 0,0 0,0 0,0 0,0 0,0 1,0-1,0 4,0 1,0 0,0-1,0-1,0-1,0-1,0-1,0 1,0-2,0 1,0 0,0 0,0 0,0 0,0 0,0 0,0 0,0 0,0 0,0 1,0-1,0 0,0 0,0-4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31T15:45:04.538"/>
    </inkml:context>
    <inkml:brush xml:id="br0">
      <inkml:brushProperty name="width" value="0.1" units="cm"/>
      <inkml:brushProperty name="height" value="0.6" units="cm"/>
      <inkml:brushProperty name="color" value="#F6630D"/>
      <inkml:brushProperty name="ignorePressure" value="1"/>
      <inkml:brushProperty name="inkEffects" value="pencil"/>
    </inkml:brush>
  </inkml:definitions>
  <inkml:trace contextRef="#ctx0" brushRef="#br0">1 0,'0'4,"0"6,0 4,0 4,0 3,0 2,0 0,0 2,0-1,0 0,0-1,0 1,0-1,0 0,0 0,0 1,0 2,0 3,0-1,0-1,0-1,0-1,0-1,4-1,1 0,0 0,-1 0,-1 0,-1 0,-2 0,5 0,4-4,1 3,-2 1,-1 1,1-4,0-1,-2 0,2 1,0 1,-1 0,1-3,0 0,-1 0,-2 1,2 2,0 4,-2 2,-1 1,3-4,-1 0,0 2,-2-1,-2 0,0-1,-2 0,4-5,1 0,4-1,0 1,-2 5,3-2,-1 0,-2 4,2 1,-1 0,-1-1,-2 0,2-5,3-2,1-1,-2 1,1-3,0 0,-3 1,2-2,-1 0,-2 1,-1 3,1 1,5-3,0 0,-2 1,2 2,-2 0,-2 2,2-4,4 0,-2 0,2-2,-1-1,-3 2,2-3,-3 1,3-3,3 1,-1 2,1-1,-1 0,0-2,-1 2,0-3,3 2,3-2,1-3,3-2,0-3,2-2,-1 0,1-1,-1-1,1 0,-1 1,0 0,0-1,0 1,1 0,-1 0,0 0,0 0,0 0,0 0,0 0,0 0,0 0,0 0,-4-4,-1-1,-4-4,0-4,-2-4,0 1,-2-1,2 3,-1-1,0 3,0 0,1 1,-1-2,1-1,3 0,-2 0,-2-2,0 1,3 0,2-2,3-1,-2-3,0 3,1 1,2-1,0 2,-2 1,-4-1,-1-3,1 3,-2 0,2 2,-3 0,2-1,-2-3,2 3,-2-1,-3 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31T15:45:11.292"/>
    </inkml:context>
    <inkml:brush xml:id="br0">
      <inkml:brushProperty name="width" value="0.1" units="cm"/>
      <inkml:brushProperty name="height" value="0.6" units="cm"/>
      <inkml:brushProperty name="color" value="#F6630D"/>
      <inkml:brushProperty name="ignorePressure" value="1"/>
      <inkml:brushProperty name="inkEffects" value="pencil"/>
    </inkml:brush>
  </inkml:definitions>
  <inkml:trace contextRef="#ctx0" brushRef="#br0">1 602,'4'-4,"5"-5,5-5,4-4,3 1,2 0,-3-2,-1 3,-4 0,-1-1,2-2,2-1,-2-2,0 4,-3 0,-4-1,2 4,1 0,4 2,-2 0,2-2,-3-2,1 1,2 4,-2 0,0 1,2 4,-1-2,0 2,-2-3,0 0,-1-1,0 0,-1-1,1 2,-1-3,0 2,4 2,2 3,-1-1,1-4,0 1,3 1,-4-1,1 0,0 3,2 2,2 2,1 2,0 0,1 1,0 1,1-1,-1 1,0-1,1 0,-1 0,0 0,0 0,0 0,0 0,-3 4,-6 5,2 1,3-1,-1 2,-1-1,-3 2,1-2,1-1,-2 0,0 0,-2 2,-3 2,1 4,3 2,-2 3,3-3,-2-1,1-3,-2-1,-2 2,-4 2,3-3,-1 1,2-3,0 1,2-2,-1 0,-1 3,-4 2,-1 3,1 1,1 1,-1 1,3-3,0-2,-2 1,3 0,-1 2,3-4,-2 0,-1 1,-2 1,1 2,0 0,3-3,-1 0,-2 0,3 2,-2 0,-1 2,2 0,-1 1,-2 4,3-2,-1-2,-1-1,-3 0,-1 0,-1 1,2-5,1 0,0 0,-2 1,0 1,-2 1,0 1,-1 1,0 0,0 1,0-1,0 0,0 0,-1 1,1-1,4 0,1 0,4-4,0-1,-1 0,-2 1,-2 2,-2 0,-1 1,-1 1,0 0,3-4,2-1,0 1,-2 0,0 1,-1 2,-1 0,-1 1,0 0,0 0,0 0,-1 0,1 1,0-1,0 0,0 0,0 0,0 0,0 0,0 1,0-1,0 0,0 0,0 0,4 0,2 0,-1 0,-1 0,-1 0,-1 0,-1 0,-1 1,0-1,4-4,1-1,0 0,-2 1,0 1,-1 2,-1 0,-1 0,0 1,0 1,0-1,-1 0,1 1,0-1,0 0,0 0,0 0,0 0,0 0,0 1,0 2,0 3,0-1,0-1,0-1,0-1,0-1,0-1,0 0,0 0,0 0,0 0,0 0,0 0,0 0,0 0,0 0,0 0,0 0,0-4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31T15:45:13.927"/>
    </inkml:context>
    <inkml:brush xml:id="br0">
      <inkml:brushProperty name="width" value="0.1" units="cm"/>
      <inkml:brushProperty name="height" value="0.6" units="cm"/>
      <inkml:brushProperty name="color" value="#F6630D"/>
      <inkml:brushProperty name="ignorePressure" value="1"/>
      <inkml:brushProperty name="inkEffects" value="pencil"/>
    </inkml:brush>
  </inkml:definitions>
  <inkml:trace contextRef="#ctx0" brushRef="#br0">302 1,'0'4,"0"5,0 5,0 4,0 3,0 2,0 1,0 0,0 0,0 0,0 0,0-1,0 0,0 1,0-1,0 0,0 0,0 0,0 0,0 0,0 0,0 0,0 0,0 0,0 0,0 1,0-1,0 0,0 0,0 0,0 0,0 0,0 0,0 0,0 0,0 0,0 1,0-1,0 0,0 0,0 0,0 0,0 0,0 0,0 0,0 1,0-1,0 0,0 0,-4-4,-1-1,0 0,1 1,1 1,1 1,1 2,1-1,0 2,0-1,0 0,1 0,-1 1,0-1,-4 0,-1 0,-1 0,2 0,1 0,1 0,1 1,-3-5,-1 3,0 5,-2 6,-1 5,1 1,2-4,-2-6,1-5,-4-3,1 0,1-1,3 1,1 0,-2-2,1-2,0 5,-3 2,-4 1,0 1,3-1,2 3,-2-2,1-3,2-1,2 0,-2 0,-4 1,-1-1,2 1,3-1,-2-3,0-1,2 0,2 2,1 0,2 1,0 1,1 1,1-4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31T15:45:15.097"/>
    </inkml:context>
    <inkml:brush xml:id="br0">
      <inkml:brushProperty name="width" value="0.1" units="cm"/>
      <inkml:brushProperty name="height" value="0.6" units="cm"/>
      <inkml:brushProperty name="color" value="#F6630D"/>
      <inkml:brushProperty name="ignorePressure" value="1"/>
      <inkml:brushProperty name="inkEffects" value="pencil"/>
    </inkml:brush>
  </inkml:definitions>
  <inkml:trace contextRef="#ctx0" brushRef="#br0">0 0,'0'4,"0"2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31T15:45:21.253"/>
    </inkml:context>
    <inkml:brush xml:id="br0">
      <inkml:brushProperty name="width" value="0.1" units="cm"/>
      <inkml:brushProperty name="height" value="0.6" units="cm"/>
      <inkml:brushProperty name="color" value="#F6630D"/>
      <inkml:brushProperty name="ignorePressure" value="1"/>
      <inkml:brushProperty name="inkEffects" value="pencil"/>
    </inkml:brush>
  </inkml:definitions>
  <inkml:trace contextRef="#ctx0" brushRef="#br0">0 992,'0'4,"4"5,5 1,1 3,-1 3,2-1,-1 0,-2 3,1-3,0 1,1-3,0 0,2-1,-2 0,-1 2,0 4,4 1,-2 2,-1 2,1-4,-2 0,3-5,-2 0,2-2,-2 0,2-1,-1 1,-3 2,2-1,2-2,0 0,2-1,-2 1,1-1,-1 1,-4 3,2 0,3-4,-2 2,3-2,1-3,3-2,3-2,-3 2,-1 1,-2 2,-1 5,2-1,1-1,3-4,1-2,2-3,-1-1,2 0,-1-2,1 1,-1-1,0 1,1-1,-1 1,0 0,0 0,0 0,0 0,0 0,0 0,0 0,-4-4,-1-1,-3-4,-1 0,1-3,2 1,-1-1,-5-4,1 2,-2-1,1 2,-1 0,2 1,-2 0,-2-3,2 2,-2-2,3-1,3 1,-2 0,-1-2,0-1,-1-3,1 4,-1-1,-2 0,-3-1,2 2,4 1,0-2,2 3,-2 0,-1-1,-4-3,-2-1,-2-1,2 2,1 1,4 4,-1 0,3 2,0 0,1-3,0-2,-3-2,-3-2,-3-2,-1 0,3 3,0 2,-1-1,0 0,-2-1,-1-2,4 4,0 0,4 0,0-1,-1-1,-3-2,3 0,-1-1,-1 0,2-1,0 1,-2 0,3 4,-1 1,-1-1,1 4,0 0,-1-1,2 1,-1 1,-2-2,2 1,0 1,-1-3,-3-2,-1-1,3-1,-1-2,0 0,-1 0,-1-1,-2 1,0-1,3-7,5-11,1 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15:45:34.737"/>
    </inkml:context>
    <inkml:brush xml:id="br0">
      <inkml:brushProperty name="width" value="0.1" units="cm"/>
      <inkml:brushProperty name="height" value="0.1" units="cm"/>
      <inkml:brushProperty name="color" value="#FF0066"/>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4A24E54-CD36-4624-B288-333E6AE6FFEF}" type="datetimeFigureOut">
              <a:rPr lang="en-IN" smtClean="0"/>
              <a:t>01-04-2024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C6E0F1DE-B688-42D9-B000-9E0AEEB3DEF3}" type="slidenum">
              <a:rPr lang="en-IN" smtClean="0"/>
              <a:t>‹#›</a:t>
            </a:fld>
            <a:endParaRPr lang="en-IN"/>
          </a:p>
        </p:txBody>
      </p:sp>
    </p:spTree>
    <p:extLst>
      <p:ext uri="{BB962C8B-B14F-4D97-AF65-F5344CB8AC3E}">
        <p14:creationId xmlns:p14="http://schemas.microsoft.com/office/powerpoint/2010/main" val="13569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A24E54-CD36-4624-B288-333E6AE6FFEF}"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E0F1DE-B688-42D9-B000-9E0AEEB3DEF3}" type="slidenum">
              <a:rPr lang="en-IN" smtClean="0"/>
              <a:t>‹#›</a:t>
            </a:fld>
            <a:endParaRPr lang="en-IN"/>
          </a:p>
        </p:txBody>
      </p:sp>
    </p:spTree>
    <p:extLst>
      <p:ext uri="{BB962C8B-B14F-4D97-AF65-F5344CB8AC3E}">
        <p14:creationId xmlns:p14="http://schemas.microsoft.com/office/powerpoint/2010/main" val="1784094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4A24E54-CD36-4624-B288-333E6AE6FFEF}" type="datetimeFigureOut">
              <a:rPr lang="en-IN" smtClean="0"/>
              <a:t>01-04-2024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6E0F1DE-B688-42D9-B000-9E0AEEB3DEF3}" type="slidenum">
              <a:rPr lang="en-IN" smtClean="0"/>
              <a:t>‹#›</a:t>
            </a:fld>
            <a:endParaRPr lang="en-IN"/>
          </a:p>
        </p:txBody>
      </p:sp>
    </p:spTree>
    <p:extLst>
      <p:ext uri="{BB962C8B-B14F-4D97-AF65-F5344CB8AC3E}">
        <p14:creationId xmlns:p14="http://schemas.microsoft.com/office/powerpoint/2010/main" val="1749530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4A24E54-CD36-4624-B288-333E6AE6FFEF}" type="datetimeFigureOut">
              <a:rPr lang="en-IN" smtClean="0"/>
              <a:t>01-04-2024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6E0F1DE-B688-42D9-B000-9E0AEEB3DEF3}"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15570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4A24E54-CD36-4624-B288-333E6AE6FFEF}" type="datetimeFigureOut">
              <a:rPr lang="en-IN" smtClean="0"/>
              <a:t>01-04-2024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6E0F1DE-B688-42D9-B000-9E0AEEB3DEF3}" type="slidenum">
              <a:rPr lang="en-IN" smtClean="0"/>
              <a:t>‹#›</a:t>
            </a:fld>
            <a:endParaRPr lang="en-IN"/>
          </a:p>
        </p:txBody>
      </p:sp>
    </p:spTree>
    <p:extLst>
      <p:ext uri="{BB962C8B-B14F-4D97-AF65-F5344CB8AC3E}">
        <p14:creationId xmlns:p14="http://schemas.microsoft.com/office/powerpoint/2010/main" val="2646682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A24E54-CD36-4624-B288-333E6AE6FFEF}"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E0F1DE-B688-42D9-B000-9E0AEEB3DEF3}" type="slidenum">
              <a:rPr lang="en-IN" smtClean="0"/>
              <a:t>‹#›</a:t>
            </a:fld>
            <a:endParaRPr lang="en-IN"/>
          </a:p>
        </p:txBody>
      </p:sp>
    </p:spTree>
    <p:extLst>
      <p:ext uri="{BB962C8B-B14F-4D97-AF65-F5344CB8AC3E}">
        <p14:creationId xmlns:p14="http://schemas.microsoft.com/office/powerpoint/2010/main" val="3542795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A24E54-CD36-4624-B288-333E6AE6FFEF}"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E0F1DE-B688-42D9-B000-9E0AEEB3DEF3}" type="slidenum">
              <a:rPr lang="en-IN" smtClean="0"/>
              <a:t>‹#›</a:t>
            </a:fld>
            <a:endParaRPr lang="en-IN"/>
          </a:p>
        </p:txBody>
      </p:sp>
    </p:spTree>
    <p:extLst>
      <p:ext uri="{BB962C8B-B14F-4D97-AF65-F5344CB8AC3E}">
        <p14:creationId xmlns:p14="http://schemas.microsoft.com/office/powerpoint/2010/main" val="3177320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A24E54-CD36-4624-B288-333E6AE6FFEF}"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E0F1DE-B688-42D9-B000-9E0AEEB3DEF3}" type="slidenum">
              <a:rPr lang="en-IN" smtClean="0"/>
              <a:t>‹#›</a:t>
            </a:fld>
            <a:endParaRPr lang="en-IN"/>
          </a:p>
        </p:txBody>
      </p:sp>
    </p:spTree>
    <p:extLst>
      <p:ext uri="{BB962C8B-B14F-4D97-AF65-F5344CB8AC3E}">
        <p14:creationId xmlns:p14="http://schemas.microsoft.com/office/powerpoint/2010/main" val="1658690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4A24E54-CD36-4624-B288-333E6AE6FFEF}" type="datetimeFigureOut">
              <a:rPr lang="en-IN" smtClean="0"/>
              <a:t>01-04-2024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6E0F1DE-B688-42D9-B000-9E0AEEB3DEF3}" type="slidenum">
              <a:rPr lang="en-IN" smtClean="0"/>
              <a:t>‹#›</a:t>
            </a:fld>
            <a:endParaRPr lang="en-IN"/>
          </a:p>
        </p:txBody>
      </p:sp>
    </p:spTree>
    <p:extLst>
      <p:ext uri="{BB962C8B-B14F-4D97-AF65-F5344CB8AC3E}">
        <p14:creationId xmlns:p14="http://schemas.microsoft.com/office/powerpoint/2010/main" val="2774758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A24E54-CD36-4624-B288-333E6AE6FFEF}"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E0F1DE-B688-42D9-B000-9E0AEEB3DEF3}" type="slidenum">
              <a:rPr lang="en-IN" smtClean="0"/>
              <a:t>‹#›</a:t>
            </a:fld>
            <a:endParaRPr lang="en-IN"/>
          </a:p>
        </p:txBody>
      </p:sp>
    </p:spTree>
    <p:extLst>
      <p:ext uri="{BB962C8B-B14F-4D97-AF65-F5344CB8AC3E}">
        <p14:creationId xmlns:p14="http://schemas.microsoft.com/office/powerpoint/2010/main" val="3819168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4A24E54-CD36-4624-B288-333E6AE6FFEF}" type="datetimeFigureOut">
              <a:rPr lang="en-IN" smtClean="0"/>
              <a:t>01-04-2024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6E0F1DE-B688-42D9-B000-9E0AEEB3DEF3}" type="slidenum">
              <a:rPr lang="en-IN" smtClean="0"/>
              <a:t>‹#›</a:t>
            </a:fld>
            <a:endParaRPr lang="en-IN"/>
          </a:p>
        </p:txBody>
      </p:sp>
    </p:spTree>
    <p:extLst>
      <p:ext uri="{BB962C8B-B14F-4D97-AF65-F5344CB8AC3E}">
        <p14:creationId xmlns:p14="http://schemas.microsoft.com/office/powerpoint/2010/main" val="3012029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A24E54-CD36-4624-B288-333E6AE6FFEF}"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E0F1DE-B688-42D9-B000-9E0AEEB3DEF3}" type="slidenum">
              <a:rPr lang="en-IN" smtClean="0"/>
              <a:t>‹#›</a:t>
            </a:fld>
            <a:endParaRPr lang="en-IN"/>
          </a:p>
        </p:txBody>
      </p:sp>
    </p:spTree>
    <p:extLst>
      <p:ext uri="{BB962C8B-B14F-4D97-AF65-F5344CB8AC3E}">
        <p14:creationId xmlns:p14="http://schemas.microsoft.com/office/powerpoint/2010/main" val="437921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A24E54-CD36-4624-B288-333E6AE6FFEF}" type="datetimeFigureOut">
              <a:rPr lang="en-IN" smtClean="0"/>
              <a:t>01-04-2024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E0F1DE-B688-42D9-B000-9E0AEEB3DEF3}" type="slidenum">
              <a:rPr lang="en-IN" smtClean="0"/>
              <a:t>‹#›</a:t>
            </a:fld>
            <a:endParaRPr lang="en-IN"/>
          </a:p>
        </p:txBody>
      </p:sp>
    </p:spTree>
    <p:extLst>
      <p:ext uri="{BB962C8B-B14F-4D97-AF65-F5344CB8AC3E}">
        <p14:creationId xmlns:p14="http://schemas.microsoft.com/office/powerpoint/2010/main" val="1622599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A24E54-CD36-4624-B288-333E6AE6FFEF}"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E0F1DE-B688-42D9-B000-9E0AEEB3DEF3}" type="slidenum">
              <a:rPr lang="en-IN" smtClean="0"/>
              <a:t>‹#›</a:t>
            </a:fld>
            <a:endParaRPr lang="en-IN"/>
          </a:p>
        </p:txBody>
      </p:sp>
    </p:spTree>
    <p:extLst>
      <p:ext uri="{BB962C8B-B14F-4D97-AF65-F5344CB8AC3E}">
        <p14:creationId xmlns:p14="http://schemas.microsoft.com/office/powerpoint/2010/main" val="556204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A24E54-CD36-4624-B288-333E6AE6FFEF}" type="datetimeFigureOut">
              <a:rPr lang="en-IN" smtClean="0"/>
              <a:t>01-04-2024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E0F1DE-B688-42D9-B000-9E0AEEB3DEF3}" type="slidenum">
              <a:rPr lang="en-IN" smtClean="0"/>
              <a:t>‹#›</a:t>
            </a:fld>
            <a:endParaRPr lang="en-IN"/>
          </a:p>
        </p:txBody>
      </p:sp>
    </p:spTree>
    <p:extLst>
      <p:ext uri="{BB962C8B-B14F-4D97-AF65-F5344CB8AC3E}">
        <p14:creationId xmlns:p14="http://schemas.microsoft.com/office/powerpoint/2010/main" val="228022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A24E54-CD36-4624-B288-333E6AE6FFEF}"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E0F1DE-B688-42D9-B000-9E0AEEB3DEF3}" type="slidenum">
              <a:rPr lang="en-IN" smtClean="0"/>
              <a:t>‹#›</a:t>
            </a:fld>
            <a:endParaRPr lang="en-IN"/>
          </a:p>
        </p:txBody>
      </p:sp>
    </p:spTree>
    <p:extLst>
      <p:ext uri="{BB962C8B-B14F-4D97-AF65-F5344CB8AC3E}">
        <p14:creationId xmlns:p14="http://schemas.microsoft.com/office/powerpoint/2010/main" val="1267970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A24E54-CD36-4624-B288-333E6AE6FFEF}"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E0F1DE-B688-42D9-B000-9E0AEEB3DEF3}" type="slidenum">
              <a:rPr lang="en-IN" smtClean="0"/>
              <a:t>‹#›</a:t>
            </a:fld>
            <a:endParaRPr lang="en-IN"/>
          </a:p>
        </p:txBody>
      </p:sp>
    </p:spTree>
    <p:extLst>
      <p:ext uri="{BB962C8B-B14F-4D97-AF65-F5344CB8AC3E}">
        <p14:creationId xmlns:p14="http://schemas.microsoft.com/office/powerpoint/2010/main" val="1594219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A24E54-CD36-4624-B288-333E6AE6FFEF}" type="datetimeFigureOut">
              <a:rPr lang="en-IN" smtClean="0"/>
              <a:t>01-04-2024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6E0F1DE-B688-42D9-B000-9E0AEEB3DEF3}" type="slidenum">
              <a:rPr lang="en-IN" smtClean="0"/>
              <a:t>‹#›</a:t>
            </a:fld>
            <a:endParaRPr lang="en-IN"/>
          </a:p>
        </p:txBody>
      </p:sp>
    </p:spTree>
    <p:extLst>
      <p:ext uri="{BB962C8B-B14F-4D97-AF65-F5344CB8AC3E}">
        <p14:creationId xmlns:p14="http://schemas.microsoft.com/office/powerpoint/2010/main" val="100861057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computerhope.com/jargon/p/program.htm" TargetMode="External"/><Relationship Id="rId2" Type="http://schemas.openxmlformats.org/officeDocument/2006/relationships/hyperlink" Target="https://www.computerhope.com/jargon/d/device.htm"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www.computerhope.com/jargon/b/bit.ht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customXml" Target="../ink/ink6.xml"/><Relationship Id="rId18" Type="http://schemas.openxmlformats.org/officeDocument/2006/relationships/image" Target="../media/image23.png"/><Relationship Id="rId26" Type="http://schemas.openxmlformats.org/officeDocument/2006/relationships/image" Target="../media/image27.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20.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15.png"/><Relationship Id="rId16" Type="http://schemas.openxmlformats.org/officeDocument/2006/relationships/image" Target="../media/image22.png"/><Relationship Id="rId20" Type="http://schemas.openxmlformats.org/officeDocument/2006/relationships/image" Target="../media/image24.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customXml" Target="../ink/ink5.xml"/><Relationship Id="rId24" Type="http://schemas.openxmlformats.org/officeDocument/2006/relationships/image" Target="../media/image26.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28.png"/><Relationship Id="rId10" Type="http://schemas.openxmlformats.org/officeDocument/2006/relationships/image" Target="../media/image19.png"/><Relationship Id="rId19" Type="http://schemas.openxmlformats.org/officeDocument/2006/relationships/customXml" Target="../ink/ink9.xml"/><Relationship Id="rId4" Type="http://schemas.openxmlformats.org/officeDocument/2006/relationships/image" Target="../media/image16.png"/><Relationship Id="rId9" Type="http://schemas.openxmlformats.org/officeDocument/2006/relationships/customXml" Target="../ink/ink4.xml"/><Relationship Id="rId14" Type="http://schemas.openxmlformats.org/officeDocument/2006/relationships/image" Target="../media/image21.png"/><Relationship Id="rId22" Type="http://schemas.openxmlformats.org/officeDocument/2006/relationships/image" Target="../media/image25.png"/><Relationship Id="rId27" Type="http://schemas.openxmlformats.org/officeDocument/2006/relationships/customXml" Target="../ink/ink13.xml"/><Relationship Id="rId30"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1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13B587-3459-904C-2E88-E97767421EB7}"/>
              </a:ext>
            </a:extLst>
          </p:cNvPr>
          <p:cNvSpPr txBox="1"/>
          <p:nvPr/>
        </p:nvSpPr>
        <p:spPr>
          <a:xfrm>
            <a:off x="0" y="-1"/>
            <a:ext cx="12057529" cy="7417415"/>
          </a:xfrm>
          <a:prstGeom prst="rect">
            <a:avLst/>
          </a:prstGeom>
          <a:noFill/>
        </p:spPr>
        <p:txBody>
          <a:bodyPr wrap="square" rtlCol="0">
            <a:spAutoFit/>
          </a:bodyPr>
          <a:lstStyle/>
          <a:p>
            <a:r>
              <a:rPr lang="en-US" sz="2800" u="sng" dirty="0">
                <a:latin typeface="Times New Roman" panose="02020603050405020304" pitchFamily="18" charset="0"/>
                <a:cs typeface="Times New Roman" panose="02020603050405020304" pitchFamily="18" charset="0"/>
              </a:rPr>
              <a:t>HOW ‘C’ EVOLVED?</a:t>
            </a:r>
          </a:p>
          <a:p>
            <a:pPr marL="285750" indent="-285750">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DENNIS RITCHIE </a:t>
            </a:r>
            <a:r>
              <a:rPr lang="en-US" sz="2800" dirty="0">
                <a:latin typeface="Times New Roman" panose="02020603050405020304" pitchFamily="18" charset="0"/>
                <a:cs typeface="Times New Roman" panose="02020603050405020304" pitchFamily="18" charset="0"/>
              </a:rPr>
              <a:t>developed C in Bell Laboratories.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 is the successor of B Language.</a:t>
            </a:r>
          </a:p>
          <a:p>
            <a:pPr marL="285750" indent="-285750">
              <a:buFont typeface="Arial" panose="020B0604020202020204" pitchFamily="34" charset="0"/>
              <a:buChar char="•"/>
            </a:pPr>
            <a:r>
              <a:rPr lang="en-IN" sz="2800" b="1" u="sng" dirty="0">
                <a:latin typeface="Times New Roman" panose="02020603050405020304" pitchFamily="18" charset="0"/>
                <a:cs typeface="Times New Roman" panose="02020603050405020304" pitchFamily="18" charset="0"/>
              </a:rPr>
              <a:t>UNIX OS </a:t>
            </a:r>
            <a:r>
              <a:rPr lang="en-IN" sz="2800" dirty="0">
                <a:latin typeface="Times New Roman" panose="02020603050405020304" pitchFamily="18" charset="0"/>
                <a:cs typeface="Times New Roman" panose="02020603050405020304" pitchFamily="18" charset="0"/>
              </a:rPr>
              <a:t>was already written with </a:t>
            </a:r>
            <a:r>
              <a:rPr lang="en-IN" sz="2800" b="1" u="sng" dirty="0">
                <a:latin typeface="Times New Roman" panose="02020603050405020304" pitchFamily="18" charset="0"/>
                <a:cs typeface="Times New Roman" panose="02020603050405020304" pitchFamily="18" charset="0"/>
              </a:rPr>
              <a:t>B Language </a:t>
            </a:r>
            <a:r>
              <a:rPr lang="en-IN" sz="2800" dirty="0">
                <a:latin typeface="Times New Roman" panose="02020603050405020304" pitchFamily="18" charset="0"/>
                <a:cs typeface="Times New Roman" panose="02020603050405020304" pitchFamily="18" charset="0"/>
              </a:rPr>
              <a:t>. But to overcome some difficulties, ‘C’ was developed and used .</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1989, it is standardised by ANSI(American National Standards Institute) and so called as ANSI-C.</a:t>
            </a:r>
          </a:p>
          <a:p>
            <a:pPr marL="285750" indent="-285750">
              <a:buFont typeface="Arial" panose="020B0604020202020204" pitchFamily="34" charset="0"/>
              <a:buChar char="•"/>
            </a:pPr>
            <a:r>
              <a:rPr lang="en-IN" sz="2800" b="1" u="sng" dirty="0">
                <a:latin typeface="Times New Roman" panose="02020603050405020304" pitchFamily="18" charset="0"/>
                <a:cs typeface="Times New Roman" panose="02020603050405020304" pitchFamily="18" charset="0"/>
              </a:rPr>
              <a:t>HOW HUMANS EVOLVED</a:t>
            </a:r>
            <a:r>
              <a:rPr lang="en-IN" sz="2800" b="1" dirty="0">
                <a:latin typeface="Times New Roman" panose="02020603050405020304" pitchFamily="18" charset="0"/>
                <a:cs typeface="Times New Roman" panose="02020603050405020304" pitchFamily="18" charset="0"/>
              </a:rPr>
              <a:t>?                             </a:t>
            </a:r>
            <a:r>
              <a:rPr lang="en-IN" sz="2800" b="1" u="sng" dirty="0">
                <a:latin typeface="Times New Roman" panose="02020603050405020304" pitchFamily="18" charset="0"/>
                <a:cs typeface="Times New Roman" panose="02020603050405020304" pitchFamily="18" charset="0"/>
              </a:rPr>
              <a:t>HOW ‘C’ EVOLVED</a:t>
            </a:r>
            <a:r>
              <a:rPr lang="en-IN" sz="2800" b="1"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18EF26D-5BD1-3526-5D0C-C5BEAC582A8D}"/>
              </a:ext>
            </a:extLst>
          </p:cNvPr>
          <p:cNvPicPr>
            <a:picLocks noChangeAspect="1"/>
          </p:cNvPicPr>
          <p:nvPr/>
        </p:nvPicPr>
        <p:blipFill>
          <a:blip r:embed="rId2"/>
          <a:stretch>
            <a:fillRect/>
          </a:stretch>
        </p:blipFill>
        <p:spPr>
          <a:xfrm>
            <a:off x="6687670" y="3708706"/>
            <a:ext cx="5280211" cy="2840886"/>
          </a:xfrm>
          <a:prstGeom prst="rect">
            <a:avLst/>
          </a:prstGeom>
        </p:spPr>
      </p:pic>
      <p:pic>
        <p:nvPicPr>
          <p:cNvPr id="6" name="Picture 5">
            <a:extLst>
              <a:ext uri="{FF2B5EF4-FFF2-40B4-BE49-F238E27FC236}">
                <a16:creationId xmlns:a16="http://schemas.microsoft.com/office/drawing/2014/main" id="{54C66C8E-E2AD-7AD4-E467-B2AE199A800F}"/>
              </a:ext>
            </a:extLst>
          </p:cNvPr>
          <p:cNvPicPr>
            <a:picLocks noChangeAspect="1"/>
          </p:cNvPicPr>
          <p:nvPr/>
        </p:nvPicPr>
        <p:blipFill>
          <a:blip r:embed="rId3"/>
          <a:stretch>
            <a:fillRect/>
          </a:stretch>
        </p:blipFill>
        <p:spPr>
          <a:xfrm>
            <a:off x="304800" y="3708706"/>
            <a:ext cx="4572000" cy="2840886"/>
          </a:xfrm>
          <a:prstGeom prst="rect">
            <a:avLst/>
          </a:prstGeom>
        </p:spPr>
      </p:pic>
    </p:spTree>
    <p:extLst>
      <p:ext uri="{BB962C8B-B14F-4D97-AF65-F5344CB8AC3E}">
        <p14:creationId xmlns:p14="http://schemas.microsoft.com/office/powerpoint/2010/main" val="1265596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772D3-7912-024F-84A2-E8CA62D69692}"/>
              </a:ext>
            </a:extLst>
          </p:cNvPr>
          <p:cNvSpPr>
            <a:spLocks noGrp="1"/>
          </p:cNvSpPr>
          <p:nvPr>
            <p:ph type="title"/>
          </p:nvPr>
        </p:nvSpPr>
        <p:spPr>
          <a:xfrm>
            <a:off x="206188" y="127880"/>
            <a:ext cx="11654118" cy="365180"/>
          </a:xfrm>
        </p:spPr>
        <p:txBody>
          <a:bodyPr>
            <a:noAutofit/>
          </a:bodyPr>
          <a:lstStyle/>
          <a:p>
            <a:pPr algn="ctr"/>
            <a:r>
              <a:rPr lang="en-IN" sz="2800" b="1" u="sng" dirty="0">
                <a:latin typeface="Times New Roman" panose="02020603050405020304" pitchFamily="18" charset="0"/>
                <a:cs typeface="Times New Roman" panose="02020603050405020304" pitchFamily="18" charset="0"/>
              </a:rPr>
              <a:t>TOKEN</a:t>
            </a:r>
          </a:p>
        </p:txBody>
      </p:sp>
      <p:pic>
        <p:nvPicPr>
          <p:cNvPr id="7" name="Content Placeholder 6">
            <a:extLst>
              <a:ext uri="{FF2B5EF4-FFF2-40B4-BE49-F238E27FC236}">
                <a16:creationId xmlns:a16="http://schemas.microsoft.com/office/drawing/2014/main" id="{06F2E2CA-A203-B474-1ADB-2BBE4DB83AC8}"/>
              </a:ext>
            </a:extLst>
          </p:cNvPr>
          <p:cNvPicPr>
            <a:picLocks noGrp="1" noChangeAspect="1"/>
          </p:cNvPicPr>
          <p:nvPr>
            <p:ph idx="1"/>
          </p:nvPr>
        </p:nvPicPr>
        <p:blipFill>
          <a:blip r:embed="rId2"/>
          <a:stretch>
            <a:fillRect/>
          </a:stretch>
        </p:blipFill>
        <p:spPr>
          <a:xfrm>
            <a:off x="6076263" y="2232212"/>
            <a:ext cx="5784043" cy="3083858"/>
          </a:xfrm>
          <a:prstGeom prst="rect">
            <a:avLst/>
          </a:prstGeom>
        </p:spPr>
      </p:pic>
      <p:pic>
        <p:nvPicPr>
          <p:cNvPr id="4" name="Picture 3">
            <a:extLst>
              <a:ext uri="{FF2B5EF4-FFF2-40B4-BE49-F238E27FC236}">
                <a16:creationId xmlns:a16="http://schemas.microsoft.com/office/drawing/2014/main" id="{0ED796A7-4474-809B-2C5B-30FCC3D6C1A3}"/>
              </a:ext>
            </a:extLst>
          </p:cNvPr>
          <p:cNvPicPr>
            <a:picLocks noChangeAspect="1"/>
          </p:cNvPicPr>
          <p:nvPr/>
        </p:nvPicPr>
        <p:blipFill>
          <a:blip r:embed="rId3"/>
          <a:stretch>
            <a:fillRect/>
          </a:stretch>
        </p:blipFill>
        <p:spPr>
          <a:xfrm>
            <a:off x="206188" y="2232212"/>
            <a:ext cx="4661646" cy="3083859"/>
          </a:xfrm>
          <a:prstGeom prst="rect">
            <a:avLst/>
          </a:prstGeom>
        </p:spPr>
      </p:pic>
      <p:sp>
        <p:nvSpPr>
          <p:cNvPr id="6" name="TextBox 5">
            <a:extLst>
              <a:ext uri="{FF2B5EF4-FFF2-40B4-BE49-F238E27FC236}">
                <a16:creationId xmlns:a16="http://schemas.microsoft.com/office/drawing/2014/main" id="{2A3CF38F-C563-6DE9-AE80-87ED88840290}"/>
              </a:ext>
            </a:extLst>
          </p:cNvPr>
          <p:cNvSpPr txBox="1"/>
          <p:nvPr/>
        </p:nvSpPr>
        <p:spPr>
          <a:xfrm>
            <a:off x="0" y="1541929"/>
            <a:ext cx="5289178" cy="1015663"/>
          </a:xfrm>
          <a:prstGeom prst="rect">
            <a:avLst/>
          </a:prstGeom>
          <a:noFill/>
        </p:spPr>
        <p:txBody>
          <a:bodyPr wrap="square" rtlCol="0">
            <a:spAutoFit/>
          </a:bodyPr>
          <a:lstStyle/>
          <a:p>
            <a:pPr marL="0" indent="0">
              <a:lnSpc>
                <a:spcPct val="100000"/>
              </a:lnSpc>
              <a:buNone/>
            </a:pPr>
            <a:r>
              <a:rPr lang="en-US" sz="2000" b="1" dirty="0">
                <a:effectLst/>
                <a:latin typeface="Times New Roman" panose="02020603050405020304" pitchFamily="18" charset="0"/>
                <a:cs typeface="Times New Roman" panose="02020603050405020304" pitchFamily="18" charset="0"/>
              </a:rPr>
              <a:t>A cell is defined as the smallest, basic unit of life that is responsible for all of life’s processes.</a:t>
            </a:r>
          </a:p>
          <a:p>
            <a:endParaRPr lang="en-IN" sz="2000" dirty="0"/>
          </a:p>
        </p:txBody>
      </p:sp>
      <p:sp>
        <p:nvSpPr>
          <p:cNvPr id="8" name="TextBox 7">
            <a:extLst>
              <a:ext uri="{FF2B5EF4-FFF2-40B4-BE49-F238E27FC236}">
                <a16:creationId xmlns:a16="http://schemas.microsoft.com/office/drawing/2014/main" id="{334D752E-C9DD-71EE-F68D-18980750D7DD}"/>
              </a:ext>
            </a:extLst>
          </p:cNvPr>
          <p:cNvSpPr txBox="1"/>
          <p:nvPr/>
        </p:nvSpPr>
        <p:spPr>
          <a:xfrm>
            <a:off x="6255557" y="1680428"/>
            <a:ext cx="578404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TOKENS are the basic building blocks of a program.</a:t>
            </a:r>
          </a:p>
        </p:txBody>
      </p:sp>
      <p:sp>
        <p:nvSpPr>
          <p:cNvPr id="9" name="TextBox 8">
            <a:extLst>
              <a:ext uri="{FF2B5EF4-FFF2-40B4-BE49-F238E27FC236}">
                <a16:creationId xmlns:a16="http://schemas.microsoft.com/office/drawing/2014/main" id="{D65665CF-BF6E-33DB-4D3D-61FDAE5946CA}"/>
              </a:ext>
            </a:extLst>
          </p:cNvPr>
          <p:cNvSpPr txBox="1"/>
          <p:nvPr/>
        </p:nvSpPr>
        <p:spPr>
          <a:xfrm>
            <a:off x="4892918" y="3752165"/>
            <a:ext cx="1228166" cy="369332"/>
          </a:xfrm>
          <a:prstGeom prst="rect">
            <a:avLst/>
          </a:prstGeom>
          <a:noFill/>
        </p:spPr>
        <p:txBody>
          <a:bodyPr wrap="square" rtlCol="0">
            <a:spAutoFit/>
          </a:bodyPr>
          <a:lstStyle/>
          <a:p>
            <a:r>
              <a:rPr lang="en-IN" dirty="0"/>
              <a:t>Likewise</a:t>
            </a:r>
          </a:p>
        </p:txBody>
      </p:sp>
    </p:spTree>
    <p:extLst>
      <p:ext uri="{BB962C8B-B14F-4D97-AF65-F5344CB8AC3E}">
        <p14:creationId xmlns:p14="http://schemas.microsoft.com/office/powerpoint/2010/main" val="50815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E8F1603-7C24-2AD2-322D-2CEB96CDE8BB}"/>
              </a:ext>
            </a:extLst>
          </p:cNvPr>
          <p:cNvPicPr>
            <a:picLocks noGrp="1" noChangeAspect="1"/>
          </p:cNvPicPr>
          <p:nvPr>
            <p:ph idx="1"/>
          </p:nvPr>
        </p:nvPicPr>
        <p:blipFill>
          <a:blip r:embed="rId2"/>
          <a:stretch>
            <a:fillRect/>
          </a:stretch>
        </p:blipFill>
        <p:spPr>
          <a:xfrm>
            <a:off x="1004046" y="452717"/>
            <a:ext cx="10022541" cy="5952565"/>
          </a:xfrm>
          <a:prstGeom prst="rect">
            <a:avLst/>
          </a:prstGeom>
        </p:spPr>
      </p:pic>
    </p:spTree>
    <p:extLst>
      <p:ext uri="{BB962C8B-B14F-4D97-AF65-F5344CB8AC3E}">
        <p14:creationId xmlns:p14="http://schemas.microsoft.com/office/powerpoint/2010/main" val="3677193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69666-F23F-CF75-A052-3DC66A874034}"/>
              </a:ext>
            </a:extLst>
          </p:cNvPr>
          <p:cNvSpPr>
            <a:spLocks noGrp="1"/>
          </p:cNvSpPr>
          <p:nvPr>
            <p:ph type="title"/>
          </p:nvPr>
        </p:nvSpPr>
        <p:spPr>
          <a:xfrm>
            <a:off x="1333500" y="165438"/>
            <a:ext cx="8610600" cy="473877"/>
          </a:xfrm>
        </p:spPr>
        <p:txBody>
          <a:bodyPr>
            <a:normAutofit fontScale="90000"/>
          </a:bodyPr>
          <a:lstStyle/>
          <a:p>
            <a:pPr algn="ctr"/>
            <a:r>
              <a:rPr lang="en-IN" b="1" u="sng" dirty="0">
                <a:latin typeface="Times New Roman" panose="02020603050405020304" pitchFamily="18" charset="0"/>
                <a:cs typeface="Times New Roman" panose="02020603050405020304" pitchFamily="18" charset="0"/>
              </a:rPr>
              <a:t>DATA TYPES:</a:t>
            </a:r>
          </a:p>
        </p:txBody>
      </p:sp>
      <p:sp>
        <p:nvSpPr>
          <p:cNvPr id="3" name="Content Placeholder 2">
            <a:extLst>
              <a:ext uri="{FF2B5EF4-FFF2-40B4-BE49-F238E27FC236}">
                <a16:creationId xmlns:a16="http://schemas.microsoft.com/office/drawing/2014/main" id="{8D526B42-9330-D26C-DC9C-F71331501172}"/>
              </a:ext>
            </a:extLst>
          </p:cNvPr>
          <p:cNvSpPr>
            <a:spLocks noGrp="1"/>
          </p:cNvSpPr>
          <p:nvPr>
            <p:ph idx="1"/>
          </p:nvPr>
        </p:nvSpPr>
        <p:spPr>
          <a:xfrm>
            <a:off x="438150" y="803910"/>
            <a:ext cx="11544300" cy="5787390"/>
          </a:xfrm>
        </p:spPr>
        <p:txBody>
          <a:bodyPr/>
          <a:lstStyle/>
          <a:p>
            <a:r>
              <a:rPr lang="en-IN" dirty="0">
                <a:latin typeface="Times New Roman" panose="02020603050405020304" pitchFamily="18" charset="0"/>
                <a:cs typeface="Times New Roman" panose="02020603050405020304" pitchFamily="18" charset="0"/>
              </a:rPr>
              <a:t>It tells you the type of data you have to store in memory and also how much memory to be allocated to the data. </a:t>
            </a:r>
          </a:p>
          <a:p>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endParaRPr lang="en-US" b="1" i="0" dirty="0">
              <a:effectLst/>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i="0" dirty="0">
              <a:effectLst/>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i="0" dirty="0">
              <a:effectLst/>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0" indent="0">
              <a:buNone/>
            </a:pPr>
            <a:r>
              <a:rPr lang="en-US" b="1" i="0" u="sng" dirty="0">
                <a:effectLst/>
                <a:latin typeface="Times New Roman" panose="02020603050405020304" pitchFamily="18" charset="0"/>
                <a:cs typeface="Times New Roman" panose="02020603050405020304" pitchFamily="18" charset="0"/>
              </a:rPr>
              <a:t>NOTE:</a:t>
            </a:r>
          </a:p>
          <a:p>
            <a:r>
              <a:rPr lang="en-US" b="1" i="0" dirty="0">
                <a:effectLst/>
                <a:latin typeface="Times New Roman" panose="02020603050405020304" pitchFamily="18" charset="0"/>
                <a:cs typeface="Times New Roman" panose="02020603050405020304" pitchFamily="18" charset="0"/>
              </a:rPr>
              <a:t>16-bit</a:t>
            </a:r>
            <a:r>
              <a:rPr lang="en-US" b="0" i="0" dirty="0">
                <a:effectLst/>
                <a:latin typeface="Times New Roman" panose="02020603050405020304" pitchFamily="18" charset="0"/>
                <a:cs typeface="Times New Roman" panose="02020603050405020304" pitchFamily="18" charset="0"/>
              </a:rPr>
              <a:t> is a computer </a:t>
            </a:r>
            <a:r>
              <a:rPr lang="en-US"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device</a:t>
            </a:r>
            <a:r>
              <a:rPr lang="en-US" b="0" i="0" dirty="0">
                <a:effectLst/>
                <a:latin typeface="Times New Roman" panose="02020603050405020304" pitchFamily="18" charset="0"/>
                <a:cs typeface="Times New Roman" panose="02020603050405020304" pitchFamily="18" charset="0"/>
              </a:rPr>
              <a:t> or </a:t>
            </a:r>
            <a:r>
              <a:rPr lang="en-US" b="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program</a:t>
            </a:r>
            <a:r>
              <a:rPr lang="en-US" b="0" i="0" dirty="0">
                <a:effectLst/>
                <a:latin typeface="Times New Roman" panose="02020603050405020304" pitchFamily="18" charset="0"/>
                <a:cs typeface="Times New Roman" panose="02020603050405020304" pitchFamily="18" charset="0"/>
              </a:rPr>
              <a:t> capable of transferring 16 </a:t>
            </a:r>
            <a:r>
              <a:rPr lang="en-US" b="0" i="0" u="none"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bits</a:t>
            </a:r>
            <a:r>
              <a:rPr lang="en-US" b="0" i="0" dirty="0">
                <a:effectLst/>
                <a:latin typeface="Times New Roman" panose="02020603050405020304" pitchFamily="18" charset="0"/>
                <a:cs typeface="Times New Roman" panose="02020603050405020304" pitchFamily="18" charset="0"/>
              </a:rPr>
              <a:t> of data at a time.</a:t>
            </a:r>
          </a:p>
          <a:p>
            <a:r>
              <a:rPr lang="en-US" dirty="0">
                <a:latin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cs typeface="Times New Roman" panose="02020603050405020304" pitchFamily="18" charset="0"/>
              </a:rPr>
              <a:t>32-bit</a:t>
            </a:r>
            <a:r>
              <a:rPr lang="en-US" dirty="0">
                <a:effectLst/>
                <a:latin typeface="Times New Roman" panose="02020603050405020304" pitchFamily="18" charset="0"/>
                <a:cs typeface="Times New Roman" panose="02020603050405020304" pitchFamily="18" charset="0"/>
              </a:rPr>
              <a:t> tells us that the number of bits that can be processed or transmitted. In another way, you can say that the number of bits that can be used for the single element in a data format.</a:t>
            </a:r>
          </a:p>
          <a:p>
            <a:pPr marL="0" indent="0">
              <a:buNone/>
            </a:pPr>
            <a:endParaRPr lang="en-US" dirty="0">
              <a:effectLs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F49D460-3CFF-4D2E-D523-BCAF1F63ED7A}"/>
              </a:ext>
            </a:extLst>
          </p:cNvPr>
          <p:cNvPicPr>
            <a:picLocks noChangeAspect="1"/>
          </p:cNvPicPr>
          <p:nvPr/>
        </p:nvPicPr>
        <p:blipFill>
          <a:blip r:embed="rId5"/>
          <a:stretch>
            <a:fillRect/>
          </a:stretch>
        </p:blipFill>
        <p:spPr>
          <a:xfrm>
            <a:off x="1828800" y="1666874"/>
            <a:ext cx="8229600" cy="3524251"/>
          </a:xfrm>
          <a:prstGeom prst="rect">
            <a:avLst/>
          </a:prstGeom>
        </p:spPr>
      </p:pic>
    </p:spTree>
    <p:extLst>
      <p:ext uri="{BB962C8B-B14F-4D97-AF65-F5344CB8AC3E}">
        <p14:creationId xmlns:p14="http://schemas.microsoft.com/office/powerpoint/2010/main" val="3491853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A9697-45C0-1DC3-5074-CD5561823E09}"/>
              </a:ext>
            </a:extLst>
          </p:cNvPr>
          <p:cNvSpPr>
            <a:spLocks noGrp="1"/>
          </p:cNvSpPr>
          <p:nvPr>
            <p:ph idx="1"/>
          </p:nvPr>
        </p:nvSpPr>
        <p:spPr>
          <a:xfrm>
            <a:off x="238125" y="114300"/>
            <a:ext cx="11801475" cy="6572250"/>
          </a:xfrm>
        </p:spPr>
        <p:txBody>
          <a:bodyPr/>
          <a:lstStyle/>
          <a:p>
            <a:pPr marL="0" indent="0">
              <a:buNone/>
            </a:pPr>
            <a:r>
              <a:rPr lang="en-IN" sz="3200" b="1" u="sng" dirty="0">
                <a:latin typeface="Times New Roman" panose="02020603050405020304" pitchFamily="18" charset="0"/>
                <a:cs typeface="Times New Roman" panose="02020603050405020304" pitchFamily="18" charset="0"/>
              </a:rPr>
              <a:t>The FIVE basic data types in C are:</a:t>
            </a:r>
          </a:p>
          <a:p>
            <a:r>
              <a:rPr lang="en-IN" sz="3200" dirty="0">
                <a:latin typeface="Times New Roman" panose="02020603050405020304" pitchFamily="18" charset="0"/>
                <a:cs typeface="Times New Roman" panose="02020603050405020304" pitchFamily="18" charset="0"/>
              </a:rPr>
              <a:t> character                                            -       Keyword used is char</a:t>
            </a:r>
          </a:p>
          <a:p>
            <a:r>
              <a:rPr lang="en-IN" sz="3200" dirty="0">
                <a:latin typeface="Times New Roman" panose="02020603050405020304" pitchFamily="18" charset="0"/>
                <a:cs typeface="Times New Roman" panose="02020603050405020304" pitchFamily="18" charset="0"/>
              </a:rPr>
              <a:t> Integer                                               -       Keyword used is int</a:t>
            </a:r>
          </a:p>
          <a:p>
            <a:r>
              <a:rPr lang="en-IN" sz="3200" dirty="0">
                <a:latin typeface="Times New Roman" panose="02020603050405020304" pitchFamily="18" charset="0"/>
                <a:cs typeface="Times New Roman" panose="02020603050405020304" pitchFamily="18" charset="0"/>
              </a:rPr>
              <a:t> floating point                                     -       Keyword used is float</a:t>
            </a:r>
          </a:p>
          <a:p>
            <a:r>
              <a:rPr lang="en-IN" sz="3200" dirty="0">
                <a:latin typeface="Times New Roman" panose="02020603050405020304" pitchFamily="18" charset="0"/>
                <a:cs typeface="Times New Roman" panose="02020603050405020304" pitchFamily="18" charset="0"/>
              </a:rPr>
              <a:t>Double precision floating point          -       Keyword used is double</a:t>
            </a:r>
          </a:p>
          <a:p>
            <a:r>
              <a:rPr lang="en-IN" sz="3200" dirty="0">
                <a:latin typeface="Times New Roman" panose="02020603050405020304" pitchFamily="18" charset="0"/>
                <a:cs typeface="Times New Roman" panose="02020603050405020304" pitchFamily="18" charset="0"/>
              </a:rPr>
              <a:t>Valueless                                             -       Keyword used is void</a:t>
            </a:r>
          </a:p>
          <a:p>
            <a:pPr marL="0" indent="0">
              <a:buNone/>
            </a:pPr>
            <a:r>
              <a:rPr lang="en-IN" dirty="0">
                <a:latin typeface="Times New Roman" panose="02020603050405020304" pitchFamily="18" charset="0"/>
                <a:cs typeface="Times New Roman" panose="02020603050405020304" pitchFamily="18" charset="0"/>
              </a:rPr>
              <a:t>    </a:t>
            </a:r>
            <a:r>
              <a:rPr lang="en-IN" b="1" dirty="0">
                <a:solidFill>
                  <a:srgbClr val="FF0000"/>
                </a:solidFill>
                <a:highlight>
                  <a:srgbClr val="FFFF00"/>
                </a:highlight>
                <a:latin typeface="Times New Roman" panose="02020603050405020304" pitchFamily="18" charset="0"/>
                <a:cs typeface="Times New Roman" panose="02020603050405020304" pitchFamily="18" charset="0"/>
              </a:rPr>
              <a:t>16-BIT COMPUTER</a:t>
            </a:r>
            <a:r>
              <a:rPr lang="en-IN" dirty="0">
                <a:latin typeface="Times New Roman" panose="02020603050405020304" pitchFamily="18" charset="0"/>
                <a:cs typeface="Times New Roman" panose="02020603050405020304" pitchFamily="18" charset="0"/>
              </a:rPr>
              <a:t>                                                                                  </a:t>
            </a:r>
            <a:r>
              <a:rPr lang="en-IN" b="1" dirty="0">
                <a:solidFill>
                  <a:srgbClr val="FF0000"/>
                </a:solidFill>
                <a:highlight>
                  <a:srgbClr val="FFFF00"/>
                </a:highlight>
                <a:latin typeface="Times New Roman" panose="02020603050405020304" pitchFamily="18" charset="0"/>
                <a:cs typeface="Times New Roman" panose="02020603050405020304" pitchFamily="18" charset="0"/>
              </a:rPr>
              <a:t>32-BIT COMPUTER</a:t>
            </a:r>
          </a:p>
        </p:txBody>
      </p:sp>
      <p:graphicFrame>
        <p:nvGraphicFramePr>
          <p:cNvPr id="4" name="Table 3">
            <a:extLst>
              <a:ext uri="{FF2B5EF4-FFF2-40B4-BE49-F238E27FC236}">
                <a16:creationId xmlns:a16="http://schemas.microsoft.com/office/drawing/2014/main" id="{71D67C3F-B9A2-AD08-D548-84F61FF800EB}"/>
              </a:ext>
            </a:extLst>
          </p:cNvPr>
          <p:cNvGraphicFramePr>
            <a:graphicFrameLocks noGrp="1"/>
          </p:cNvGraphicFramePr>
          <p:nvPr>
            <p:extLst>
              <p:ext uri="{D42A27DB-BD31-4B8C-83A1-F6EECF244321}">
                <p14:modId xmlns:p14="http://schemas.microsoft.com/office/powerpoint/2010/main" val="2410480148"/>
              </p:ext>
            </p:extLst>
          </p:nvPr>
        </p:nvGraphicFramePr>
        <p:xfrm>
          <a:off x="0" y="3881120"/>
          <a:ext cx="4814047" cy="2976879"/>
        </p:xfrm>
        <a:graphic>
          <a:graphicData uri="http://schemas.openxmlformats.org/drawingml/2006/table">
            <a:tbl>
              <a:tblPr firstRow="1" bandRow="1">
                <a:tableStyleId>{5C22544A-7EE6-4342-B048-85BDC9FD1C3A}</a:tableStyleId>
              </a:tblPr>
              <a:tblGrid>
                <a:gridCol w="797859">
                  <a:extLst>
                    <a:ext uri="{9D8B030D-6E8A-4147-A177-3AD203B41FA5}">
                      <a16:colId xmlns:a16="http://schemas.microsoft.com/office/drawing/2014/main" val="1124070376"/>
                    </a:ext>
                  </a:extLst>
                </a:gridCol>
                <a:gridCol w="779929">
                  <a:extLst>
                    <a:ext uri="{9D8B030D-6E8A-4147-A177-3AD203B41FA5}">
                      <a16:colId xmlns:a16="http://schemas.microsoft.com/office/drawing/2014/main" val="1761266986"/>
                    </a:ext>
                  </a:extLst>
                </a:gridCol>
                <a:gridCol w="3236259">
                  <a:extLst>
                    <a:ext uri="{9D8B030D-6E8A-4147-A177-3AD203B41FA5}">
                      <a16:colId xmlns:a16="http://schemas.microsoft.com/office/drawing/2014/main" val="1890726479"/>
                    </a:ext>
                  </a:extLst>
                </a:gridCol>
              </a:tblGrid>
              <a:tr h="983189">
                <a:tc>
                  <a:txBody>
                    <a:bodyPr/>
                    <a:lstStyle/>
                    <a:p>
                      <a:r>
                        <a:rPr lang="en-IN" dirty="0"/>
                        <a:t>DATA </a:t>
                      </a:r>
                      <a:br>
                        <a:rPr lang="en-IN" dirty="0"/>
                      </a:br>
                      <a:r>
                        <a:rPr lang="en-IN" dirty="0"/>
                        <a:t>TYPE</a:t>
                      </a:r>
                    </a:p>
                  </a:txBody>
                  <a:tcPr/>
                </a:tc>
                <a:tc>
                  <a:txBody>
                    <a:bodyPr/>
                    <a:lstStyle/>
                    <a:p>
                      <a:r>
                        <a:rPr lang="en-IN" dirty="0"/>
                        <a:t>SIZE</a:t>
                      </a:r>
                      <a:br>
                        <a:rPr lang="en-IN" dirty="0"/>
                      </a:br>
                      <a:r>
                        <a:rPr lang="en-IN" dirty="0"/>
                        <a:t>( in bits)</a:t>
                      </a:r>
                    </a:p>
                  </a:txBody>
                  <a:tcPr/>
                </a:tc>
                <a:tc>
                  <a:txBody>
                    <a:bodyPr/>
                    <a:lstStyle/>
                    <a:p>
                      <a:pPr algn="ctr"/>
                      <a:br>
                        <a:rPr lang="en-IN" dirty="0"/>
                      </a:br>
                      <a:r>
                        <a:rPr lang="en-IN" dirty="0"/>
                        <a:t>RANGE</a:t>
                      </a:r>
                      <a:br>
                        <a:rPr lang="en-IN" dirty="0"/>
                      </a:br>
                      <a:endParaRPr lang="en-IN" dirty="0"/>
                    </a:p>
                  </a:txBody>
                  <a:tcPr/>
                </a:tc>
                <a:extLst>
                  <a:ext uri="{0D108BD9-81ED-4DB2-BD59-A6C34878D82A}">
                    <a16:rowId xmlns:a16="http://schemas.microsoft.com/office/drawing/2014/main" val="2804213822"/>
                  </a:ext>
                </a:extLst>
              </a:tr>
              <a:tr h="398738">
                <a:tc>
                  <a:txBody>
                    <a:bodyPr/>
                    <a:lstStyle/>
                    <a:p>
                      <a:r>
                        <a:rPr lang="en-IN" sz="1600" dirty="0">
                          <a:latin typeface="Times New Roman" panose="02020603050405020304" pitchFamily="18" charset="0"/>
                          <a:cs typeface="Times New Roman" panose="02020603050405020304" pitchFamily="18" charset="0"/>
                        </a:rPr>
                        <a:t>char</a:t>
                      </a:r>
                    </a:p>
                  </a:txBody>
                  <a:tcPr/>
                </a:tc>
                <a:tc>
                  <a:txBody>
                    <a:bodyPr/>
                    <a:lstStyle/>
                    <a:p>
                      <a:r>
                        <a:rPr lang="en-IN" sz="1600" dirty="0">
                          <a:latin typeface="Times New Roman" panose="02020603050405020304" pitchFamily="18" charset="0"/>
                          <a:cs typeface="Times New Roman" panose="02020603050405020304" pitchFamily="18" charset="0"/>
                        </a:rPr>
                        <a:t>   8</a:t>
                      </a:r>
                    </a:p>
                  </a:txBody>
                  <a:tcPr/>
                </a:tc>
                <a:tc>
                  <a:txBody>
                    <a:bodyPr/>
                    <a:lstStyle/>
                    <a:p>
                      <a:r>
                        <a:rPr lang="en-IN" sz="1600" dirty="0">
                          <a:latin typeface="Times New Roman" panose="02020603050405020304" pitchFamily="18" charset="0"/>
                          <a:cs typeface="Times New Roman" panose="02020603050405020304" pitchFamily="18" charset="0"/>
                        </a:rPr>
                        <a:t>-128 to 127</a:t>
                      </a:r>
                    </a:p>
                  </a:txBody>
                  <a:tcPr/>
                </a:tc>
                <a:extLst>
                  <a:ext uri="{0D108BD9-81ED-4DB2-BD59-A6C34878D82A}">
                    <a16:rowId xmlns:a16="http://schemas.microsoft.com/office/drawing/2014/main" val="669829131"/>
                  </a:ext>
                </a:extLst>
              </a:tr>
              <a:tr h="398738">
                <a:tc>
                  <a:txBody>
                    <a:bodyPr/>
                    <a:lstStyle/>
                    <a:p>
                      <a:r>
                        <a:rPr lang="en-IN" sz="1600" dirty="0">
                          <a:latin typeface="Times New Roman" panose="02020603050405020304" pitchFamily="18" charset="0"/>
                          <a:cs typeface="Times New Roman" panose="02020603050405020304" pitchFamily="18" charset="0"/>
                        </a:rPr>
                        <a:t>int</a:t>
                      </a:r>
                    </a:p>
                  </a:txBody>
                  <a:tcPr/>
                </a:tc>
                <a:tc>
                  <a:txBody>
                    <a:bodyPr/>
                    <a:lstStyle/>
                    <a:p>
                      <a:r>
                        <a:rPr lang="en-IN" sz="1600" dirty="0">
                          <a:latin typeface="Times New Roman" panose="02020603050405020304" pitchFamily="18" charset="0"/>
                          <a:cs typeface="Times New Roman" panose="02020603050405020304" pitchFamily="18" charset="0"/>
                        </a:rPr>
                        <a:t>16</a:t>
                      </a:r>
                    </a:p>
                  </a:txBody>
                  <a:tcPr/>
                </a:tc>
                <a:tc>
                  <a:txBody>
                    <a:bodyPr/>
                    <a:lstStyle/>
                    <a:p>
                      <a:r>
                        <a:rPr lang="en-IN" sz="1600" dirty="0">
                          <a:latin typeface="Times New Roman" panose="02020603050405020304" pitchFamily="18" charset="0"/>
                          <a:cs typeface="Times New Roman" panose="02020603050405020304" pitchFamily="18" charset="0"/>
                        </a:rPr>
                        <a:t>-32768 to 32767</a:t>
                      </a:r>
                    </a:p>
                  </a:txBody>
                  <a:tcPr/>
                </a:tc>
                <a:extLst>
                  <a:ext uri="{0D108BD9-81ED-4DB2-BD59-A6C34878D82A}">
                    <a16:rowId xmlns:a16="http://schemas.microsoft.com/office/drawing/2014/main" val="1674290827"/>
                  </a:ext>
                </a:extLst>
              </a:tr>
              <a:tr h="398738">
                <a:tc>
                  <a:txBody>
                    <a:bodyPr/>
                    <a:lstStyle/>
                    <a:p>
                      <a:r>
                        <a:rPr lang="en-IN" sz="1600" dirty="0">
                          <a:latin typeface="Times New Roman" panose="02020603050405020304" pitchFamily="18" charset="0"/>
                          <a:cs typeface="Times New Roman" panose="02020603050405020304" pitchFamily="18" charset="0"/>
                        </a:rPr>
                        <a:t>float</a:t>
                      </a:r>
                    </a:p>
                  </a:txBody>
                  <a:tcPr/>
                </a:tc>
                <a:tc>
                  <a:txBody>
                    <a:bodyPr/>
                    <a:lstStyle/>
                    <a:p>
                      <a:r>
                        <a:rPr lang="en-IN" sz="1600" dirty="0">
                          <a:latin typeface="Times New Roman" panose="02020603050405020304" pitchFamily="18" charset="0"/>
                          <a:cs typeface="Times New Roman" panose="02020603050405020304" pitchFamily="18" charset="0"/>
                        </a:rPr>
                        <a:t>32</a:t>
                      </a:r>
                    </a:p>
                  </a:txBody>
                  <a:tcPr/>
                </a:tc>
                <a:tc>
                  <a:txBody>
                    <a:bodyPr/>
                    <a:lstStyle/>
                    <a:p>
                      <a:r>
                        <a:rPr lang="en-IN" sz="1600" dirty="0">
                          <a:latin typeface="Times New Roman" panose="02020603050405020304" pitchFamily="18" charset="0"/>
                          <a:cs typeface="Times New Roman" panose="02020603050405020304" pitchFamily="18" charset="0"/>
                        </a:rPr>
                        <a:t>1.17549 X 10</a:t>
                      </a:r>
                      <a:r>
                        <a:rPr lang="en-IN" sz="1600" baseline="30000" dirty="0">
                          <a:latin typeface="Times New Roman" panose="02020603050405020304" pitchFamily="18" charset="0"/>
                          <a:cs typeface="Times New Roman" panose="02020603050405020304" pitchFamily="18" charset="0"/>
                        </a:rPr>
                        <a:t>-38 </a:t>
                      </a:r>
                      <a:r>
                        <a:rPr lang="en-IN" sz="1600" baseline="0" dirty="0">
                          <a:latin typeface="Times New Roman" panose="02020603050405020304" pitchFamily="18" charset="0"/>
                          <a:cs typeface="Times New Roman" panose="02020603050405020304" pitchFamily="18" charset="0"/>
                        </a:rPr>
                        <a:t>to 3.40282 X 10</a:t>
                      </a:r>
                      <a:r>
                        <a:rPr lang="en-IN" sz="1600" baseline="30000" dirty="0">
                          <a:latin typeface="Times New Roman" panose="02020603050405020304" pitchFamily="18" charset="0"/>
                          <a:cs typeface="Times New Roman" panose="02020603050405020304" pitchFamily="18" charset="0"/>
                        </a:rPr>
                        <a:t>38</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32280141"/>
                  </a:ext>
                </a:extLst>
              </a:tr>
              <a:tr h="398738">
                <a:tc>
                  <a:txBody>
                    <a:bodyPr/>
                    <a:lstStyle/>
                    <a:p>
                      <a:r>
                        <a:rPr lang="en-IN" sz="1600" dirty="0">
                          <a:latin typeface="Times New Roman" panose="02020603050405020304" pitchFamily="18" charset="0"/>
                          <a:cs typeface="Times New Roman" panose="02020603050405020304" pitchFamily="18" charset="0"/>
                        </a:rPr>
                        <a:t>double</a:t>
                      </a:r>
                    </a:p>
                  </a:txBody>
                  <a:tcPr/>
                </a:tc>
                <a:tc>
                  <a:txBody>
                    <a:bodyPr/>
                    <a:lstStyle/>
                    <a:p>
                      <a:r>
                        <a:rPr lang="en-IN" sz="1600" dirty="0">
                          <a:latin typeface="Times New Roman" panose="02020603050405020304" pitchFamily="18" charset="0"/>
                          <a:cs typeface="Times New Roman" panose="02020603050405020304" pitchFamily="18" charset="0"/>
                        </a:rPr>
                        <a:t>64</a:t>
                      </a:r>
                    </a:p>
                  </a:txBody>
                  <a:tcPr/>
                </a:tc>
                <a:tc>
                  <a:txBody>
                    <a:bodyPr/>
                    <a:lstStyle/>
                    <a:p>
                      <a:r>
                        <a:rPr lang="en-US" sz="1600" dirty="0">
                          <a:latin typeface="Times New Roman" panose="02020603050405020304" pitchFamily="18" charset="0"/>
                          <a:cs typeface="Times New Roman" panose="02020603050405020304" pitchFamily="18" charset="0"/>
                        </a:rPr>
                        <a:t>2.22507 X 10</a:t>
                      </a:r>
                      <a:r>
                        <a:rPr lang="en-US" sz="1600" baseline="30000" dirty="0">
                          <a:latin typeface="Times New Roman" panose="02020603050405020304" pitchFamily="18" charset="0"/>
                          <a:cs typeface="Times New Roman" panose="02020603050405020304" pitchFamily="18" charset="0"/>
                        </a:rPr>
                        <a:t>-308 </a:t>
                      </a:r>
                      <a:r>
                        <a:rPr lang="en-US" sz="1600" baseline="0" dirty="0">
                          <a:latin typeface="Times New Roman" panose="02020603050405020304" pitchFamily="18" charset="0"/>
                          <a:cs typeface="Times New Roman" panose="02020603050405020304" pitchFamily="18" charset="0"/>
                        </a:rPr>
                        <a:t>to 1.79769 X 10</a:t>
                      </a:r>
                      <a:r>
                        <a:rPr lang="en-US" sz="1600" baseline="30000" dirty="0">
                          <a:latin typeface="Times New Roman" panose="02020603050405020304" pitchFamily="18" charset="0"/>
                          <a:cs typeface="Times New Roman" panose="02020603050405020304" pitchFamily="18" charset="0"/>
                        </a:rPr>
                        <a:t>308</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4869767"/>
                  </a:ext>
                </a:extLst>
              </a:tr>
              <a:tr h="398738">
                <a:tc>
                  <a:txBody>
                    <a:bodyPr/>
                    <a:lstStyle/>
                    <a:p>
                      <a:r>
                        <a:rPr lang="en-IN" sz="1600" dirty="0">
                          <a:latin typeface="Times New Roman" panose="02020603050405020304" pitchFamily="18" charset="0"/>
                          <a:cs typeface="Times New Roman" panose="02020603050405020304" pitchFamily="18" charset="0"/>
                        </a:rPr>
                        <a:t>void</a:t>
                      </a:r>
                    </a:p>
                  </a:txBody>
                  <a:tcPr/>
                </a:tc>
                <a:tc>
                  <a:txBody>
                    <a:bodyPr/>
                    <a:lstStyle/>
                    <a:p>
                      <a:r>
                        <a:rPr lang="en-IN" sz="1600" dirty="0">
                          <a:latin typeface="Times New Roman" panose="02020603050405020304" pitchFamily="18" charset="0"/>
                          <a:cs typeface="Times New Roman" panose="02020603050405020304" pitchFamily="18" charset="0"/>
                        </a:rPr>
                        <a:t>8</a:t>
                      </a:r>
                    </a:p>
                  </a:txBody>
                  <a:tcPr/>
                </a:tc>
                <a:tc>
                  <a:txBody>
                    <a:bodyPr/>
                    <a:lstStyle/>
                    <a:p>
                      <a:r>
                        <a:rPr lang="en-US" sz="1600" dirty="0">
                          <a:latin typeface="Times New Roman" panose="02020603050405020304" pitchFamily="18" charset="0"/>
                          <a:cs typeface="Times New Roman" panose="02020603050405020304" pitchFamily="18" charset="0"/>
                        </a:rPr>
                        <a:t>valueless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67048366"/>
                  </a:ext>
                </a:extLst>
              </a:tr>
            </a:tbl>
          </a:graphicData>
        </a:graphic>
      </p:graphicFrame>
      <p:graphicFrame>
        <p:nvGraphicFramePr>
          <p:cNvPr id="2" name="Table 1">
            <a:extLst>
              <a:ext uri="{FF2B5EF4-FFF2-40B4-BE49-F238E27FC236}">
                <a16:creationId xmlns:a16="http://schemas.microsoft.com/office/drawing/2014/main" id="{2B88447D-9A65-6B43-F4E0-E4C6B30FBE9B}"/>
              </a:ext>
            </a:extLst>
          </p:cNvPr>
          <p:cNvGraphicFramePr>
            <a:graphicFrameLocks noGrp="1"/>
          </p:cNvGraphicFramePr>
          <p:nvPr>
            <p:extLst>
              <p:ext uri="{D42A27DB-BD31-4B8C-83A1-F6EECF244321}">
                <p14:modId xmlns:p14="http://schemas.microsoft.com/office/powerpoint/2010/main" val="1574002494"/>
              </p:ext>
            </p:extLst>
          </p:nvPr>
        </p:nvGraphicFramePr>
        <p:xfrm>
          <a:off x="6508376" y="3908612"/>
          <a:ext cx="5616949" cy="2949388"/>
        </p:xfrm>
        <a:graphic>
          <a:graphicData uri="http://schemas.openxmlformats.org/drawingml/2006/table">
            <a:tbl>
              <a:tblPr firstRow="1" bandRow="1">
                <a:tableStyleId>{5C22544A-7EE6-4342-B048-85BDC9FD1C3A}</a:tableStyleId>
              </a:tblPr>
              <a:tblGrid>
                <a:gridCol w="1142018">
                  <a:extLst>
                    <a:ext uri="{9D8B030D-6E8A-4147-A177-3AD203B41FA5}">
                      <a16:colId xmlns:a16="http://schemas.microsoft.com/office/drawing/2014/main" val="4155517927"/>
                    </a:ext>
                  </a:extLst>
                </a:gridCol>
                <a:gridCol w="903575">
                  <a:extLst>
                    <a:ext uri="{9D8B030D-6E8A-4147-A177-3AD203B41FA5}">
                      <a16:colId xmlns:a16="http://schemas.microsoft.com/office/drawing/2014/main" val="1774570272"/>
                    </a:ext>
                  </a:extLst>
                </a:gridCol>
                <a:gridCol w="3571356">
                  <a:extLst>
                    <a:ext uri="{9D8B030D-6E8A-4147-A177-3AD203B41FA5}">
                      <a16:colId xmlns:a16="http://schemas.microsoft.com/office/drawing/2014/main" val="3048576406"/>
                    </a:ext>
                  </a:extLst>
                </a:gridCol>
              </a:tblGrid>
              <a:tr h="938153">
                <a:tc>
                  <a:txBody>
                    <a:bodyPr/>
                    <a:lstStyle/>
                    <a:p>
                      <a:r>
                        <a:rPr lang="en-US" dirty="0"/>
                        <a:t>DATA</a:t>
                      </a:r>
                      <a:br>
                        <a:rPr lang="en-US" dirty="0"/>
                      </a:br>
                      <a:r>
                        <a:rPr lang="en-US" dirty="0"/>
                        <a:t>TYPE</a:t>
                      </a:r>
                      <a:endParaRPr lang="en-IN" dirty="0"/>
                    </a:p>
                  </a:txBody>
                  <a:tcPr/>
                </a:tc>
                <a:tc>
                  <a:txBody>
                    <a:bodyPr/>
                    <a:lstStyle/>
                    <a:p>
                      <a:r>
                        <a:rPr lang="en-US" dirty="0"/>
                        <a:t>SIZE</a:t>
                      </a:r>
                      <a:br>
                        <a:rPr lang="en-US" dirty="0"/>
                      </a:br>
                      <a:r>
                        <a:rPr lang="en-US" dirty="0"/>
                        <a:t>(in</a:t>
                      </a:r>
                      <a:br>
                        <a:rPr lang="en-US" dirty="0"/>
                      </a:br>
                      <a:r>
                        <a:rPr lang="en-US" dirty="0"/>
                        <a:t>bits)</a:t>
                      </a:r>
                      <a:endParaRPr lang="en-IN" dirty="0"/>
                    </a:p>
                  </a:txBody>
                  <a:tcPr/>
                </a:tc>
                <a:tc>
                  <a:txBody>
                    <a:bodyPr/>
                    <a:lstStyle/>
                    <a:p>
                      <a:pPr algn="ctr"/>
                      <a:br>
                        <a:rPr lang="en-US" dirty="0"/>
                      </a:br>
                      <a:r>
                        <a:rPr lang="en-US" dirty="0"/>
                        <a:t>RANGE</a:t>
                      </a:r>
                      <a:br>
                        <a:rPr lang="en-US" dirty="0"/>
                      </a:br>
                      <a:endParaRPr lang="en-IN" dirty="0"/>
                    </a:p>
                  </a:txBody>
                  <a:tcPr/>
                </a:tc>
                <a:extLst>
                  <a:ext uri="{0D108BD9-81ED-4DB2-BD59-A6C34878D82A}">
                    <a16:rowId xmlns:a16="http://schemas.microsoft.com/office/drawing/2014/main" val="2487027737"/>
                  </a:ext>
                </a:extLst>
              </a:tr>
              <a:tr h="402247">
                <a:tc>
                  <a:txBody>
                    <a:bodyPr/>
                    <a:lstStyle/>
                    <a:p>
                      <a:r>
                        <a:rPr lang="en-US" dirty="0">
                          <a:latin typeface="Times New Roman" panose="02020603050405020304" pitchFamily="18" charset="0"/>
                          <a:cs typeface="Times New Roman" panose="02020603050405020304" pitchFamily="18" charset="0"/>
                        </a:rPr>
                        <a:t>char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-128 to 127</a:t>
                      </a:r>
                      <a:endParaRPr lang="en-IN" dirty="0"/>
                    </a:p>
                  </a:txBody>
                  <a:tcPr/>
                </a:tc>
                <a:extLst>
                  <a:ext uri="{0D108BD9-81ED-4DB2-BD59-A6C34878D82A}">
                    <a16:rowId xmlns:a16="http://schemas.microsoft.com/office/drawing/2014/main" val="228697105"/>
                  </a:ext>
                </a:extLst>
              </a:tr>
              <a:tr h="402247">
                <a:tc>
                  <a:txBody>
                    <a:bodyPr/>
                    <a:lstStyle/>
                    <a:p>
                      <a:r>
                        <a:rPr lang="en-US" dirty="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32</a:t>
                      </a:r>
                      <a:endParaRPr lang="en-IN" dirty="0"/>
                    </a:p>
                  </a:txBody>
                  <a:tcPr/>
                </a:tc>
                <a:tc>
                  <a:txBody>
                    <a:bodyPr/>
                    <a:lstStyle/>
                    <a:p>
                      <a:r>
                        <a:rPr lang="en-US" dirty="0"/>
                        <a:t>-2147483648 to 2147483647</a:t>
                      </a:r>
                      <a:endParaRPr lang="en-IN" dirty="0"/>
                    </a:p>
                  </a:txBody>
                  <a:tcPr/>
                </a:tc>
                <a:extLst>
                  <a:ext uri="{0D108BD9-81ED-4DB2-BD59-A6C34878D82A}">
                    <a16:rowId xmlns:a16="http://schemas.microsoft.com/office/drawing/2014/main" val="3941044113"/>
                  </a:ext>
                </a:extLst>
              </a:tr>
              <a:tr h="402247">
                <a:tc>
                  <a:txBody>
                    <a:bodyPr/>
                    <a:lstStyle/>
                    <a:p>
                      <a:r>
                        <a:rPr lang="en-US" dirty="0">
                          <a:latin typeface="Times New Roman" panose="02020603050405020304" pitchFamily="18" charset="0"/>
                          <a:cs typeface="Times New Roman" panose="02020603050405020304" pitchFamily="18" charset="0"/>
                        </a:rPr>
                        <a:t>float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32</a:t>
                      </a:r>
                      <a:endParaRPr lang="en-IN" dirty="0"/>
                    </a:p>
                  </a:txBody>
                  <a:tcPr/>
                </a:tc>
                <a:tc>
                  <a:txBody>
                    <a:bodyPr/>
                    <a:lstStyle/>
                    <a:p>
                      <a:r>
                        <a:rPr lang="en-US" dirty="0"/>
                        <a:t>1.17549 X 10</a:t>
                      </a:r>
                      <a:r>
                        <a:rPr lang="en-US" baseline="30000" dirty="0"/>
                        <a:t>-38</a:t>
                      </a:r>
                      <a:r>
                        <a:rPr lang="en-US" dirty="0"/>
                        <a:t> to 3.40282 X 10</a:t>
                      </a:r>
                      <a:r>
                        <a:rPr lang="en-US" baseline="30000" dirty="0"/>
                        <a:t>38</a:t>
                      </a:r>
                      <a:endParaRPr lang="en-IN" dirty="0"/>
                    </a:p>
                  </a:txBody>
                  <a:tcPr/>
                </a:tc>
                <a:extLst>
                  <a:ext uri="{0D108BD9-81ED-4DB2-BD59-A6C34878D82A}">
                    <a16:rowId xmlns:a16="http://schemas.microsoft.com/office/drawing/2014/main" val="1902255702"/>
                  </a:ext>
                </a:extLst>
              </a:tr>
              <a:tr h="402247">
                <a:tc>
                  <a:txBody>
                    <a:bodyPr/>
                    <a:lstStyle/>
                    <a:p>
                      <a:r>
                        <a:rPr lang="en-US" dirty="0">
                          <a:latin typeface="Times New Roman" panose="02020603050405020304" pitchFamily="18" charset="0"/>
                          <a:cs typeface="Times New Roman" panose="02020603050405020304" pitchFamily="18" charset="0"/>
                        </a:rPr>
                        <a:t>double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64</a:t>
                      </a:r>
                      <a:endParaRPr lang="en-IN" dirty="0"/>
                    </a:p>
                  </a:txBody>
                  <a:tcPr/>
                </a:tc>
                <a:tc>
                  <a:txBody>
                    <a:bodyPr/>
                    <a:lstStyle/>
                    <a:p>
                      <a:r>
                        <a:rPr lang="en-US" dirty="0"/>
                        <a:t>2.22507 X 10</a:t>
                      </a:r>
                      <a:r>
                        <a:rPr lang="en-US" baseline="30000" dirty="0"/>
                        <a:t>-308</a:t>
                      </a:r>
                      <a:r>
                        <a:rPr lang="en-US" dirty="0"/>
                        <a:t> to 1.79769 X 10</a:t>
                      </a:r>
                      <a:r>
                        <a:rPr lang="en-US" baseline="30000" dirty="0"/>
                        <a:t>-308</a:t>
                      </a:r>
                      <a:endParaRPr lang="en-IN" dirty="0"/>
                    </a:p>
                  </a:txBody>
                  <a:tcPr/>
                </a:tc>
                <a:extLst>
                  <a:ext uri="{0D108BD9-81ED-4DB2-BD59-A6C34878D82A}">
                    <a16:rowId xmlns:a16="http://schemas.microsoft.com/office/drawing/2014/main" val="3909821836"/>
                  </a:ext>
                </a:extLst>
              </a:tr>
              <a:tr h="402247">
                <a:tc>
                  <a:txBody>
                    <a:bodyPr/>
                    <a:lstStyle/>
                    <a:p>
                      <a:r>
                        <a:rPr lang="en-US" dirty="0">
                          <a:latin typeface="Times New Roman" panose="02020603050405020304" pitchFamily="18" charset="0"/>
                          <a:cs typeface="Times New Roman" panose="02020603050405020304" pitchFamily="18" charset="0"/>
                        </a:rPr>
                        <a:t>void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8</a:t>
                      </a:r>
                      <a:endParaRPr lang="en-IN" dirty="0"/>
                    </a:p>
                  </a:txBody>
                  <a:tcPr/>
                </a:tc>
                <a:tc>
                  <a:txBody>
                    <a:bodyPr/>
                    <a:lstStyle/>
                    <a:p>
                      <a:r>
                        <a:rPr lang="en-US" dirty="0"/>
                        <a:t>valueless</a:t>
                      </a:r>
                      <a:endParaRPr lang="en-IN" dirty="0"/>
                    </a:p>
                  </a:txBody>
                  <a:tcPr/>
                </a:tc>
                <a:extLst>
                  <a:ext uri="{0D108BD9-81ED-4DB2-BD59-A6C34878D82A}">
                    <a16:rowId xmlns:a16="http://schemas.microsoft.com/office/drawing/2014/main" val="1853451555"/>
                  </a:ext>
                </a:extLst>
              </a:tr>
            </a:tbl>
          </a:graphicData>
        </a:graphic>
      </p:graphicFrame>
    </p:spTree>
    <p:extLst>
      <p:ext uri="{BB962C8B-B14F-4D97-AF65-F5344CB8AC3E}">
        <p14:creationId xmlns:p14="http://schemas.microsoft.com/office/powerpoint/2010/main" val="2417939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95A0ED-0A04-A825-29AF-C91DAB8B5F84}"/>
              </a:ext>
            </a:extLst>
          </p:cNvPr>
          <p:cNvSpPr>
            <a:spLocks noGrp="1"/>
          </p:cNvSpPr>
          <p:nvPr>
            <p:ph idx="1"/>
          </p:nvPr>
        </p:nvSpPr>
        <p:spPr>
          <a:xfrm>
            <a:off x="0" y="0"/>
            <a:ext cx="12192000" cy="6858000"/>
          </a:xfrm>
        </p:spPr>
        <p:txBody>
          <a:bodyPr>
            <a:normAutofit/>
          </a:bodyPr>
          <a:lstStyle/>
          <a:p>
            <a:pPr marL="0" indent="0">
              <a:buNone/>
            </a:pPr>
            <a:r>
              <a:rPr lang="en-IN" sz="2800" b="1" u="sng" dirty="0"/>
              <a:t>SNEAK-PEAK ABOUT COMPUTER MEMORY:</a:t>
            </a:r>
          </a:p>
          <a:p>
            <a:pPr>
              <a:buFont typeface="Wingdings" panose="05000000000000000000" pitchFamily="2" charset="2"/>
              <a:buChar char="Ø"/>
            </a:pPr>
            <a:r>
              <a:rPr lang="en-IN" sz="2800" dirty="0"/>
              <a:t>A Computer provides a </a:t>
            </a:r>
            <a:r>
              <a:rPr lang="en-IN" sz="2800" b="1" u="sng" dirty="0"/>
              <a:t>Random Access Memory (RAM) </a:t>
            </a:r>
            <a:r>
              <a:rPr lang="en-IN" sz="2800" dirty="0"/>
              <a:t>for storing the executable program code and the data the program manipulates.</a:t>
            </a:r>
          </a:p>
          <a:p>
            <a:pPr>
              <a:buFont typeface="Wingdings" panose="05000000000000000000" pitchFamily="2" charset="2"/>
              <a:buChar char="Ø"/>
            </a:pPr>
            <a:r>
              <a:rPr lang="en-IN" sz="2800" dirty="0"/>
              <a:t> A Computer Memory is made up of </a:t>
            </a:r>
            <a:r>
              <a:rPr lang="en-IN" sz="2800" b="1" u="sng" dirty="0"/>
              <a:t>Registers</a:t>
            </a:r>
            <a:r>
              <a:rPr lang="en-IN" sz="2800" dirty="0"/>
              <a:t> and </a:t>
            </a:r>
            <a:r>
              <a:rPr lang="en-IN" sz="2800" b="1" u="sng" dirty="0"/>
              <a:t>Cells </a:t>
            </a:r>
            <a:r>
              <a:rPr lang="en-IN" sz="2800" dirty="0"/>
              <a:t>which are capable of holding information in the form of binary digits 0 and 1(bits).</a:t>
            </a:r>
          </a:p>
          <a:p>
            <a:pPr>
              <a:buFont typeface="Wingdings" panose="05000000000000000000" pitchFamily="2" charset="2"/>
              <a:buChar char="Ø"/>
            </a:pPr>
            <a:r>
              <a:rPr lang="en-IN" sz="2800" dirty="0"/>
              <a:t> It accesses data as a collection of bits like 8 bits, 16 bit, 32 bit or 64 bit.</a:t>
            </a:r>
          </a:p>
          <a:p>
            <a:pPr>
              <a:buFont typeface="Wingdings" panose="05000000000000000000" pitchFamily="2" charset="2"/>
              <a:buChar char="Ø"/>
            </a:pPr>
            <a:r>
              <a:rPr lang="en-IN" sz="2800" dirty="0"/>
              <a:t>Data is stored in the memory at physical memory locations.</a:t>
            </a:r>
          </a:p>
          <a:p>
            <a:pPr marL="0" indent="0">
              <a:buNone/>
            </a:pPr>
            <a:endParaRPr lang="en-IN" sz="2800" dirty="0"/>
          </a:p>
        </p:txBody>
      </p:sp>
      <p:pic>
        <p:nvPicPr>
          <p:cNvPr id="2" name="Picture 1">
            <a:extLst>
              <a:ext uri="{FF2B5EF4-FFF2-40B4-BE49-F238E27FC236}">
                <a16:creationId xmlns:a16="http://schemas.microsoft.com/office/drawing/2014/main" id="{BFD5E750-0761-086F-5BD5-3F007D79EA05}"/>
              </a:ext>
            </a:extLst>
          </p:cNvPr>
          <p:cNvPicPr>
            <a:picLocks noChangeAspect="1"/>
          </p:cNvPicPr>
          <p:nvPr/>
        </p:nvPicPr>
        <p:blipFill>
          <a:blip r:embed="rId2"/>
          <a:stretch>
            <a:fillRect/>
          </a:stretch>
        </p:blipFill>
        <p:spPr>
          <a:xfrm>
            <a:off x="2384385" y="3287210"/>
            <a:ext cx="6678592" cy="3570790"/>
          </a:xfrm>
          <a:prstGeom prst="rect">
            <a:avLst/>
          </a:prstGeom>
        </p:spPr>
      </p:pic>
    </p:spTree>
    <p:extLst>
      <p:ext uri="{BB962C8B-B14F-4D97-AF65-F5344CB8AC3E}">
        <p14:creationId xmlns:p14="http://schemas.microsoft.com/office/powerpoint/2010/main" val="3220552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8DB366-35D3-DDC1-ACED-D8D8DFB8E373}"/>
              </a:ext>
            </a:extLst>
          </p:cNvPr>
          <p:cNvSpPr>
            <a:spLocks noGrp="1"/>
          </p:cNvSpPr>
          <p:nvPr>
            <p:ph idx="1"/>
          </p:nvPr>
        </p:nvSpPr>
        <p:spPr>
          <a:xfrm>
            <a:off x="132862" y="98612"/>
            <a:ext cx="11910646" cy="6687670"/>
          </a:xfrm>
        </p:spPr>
        <p:txBody>
          <a:bodyPr/>
          <a:lstStyle/>
          <a:p>
            <a:r>
              <a:rPr lang="en-IN" dirty="0"/>
              <a:t>There are specifiers and qualifiers for the data types such that:</a:t>
            </a:r>
            <a:br>
              <a:rPr lang="en-IN" dirty="0"/>
            </a:br>
            <a:r>
              <a:rPr lang="en-IN" dirty="0"/>
              <a:t>  Size specifiers </a:t>
            </a:r>
            <a:r>
              <a:rPr lang="en-IN" dirty="0">
                <a:sym typeface="Wingdings" panose="05000000000000000000" pitchFamily="2" charset="2"/>
              </a:rPr>
              <a:t> short and long</a:t>
            </a:r>
            <a:br>
              <a:rPr lang="en-IN" dirty="0">
                <a:sym typeface="Wingdings" panose="05000000000000000000" pitchFamily="2" charset="2"/>
              </a:rPr>
            </a:br>
            <a:r>
              <a:rPr lang="en-IN" dirty="0">
                <a:sym typeface="Wingdings" panose="05000000000000000000" pitchFamily="2" charset="2"/>
              </a:rPr>
              <a:t>  Sign specifiers  signed and unsigned </a:t>
            </a:r>
            <a:br>
              <a:rPr lang="en-IN" dirty="0">
                <a:sym typeface="Wingdings" panose="05000000000000000000" pitchFamily="2" charset="2"/>
              </a:rPr>
            </a:br>
            <a:r>
              <a:rPr lang="en-IN" dirty="0">
                <a:sym typeface="Wingdings" panose="05000000000000000000" pitchFamily="2" charset="2"/>
              </a:rPr>
              <a:t>  Type qualifiers  </a:t>
            </a:r>
            <a:r>
              <a:rPr lang="en-IN" dirty="0" err="1">
                <a:sym typeface="Wingdings" panose="05000000000000000000" pitchFamily="2" charset="2"/>
              </a:rPr>
              <a:t>const</a:t>
            </a:r>
            <a:r>
              <a:rPr lang="en-IN" dirty="0">
                <a:sym typeface="Wingdings" panose="05000000000000000000" pitchFamily="2" charset="2"/>
              </a:rPr>
              <a:t> , volatile and restrict. </a:t>
            </a:r>
          </a:p>
          <a:p>
            <a:pPr marL="0" indent="0">
              <a:buNone/>
            </a:pPr>
            <a:r>
              <a:rPr lang="en-IN" b="1" u="sng" dirty="0">
                <a:sym typeface="Wingdings" panose="05000000000000000000" pitchFamily="2" charset="2"/>
              </a:rPr>
              <a:t>SIZE SPECIFIERS</a:t>
            </a:r>
            <a:r>
              <a:rPr lang="en-IN" dirty="0">
                <a:sym typeface="Wingdings" panose="05000000000000000000" pitchFamily="2" charset="2"/>
              </a:rPr>
              <a:t>:</a:t>
            </a:r>
          </a:p>
          <a:p>
            <a:pPr marL="0" indent="0">
              <a:buNone/>
            </a:pPr>
            <a:endParaRPr lang="en-IN" dirty="0">
              <a:sym typeface="Wingdings" panose="05000000000000000000" pitchFamily="2" charset="2"/>
            </a:endParaRPr>
          </a:p>
          <a:p>
            <a:pPr>
              <a:spcBef>
                <a:spcPts val="0"/>
              </a:spcBef>
            </a:pPr>
            <a:r>
              <a:rPr lang="en-IN" dirty="0"/>
              <a:t>The size specifiers are used with the </a:t>
            </a:r>
            <a:r>
              <a:rPr lang="en-IN" b="1" u="sng" dirty="0"/>
              <a:t>data type int</a:t>
            </a:r>
            <a:r>
              <a:rPr lang="en-IN" dirty="0"/>
              <a:t>; these are </a:t>
            </a:r>
            <a:r>
              <a:rPr lang="en-IN" b="1" u="sng" dirty="0"/>
              <a:t>short and long</a:t>
            </a:r>
            <a:r>
              <a:rPr lang="en-IN" dirty="0"/>
              <a:t>.</a:t>
            </a:r>
          </a:p>
          <a:p>
            <a:pPr>
              <a:spcBef>
                <a:spcPts val="0"/>
              </a:spcBef>
            </a:pPr>
            <a:r>
              <a:rPr lang="en-IN" b="1" u="sng" dirty="0"/>
              <a:t>short int </a:t>
            </a:r>
            <a:r>
              <a:rPr lang="en-IN" dirty="0"/>
              <a:t>tells the C compiler that the particular variable being declared is used to store fairly small integer values.</a:t>
            </a:r>
          </a:p>
          <a:p>
            <a:pPr>
              <a:spcBef>
                <a:spcPts val="0"/>
              </a:spcBef>
            </a:pPr>
            <a:r>
              <a:rPr lang="en-IN" dirty="0"/>
              <a:t>This conserves memory space.</a:t>
            </a:r>
          </a:p>
          <a:p>
            <a:pPr>
              <a:spcBef>
                <a:spcPts val="0"/>
              </a:spcBef>
            </a:pPr>
            <a:r>
              <a:rPr lang="en-IN" dirty="0"/>
              <a:t>Similarly, </a:t>
            </a:r>
            <a:r>
              <a:rPr lang="en-IN" b="1" u="sng" dirty="0"/>
              <a:t>long int </a:t>
            </a:r>
            <a:r>
              <a:rPr lang="en-IN" dirty="0"/>
              <a:t>is used to store large integer values.</a:t>
            </a:r>
          </a:p>
          <a:p>
            <a:pPr marL="0" indent="0">
              <a:spcBef>
                <a:spcPts val="0"/>
              </a:spcBef>
              <a:buNone/>
            </a:pPr>
            <a:endParaRPr lang="en-IN" dirty="0"/>
          </a:p>
          <a:p>
            <a:pPr marL="0" indent="0">
              <a:spcBef>
                <a:spcPts val="0"/>
              </a:spcBef>
              <a:buNone/>
            </a:pPr>
            <a:endParaRPr lang="en-IN" dirty="0"/>
          </a:p>
          <a:p>
            <a:endParaRPr lang="en-IN" dirty="0"/>
          </a:p>
          <a:p>
            <a:pPr marL="0" indent="0">
              <a:buNone/>
            </a:pPr>
            <a:r>
              <a:rPr lang="en-IN" dirty="0"/>
              <a:t>       			</a:t>
            </a:r>
          </a:p>
        </p:txBody>
      </p:sp>
      <p:graphicFrame>
        <p:nvGraphicFramePr>
          <p:cNvPr id="2" name="Table 1">
            <a:extLst>
              <a:ext uri="{FF2B5EF4-FFF2-40B4-BE49-F238E27FC236}">
                <a16:creationId xmlns:a16="http://schemas.microsoft.com/office/drawing/2014/main" id="{FBE585E9-15E7-456B-312B-926504EC2D9C}"/>
              </a:ext>
            </a:extLst>
          </p:cNvPr>
          <p:cNvGraphicFramePr>
            <a:graphicFrameLocks noGrp="1"/>
          </p:cNvGraphicFramePr>
          <p:nvPr>
            <p:extLst>
              <p:ext uri="{D42A27DB-BD31-4B8C-83A1-F6EECF244321}">
                <p14:modId xmlns:p14="http://schemas.microsoft.com/office/powerpoint/2010/main" val="3152574679"/>
              </p:ext>
            </p:extLst>
          </p:nvPr>
        </p:nvGraphicFramePr>
        <p:xfrm>
          <a:off x="2032000" y="4018677"/>
          <a:ext cx="8128000" cy="22655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333000096"/>
                    </a:ext>
                  </a:extLst>
                </a:gridCol>
                <a:gridCol w="2032000">
                  <a:extLst>
                    <a:ext uri="{9D8B030D-6E8A-4147-A177-3AD203B41FA5}">
                      <a16:colId xmlns:a16="http://schemas.microsoft.com/office/drawing/2014/main" val="4169903939"/>
                    </a:ext>
                  </a:extLst>
                </a:gridCol>
                <a:gridCol w="2032000">
                  <a:extLst>
                    <a:ext uri="{9D8B030D-6E8A-4147-A177-3AD203B41FA5}">
                      <a16:colId xmlns:a16="http://schemas.microsoft.com/office/drawing/2014/main" val="1992165525"/>
                    </a:ext>
                  </a:extLst>
                </a:gridCol>
                <a:gridCol w="2032000">
                  <a:extLst>
                    <a:ext uri="{9D8B030D-6E8A-4147-A177-3AD203B41FA5}">
                      <a16:colId xmlns:a16="http://schemas.microsoft.com/office/drawing/2014/main" val="946847286"/>
                    </a:ext>
                  </a:extLst>
                </a:gridCol>
              </a:tblGrid>
              <a:tr h="566395">
                <a:tc>
                  <a:txBody>
                    <a:bodyPr/>
                    <a:lstStyle/>
                    <a:p>
                      <a:endParaRPr lang="en-IN" dirty="0"/>
                    </a:p>
                  </a:txBody>
                  <a:tcPr/>
                </a:tc>
                <a:tc>
                  <a:txBody>
                    <a:bodyPr/>
                    <a:lstStyle/>
                    <a:p>
                      <a:r>
                        <a:rPr lang="en-US" dirty="0"/>
                        <a:t>16-bit machine</a:t>
                      </a:r>
                      <a:endParaRPr lang="en-IN" dirty="0"/>
                    </a:p>
                  </a:txBody>
                  <a:tcPr/>
                </a:tc>
                <a:tc>
                  <a:txBody>
                    <a:bodyPr/>
                    <a:lstStyle/>
                    <a:p>
                      <a:r>
                        <a:rPr lang="en-US" dirty="0"/>
                        <a:t>32-bit machine</a:t>
                      </a:r>
                      <a:endParaRPr lang="en-IN" dirty="0"/>
                    </a:p>
                  </a:txBody>
                  <a:tcPr/>
                </a:tc>
                <a:tc>
                  <a:txBody>
                    <a:bodyPr/>
                    <a:lstStyle/>
                    <a:p>
                      <a:r>
                        <a:rPr lang="en-US" dirty="0"/>
                        <a:t>64-bit machine</a:t>
                      </a:r>
                      <a:endParaRPr lang="en-IN" dirty="0"/>
                    </a:p>
                  </a:txBody>
                  <a:tcPr/>
                </a:tc>
                <a:extLst>
                  <a:ext uri="{0D108BD9-81ED-4DB2-BD59-A6C34878D82A}">
                    <a16:rowId xmlns:a16="http://schemas.microsoft.com/office/drawing/2014/main" val="2708765189"/>
                  </a:ext>
                </a:extLst>
              </a:tr>
              <a:tr h="566395">
                <a:tc>
                  <a:txBody>
                    <a:bodyPr/>
                    <a:lstStyle/>
                    <a:p>
                      <a:r>
                        <a:rPr lang="en-US" dirty="0"/>
                        <a:t>short int</a:t>
                      </a:r>
                      <a:endParaRPr lang="en-IN" dirty="0"/>
                    </a:p>
                  </a:txBody>
                  <a:tcPr/>
                </a:tc>
                <a:tc>
                  <a:txBody>
                    <a:bodyPr/>
                    <a:lstStyle/>
                    <a:p>
                      <a:pPr algn="ctr"/>
                      <a:r>
                        <a:rPr lang="en-US" dirty="0"/>
                        <a:t>2</a:t>
                      </a:r>
                      <a:endParaRPr lang="en-IN" dirty="0"/>
                    </a:p>
                  </a:txBody>
                  <a:tcPr/>
                </a:tc>
                <a:tc>
                  <a:txBody>
                    <a:bodyPr/>
                    <a:lstStyle/>
                    <a:p>
                      <a:pPr algn="ctr"/>
                      <a:r>
                        <a:rPr lang="en-US" dirty="0"/>
                        <a:t>2</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109052379"/>
                  </a:ext>
                </a:extLst>
              </a:tr>
              <a:tr h="566395">
                <a:tc>
                  <a:txBody>
                    <a:bodyPr/>
                    <a:lstStyle/>
                    <a:p>
                      <a:r>
                        <a:rPr lang="en-US" dirty="0"/>
                        <a:t>int</a:t>
                      </a:r>
                      <a:endParaRPr lang="en-IN" dirty="0"/>
                    </a:p>
                  </a:txBody>
                  <a:tcPr/>
                </a:tc>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3447641822"/>
                  </a:ext>
                </a:extLst>
              </a:tr>
              <a:tr h="566395">
                <a:tc>
                  <a:txBody>
                    <a:bodyPr/>
                    <a:lstStyle/>
                    <a:p>
                      <a:r>
                        <a:rPr lang="en-US" dirty="0"/>
                        <a:t>long int</a:t>
                      </a:r>
                      <a:endParaRPr lang="en-IN" dirty="0"/>
                    </a:p>
                  </a:txBody>
                  <a:tcPr/>
                </a:tc>
                <a:tc>
                  <a:txBody>
                    <a:bodyPr/>
                    <a:lstStyle/>
                    <a:p>
                      <a:pPr algn="ctr"/>
                      <a:r>
                        <a:rPr lang="en-US" dirty="0"/>
                        <a:t>4</a:t>
                      </a:r>
                      <a:endParaRPr lang="en-IN" dirty="0"/>
                    </a:p>
                  </a:txBody>
                  <a:tcPr/>
                </a:tc>
                <a:tc>
                  <a:txBody>
                    <a:bodyPr/>
                    <a:lstStyle/>
                    <a:p>
                      <a:pPr algn="ctr"/>
                      <a:r>
                        <a:rPr lang="en-US" dirty="0"/>
                        <a:t>4</a:t>
                      </a:r>
                      <a:endParaRPr lang="en-IN" dirty="0"/>
                    </a:p>
                  </a:txBody>
                  <a:tcPr/>
                </a:tc>
                <a:tc>
                  <a:txBody>
                    <a:bodyPr/>
                    <a:lstStyle/>
                    <a:p>
                      <a:pPr algn="ctr"/>
                      <a:r>
                        <a:rPr lang="en-US" dirty="0"/>
                        <a:t>8</a:t>
                      </a:r>
                      <a:endParaRPr lang="en-IN" dirty="0"/>
                    </a:p>
                  </a:txBody>
                  <a:tcPr/>
                </a:tc>
                <a:extLst>
                  <a:ext uri="{0D108BD9-81ED-4DB2-BD59-A6C34878D82A}">
                    <a16:rowId xmlns:a16="http://schemas.microsoft.com/office/drawing/2014/main" val="3009989844"/>
                  </a:ext>
                </a:extLst>
              </a:tr>
            </a:tbl>
          </a:graphicData>
        </a:graphic>
      </p:graphicFrame>
    </p:spTree>
    <p:extLst>
      <p:ext uri="{BB962C8B-B14F-4D97-AF65-F5344CB8AC3E}">
        <p14:creationId xmlns:p14="http://schemas.microsoft.com/office/powerpoint/2010/main" val="1489260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94FCDC-39CE-C572-B304-5CB51A4401F7}"/>
              </a:ext>
            </a:extLst>
          </p:cNvPr>
          <p:cNvSpPr>
            <a:spLocks noGrp="1"/>
          </p:cNvSpPr>
          <p:nvPr>
            <p:ph idx="1"/>
          </p:nvPr>
        </p:nvSpPr>
        <p:spPr>
          <a:xfrm>
            <a:off x="98611" y="71718"/>
            <a:ext cx="11976847" cy="6705600"/>
          </a:xfrm>
        </p:spPr>
        <p:txBody>
          <a:bodyPr/>
          <a:lstStyle/>
          <a:p>
            <a:pPr marL="0" indent="0">
              <a:buNone/>
            </a:pPr>
            <a:r>
              <a:rPr lang="en-US" b="1" u="sng" dirty="0"/>
              <a:t>SIGN SPECIFIERS:</a:t>
            </a:r>
          </a:p>
          <a:p>
            <a:pPr marL="0" indent="0">
              <a:buNone/>
            </a:pPr>
            <a:r>
              <a:rPr lang="en-IN" dirty="0"/>
              <a:t>The term “unsigned” indicates a variable that can hold only positive numbers.</a:t>
            </a:r>
          </a:p>
          <a:p>
            <a:pPr marL="0" indent="0">
              <a:buNone/>
            </a:pPr>
            <a:r>
              <a:rPr lang="en-IN" dirty="0"/>
              <a:t>The term “signed” indicates that a variable can hold negative and positive values.</a:t>
            </a:r>
          </a:p>
          <a:p>
            <a:pPr marL="0" indent="0">
              <a:buNone/>
            </a:pPr>
            <a:r>
              <a:rPr lang="en-IN" dirty="0"/>
              <a:t>This can be applied to most of the numeric data types including int, char, short and long.     </a:t>
            </a:r>
          </a:p>
          <a:p>
            <a:pPr marL="0" indent="0">
              <a:buNone/>
            </a:pPr>
            <a:endParaRPr lang="en-IN" dirty="0"/>
          </a:p>
        </p:txBody>
      </p:sp>
      <p:pic>
        <p:nvPicPr>
          <p:cNvPr id="2" name="Picture 1">
            <a:extLst>
              <a:ext uri="{FF2B5EF4-FFF2-40B4-BE49-F238E27FC236}">
                <a16:creationId xmlns:a16="http://schemas.microsoft.com/office/drawing/2014/main" id="{68CBB783-6A8A-91E8-22A3-8B8D12B23C40}"/>
              </a:ext>
            </a:extLst>
          </p:cNvPr>
          <p:cNvPicPr>
            <a:picLocks noChangeAspect="1"/>
          </p:cNvPicPr>
          <p:nvPr/>
        </p:nvPicPr>
        <p:blipFill>
          <a:blip r:embed="rId2"/>
          <a:stretch>
            <a:fillRect/>
          </a:stretch>
        </p:blipFill>
        <p:spPr>
          <a:xfrm>
            <a:off x="2960032" y="2208119"/>
            <a:ext cx="5734050" cy="3714750"/>
          </a:xfrm>
          <a:prstGeom prst="rect">
            <a:avLst/>
          </a:prstGeom>
        </p:spPr>
      </p:pic>
    </p:spTree>
    <p:extLst>
      <p:ext uri="{BB962C8B-B14F-4D97-AF65-F5344CB8AC3E}">
        <p14:creationId xmlns:p14="http://schemas.microsoft.com/office/powerpoint/2010/main" val="3149542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3110F1-0471-6ED1-0B20-078421BA9ED8}"/>
              </a:ext>
            </a:extLst>
          </p:cNvPr>
          <p:cNvSpPr>
            <a:spLocks noGrp="1"/>
          </p:cNvSpPr>
          <p:nvPr>
            <p:ph idx="1"/>
          </p:nvPr>
        </p:nvSpPr>
        <p:spPr>
          <a:xfrm>
            <a:off x="71718" y="107576"/>
            <a:ext cx="12120282" cy="6750424"/>
          </a:xfrm>
        </p:spPr>
        <p:txBody>
          <a:bodyPr/>
          <a:lstStyle/>
          <a:p>
            <a:pPr marL="0" indent="0">
              <a:buNone/>
            </a:pPr>
            <a:r>
              <a:rPr lang="en-IN" b="1" u="sng" dirty="0"/>
              <a:t>UNSIGNED AND SIGNED CHAR:-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a:buFont typeface="Wingdings" panose="05000000000000000000" pitchFamily="2" charset="2"/>
              <a:buChar char="Ø"/>
            </a:pPr>
            <a:r>
              <a:rPr lang="en-US" b="1" dirty="0"/>
              <a:t>unsigned char </a:t>
            </a:r>
            <a:r>
              <a:rPr lang="en-US" dirty="0"/>
              <a:t>is a character datatype where the variable consumes all the 8 bits of the memory and there is no sign bit (which is there in signed char). So it means that the range of unsigned char data type ranges from 0 to 255.</a:t>
            </a:r>
          </a:p>
          <a:p>
            <a:pPr>
              <a:buFont typeface="Wingdings" panose="05000000000000000000" pitchFamily="2" charset="2"/>
              <a:buChar char="Ø"/>
            </a:pPr>
            <a:r>
              <a:rPr lang="en-US" dirty="0"/>
              <a:t> As we know , The basic ASCII values are in range 0 to 127. The rest part of the ASCII is known as extended ASCII. Using char or signed char we cannot store the extended ASCII values. By using the unsigned char, we can store the extended part as its range is 0 to 255.</a:t>
            </a:r>
            <a:endParaRPr lang="en-IN" dirty="0"/>
          </a:p>
        </p:txBody>
      </p:sp>
      <p:pic>
        <p:nvPicPr>
          <p:cNvPr id="4" name="Picture 3">
            <a:extLst>
              <a:ext uri="{FF2B5EF4-FFF2-40B4-BE49-F238E27FC236}">
                <a16:creationId xmlns:a16="http://schemas.microsoft.com/office/drawing/2014/main" id="{28FD571F-F322-A255-EE39-52279257B320}"/>
              </a:ext>
            </a:extLst>
          </p:cNvPr>
          <p:cNvPicPr>
            <a:picLocks noChangeAspect="1"/>
          </p:cNvPicPr>
          <p:nvPr/>
        </p:nvPicPr>
        <p:blipFill rotWithShape="1">
          <a:blip r:embed="rId2"/>
          <a:srcRect l="4071" t="14764" r="7929" b="15224"/>
          <a:stretch/>
        </p:blipFill>
        <p:spPr>
          <a:xfrm>
            <a:off x="2312894" y="645458"/>
            <a:ext cx="7187197" cy="3505200"/>
          </a:xfrm>
          <a:prstGeom prst="rect">
            <a:avLst/>
          </a:prstGeom>
        </p:spPr>
      </p:pic>
    </p:spTree>
    <p:extLst>
      <p:ext uri="{BB962C8B-B14F-4D97-AF65-F5344CB8AC3E}">
        <p14:creationId xmlns:p14="http://schemas.microsoft.com/office/powerpoint/2010/main" val="4160468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CAA4E-C007-E735-EC44-34313C939FF8}"/>
              </a:ext>
            </a:extLst>
          </p:cNvPr>
          <p:cNvSpPr>
            <a:spLocks noGrp="1"/>
          </p:cNvSpPr>
          <p:nvPr>
            <p:ph idx="1"/>
          </p:nvPr>
        </p:nvSpPr>
        <p:spPr>
          <a:xfrm>
            <a:off x="152400" y="152400"/>
            <a:ext cx="11914094" cy="6598024"/>
          </a:xfrm>
        </p:spPr>
        <p:txBody>
          <a:bodyPr/>
          <a:lstStyle/>
          <a:p>
            <a:r>
              <a:rPr lang="en-IN" sz="2800" b="1" dirty="0"/>
              <a:t>The range of </a:t>
            </a:r>
            <a:r>
              <a:rPr lang="en-IN" sz="2800" b="1" u="sng" dirty="0"/>
              <a:t>unsigned char </a:t>
            </a:r>
            <a:r>
              <a:rPr lang="en-IN" sz="2800" b="1" dirty="0"/>
              <a:t>is 0 to 255.</a:t>
            </a:r>
          </a:p>
          <a:p>
            <a:pPr marL="1828800" lvl="4" indent="0">
              <a:buNone/>
            </a:pPr>
            <a:r>
              <a:rPr lang="en-IN" sz="2400" dirty="0"/>
              <a:t>0						   255</a:t>
            </a:r>
          </a:p>
          <a:p>
            <a:endParaRPr lang="en-IN" dirty="0"/>
          </a:p>
          <a:p>
            <a:pPr marL="3657600" lvl="8" indent="0">
              <a:buNone/>
            </a:pPr>
            <a:endParaRPr lang="en-IN" dirty="0"/>
          </a:p>
          <a:p>
            <a:pPr marL="3657600" lvl="8" indent="0">
              <a:buNone/>
            </a:pPr>
            <a:endParaRPr lang="en-IN" dirty="0"/>
          </a:p>
          <a:p>
            <a:pPr marL="3657600" lvl="8" indent="0">
              <a:buNone/>
            </a:pPr>
            <a:endParaRPr lang="en-IN" dirty="0"/>
          </a:p>
          <a:p>
            <a:pPr marL="3657600" lvl="8" indent="0">
              <a:buNone/>
            </a:pPr>
            <a:r>
              <a:rPr lang="en-IN" dirty="0"/>
              <a:t>	</a:t>
            </a:r>
          </a:p>
        </p:txBody>
      </p:sp>
      <p:graphicFrame>
        <p:nvGraphicFramePr>
          <p:cNvPr id="4" name="Table 3">
            <a:extLst>
              <a:ext uri="{FF2B5EF4-FFF2-40B4-BE49-F238E27FC236}">
                <a16:creationId xmlns:a16="http://schemas.microsoft.com/office/drawing/2014/main" id="{3D22392E-ECED-5AED-296F-86CC2E014656}"/>
              </a:ext>
            </a:extLst>
          </p:cNvPr>
          <p:cNvGraphicFramePr>
            <a:graphicFrameLocks noGrp="1"/>
          </p:cNvGraphicFramePr>
          <p:nvPr>
            <p:extLst>
              <p:ext uri="{D42A27DB-BD31-4B8C-83A1-F6EECF244321}">
                <p14:modId xmlns:p14="http://schemas.microsoft.com/office/powerpoint/2010/main" val="644329459"/>
              </p:ext>
            </p:extLst>
          </p:nvPr>
        </p:nvGraphicFramePr>
        <p:xfrm>
          <a:off x="481106" y="907925"/>
          <a:ext cx="4476376" cy="607110"/>
        </p:xfrm>
        <a:graphic>
          <a:graphicData uri="http://schemas.openxmlformats.org/drawingml/2006/table">
            <a:tbl>
              <a:tblPr firstRow="1" bandRow="1">
                <a:tableStyleId>{00A15C55-8517-42AA-B614-E9B94910E393}</a:tableStyleId>
              </a:tblPr>
              <a:tblGrid>
                <a:gridCol w="559547">
                  <a:extLst>
                    <a:ext uri="{9D8B030D-6E8A-4147-A177-3AD203B41FA5}">
                      <a16:colId xmlns:a16="http://schemas.microsoft.com/office/drawing/2014/main" val="2679525299"/>
                    </a:ext>
                  </a:extLst>
                </a:gridCol>
                <a:gridCol w="559547">
                  <a:extLst>
                    <a:ext uri="{9D8B030D-6E8A-4147-A177-3AD203B41FA5}">
                      <a16:colId xmlns:a16="http://schemas.microsoft.com/office/drawing/2014/main" val="2915766529"/>
                    </a:ext>
                  </a:extLst>
                </a:gridCol>
                <a:gridCol w="559547">
                  <a:extLst>
                    <a:ext uri="{9D8B030D-6E8A-4147-A177-3AD203B41FA5}">
                      <a16:colId xmlns:a16="http://schemas.microsoft.com/office/drawing/2014/main" val="3678353696"/>
                    </a:ext>
                  </a:extLst>
                </a:gridCol>
                <a:gridCol w="559547">
                  <a:extLst>
                    <a:ext uri="{9D8B030D-6E8A-4147-A177-3AD203B41FA5}">
                      <a16:colId xmlns:a16="http://schemas.microsoft.com/office/drawing/2014/main" val="3356826379"/>
                    </a:ext>
                  </a:extLst>
                </a:gridCol>
                <a:gridCol w="559547">
                  <a:extLst>
                    <a:ext uri="{9D8B030D-6E8A-4147-A177-3AD203B41FA5}">
                      <a16:colId xmlns:a16="http://schemas.microsoft.com/office/drawing/2014/main" val="3754295419"/>
                    </a:ext>
                  </a:extLst>
                </a:gridCol>
                <a:gridCol w="559547">
                  <a:extLst>
                    <a:ext uri="{9D8B030D-6E8A-4147-A177-3AD203B41FA5}">
                      <a16:colId xmlns:a16="http://schemas.microsoft.com/office/drawing/2014/main" val="39000540"/>
                    </a:ext>
                  </a:extLst>
                </a:gridCol>
                <a:gridCol w="559547">
                  <a:extLst>
                    <a:ext uri="{9D8B030D-6E8A-4147-A177-3AD203B41FA5}">
                      <a16:colId xmlns:a16="http://schemas.microsoft.com/office/drawing/2014/main" val="3815872795"/>
                    </a:ext>
                  </a:extLst>
                </a:gridCol>
                <a:gridCol w="559547">
                  <a:extLst>
                    <a:ext uri="{9D8B030D-6E8A-4147-A177-3AD203B41FA5}">
                      <a16:colId xmlns:a16="http://schemas.microsoft.com/office/drawing/2014/main" val="2773630709"/>
                    </a:ext>
                  </a:extLst>
                </a:gridCol>
              </a:tblGrid>
              <a:tr h="607110">
                <a:tc>
                  <a:txBody>
                    <a:bodyPr/>
                    <a:lstStyle/>
                    <a:p>
                      <a:pPr algn="ctr"/>
                      <a:r>
                        <a:rPr lang="en-IN" sz="2400" dirty="0"/>
                        <a:t>0</a:t>
                      </a:r>
                    </a:p>
                  </a:txBody>
                  <a:tcPr/>
                </a:tc>
                <a:tc>
                  <a:txBody>
                    <a:bodyPr/>
                    <a:lstStyle/>
                    <a:p>
                      <a:pPr algn="ctr"/>
                      <a:r>
                        <a:rPr lang="en-IN" sz="2400" dirty="0"/>
                        <a:t>0</a:t>
                      </a:r>
                    </a:p>
                  </a:txBody>
                  <a:tcPr/>
                </a:tc>
                <a:tc>
                  <a:txBody>
                    <a:bodyPr/>
                    <a:lstStyle/>
                    <a:p>
                      <a:pPr algn="ctr"/>
                      <a:r>
                        <a:rPr lang="en-IN" sz="2400" dirty="0"/>
                        <a:t>0</a:t>
                      </a:r>
                    </a:p>
                  </a:txBody>
                  <a:tcPr/>
                </a:tc>
                <a:tc>
                  <a:txBody>
                    <a:bodyPr/>
                    <a:lstStyle/>
                    <a:p>
                      <a:pPr algn="ctr"/>
                      <a:r>
                        <a:rPr lang="en-IN" sz="2400" dirty="0"/>
                        <a:t>0</a:t>
                      </a:r>
                    </a:p>
                  </a:txBody>
                  <a:tcPr/>
                </a:tc>
                <a:tc>
                  <a:txBody>
                    <a:bodyPr/>
                    <a:lstStyle/>
                    <a:p>
                      <a:pPr algn="ctr"/>
                      <a:r>
                        <a:rPr lang="en-IN" sz="2400" dirty="0"/>
                        <a:t>0</a:t>
                      </a:r>
                    </a:p>
                  </a:txBody>
                  <a:tcPr/>
                </a:tc>
                <a:tc>
                  <a:txBody>
                    <a:bodyPr/>
                    <a:lstStyle/>
                    <a:p>
                      <a:pPr algn="ctr"/>
                      <a:r>
                        <a:rPr lang="en-IN" sz="2400" dirty="0"/>
                        <a:t>0</a:t>
                      </a:r>
                    </a:p>
                  </a:txBody>
                  <a:tcPr/>
                </a:tc>
                <a:tc>
                  <a:txBody>
                    <a:bodyPr/>
                    <a:lstStyle/>
                    <a:p>
                      <a:pPr algn="ctr"/>
                      <a:r>
                        <a:rPr lang="en-IN" sz="2400" dirty="0"/>
                        <a:t>0</a:t>
                      </a:r>
                    </a:p>
                  </a:txBody>
                  <a:tcPr/>
                </a:tc>
                <a:tc>
                  <a:txBody>
                    <a:bodyPr/>
                    <a:lstStyle/>
                    <a:p>
                      <a:pPr algn="ctr"/>
                      <a:r>
                        <a:rPr lang="en-IN" sz="2400" dirty="0"/>
                        <a:t>0</a:t>
                      </a:r>
                    </a:p>
                  </a:txBody>
                  <a:tcPr/>
                </a:tc>
                <a:extLst>
                  <a:ext uri="{0D108BD9-81ED-4DB2-BD59-A6C34878D82A}">
                    <a16:rowId xmlns:a16="http://schemas.microsoft.com/office/drawing/2014/main" val="3293179553"/>
                  </a:ext>
                </a:extLst>
              </a:tr>
            </a:tbl>
          </a:graphicData>
        </a:graphic>
      </p:graphicFrame>
      <p:graphicFrame>
        <p:nvGraphicFramePr>
          <p:cNvPr id="5" name="Table 4">
            <a:extLst>
              <a:ext uri="{FF2B5EF4-FFF2-40B4-BE49-F238E27FC236}">
                <a16:creationId xmlns:a16="http://schemas.microsoft.com/office/drawing/2014/main" id="{560D41B9-A624-C661-037B-0FC9E58EE4B6}"/>
              </a:ext>
            </a:extLst>
          </p:cNvPr>
          <p:cNvGraphicFramePr>
            <a:graphicFrameLocks noGrp="1"/>
          </p:cNvGraphicFramePr>
          <p:nvPr>
            <p:extLst>
              <p:ext uri="{D42A27DB-BD31-4B8C-83A1-F6EECF244321}">
                <p14:modId xmlns:p14="http://schemas.microsoft.com/office/powerpoint/2010/main" val="2075761099"/>
              </p:ext>
            </p:extLst>
          </p:nvPr>
        </p:nvGraphicFramePr>
        <p:xfrm>
          <a:off x="5988422" y="907924"/>
          <a:ext cx="4198472" cy="607109"/>
        </p:xfrm>
        <a:graphic>
          <a:graphicData uri="http://schemas.openxmlformats.org/drawingml/2006/table">
            <a:tbl>
              <a:tblPr firstRow="1" bandRow="1">
                <a:tableStyleId>{00A15C55-8517-42AA-B614-E9B94910E393}</a:tableStyleId>
              </a:tblPr>
              <a:tblGrid>
                <a:gridCol w="524809">
                  <a:extLst>
                    <a:ext uri="{9D8B030D-6E8A-4147-A177-3AD203B41FA5}">
                      <a16:colId xmlns:a16="http://schemas.microsoft.com/office/drawing/2014/main" val="2712693611"/>
                    </a:ext>
                  </a:extLst>
                </a:gridCol>
                <a:gridCol w="524809">
                  <a:extLst>
                    <a:ext uri="{9D8B030D-6E8A-4147-A177-3AD203B41FA5}">
                      <a16:colId xmlns:a16="http://schemas.microsoft.com/office/drawing/2014/main" val="1941514135"/>
                    </a:ext>
                  </a:extLst>
                </a:gridCol>
                <a:gridCol w="524809">
                  <a:extLst>
                    <a:ext uri="{9D8B030D-6E8A-4147-A177-3AD203B41FA5}">
                      <a16:colId xmlns:a16="http://schemas.microsoft.com/office/drawing/2014/main" val="1635990025"/>
                    </a:ext>
                  </a:extLst>
                </a:gridCol>
                <a:gridCol w="524809">
                  <a:extLst>
                    <a:ext uri="{9D8B030D-6E8A-4147-A177-3AD203B41FA5}">
                      <a16:colId xmlns:a16="http://schemas.microsoft.com/office/drawing/2014/main" val="3135558045"/>
                    </a:ext>
                  </a:extLst>
                </a:gridCol>
                <a:gridCol w="524809">
                  <a:extLst>
                    <a:ext uri="{9D8B030D-6E8A-4147-A177-3AD203B41FA5}">
                      <a16:colId xmlns:a16="http://schemas.microsoft.com/office/drawing/2014/main" val="2905806659"/>
                    </a:ext>
                  </a:extLst>
                </a:gridCol>
                <a:gridCol w="524809">
                  <a:extLst>
                    <a:ext uri="{9D8B030D-6E8A-4147-A177-3AD203B41FA5}">
                      <a16:colId xmlns:a16="http://schemas.microsoft.com/office/drawing/2014/main" val="146478249"/>
                    </a:ext>
                  </a:extLst>
                </a:gridCol>
                <a:gridCol w="524809">
                  <a:extLst>
                    <a:ext uri="{9D8B030D-6E8A-4147-A177-3AD203B41FA5}">
                      <a16:colId xmlns:a16="http://schemas.microsoft.com/office/drawing/2014/main" val="3545027223"/>
                    </a:ext>
                  </a:extLst>
                </a:gridCol>
                <a:gridCol w="524809">
                  <a:extLst>
                    <a:ext uri="{9D8B030D-6E8A-4147-A177-3AD203B41FA5}">
                      <a16:colId xmlns:a16="http://schemas.microsoft.com/office/drawing/2014/main" val="2606246765"/>
                    </a:ext>
                  </a:extLst>
                </a:gridCol>
              </a:tblGrid>
              <a:tr h="607109">
                <a:tc>
                  <a:txBody>
                    <a:bodyPr/>
                    <a:lstStyle/>
                    <a:p>
                      <a:pPr algn="ctr"/>
                      <a:r>
                        <a:rPr lang="en-IN" sz="2400" dirty="0"/>
                        <a:t>1</a:t>
                      </a:r>
                    </a:p>
                  </a:txBody>
                  <a:tcPr/>
                </a:tc>
                <a:tc>
                  <a:txBody>
                    <a:bodyPr/>
                    <a:lstStyle/>
                    <a:p>
                      <a:pPr algn="ctr"/>
                      <a:r>
                        <a:rPr lang="en-IN" sz="2400" dirty="0"/>
                        <a:t>1</a:t>
                      </a:r>
                    </a:p>
                  </a:txBody>
                  <a:tcPr/>
                </a:tc>
                <a:tc>
                  <a:txBody>
                    <a:bodyPr/>
                    <a:lstStyle/>
                    <a:p>
                      <a:pPr algn="ctr"/>
                      <a:r>
                        <a:rPr lang="en-IN" sz="2400" dirty="0"/>
                        <a:t>1</a:t>
                      </a:r>
                    </a:p>
                  </a:txBody>
                  <a:tcPr/>
                </a:tc>
                <a:tc>
                  <a:txBody>
                    <a:bodyPr/>
                    <a:lstStyle/>
                    <a:p>
                      <a:pPr algn="ctr"/>
                      <a:r>
                        <a:rPr lang="en-IN" sz="2400" dirty="0"/>
                        <a:t>1</a:t>
                      </a:r>
                    </a:p>
                  </a:txBody>
                  <a:tcPr/>
                </a:tc>
                <a:tc>
                  <a:txBody>
                    <a:bodyPr/>
                    <a:lstStyle/>
                    <a:p>
                      <a:pPr algn="ctr"/>
                      <a:r>
                        <a:rPr lang="en-IN" sz="2400" dirty="0"/>
                        <a:t>1</a:t>
                      </a:r>
                    </a:p>
                  </a:txBody>
                  <a:tcPr/>
                </a:tc>
                <a:tc>
                  <a:txBody>
                    <a:bodyPr/>
                    <a:lstStyle/>
                    <a:p>
                      <a:pPr algn="ctr"/>
                      <a:r>
                        <a:rPr lang="en-IN" sz="2400" dirty="0"/>
                        <a:t>1</a:t>
                      </a:r>
                    </a:p>
                  </a:txBody>
                  <a:tcPr/>
                </a:tc>
                <a:tc>
                  <a:txBody>
                    <a:bodyPr/>
                    <a:lstStyle/>
                    <a:p>
                      <a:pPr algn="ctr"/>
                      <a:r>
                        <a:rPr lang="en-IN" sz="2400" dirty="0"/>
                        <a:t>1</a:t>
                      </a:r>
                    </a:p>
                  </a:txBody>
                  <a:tcPr/>
                </a:tc>
                <a:tc>
                  <a:txBody>
                    <a:bodyPr/>
                    <a:lstStyle/>
                    <a:p>
                      <a:pPr algn="ctr"/>
                      <a:r>
                        <a:rPr lang="en-IN" sz="2400" dirty="0"/>
                        <a:t>1</a:t>
                      </a:r>
                    </a:p>
                  </a:txBody>
                  <a:tcPr/>
                </a:tc>
                <a:extLst>
                  <a:ext uri="{0D108BD9-81ED-4DB2-BD59-A6C34878D82A}">
                    <a16:rowId xmlns:a16="http://schemas.microsoft.com/office/drawing/2014/main" val="3805058390"/>
                  </a:ext>
                </a:extLst>
              </a:tr>
            </a:tbl>
          </a:graphicData>
        </a:graphic>
      </p:graphicFrame>
      <p:graphicFrame>
        <p:nvGraphicFramePr>
          <p:cNvPr id="6" name="Table 5">
            <a:extLst>
              <a:ext uri="{FF2B5EF4-FFF2-40B4-BE49-F238E27FC236}">
                <a16:creationId xmlns:a16="http://schemas.microsoft.com/office/drawing/2014/main" id="{BA81C35D-E3B0-22AA-BC7C-AD7C0C68D889}"/>
              </a:ext>
            </a:extLst>
          </p:cNvPr>
          <p:cNvGraphicFramePr>
            <a:graphicFrameLocks noGrp="1"/>
          </p:cNvGraphicFramePr>
          <p:nvPr>
            <p:extLst>
              <p:ext uri="{D42A27DB-BD31-4B8C-83A1-F6EECF244321}">
                <p14:modId xmlns:p14="http://schemas.microsoft.com/office/powerpoint/2010/main" val="195035567"/>
              </p:ext>
            </p:extLst>
          </p:nvPr>
        </p:nvGraphicFramePr>
        <p:xfrm>
          <a:off x="481106" y="1515033"/>
          <a:ext cx="4476376" cy="582706"/>
        </p:xfrm>
        <a:graphic>
          <a:graphicData uri="http://schemas.openxmlformats.org/drawingml/2006/table">
            <a:tbl>
              <a:tblPr firstRow="1" bandRow="1">
                <a:tableStyleId>{2D5ABB26-0587-4C30-8999-92F81FD0307C}</a:tableStyleId>
              </a:tblPr>
              <a:tblGrid>
                <a:gridCol w="559547">
                  <a:extLst>
                    <a:ext uri="{9D8B030D-6E8A-4147-A177-3AD203B41FA5}">
                      <a16:colId xmlns:a16="http://schemas.microsoft.com/office/drawing/2014/main" val="2987756028"/>
                    </a:ext>
                  </a:extLst>
                </a:gridCol>
                <a:gridCol w="559547">
                  <a:extLst>
                    <a:ext uri="{9D8B030D-6E8A-4147-A177-3AD203B41FA5}">
                      <a16:colId xmlns:a16="http://schemas.microsoft.com/office/drawing/2014/main" val="2185285828"/>
                    </a:ext>
                  </a:extLst>
                </a:gridCol>
                <a:gridCol w="559547">
                  <a:extLst>
                    <a:ext uri="{9D8B030D-6E8A-4147-A177-3AD203B41FA5}">
                      <a16:colId xmlns:a16="http://schemas.microsoft.com/office/drawing/2014/main" val="4074342663"/>
                    </a:ext>
                  </a:extLst>
                </a:gridCol>
                <a:gridCol w="559547">
                  <a:extLst>
                    <a:ext uri="{9D8B030D-6E8A-4147-A177-3AD203B41FA5}">
                      <a16:colId xmlns:a16="http://schemas.microsoft.com/office/drawing/2014/main" val="4202922598"/>
                    </a:ext>
                  </a:extLst>
                </a:gridCol>
                <a:gridCol w="559547">
                  <a:extLst>
                    <a:ext uri="{9D8B030D-6E8A-4147-A177-3AD203B41FA5}">
                      <a16:colId xmlns:a16="http://schemas.microsoft.com/office/drawing/2014/main" val="1306929576"/>
                    </a:ext>
                  </a:extLst>
                </a:gridCol>
                <a:gridCol w="559547">
                  <a:extLst>
                    <a:ext uri="{9D8B030D-6E8A-4147-A177-3AD203B41FA5}">
                      <a16:colId xmlns:a16="http://schemas.microsoft.com/office/drawing/2014/main" val="2131091542"/>
                    </a:ext>
                  </a:extLst>
                </a:gridCol>
                <a:gridCol w="559547">
                  <a:extLst>
                    <a:ext uri="{9D8B030D-6E8A-4147-A177-3AD203B41FA5}">
                      <a16:colId xmlns:a16="http://schemas.microsoft.com/office/drawing/2014/main" val="2473460544"/>
                    </a:ext>
                  </a:extLst>
                </a:gridCol>
                <a:gridCol w="559547">
                  <a:extLst>
                    <a:ext uri="{9D8B030D-6E8A-4147-A177-3AD203B41FA5}">
                      <a16:colId xmlns:a16="http://schemas.microsoft.com/office/drawing/2014/main" val="414184737"/>
                    </a:ext>
                  </a:extLst>
                </a:gridCol>
              </a:tblGrid>
              <a:tr h="582706">
                <a:tc>
                  <a:txBody>
                    <a:bodyPr/>
                    <a:lstStyle/>
                    <a:p>
                      <a:pPr algn="ctr"/>
                      <a:r>
                        <a:rPr lang="en-IN" dirty="0"/>
                        <a:t>2</a:t>
                      </a:r>
                      <a:r>
                        <a:rPr lang="en-IN" baseline="30000" dirty="0"/>
                        <a:t>7</a:t>
                      </a:r>
                      <a:endParaRPr lang="en-IN" dirty="0"/>
                    </a:p>
                  </a:txBody>
                  <a:tcPr/>
                </a:tc>
                <a:tc>
                  <a:txBody>
                    <a:bodyPr/>
                    <a:lstStyle/>
                    <a:p>
                      <a:pPr algn="ctr"/>
                      <a:r>
                        <a:rPr lang="en-IN" dirty="0"/>
                        <a:t>2</a:t>
                      </a:r>
                      <a:r>
                        <a:rPr lang="en-IN" baseline="30000" dirty="0"/>
                        <a:t>6</a:t>
                      </a:r>
                      <a:endParaRPr lang="en-IN" dirty="0"/>
                    </a:p>
                  </a:txBody>
                  <a:tcPr/>
                </a:tc>
                <a:tc>
                  <a:txBody>
                    <a:bodyPr/>
                    <a:lstStyle/>
                    <a:p>
                      <a:pPr algn="ctr"/>
                      <a:r>
                        <a:rPr lang="en-IN" dirty="0"/>
                        <a:t>2</a:t>
                      </a:r>
                      <a:r>
                        <a:rPr lang="en-IN" baseline="30000" dirty="0"/>
                        <a:t>5</a:t>
                      </a:r>
                      <a:endParaRPr lang="en-IN" dirty="0"/>
                    </a:p>
                  </a:txBody>
                  <a:tcPr/>
                </a:tc>
                <a:tc>
                  <a:txBody>
                    <a:bodyPr/>
                    <a:lstStyle/>
                    <a:p>
                      <a:pPr algn="ctr"/>
                      <a:r>
                        <a:rPr lang="en-IN" dirty="0"/>
                        <a:t>2</a:t>
                      </a:r>
                      <a:r>
                        <a:rPr lang="en-IN" baseline="30000" dirty="0"/>
                        <a:t>4</a:t>
                      </a:r>
                      <a:endParaRPr lang="en-IN" dirty="0"/>
                    </a:p>
                  </a:txBody>
                  <a:tcPr/>
                </a:tc>
                <a:tc>
                  <a:txBody>
                    <a:bodyPr/>
                    <a:lstStyle/>
                    <a:p>
                      <a:pPr algn="ctr"/>
                      <a:r>
                        <a:rPr lang="en-IN" dirty="0"/>
                        <a:t>2</a:t>
                      </a:r>
                      <a:r>
                        <a:rPr lang="en-IN" baseline="30000" dirty="0"/>
                        <a:t>3</a:t>
                      </a:r>
                      <a:endParaRPr lang="en-IN" dirty="0"/>
                    </a:p>
                  </a:txBody>
                  <a:tcPr/>
                </a:tc>
                <a:tc>
                  <a:txBody>
                    <a:bodyPr/>
                    <a:lstStyle/>
                    <a:p>
                      <a:pPr algn="ctr"/>
                      <a:r>
                        <a:rPr lang="en-IN" dirty="0"/>
                        <a:t>2</a:t>
                      </a:r>
                      <a:r>
                        <a:rPr lang="en-IN" baseline="30000" dirty="0"/>
                        <a:t>2</a:t>
                      </a:r>
                      <a:endParaRPr lang="en-IN" dirty="0"/>
                    </a:p>
                  </a:txBody>
                  <a:tcPr/>
                </a:tc>
                <a:tc>
                  <a:txBody>
                    <a:bodyPr/>
                    <a:lstStyle/>
                    <a:p>
                      <a:pPr algn="ctr"/>
                      <a:r>
                        <a:rPr lang="en-IN" dirty="0"/>
                        <a:t>2</a:t>
                      </a:r>
                      <a:r>
                        <a:rPr lang="en-IN" baseline="30000" dirty="0"/>
                        <a:t>1</a:t>
                      </a:r>
                      <a:endParaRPr lang="en-IN" dirty="0"/>
                    </a:p>
                  </a:txBody>
                  <a:tcPr/>
                </a:tc>
                <a:tc>
                  <a:txBody>
                    <a:bodyPr/>
                    <a:lstStyle/>
                    <a:p>
                      <a:pPr algn="ctr"/>
                      <a:r>
                        <a:rPr lang="en-IN" dirty="0"/>
                        <a:t>2</a:t>
                      </a:r>
                      <a:r>
                        <a:rPr lang="en-IN" baseline="30000" dirty="0"/>
                        <a:t>0</a:t>
                      </a:r>
                      <a:endParaRPr lang="en-IN" dirty="0"/>
                    </a:p>
                  </a:txBody>
                  <a:tcPr/>
                </a:tc>
                <a:extLst>
                  <a:ext uri="{0D108BD9-81ED-4DB2-BD59-A6C34878D82A}">
                    <a16:rowId xmlns:a16="http://schemas.microsoft.com/office/drawing/2014/main" val="1441074685"/>
                  </a:ext>
                </a:extLst>
              </a:tr>
            </a:tbl>
          </a:graphicData>
        </a:graphic>
      </p:graphicFrame>
      <p:pic>
        <p:nvPicPr>
          <p:cNvPr id="8" name="Picture 7">
            <a:extLst>
              <a:ext uri="{FF2B5EF4-FFF2-40B4-BE49-F238E27FC236}">
                <a16:creationId xmlns:a16="http://schemas.microsoft.com/office/drawing/2014/main" id="{D6D4EE84-B341-9764-88F7-A5DA2F4B353E}"/>
              </a:ext>
            </a:extLst>
          </p:cNvPr>
          <p:cNvPicPr>
            <a:picLocks noChangeAspect="1"/>
          </p:cNvPicPr>
          <p:nvPr/>
        </p:nvPicPr>
        <p:blipFill>
          <a:blip r:embed="rId2"/>
          <a:stretch>
            <a:fillRect/>
          </a:stretch>
        </p:blipFill>
        <p:spPr>
          <a:xfrm>
            <a:off x="5923325" y="1515033"/>
            <a:ext cx="4263570" cy="621846"/>
          </a:xfrm>
          <a:prstGeom prst="rect">
            <a:avLst/>
          </a:prstGeom>
        </p:spPr>
      </p:pic>
      <p:sp>
        <p:nvSpPr>
          <p:cNvPr id="2" name="TextBox 1">
            <a:extLst>
              <a:ext uri="{FF2B5EF4-FFF2-40B4-BE49-F238E27FC236}">
                <a16:creationId xmlns:a16="http://schemas.microsoft.com/office/drawing/2014/main" id="{7031C06F-8BA4-987B-70A8-172FF33597EE}"/>
              </a:ext>
            </a:extLst>
          </p:cNvPr>
          <p:cNvSpPr txBox="1"/>
          <p:nvPr/>
        </p:nvSpPr>
        <p:spPr>
          <a:xfrm>
            <a:off x="265997" y="2136879"/>
            <a:ext cx="10399728" cy="3693319"/>
          </a:xfrm>
          <a:prstGeom prst="rect">
            <a:avLst/>
          </a:prstGeom>
          <a:noFill/>
        </p:spPr>
        <p:txBody>
          <a:bodyPr wrap="square" rtlCol="0">
            <a:spAutoFit/>
          </a:bodyPr>
          <a:lstStyle/>
          <a:p>
            <a:pPr marL="285750" indent="-285750">
              <a:buFont typeface="Arial" panose="020B0604020202020204" pitchFamily="34" charset="0"/>
              <a:buChar char="•"/>
            </a:pPr>
            <a:r>
              <a:rPr lang="en-US" sz="2400" b="1" dirty="0"/>
              <a:t>How to identify the output for the input that does not lies within the range??</a:t>
            </a:r>
          </a:p>
          <a:p>
            <a:r>
              <a:rPr lang="en-IN" sz="2400" dirty="0"/>
              <a:t>     If the value is lesser than the range, move in reverse from the maximum range according to the given value</a:t>
            </a:r>
            <a:r>
              <a:rPr lang="en-IN" dirty="0"/>
              <a:t>.</a:t>
            </a:r>
          </a:p>
          <a:p>
            <a:r>
              <a:rPr lang="en-IN" dirty="0"/>
              <a:t> </a:t>
            </a:r>
          </a:p>
          <a:p>
            <a:r>
              <a:rPr lang="en-IN" dirty="0"/>
              <a:t>								        0</a:t>
            </a:r>
          </a:p>
          <a:p>
            <a:r>
              <a:rPr lang="en-IN" dirty="0"/>
              <a:t>									1</a:t>
            </a:r>
          </a:p>
          <a:p>
            <a:r>
              <a:rPr lang="en-IN" dirty="0"/>
              <a:t>									2	</a:t>
            </a:r>
          </a:p>
          <a:p>
            <a:r>
              <a:rPr lang="en-IN" dirty="0"/>
              <a:t>									 .</a:t>
            </a:r>
          </a:p>
          <a:p>
            <a:r>
              <a:rPr lang="en-IN" dirty="0"/>
              <a:t>								         .</a:t>
            </a:r>
          </a:p>
          <a:p>
            <a:r>
              <a:rPr lang="en-IN" dirty="0"/>
              <a:t>									 .</a:t>
            </a:r>
          </a:p>
          <a:p>
            <a:r>
              <a:rPr lang="en-IN" dirty="0"/>
              <a:t>								       255</a:t>
            </a:r>
          </a:p>
          <a:p>
            <a:r>
              <a:rPr lang="en-IN" dirty="0"/>
              <a:t>							 	</a:t>
            </a:r>
          </a:p>
        </p:txBody>
      </p:sp>
      <mc:AlternateContent xmlns:mc="http://schemas.openxmlformats.org/markup-compatibility/2006" xmlns:p14="http://schemas.microsoft.com/office/powerpoint/2010/main">
        <mc:Choice Requires="p14">
          <p:contentPart p14:bwMode="auto" r:id="rId3">
            <p14:nvContentPartPr>
              <p14:cNvPr id="47" name="Ink 46">
                <a:extLst>
                  <a:ext uri="{FF2B5EF4-FFF2-40B4-BE49-F238E27FC236}">
                    <a16:creationId xmlns:a16="http://schemas.microsoft.com/office/drawing/2014/main" id="{9D8AB99B-3C16-722D-7570-0FA9E83F8BFC}"/>
                  </a:ext>
                </a:extLst>
              </p14:cNvPr>
              <p14:cNvContentPartPr/>
              <p14:nvPr/>
            </p14:nvContentPartPr>
            <p14:xfrm>
              <a:off x="4326330" y="1180359"/>
              <a:ext cx="360" cy="360"/>
            </p14:xfrm>
          </p:contentPart>
        </mc:Choice>
        <mc:Fallback xmlns="">
          <p:pic>
            <p:nvPicPr>
              <p:cNvPr id="47" name="Ink 46">
                <a:extLst>
                  <a:ext uri="{FF2B5EF4-FFF2-40B4-BE49-F238E27FC236}">
                    <a16:creationId xmlns:a16="http://schemas.microsoft.com/office/drawing/2014/main" id="{9D8AB99B-3C16-722D-7570-0FA9E83F8BFC}"/>
                  </a:ext>
                </a:extLst>
              </p:cNvPr>
              <p:cNvPicPr/>
              <p:nvPr/>
            </p:nvPicPr>
            <p:blipFill>
              <a:blip r:embed="rId4"/>
              <a:stretch>
                <a:fillRect/>
              </a:stretch>
            </p:blipFill>
            <p:spPr>
              <a:xfrm>
                <a:off x="4272330" y="1072719"/>
                <a:ext cx="108000" cy="216000"/>
              </a:xfrm>
              <a:prstGeom prst="rect">
                <a:avLst/>
              </a:prstGeom>
            </p:spPr>
          </p:pic>
        </mc:Fallback>
      </mc:AlternateContent>
      <p:sp>
        <p:nvSpPr>
          <p:cNvPr id="48" name="TextBox 47">
            <a:extLst>
              <a:ext uri="{FF2B5EF4-FFF2-40B4-BE49-F238E27FC236}">
                <a16:creationId xmlns:a16="http://schemas.microsoft.com/office/drawing/2014/main" id="{2AD6C6FF-7AA1-AEB6-4627-375F6FC5B3ED}"/>
              </a:ext>
            </a:extLst>
          </p:cNvPr>
          <p:cNvSpPr txBox="1"/>
          <p:nvPr/>
        </p:nvSpPr>
        <p:spPr>
          <a:xfrm>
            <a:off x="969681" y="3766543"/>
            <a:ext cx="2767018" cy="2246769"/>
          </a:xfrm>
          <a:prstGeom prst="rect">
            <a:avLst/>
          </a:prstGeom>
          <a:noFill/>
        </p:spPr>
        <p:txBody>
          <a:bodyPr wrap="square" rtlCol="0">
            <a:spAutoFit/>
          </a:bodyPr>
          <a:lstStyle/>
          <a:p>
            <a:r>
              <a:rPr lang="en-IN" sz="2000" dirty="0" err="1"/>
              <a:t>Eg</a:t>
            </a:r>
            <a:r>
              <a:rPr lang="en-IN" sz="2000" dirty="0"/>
              <a:t> 1: void main()</a:t>
            </a:r>
          </a:p>
          <a:p>
            <a:r>
              <a:rPr lang="en-IN" sz="2000" dirty="0"/>
              <a:t>         {</a:t>
            </a:r>
          </a:p>
          <a:p>
            <a:r>
              <a:rPr lang="en-IN" sz="2000" dirty="0"/>
              <a:t>           unsigned char </a:t>
            </a:r>
            <a:r>
              <a:rPr lang="en-IN" sz="2000" dirty="0" err="1"/>
              <a:t>ch</a:t>
            </a:r>
            <a:r>
              <a:rPr lang="en-IN" sz="2000" dirty="0"/>
              <a:t>;</a:t>
            </a:r>
          </a:p>
          <a:p>
            <a:r>
              <a:rPr lang="en-IN" sz="2000" dirty="0"/>
              <a:t>           </a:t>
            </a:r>
            <a:r>
              <a:rPr lang="en-IN" sz="2000" dirty="0" err="1"/>
              <a:t>ch</a:t>
            </a:r>
            <a:r>
              <a:rPr lang="en-IN" sz="2000" dirty="0"/>
              <a:t> = -1;</a:t>
            </a:r>
          </a:p>
          <a:p>
            <a:r>
              <a:rPr lang="en-IN" sz="2000" dirty="0"/>
              <a:t>           </a:t>
            </a:r>
            <a:r>
              <a:rPr lang="en-IN" sz="2000" dirty="0" err="1"/>
              <a:t>printf</a:t>
            </a:r>
            <a:r>
              <a:rPr lang="en-IN" sz="2000" dirty="0"/>
              <a:t>(“%d”,</a:t>
            </a:r>
            <a:r>
              <a:rPr lang="en-IN" sz="2000" dirty="0" err="1"/>
              <a:t>ch</a:t>
            </a:r>
            <a:r>
              <a:rPr lang="en-IN" sz="2000" dirty="0"/>
              <a:t>);</a:t>
            </a:r>
          </a:p>
          <a:p>
            <a:r>
              <a:rPr lang="en-IN" sz="2000" dirty="0"/>
              <a:t>         }</a:t>
            </a:r>
          </a:p>
          <a:p>
            <a:r>
              <a:rPr lang="en-IN" sz="2000" dirty="0"/>
              <a:t>OUTPUT: 255</a:t>
            </a:r>
          </a:p>
        </p:txBody>
      </p:sp>
      <p:sp>
        <p:nvSpPr>
          <p:cNvPr id="49" name="TextBox 48">
            <a:extLst>
              <a:ext uri="{FF2B5EF4-FFF2-40B4-BE49-F238E27FC236}">
                <a16:creationId xmlns:a16="http://schemas.microsoft.com/office/drawing/2014/main" id="{FB04D453-6E6F-9738-0D91-20B11B612BA9}"/>
              </a:ext>
            </a:extLst>
          </p:cNvPr>
          <p:cNvSpPr txBox="1"/>
          <p:nvPr/>
        </p:nvSpPr>
        <p:spPr>
          <a:xfrm>
            <a:off x="7231329" y="3766543"/>
            <a:ext cx="3267646" cy="2246769"/>
          </a:xfrm>
          <a:prstGeom prst="rect">
            <a:avLst/>
          </a:prstGeom>
          <a:noFill/>
        </p:spPr>
        <p:txBody>
          <a:bodyPr wrap="square" rtlCol="0">
            <a:spAutoFit/>
          </a:bodyPr>
          <a:lstStyle/>
          <a:p>
            <a:r>
              <a:rPr lang="en-IN" dirty="0" err="1"/>
              <a:t>Eg</a:t>
            </a:r>
            <a:r>
              <a:rPr lang="en-IN" dirty="0"/>
              <a:t> 2: </a:t>
            </a:r>
            <a:r>
              <a:rPr lang="en-IN" sz="2000" dirty="0"/>
              <a:t>void main()</a:t>
            </a:r>
          </a:p>
          <a:p>
            <a:r>
              <a:rPr lang="en-IN" sz="2000" dirty="0"/>
              <a:t>          { </a:t>
            </a:r>
          </a:p>
          <a:p>
            <a:r>
              <a:rPr lang="en-IN" sz="2000" dirty="0"/>
              <a:t>	     unsigned char </a:t>
            </a:r>
            <a:r>
              <a:rPr lang="en-IN" sz="2000" dirty="0" err="1"/>
              <a:t>ch</a:t>
            </a:r>
            <a:r>
              <a:rPr lang="en-IN" sz="2000" dirty="0"/>
              <a:t>;</a:t>
            </a:r>
          </a:p>
          <a:p>
            <a:r>
              <a:rPr lang="en-IN" sz="2000" dirty="0"/>
              <a:t>	     </a:t>
            </a:r>
            <a:r>
              <a:rPr lang="en-IN" sz="2000" dirty="0" err="1"/>
              <a:t>ch</a:t>
            </a:r>
            <a:r>
              <a:rPr lang="en-IN" sz="2000" dirty="0"/>
              <a:t>=256;</a:t>
            </a:r>
          </a:p>
          <a:p>
            <a:r>
              <a:rPr lang="en-IN" sz="2000" dirty="0"/>
              <a:t>	     </a:t>
            </a:r>
            <a:r>
              <a:rPr lang="en-IN" sz="2000" dirty="0" err="1"/>
              <a:t>printf</a:t>
            </a:r>
            <a:r>
              <a:rPr lang="en-IN" sz="2000" dirty="0"/>
              <a:t>(“%d”,</a:t>
            </a:r>
            <a:r>
              <a:rPr lang="en-IN" sz="2000" dirty="0" err="1"/>
              <a:t>ch</a:t>
            </a:r>
            <a:r>
              <a:rPr lang="en-IN" sz="2000" dirty="0"/>
              <a:t>);</a:t>
            </a:r>
          </a:p>
          <a:p>
            <a:r>
              <a:rPr lang="en-IN" sz="2000" dirty="0"/>
              <a:t>	   }</a:t>
            </a:r>
          </a:p>
          <a:p>
            <a:r>
              <a:rPr lang="en-IN" sz="2000" dirty="0"/>
              <a:t>	  OUTPUT: 0</a:t>
            </a:r>
          </a:p>
        </p:txBody>
      </p:sp>
      <mc:AlternateContent xmlns:mc="http://schemas.openxmlformats.org/markup-compatibility/2006" xmlns:p14="http://schemas.microsoft.com/office/powerpoint/2010/main">
        <mc:Choice Requires="p14">
          <p:contentPart p14:bwMode="auto" r:id="rId5">
            <p14:nvContentPartPr>
              <p14:cNvPr id="59" name="Ink 58">
                <a:extLst>
                  <a:ext uri="{FF2B5EF4-FFF2-40B4-BE49-F238E27FC236}">
                    <a16:creationId xmlns:a16="http://schemas.microsoft.com/office/drawing/2014/main" id="{E73D9644-27A0-BE62-2540-31AF1D33715D}"/>
                  </a:ext>
                </a:extLst>
              </p14:cNvPr>
              <p14:cNvContentPartPr/>
              <p14:nvPr/>
            </p14:nvContentPartPr>
            <p14:xfrm>
              <a:off x="3997505" y="3257280"/>
              <a:ext cx="532800" cy="1357560"/>
            </p14:xfrm>
          </p:contentPart>
        </mc:Choice>
        <mc:Fallback xmlns="">
          <p:pic>
            <p:nvPicPr>
              <p:cNvPr id="59" name="Ink 58">
                <a:extLst>
                  <a:ext uri="{FF2B5EF4-FFF2-40B4-BE49-F238E27FC236}">
                    <a16:creationId xmlns:a16="http://schemas.microsoft.com/office/drawing/2014/main" id="{E73D9644-27A0-BE62-2540-31AF1D33715D}"/>
                  </a:ext>
                </a:extLst>
              </p:cNvPr>
              <p:cNvPicPr/>
              <p:nvPr/>
            </p:nvPicPr>
            <p:blipFill>
              <a:blip r:embed="rId6"/>
              <a:stretch>
                <a:fillRect/>
              </a:stretch>
            </p:blipFill>
            <p:spPr>
              <a:xfrm>
                <a:off x="3943865" y="3149280"/>
                <a:ext cx="640440" cy="1573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60" name="Ink 59">
                <a:extLst>
                  <a:ext uri="{FF2B5EF4-FFF2-40B4-BE49-F238E27FC236}">
                    <a16:creationId xmlns:a16="http://schemas.microsoft.com/office/drawing/2014/main" id="{7CC0B20B-6EC8-F3C4-6CCC-FCF928D246B6}"/>
                  </a:ext>
                </a:extLst>
              </p14:cNvPr>
              <p14:cNvContentPartPr/>
              <p14:nvPr/>
            </p14:nvContentPartPr>
            <p14:xfrm>
              <a:off x="3889865" y="3324240"/>
              <a:ext cx="640440" cy="1746000"/>
            </p14:xfrm>
          </p:contentPart>
        </mc:Choice>
        <mc:Fallback xmlns="">
          <p:pic>
            <p:nvPicPr>
              <p:cNvPr id="60" name="Ink 59">
                <a:extLst>
                  <a:ext uri="{FF2B5EF4-FFF2-40B4-BE49-F238E27FC236}">
                    <a16:creationId xmlns:a16="http://schemas.microsoft.com/office/drawing/2014/main" id="{7CC0B20B-6EC8-F3C4-6CCC-FCF928D246B6}"/>
                  </a:ext>
                </a:extLst>
              </p:cNvPr>
              <p:cNvPicPr/>
              <p:nvPr/>
            </p:nvPicPr>
            <p:blipFill>
              <a:blip r:embed="rId8"/>
              <a:stretch>
                <a:fillRect/>
              </a:stretch>
            </p:blipFill>
            <p:spPr>
              <a:xfrm>
                <a:off x="3872225" y="3216240"/>
                <a:ext cx="676080" cy="1961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61" name="Ink 60">
                <a:extLst>
                  <a:ext uri="{FF2B5EF4-FFF2-40B4-BE49-F238E27FC236}">
                    <a16:creationId xmlns:a16="http://schemas.microsoft.com/office/drawing/2014/main" id="{2F64E8B2-3CBA-1D6D-B9EE-7E09EF02DB28}"/>
                  </a:ext>
                </a:extLst>
              </p14:cNvPr>
              <p14:cNvContentPartPr/>
              <p14:nvPr/>
            </p14:nvContentPartPr>
            <p14:xfrm>
              <a:off x="3890225" y="5078880"/>
              <a:ext cx="604080" cy="766440"/>
            </p14:xfrm>
          </p:contentPart>
        </mc:Choice>
        <mc:Fallback xmlns="">
          <p:pic>
            <p:nvPicPr>
              <p:cNvPr id="61" name="Ink 60">
                <a:extLst>
                  <a:ext uri="{FF2B5EF4-FFF2-40B4-BE49-F238E27FC236}">
                    <a16:creationId xmlns:a16="http://schemas.microsoft.com/office/drawing/2014/main" id="{2F64E8B2-3CBA-1D6D-B9EE-7E09EF02DB28}"/>
                  </a:ext>
                </a:extLst>
              </p:cNvPr>
              <p:cNvPicPr/>
              <p:nvPr/>
            </p:nvPicPr>
            <p:blipFill>
              <a:blip r:embed="rId10"/>
              <a:stretch>
                <a:fillRect/>
              </a:stretch>
            </p:blipFill>
            <p:spPr>
              <a:xfrm>
                <a:off x="3872585" y="4970880"/>
                <a:ext cx="639720" cy="982080"/>
              </a:xfrm>
              <a:prstGeom prst="rect">
                <a:avLst/>
              </a:prstGeom>
            </p:spPr>
          </p:pic>
        </mc:Fallback>
      </mc:AlternateContent>
      <p:grpSp>
        <p:nvGrpSpPr>
          <p:cNvPr id="67" name="Group 66">
            <a:extLst>
              <a:ext uri="{FF2B5EF4-FFF2-40B4-BE49-F238E27FC236}">
                <a16:creationId xmlns:a16="http://schemas.microsoft.com/office/drawing/2014/main" id="{6F4F9992-7E58-24F1-4383-A326CB806E33}"/>
              </a:ext>
            </a:extLst>
          </p:cNvPr>
          <p:cNvGrpSpPr/>
          <p:nvPr/>
        </p:nvGrpSpPr>
        <p:grpSpPr>
          <a:xfrm>
            <a:off x="4513745" y="3307680"/>
            <a:ext cx="682200" cy="2553840"/>
            <a:chOff x="4513745" y="3307680"/>
            <a:chExt cx="682200" cy="255384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62" name="Ink 61">
                  <a:extLst>
                    <a:ext uri="{FF2B5EF4-FFF2-40B4-BE49-F238E27FC236}">
                      <a16:creationId xmlns:a16="http://schemas.microsoft.com/office/drawing/2014/main" id="{FD249501-0146-F15B-9C89-99D2540D3D51}"/>
                    </a:ext>
                  </a:extLst>
                </p14:cNvPr>
                <p14:cNvContentPartPr/>
                <p14:nvPr/>
              </p14:nvContentPartPr>
              <p14:xfrm>
                <a:off x="4571705" y="3307680"/>
                <a:ext cx="624240" cy="1163880"/>
              </p14:xfrm>
            </p:contentPart>
          </mc:Choice>
          <mc:Fallback xmlns="">
            <p:pic>
              <p:nvPicPr>
                <p:cNvPr id="62" name="Ink 61">
                  <a:extLst>
                    <a:ext uri="{FF2B5EF4-FFF2-40B4-BE49-F238E27FC236}">
                      <a16:creationId xmlns:a16="http://schemas.microsoft.com/office/drawing/2014/main" id="{FD249501-0146-F15B-9C89-99D2540D3D51}"/>
                    </a:ext>
                  </a:extLst>
                </p:cNvPr>
                <p:cNvPicPr/>
                <p:nvPr/>
              </p:nvPicPr>
              <p:blipFill>
                <a:blip r:embed="rId12"/>
                <a:stretch>
                  <a:fillRect/>
                </a:stretch>
              </p:blipFill>
              <p:spPr>
                <a:xfrm>
                  <a:off x="4554065" y="3199680"/>
                  <a:ext cx="659880" cy="1379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63" name="Ink 62">
                  <a:extLst>
                    <a:ext uri="{FF2B5EF4-FFF2-40B4-BE49-F238E27FC236}">
                      <a16:creationId xmlns:a16="http://schemas.microsoft.com/office/drawing/2014/main" id="{6D7B4873-D7BD-8B66-18F1-9CB0EE1C7B42}"/>
                    </a:ext>
                  </a:extLst>
                </p14:cNvPr>
                <p14:cNvContentPartPr/>
                <p14:nvPr/>
              </p14:nvContentPartPr>
              <p14:xfrm>
                <a:off x="5086865" y="4480200"/>
                <a:ext cx="109080" cy="897120"/>
              </p14:xfrm>
            </p:contentPart>
          </mc:Choice>
          <mc:Fallback xmlns="">
            <p:pic>
              <p:nvPicPr>
                <p:cNvPr id="63" name="Ink 62">
                  <a:extLst>
                    <a:ext uri="{FF2B5EF4-FFF2-40B4-BE49-F238E27FC236}">
                      <a16:creationId xmlns:a16="http://schemas.microsoft.com/office/drawing/2014/main" id="{6D7B4873-D7BD-8B66-18F1-9CB0EE1C7B42}"/>
                    </a:ext>
                  </a:extLst>
                </p:cNvPr>
                <p:cNvPicPr/>
                <p:nvPr/>
              </p:nvPicPr>
              <p:blipFill>
                <a:blip r:embed="rId14"/>
                <a:stretch>
                  <a:fillRect/>
                </a:stretch>
              </p:blipFill>
              <p:spPr>
                <a:xfrm>
                  <a:off x="5068865" y="4372560"/>
                  <a:ext cx="144720" cy="1112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64" name="Ink 63">
                  <a:extLst>
                    <a:ext uri="{FF2B5EF4-FFF2-40B4-BE49-F238E27FC236}">
                      <a16:creationId xmlns:a16="http://schemas.microsoft.com/office/drawing/2014/main" id="{F6F6444A-8D87-F37C-CCB2-AF3FF1B3DBB4}"/>
                    </a:ext>
                  </a:extLst>
                </p14:cNvPr>
                <p14:cNvContentPartPr/>
                <p14:nvPr/>
              </p14:nvContentPartPr>
              <p14:xfrm>
                <a:off x="5087585" y="5386680"/>
                <a:ext cx="360" cy="3600"/>
              </p14:xfrm>
            </p:contentPart>
          </mc:Choice>
          <mc:Fallback xmlns="">
            <p:pic>
              <p:nvPicPr>
                <p:cNvPr id="64" name="Ink 63">
                  <a:extLst>
                    <a:ext uri="{FF2B5EF4-FFF2-40B4-BE49-F238E27FC236}">
                      <a16:creationId xmlns:a16="http://schemas.microsoft.com/office/drawing/2014/main" id="{F6F6444A-8D87-F37C-CCB2-AF3FF1B3DBB4}"/>
                    </a:ext>
                  </a:extLst>
                </p:cNvPr>
                <p:cNvPicPr/>
                <p:nvPr/>
              </p:nvPicPr>
              <p:blipFill>
                <a:blip r:embed="rId16"/>
                <a:stretch>
                  <a:fillRect/>
                </a:stretch>
              </p:blipFill>
              <p:spPr>
                <a:xfrm>
                  <a:off x="5069585" y="5278680"/>
                  <a:ext cx="36000" cy="219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66" name="Ink 65">
                  <a:extLst>
                    <a:ext uri="{FF2B5EF4-FFF2-40B4-BE49-F238E27FC236}">
                      <a16:creationId xmlns:a16="http://schemas.microsoft.com/office/drawing/2014/main" id="{2E996F77-8A9B-59D4-B7CE-B4510A8D9C27}"/>
                    </a:ext>
                  </a:extLst>
                </p14:cNvPr>
                <p14:cNvContentPartPr/>
                <p14:nvPr/>
              </p14:nvContentPartPr>
              <p14:xfrm>
                <a:off x="4513745" y="5279040"/>
                <a:ext cx="615960" cy="582480"/>
              </p14:xfrm>
            </p:contentPart>
          </mc:Choice>
          <mc:Fallback xmlns="">
            <p:pic>
              <p:nvPicPr>
                <p:cNvPr id="66" name="Ink 65">
                  <a:extLst>
                    <a:ext uri="{FF2B5EF4-FFF2-40B4-BE49-F238E27FC236}">
                      <a16:creationId xmlns:a16="http://schemas.microsoft.com/office/drawing/2014/main" id="{2E996F77-8A9B-59D4-B7CE-B4510A8D9C27}"/>
                    </a:ext>
                  </a:extLst>
                </p:cNvPr>
                <p:cNvPicPr/>
                <p:nvPr/>
              </p:nvPicPr>
              <p:blipFill>
                <a:blip r:embed="rId18"/>
                <a:stretch>
                  <a:fillRect/>
                </a:stretch>
              </p:blipFill>
              <p:spPr>
                <a:xfrm>
                  <a:off x="4495745" y="5171400"/>
                  <a:ext cx="651600" cy="798120"/>
                </a:xfrm>
                <a:prstGeom prst="rect">
                  <a:avLst/>
                </a:prstGeom>
              </p:spPr>
            </p:pic>
          </mc:Fallback>
        </mc:AlternateContent>
      </p:grpSp>
      <p:grpSp>
        <p:nvGrpSpPr>
          <p:cNvPr id="70" name="Group 69">
            <a:extLst>
              <a:ext uri="{FF2B5EF4-FFF2-40B4-BE49-F238E27FC236}">
                <a16:creationId xmlns:a16="http://schemas.microsoft.com/office/drawing/2014/main" id="{6BF7B86E-D035-836D-DA95-E9A19080F357}"/>
              </a:ext>
            </a:extLst>
          </p:cNvPr>
          <p:cNvGrpSpPr/>
          <p:nvPr/>
        </p:nvGrpSpPr>
        <p:grpSpPr>
          <a:xfrm>
            <a:off x="4397465" y="5602680"/>
            <a:ext cx="135720" cy="190800"/>
            <a:chOff x="4397465" y="5602680"/>
            <a:chExt cx="135720" cy="190800"/>
          </a:xfrm>
        </p:grpSpPr>
        <mc:AlternateContent xmlns:mc="http://schemas.openxmlformats.org/markup-compatibility/2006" xmlns:p14="http://schemas.microsoft.com/office/powerpoint/2010/main">
          <mc:Choice Requires="p14">
            <p:contentPart p14:bwMode="auto" r:id="rId19">
              <p14:nvContentPartPr>
                <p14:cNvPr id="68" name="Ink 67">
                  <a:extLst>
                    <a:ext uri="{FF2B5EF4-FFF2-40B4-BE49-F238E27FC236}">
                      <a16:creationId xmlns:a16="http://schemas.microsoft.com/office/drawing/2014/main" id="{0BC8D4B6-B246-C8CC-3AFE-9592A41B47C7}"/>
                    </a:ext>
                  </a:extLst>
                </p14:cNvPr>
                <p14:cNvContentPartPr/>
                <p14:nvPr/>
              </p14:nvContentPartPr>
              <p14:xfrm>
                <a:off x="4397465" y="5602680"/>
                <a:ext cx="360" cy="360"/>
              </p14:xfrm>
            </p:contentPart>
          </mc:Choice>
          <mc:Fallback xmlns="">
            <p:pic>
              <p:nvPicPr>
                <p:cNvPr id="68" name="Ink 67">
                  <a:extLst>
                    <a:ext uri="{FF2B5EF4-FFF2-40B4-BE49-F238E27FC236}">
                      <a16:creationId xmlns:a16="http://schemas.microsoft.com/office/drawing/2014/main" id="{0BC8D4B6-B246-C8CC-3AFE-9592A41B47C7}"/>
                    </a:ext>
                  </a:extLst>
                </p:cNvPr>
                <p:cNvPicPr/>
                <p:nvPr/>
              </p:nvPicPr>
              <p:blipFill>
                <a:blip r:embed="rId20"/>
                <a:stretch>
                  <a:fillRect/>
                </a:stretch>
              </p:blipFill>
              <p:spPr>
                <a:xfrm>
                  <a:off x="4379465" y="558468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9" name="Ink 68">
                  <a:extLst>
                    <a:ext uri="{FF2B5EF4-FFF2-40B4-BE49-F238E27FC236}">
                      <a16:creationId xmlns:a16="http://schemas.microsoft.com/office/drawing/2014/main" id="{4B0EDE5A-C457-62A9-21C8-467600578D64}"/>
                    </a:ext>
                  </a:extLst>
                </p14:cNvPr>
                <p14:cNvContentPartPr/>
                <p14:nvPr/>
              </p14:nvContentPartPr>
              <p14:xfrm>
                <a:off x="4397465" y="5602680"/>
                <a:ext cx="135720" cy="190800"/>
              </p14:xfrm>
            </p:contentPart>
          </mc:Choice>
          <mc:Fallback xmlns="">
            <p:pic>
              <p:nvPicPr>
                <p:cNvPr id="69" name="Ink 68">
                  <a:extLst>
                    <a:ext uri="{FF2B5EF4-FFF2-40B4-BE49-F238E27FC236}">
                      <a16:creationId xmlns:a16="http://schemas.microsoft.com/office/drawing/2014/main" id="{4B0EDE5A-C457-62A9-21C8-467600578D64}"/>
                    </a:ext>
                  </a:extLst>
                </p:cNvPr>
                <p:cNvPicPr/>
                <p:nvPr/>
              </p:nvPicPr>
              <p:blipFill>
                <a:blip r:embed="rId22"/>
                <a:stretch>
                  <a:fillRect/>
                </a:stretch>
              </p:blipFill>
              <p:spPr>
                <a:xfrm>
                  <a:off x="4379465" y="5584680"/>
                  <a:ext cx="171360" cy="226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71" name="Ink 70">
                <a:extLst>
                  <a:ext uri="{FF2B5EF4-FFF2-40B4-BE49-F238E27FC236}">
                    <a16:creationId xmlns:a16="http://schemas.microsoft.com/office/drawing/2014/main" id="{DA2A29A8-4F38-C785-63C1-706AFF9C03CD}"/>
                  </a:ext>
                </a:extLst>
              </p14:cNvPr>
              <p14:cNvContentPartPr/>
              <p14:nvPr/>
            </p14:nvContentPartPr>
            <p14:xfrm>
              <a:off x="4562345" y="3374640"/>
              <a:ext cx="119160" cy="190440"/>
            </p14:xfrm>
          </p:contentPart>
        </mc:Choice>
        <mc:Fallback xmlns="">
          <p:pic>
            <p:nvPicPr>
              <p:cNvPr id="71" name="Ink 70">
                <a:extLst>
                  <a:ext uri="{FF2B5EF4-FFF2-40B4-BE49-F238E27FC236}">
                    <a16:creationId xmlns:a16="http://schemas.microsoft.com/office/drawing/2014/main" id="{DA2A29A8-4F38-C785-63C1-706AFF9C03CD}"/>
                  </a:ext>
                </a:extLst>
              </p:cNvPr>
              <p:cNvPicPr/>
              <p:nvPr/>
            </p:nvPicPr>
            <p:blipFill>
              <a:blip r:embed="rId24"/>
              <a:stretch>
                <a:fillRect/>
              </a:stretch>
            </p:blipFill>
            <p:spPr>
              <a:xfrm>
                <a:off x="4544705" y="3357000"/>
                <a:ext cx="15480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2" name="Ink 71">
                <a:extLst>
                  <a:ext uri="{FF2B5EF4-FFF2-40B4-BE49-F238E27FC236}">
                    <a16:creationId xmlns:a16="http://schemas.microsoft.com/office/drawing/2014/main" id="{0C5B1B8B-A41D-4763-20F3-6B7744F6211D}"/>
                  </a:ext>
                </a:extLst>
              </p14:cNvPr>
              <p14:cNvContentPartPr/>
              <p14:nvPr/>
            </p14:nvContentPartPr>
            <p14:xfrm>
              <a:off x="4288385" y="3091680"/>
              <a:ext cx="242280" cy="333360"/>
            </p14:xfrm>
          </p:contentPart>
        </mc:Choice>
        <mc:Fallback xmlns="">
          <p:pic>
            <p:nvPicPr>
              <p:cNvPr id="72" name="Ink 71">
                <a:extLst>
                  <a:ext uri="{FF2B5EF4-FFF2-40B4-BE49-F238E27FC236}">
                    <a16:creationId xmlns:a16="http://schemas.microsoft.com/office/drawing/2014/main" id="{0C5B1B8B-A41D-4763-20F3-6B7744F6211D}"/>
                  </a:ext>
                </a:extLst>
              </p:cNvPr>
              <p:cNvPicPr/>
              <p:nvPr/>
            </p:nvPicPr>
            <p:blipFill>
              <a:blip r:embed="rId26"/>
              <a:stretch>
                <a:fillRect/>
              </a:stretch>
            </p:blipFill>
            <p:spPr>
              <a:xfrm>
                <a:off x="4270385" y="3073680"/>
                <a:ext cx="27792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3" name="Ink 72">
                <a:extLst>
                  <a:ext uri="{FF2B5EF4-FFF2-40B4-BE49-F238E27FC236}">
                    <a16:creationId xmlns:a16="http://schemas.microsoft.com/office/drawing/2014/main" id="{4F937CFD-F575-55FF-F2D7-298A92934550}"/>
                  </a:ext>
                </a:extLst>
              </p14:cNvPr>
              <p14:cNvContentPartPr/>
              <p14:nvPr/>
            </p14:nvContentPartPr>
            <p14:xfrm>
              <a:off x="4546505" y="3090240"/>
              <a:ext cx="293400" cy="268200"/>
            </p14:xfrm>
          </p:contentPart>
        </mc:Choice>
        <mc:Fallback xmlns="">
          <p:pic>
            <p:nvPicPr>
              <p:cNvPr id="73" name="Ink 72">
                <a:extLst>
                  <a:ext uri="{FF2B5EF4-FFF2-40B4-BE49-F238E27FC236}">
                    <a16:creationId xmlns:a16="http://schemas.microsoft.com/office/drawing/2014/main" id="{4F937CFD-F575-55FF-F2D7-298A92934550}"/>
                  </a:ext>
                </a:extLst>
              </p:cNvPr>
              <p:cNvPicPr/>
              <p:nvPr/>
            </p:nvPicPr>
            <p:blipFill>
              <a:blip r:embed="rId28"/>
              <a:stretch>
                <a:fillRect/>
              </a:stretch>
            </p:blipFill>
            <p:spPr>
              <a:xfrm>
                <a:off x="4528505" y="3072240"/>
                <a:ext cx="32904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4" name="Ink 73">
                <a:extLst>
                  <a:ext uri="{FF2B5EF4-FFF2-40B4-BE49-F238E27FC236}">
                    <a16:creationId xmlns:a16="http://schemas.microsoft.com/office/drawing/2014/main" id="{1809DD49-07B7-BA4C-4138-D8781255DC09}"/>
                  </a:ext>
                </a:extLst>
              </p14:cNvPr>
              <p14:cNvContentPartPr/>
              <p14:nvPr/>
            </p14:nvContentPartPr>
            <p14:xfrm>
              <a:off x="12493865" y="2119680"/>
              <a:ext cx="360" cy="360"/>
            </p14:xfrm>
          </p:contentPart>
        </mc:Choice>
        <mc:Fallback xmlns="">
          <p:pic>
            <p:nvPicPr>
              <p:cNvPr id="74" name="Ink 73">
                <a:extLst>
                  <a:ext uri="{FF2B5EF4-FFF2-40B4-BE49-F238E27FC236}">
                    <a16:creationId xmlns:a16="http://schemas.microsoft.com/office/drawing/2014/main" id="{1809DD49-07B7-BA4C-4138-D8781255DC09}"/>
                  </a:ext>
                </a:extLst>
              </p:cNvPr>
              <p:cNvPicPr/>
              <p:nvPr/>
            </p:nvPicPr>
            <p:blipFill>
              <a:blip r:embed="rId30"/>
              <a:stretch>
                <a:fillRect/>
              </a:stretch>
            </p:blipFill>
            <p:spPr>
              <a:xfrm>
                <a:off x="12475865" y="2101680"/>
                <a:ext cx="36000" cy="36000"/>
              </a:xfrm>
              <a:prstGeom prst="rect">
                <a:avLst/>
              </a:prstGeom>
            </p:spPr>
          </p:pic>
        </mc:Fallback>
      </mc:AlternateContent>
    </p:spTree>
    <p:extLst>
      <p:ext uri="{BB962C8B-B14F-4D97-AF65-F5344CB8AC3E}">
        <p14:creationId xmlns:p14="http://schemas.microsoft.com/office/powerpoint/2010/main" val="10026976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2000"/>
                                        <p:tgtEl>
                                          <p:spTgt spid="48"/>
                                        </p:tgtEl>
                                      </p:cBhvr>
                                    </p:animEffect>
                                    <p:anim calcmode="lin" valueType="num">
                                      <p:cBhvr>
                                        <p:cTn id="8" dur="2000" fill="hold"/>
                                        <p:tgtEl>
                                          <p:spTgt spid="48"/>
                                        </p:tgtEl>
                                        <p:attrNameLst>
                                          <p:attrName>ppt_w</p:attrName>
                                        </p:attrNameLst>
                                      </p:cBhvr>
                                      <p:tavLst>
                                        <p:tav tm="0" fmla="#ppt_w*sin(2.5*pi*$)">
                                          <p:val>
                                            <p:fltVal val="0"/>
                                          </p:val>
                                        </p:tav>
                                        <p:tav tm="100000">
                                          <p:val>
                                            <p:fltVal val="1"/>
                                          </p:val>
                                        </p:tav>
                                      </p:tavLst>
                                    </p:anim>
                                    <p:anim calcmode="lin" valueType="num">
                                      <p:cBhvr>
                                        <p:cTn id="9" dur="2000" fill="hold"/>
                                        <p:tgtEl>
                                          <p:spTgt spid="48"/>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randombar(horizontal)">
                                      <p:cBhvr>
                                        <p:cTn id="2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8" grpId="0"/>
      <p:bldP spid="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F1BA62-9ABF-E198-57FE-EB8A4F60897F}"/>
              </a:ext>
            </a:extLst>
          </p:cNvPr>
          <p:cNvSpPr>
            <a:spLocks noGrp="1"/>
          </p:cNvSpPr>
          <p:nvPr>
            <p:ph idx="1"/>
          </p:nvPr>
        </p:nvSpPr>
        <p:spPr>
          <a:xfrm>
            <a:off x="166255" y="482858"/>
            <a:ext cx="11885760" cy="6275389"/>
          </a:xfrm>
        </p:spPr>
        <p:txBody>
          <a:bodyPr/>
          <a:lstStyle/>
          <a:p>
            <a:r>
              <a:rPr lang="en-IN" u="sng" dirty="0"/>
              <a:t>SIGNED CHARACTER:</a:t>
            </a:r>
          </a:p>
          <a:p>
            <a:r>
              <a:rPr lang="en-IN" dirty="0"/>
              <a:t>The range of unsigned char is -128 to 127. </a:t>
            </a:r>
          </a:p>
          <a:p>
            <a:r>
              <a:rPr lang="en-IN" dirty="0"/>
              <a:t>The first bit indicates whether it’s positive or negative.</a:t>
            </a:r>
          </a:p>
          <a:p>
            <a:r>
              <a:rPr lang="en-IN" dirty="0"/>
              <a:t>If first bit is 1,it is negative, else , it’s positive.</a:t>
            </a:r>
          </a:p>
          <a:p>
            <a:pPr marL="0" indent="0">
              <a:buNone/>
            </a:pPr>
            <a:endParaRPr lang="en-IN" dirty="0"/>
          </a:p>
          <a:p>
            <a:pPr marL="0" indent="0">
              <a:buNone/>
            </a:pPr>
            <a:r>
              <a:rPr lang="en-IN" dirty="0"/>
              <a:t>				</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1D78DD08-9BC0-451C-E3D8-A2F214B3A8D8}"/>
                  </a:ext>
                </a:extLst>
              </p14:cNvPr>
              <p14:cNvContentPartPr/>
              <p14:nvPr/>
            </p14:nvContentPartPr>
            <p14:xfrm>
              <a:off x="-532015" y="1387800"/>
              <a:ext cx="360" cy="360"/>
            </p14:xfrm>
          </p:contentPart>
        </mc:Choice>
        <mc:Fallback xmlns="">
          <p:pic>
            <p:nvPicPr>
              <p:cNvPr id="14" name="Ink 13">
                <a:extLst>
                  <a:ext uri="{FF2B5EF4-FFF2-40B4-BE49-F238E27FC236}">
                    <a16:creationId xmlns:a16="http://schemas.microsoft.com/office/drawing/2014/main" id="{1D78DD08-9BC0-451C-E3D8-A2F214B3A8D8}"/>
                  </a:ext>
                </a:extLst>
              </p:cNvPr>
              <p:cNvPicPr/>
              <p:nvPr/>
            </p:nvPicPr>
            <p:blipFill>
              <a:blip r:embed="rId3"/>
              <a:stretch>
                <a:fillRect/>
              </a:stretch>
            </p:blipFill>
            <p:spPr>
              <a:xfrm>
                <a:off x="-550015" y="1370160"/>
                <a:ext cx="36000" cy="36000"/>
              </a:xfrm>
              <a:prstGeom prst="rect">
                <a:avLst/>
              </a:prstGeom>
            </p:spPr>
          </p:pic>
        </mc:Fallback>
      </mc:AlternateContent>
      <p:pic>
        <p:nvPicPr>
          <p:cNvPr id="25" name="Picture 24">
            <a:extLst>
              <a:ext uri="{FF2B5EF4-FFF2-40B4-BE49-F238E27FC236}">
                <a16:creationId xmlns:a16="http://schemas.microsoft.com/office/drawing/2014/main" id="{3F4F25A8-EC65-518D-3BEC-35E03D0EF336}"/>
              </a:ext>
            </a:extLst>
          </p:cNvPr>
          <p:cNvPicPr>
            <a:picLocks noChangeAspect="1"/>
          </p:cNvPicPr>
          <p:nvPr/>
        </p:nvPicPr>
        <p:blipFill rotWithShape="1">
          <a:blip r:embed="rId4">
            <a:extLst>
              <a:ext uri="{28A0092B-C50C-407E-A947-70E740481C1C}">
                <a14:useLocalDpi xmlns:a14="http://schemas.microsoft.com/office/drawing/2010/main" val="0"/>
              </a:ext>
            </a:extLst>
          </a:blip>
          <a:srcRect l="5886" t="17384" r="4778" b="8495"/>
          <a:stretch/>
        </p:blipFill>
        <p:spPr>
          <a:xfrm>
            <a:off x="2270567" y="2361236"/>
            <a:ext cx="7650866" cy="3570662"/>
          </a:xfrm>
          <a:prstGeom prst="rect">
            <a:avLst/>
          </a:prstGeom>
        </p:spPr>
      </p:pic>
    </p:spTree>
    <p:extLst>
      <p:ext uri="{BB962C8B-B14F-4D97-AF65-F5344CB8AC3E}">
        <p14:creationId xmlns:p14="http://schemas.microsoft.com/office/powerpoint/2010/main" val="3616776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E4B200-BC69-73C9-0C3A-C21B47A5E729}"/>
              </a:ext>
            </a:extLst>
          </p:cNvPr>
          <p:cNvSpPr>
            <a:spLocks noGrp="1"/>
          </p:cNvSpPr>
          <p:nvPr>
            <p:ph idx="1"/>
          </p:nvPr>
        </p:nvSpPr>
        <p:spPr>
          <a:xfrm>
            <a:off x="116541" y="98612"/>
            <a:ext cx="11985812" cy="6651812"/>
          </a:xfrm>
        </p:spPr>
        <p:txBody>
          <a:bodyPr>
            <a:normAutofit/>
          </a:bodyPr>
          <a:lstStyle/>
          <a:p>
            <a:r>
              <a:rPr lang="en-IN" sz="2800" b="1" u="sng" dirty="0">
                <a:latin typeface="Times New Roman" panose="02020603050405020304" pitchFamily="18" charset="0"/>
                <a:cs typeface="Times New Roman" panose="02020603050405020304" pitchFamily="18" charset="0"/>
              </a:rPr>
              <a:t>Low-Level Languages:</a:t>
            </a:r>
          </a:p>
          <a:p>
            <a:pPr marL="342900" indent="-342900">
              <a:buAutoNum type="arabicPeriod"/>
            </a:pPr>
            <a:r>
              <a:rPr lang="en-IN" sz="2400" b="1" u="sng" dirty="0">
                <a:latin typeface="Times New Roman" panose="02020603050405020304" pitchFamily="18" charset="0"/>
                <a:cs typeface="Times New Roman" panose="02020603050405020304" pitchFamily="18" charset="0"/>
              </a:rPr>
              <a:t>Machine Language</a:t>
            </a:r>
            <a:r>
              <a:rPr lang="en-IN" sz="2400" dirty="0">
                <a:latin typeface="Times New Roman" panose="02020603050405020304" pitchFamily="18" charset="0"/>
                <a:cs typeface="Times New Roman" panose="02020603050405020304" pitchFamily="18" charset="0"/>
                <a:sym typeface="Wingdings" panose="05000000000000000000" pitchFamily="2" charset="2"/>
              </a:rPr>
              <a:t> Programs are written using 0’s and 1’s.</a:t>
            </a:r>
          </a:p>
          <a:p>
            <a:pPr marL="0" indent="0">
              <a:buNone/>
            </a:pPr>
            <a:r>
              <a:rPr lang="en-IN" sz="2400" dirty="0">
                <a:latin typeface="Times New Roman" panose="02020603050405020304" pitchFamily="18" charset="0"/>
                <a:cs typeface="Times New Roman" panose="02020603050405020304" pitchFamily="18" charset="0"/>
                <a:sym typeface="Wingdings" panose="05000000000000000000" pitchFamily="2" charset="2"/>
              </a:rPr>
              <a:t>            </a:t>
            </a:r>
            <a:r>
              <a:rPr lang="en-IN" sz="2400" b="1" u="sng" dirty="0">
                <a:latin typeface="Times New Roman" panose="02020603050405020304" pitchFamily="18" charset="0"/>
                <a:cs typeface="Times New Roman" panose="02020603050405020304" pitchFamily="18" charset="0"/>
                <a:sym typeface="Wingdings" panose="05000000000000000000" pitchFamily="2" charset="2"/>
              </a:rPr>
              <a:t>Advantage</a:t>
            </a:r>
            <a:r>
              <a:rPr lang="en-IN" sz="2400" dirty="0">
                <a:latin typeface="Times New Roman" panose="02020603050405020304" pitchFamily="18" charset="0"/>
                <a:cs typeface="Times New Roman" panose="02020603050405020304" pitchFamily="18" charset="0"/>
                <a:sym typeface="Wingdings" panose="05000000000000000000" pitchFamily="2" charset="2"/>
              </a:rPr>
              <a:t> :    Since the program is already written in Machine Language, no need of </a:t>
            </a:r>
          </a:p>
          <a:p>
            <a:pPr marL="0" indent="0">
              <a:buNone/>
            </a:pPr>
            <a:r>
              <a:rPr lang="en-IN" sz="2400" dirty="0">
                <a:latin typeface="Times New Roman" panose="02020603050405020304" pitchFamily="18" charset="0"/>
                <a:cs typeface="Times New Roman" panose="02020603050405020304" pitchFamily="18" charset="0"/>
                <a:sym typeface="Wingdings" panose="05000000000000000000" pitchFamily="2" charset="2"/>
              </a:rPr>
              <a:t>                                    conversion. So ,execution will be  faster.</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r>
              <a:rPr lang="en-IN" sz="2400" b="1" u="sng" dirty="0">
                <a:latin typeface="Times New Roman" panose="02020603050405020304" pitchFamily="18" charset="0"/>
                <a:cs typeface="Times New Roman" panose="02020603050405020304" pitchFamily="18" charset="0"/>
              </a:rPr>
              <a:t>Disadvantage:</a:t>
            </a:r>
            <a:r>
              <a:rPr lang="en-IN" sz="2400" dirty="0">
                <a:latin typeface="Times New Roman" panose="02020603050405020304" pitchFamily="18" charset="0"/>
                <a:cs typeface="Times New Roman" panose="02020603050405020304" pitchFamily="18" charset="0"/>
              </a:rPr>
              <a:t>   1. Machine Language is Machine- Dependent </a:t>
            </a:r>
          </a:p>
          <a:p>
            <a:pPr marL="0" indent="0">
              <a:buNone/>
            </a:pPr>
            <a:r>
              <a:rPr lang="en-IN" sz="2400" dirty="0">
                <a:latin typeface="Times New Roman" panose="02020603050405020304" pitchFamily="18" charset="0"/>
                <a:cs typeface="Times New Roman" panose="02020603050405020304" pitchFamily="18" charset="0"/>
              </a:rPr>
              <a:t>                                        2. Not understandable by Humans.</a:t>
            </a:r>
          </a:p>
          <a:p>
            <a:pPr marL="0" indent="0">
              <a:buNone/>
            </a:pPr>
            <a:r>
              <a:rPr lang="en-IN" sz="2400" dirty="0">
                <a:latin typeface="Times New Roman" panose="02020603050405020304" pitchFamily="18" charset="0"/>
                <a:cs typeface="Times New Roman" panose="02020603050405020304" pitchFamily="18" charset="0"/>
              </a:rPr>
              <a:t>                                        3. Programs are not portable.(If one program is written in one machine, the same   program cannot be run on another machine ).</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2. </a:t>
            </a:r>
            <a:r>
              <a:rPr lang="en-IN" b="1" u="sng" dirty="0">
                <a:latin typeface="Times New Roman" panose="02020603050405020304" pitchFamily="18" charset="0"/>
                <a:cs typeface="Times New Roman" panose="02020603050405020304" pitchFamily="18" charset="0"/>
              </a:rPr>
              <a:t>Assembly Language</a:t>
            </a:r>
            <a:r>
              <a:rPr lang="en-IN" dirty="0">
                <a:latin typeface="Times New Roman" panose="02020603050405020304" pitchFamily="18" charset="0"/>
                <a:cs typeface="Times New Roman" panose="02020603050405020304" pitchFamily="18" charset="0"/>
                <a:sym typeface="Wingdings" panose="05000000000000000000" pitchFamily="2" charset="2"/>
              </a:rPr>
              <a:t> To overcome the above mentioned problems, Assembly Language is found .</a:t>
            </a:r>
          </a:p>
          <a:p>
            <a:pPr marL="0" indent="0">
              <a:buNone/>
            </a:pPr>
            <a:r>
              <a:rPr lang="en-IN" dirty="0">
                <a:latin typeface="Times New Roman" panose="02020603050405020304" pitchFamily="18" charset="0"/>
                <a:cs typeface="Times New Roman" panose="02020603050405020304" pitchFamily="18" charset="0"/>
                <a:sym typeface="Wingdings" panose="05000000000000000000" pitchFamily="2" charset="2"/>
              </a:rPr>
              <a:t>                                           Mnemonics are used here.</a:t>
            </a:r>
          </a:p>
          <a:p>
            <a:pPr marL="0" indent="0">
              <a:buNone/>
            </a:pPr>
            <a:r>
              <a:rPr lang="en-IN" dirty="0">
                <a:latin typeface="Times New Roman" panose="02020603050405020304" pitchFamily="18" charset="0"/>
                <a:cs typeface="Times New Roman" panose="02020603050405020304" pitchFamily="18" charset="0"/>
                <a:sym typeface="Wingdings" panose="05000000000000000000" pitchFamily="2" charset="2"/>
              </a:rPr>
              <a:t>                                           </a:t>
            </a:r>
            <a:r>
              <a:rPr lang="en-IN" dirty="0" err="1">
                <a:latin typeface="Times New Roman" panose="02020603050405020304" pitchFamily="18" charset="0"/>
                <a:cs typeface="Times New Roman" panose="02020603050405020304" pitchFamily="18" charset="0"/>
                <a:sym typeface="Wingdings" panose="05000000000000000000" pitchFamily="2" charset="2"/>
              </a:rPr>
              <a:t>Eg</a:t>
            </a:r>
            <a:r>
              <a:rPr lang="en-IN" dirty="0">
                <a:latin typeface="Times New Roman" panose="02020603050405020304" pitchFamily="18" charset="0"/>
                <a:cs typeface="Times New Roman" panose="02020603050405020304" pitchFamily="18" charset="0"/>
                <a:sym typeface="Wingdings" panose="05000000000000000000" pitchFamily="2" charset="2"/>
              </a:rPr>
              <a:t>: ADD , SUB , MV etc</a:t>
            </a:r>
          </a:p>
          <a:p>
            <a:pPr marL="0" indent="0">
              <a:buNone/>
            </a:pPr>
            <a:r>
              <a:rPr lang="en-IN" dirty="0">
                <a:latin typeface="Times New Roman" panose="02020603050405020304" pitchFamily="18" charset="0"/>
                <a:cs typeface="Times New Roman" panose="02020603050405020304" pitchFamily="18" charset="0"/>
                <a:sym typeface="Wingdings" panose="05000000000000000000" pitchFamily="2" charset="2"/>
              </a:rPr>
              <a:t>                                           This has to be converted to machine language by assembler.</a:t>
            </a:r>
          </a:p>
          <a:p>
            <a:endParaRPr lang="en-IN" dirty="0">
              <a:latin typeface="Times New Roman" panose="02020603050405020304" pitchFamily="18" charset="0"/>
              <a:cs typeface="Times New Roman" panose="02020603050405020304" pitchFamily="18" charset="0"/>
              <a:sym typeface="Wingdings" panose="05000000000000000000" pitchFamily="2" charset="2"/>
            </a:endParaRPr>
          </a:p>
          <a:p>
            <a:endParaRPr lang="en-IN" dirty="0"/>
          </a:p>
        </p:txBody>
      </p:sp>
    </p:spTree>
    <p:extLst>
      <p:ext uri="{BB962C8B-B14F-4D97-AF65-F5344CB8AC3E}">
        <p14:creationId xmlns:p14="http://schemas.microsoft.com/office/powerpoint/2010/main" val="1240034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212B70-4972-8D57-31F7-AFB8FD9FC4B4}"/>
              </a:ext>
            </a:extLst>
          </p:cNvPr>
          <p:cNvSpPr>
            <a:spLocks noGrp="1"/>
          </p:cNvSpPr>
          <p:nvPr>
            <p:ph idx="1"/>
          </p:nvPr>
        </p:nvSpPr>
        <p:spPr>
          <a:xfrm>
            <a:off x="150920" y="150920"/>
            <a:ext cx="11586261" cy="6067765"/>
          </a:xfrm>
        </p:spPr>
        <p:txBody>
          <a:bodyPr/>
          <a:lstStyle/>
          <a:p>
            <a:pPr marL="0" indent="0">
              <a:buNone/>
            </a:pPr>
            <a:r>
              <a:rPr lang="en-IN" dirty="0"/>
              <a:t>Signed and Unsigned Numbers:</a:t>
            </a:r>
          </a:p>
          <a:p>
            <a:pPr marL="0" indent="0">
              <a:buNone/>
            </a:pPr>
            <a:r>
              <a:rPr lang="en-IN" dirty="0"/>
              <a:t>Ex: </a:t>
            </a:r>
            <a:r>
              <a:rPr lang="en-IN" b="1" u="sng" dirty="0"/>
              <a:t>Negative number using 2’s complement method:</a:t>
            </a:r>
          </a:p>
          <a:p>
            <a:pPr marL="0" indent="0">
              <a:buNone/>
            </a:pPr>
            <a:r>
              <a:rPr lang="en-IN" dirty="0"/>
              <a:t>10  = 0000 1010</a:t>
            </a:r>
          </a:p>
          <a:p>
            <a:pPr marL="0" indent="0">
              <a:buNone/>
            </a:pPr>
            <a:r>
              <a:rPr lang="en-IN" dirty="0"/>
              <a:t>  1’s complement =1111  0101</a:t>
            </a:r>
          </a:p>
          <a:p>
            <a:pPr marL="0" indent="0">
              <a:buNone/>
            </a:pPr>
            <a:r>
              <a:rPr lang="en-IN" dirty="0"/>
              <a:t>	add 1 	  =                1</a:t>
            </a:r>
          </a:p>
          <a:p>
            <a:pPr marL="0" indent="0">
              <a:buNone/>
            </a:pPr>
            <a:r>
              <a:rPr lang="en-IN" dirty="0"/>
              <a:t>		     1111	 0110          (-10)</a:t>
            </a:r>
            <a:r>
              <a:rPr lang="en-IN" baseline="-25000" dirty="0"/>
              <a:t>2   						</a:t>
            </a:r>
          </a:p>
          <a:p>
            <a:pPr>
              <a:buFont typeface="Wingdings" panose="05000000000000000000" pitchFamily="2" charset="2"/>
              <a:buChar char="Ø"/>
            </a:pPr>
            <a:r>
              <a:rPr lang="en-US" dirty="0"/>
              <a:t>Signed Integers: Signed integers can represent both positive and negative numbers. They are stored using two's complement representation. The signed keyword is optional, as integers are signed by default. Common types for signed integers include int, short, long, and long </a:t>
            </a:r>
            <a:r>
              <a:rPr lang="en-US" dirty="0" err="1"/>
              <a:t>long</a:t>
            </a:r>
            <a:r>
              <a:rPr lang="en-US" dirty="0"/>
              <a:t>.</a:t>
            </a:r>
          </a:p>
          <a:p>
            <a:pPr marL="0" indent="0">
              <a:buNone/>
            </a:pPr>
            <a:endParaRPr lang="en-US" dirty="0"/>
          </a:p>
          <a:p>
            <a:pPr>
              <a:buFont typeface="Wingdings" panose="05000000000000000000" pitchFamily="2" charset="2"/>
              <a:buChar char="Ø"/>
            </a:pPr>
            <a:r>
              <a:rPr lang="en-US" dirty="0"/>
              <a:t>Unsigned Integers: Unsigned integers can represent only non-negative numbers (zero and positive numbers). They use the entire range of non-negative values. Common types for unsigned integers include unsigned int, unsigned short, unsigned long, and unsigned long </a:t>
            </a:r>
            <a:r>
              <a:rPr lang="en-US" dirty="0" err="1"/>
              <a:t>long</a:t>
            </a:r>
            <a:r>
              <a:rPr lang="en-US" dirty="0"/>
              <a:t>. Unsigned integers can store larger positive values compared to signed integers, as they don't need to reserve a sign bit. However, they cannot represent negative numbers.</a:t>
            </a:r>
          </a:p>
          <a:p>
            <a:pPr marL="0" indent="0">
              <a:buNone/>
            </a:pPr>
            <a:endParaRPr lang="en-IN" dirty="0"/>
          </a:p>
        </p:txBody>
      </p:sp>
      <p:cxnSp>
        <p:nvCxnSpPr>
          <p:cNvPr id="5" name="Straight Connector 4">
            <a:extLst>
              <a:ext uri="{FF2B5EF4-FFF2-40B4-BE49-F238E27FC236}">
                <a16:creationId xmlns:a16="http://schemas.microsoft.com/office/drawing/2014/main" id="{36F08D15-F971-A022-D29E-B6C0570D0B89}"/>
              </a:ext>
            </a:extLst>
          </p:cNvPr>
          <p:cNvCxnSpPr>
            <a:cxnSpLocks/>
          </p:cNvCxnSpPr>
          <p:nvPr/>
        </p:nvCxnSpPr>
        <p:spPr>
          <a:xfrm>
            <a:off x="2405849" y="2300274"/>
            <a:ext cx="13862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19D2437-E6BC-E582-A99B-3140390A23D4}"/>
              </a:ext>
            </a:extLst>
          </p:cNvPr>
          <p:cNvCxnSpPr>
            <a:cxnSpLocks/>
          </p:cNvCxnSpPr>
          <p:nvPr/>
        </p:nvCxnSpPr>
        <p:spPr>
          <a:xfrm>
            <a:off x="2405849" y="2718220"/>
            <a:ext cx="13862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A2E5F34-4AB1-7589-EA92-32FA8980D760}"/>
              </a:ext>
            </a:extLst>
          </p:cNvPr>
          <p:cNvCxnSpPr/>
          <p:nvPr/>
        </p:nvCxnSpPr>
        <p:spPr>
          <a:xfrm>
            <a:off x="3792071" y="2487053"/>
            <a:ext cx="399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550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D2CC0C-9D51-3133-419F-5FAC81DF869F}"/>
              </a:ext>
            </a:extLst>
          </p:cNvPr>
          <p:cNvSpPr>
            <a:spLocks noGrp="1"/>
          </p:cNvSpPr>
          <p:nvPr>
            <p:ph idx="1"/>
          </p:nvPr>
        </p:nvSpPr>
        <p:spPr>
          <a:xfrm>
            <a:off x="71718" y="125506"/>
            <a:ext cx="12039600" cy="6633882"/>
          </a:xfrm>
        </p:spPr>
        <p:txBody>
          <a:bodyPr>
            <a:normAutofit/>
          </a:bodyPr>
          <a:lstStyle/>
          <a:p>
            <a:pPr marL="0" indent="0">
              <a:buNone/>
            </a:pPr>
            <a:r>
              <a:rPr lang="en-IN" sz="2800" b="1" u="sng" dirty="0"/>
              <a:t>RANGE OF SIGNED AND UNSIGNED INTEGERS:</a:t>
            </a:r>
          </a:p>
          <a:p>
            <a:pPr marL="0" indent="0">
              <a:buNone/>
            </a:pPr>
            <a:r>
              <a:rPr lang="en-IN" sz="2400" dirty="0"/>
              <a:t>The range can be calculated using  </a:t>
            </a:r>
            <a:r>
              <a:rPr lang="en-IN" sz="2400" b="1" u="sng" dirty="0"/>
              <a:t>-2</a:t>
            </a:r>
            <a:r>
              <a:rPr lang="en-IN" sz="2400" b="1" u="sng" baseline="30000" dirty="0"/>
              <a:t>(n-1)</a:t>
            </a:r>
            <a:r>
              <a:rPr lang="en-IN" sz="2400" b="1" u="sng" dirty="0"/>
              <a:t>  to 2</a:t>
            </a:r>
            <a:r>
              <a:rPr lang="en-IN" sz="2400" b="1" u="sng" baseline="30000" dirty="0"/>
              <a:t>(n-1)</a:t>
            </a:r>
            <a:r>
              <a:rPr lang="en-IN" sz="2400" b="1" u="sng" dirty="0"/>
              <a:t> -1</a:t>
            </a:r>
          </a:p>
          <a:p>
            <a:pPr marL="0" indent="0">
              <a:buNone/>
            </a:pPr>
            <a:r>
              <a:rPr lang="en-US" sz="2400" dirty="0"/>
              <a:t>For a </a:t>
            </a:r>
            <a:r>
              <a:rPr lang="en-US" sz="2400" b="1" u="sng" dirty="0"/>
              <a:t>signed integer </a:t>
            </a:r>
            <a:r>
              <a:rPr lang="en-US" sz="2400" dirty="0"/>
              <a:t>represented using 16 bits, the range is indeed from -32768 to 32767. Here's the breakdown:</a:t>
            </a:r>
          </a:p>
          <a:p>
            <a:pPr marL="0" indent="0">
              <a:buNone/>
            </a:pPr>
            <a:endParaRPr lang="en-US" sz="2400" dirty="0"/>
          </a:p>
          <a:p>
            <a:pPr marL="0" indent="0">
              <a:buNone/>
            </a:pPr>
            <a:r>
              <a:rPr lang="en-US" sz="2400" dirty="0"/>
              <a:t>With 16 bits, the highest bit represents the sign (0 for positive, 1 for negative), leaving 15 bits for the magnitude.</a:t>
            </a:r>
          </a:p>
          <a:p>
            <a:pPr marL="0" indent="0">
              <a:buNone/>
            </a:pPr>
            <a:r>
              <a:rPr lang="en-US" sz="2400" dirty="0"/>
              <a:t>For signed integers, the range is symmetric around zero, with one bit reserved for the sign.</a:t>
            </a:r>
          </a:p>
          <a:p>
            <a:pPr marL="0" indent="0">
              <a:buNone/>
            </a:pPr>
            <a:r>
              <a:rPr lang="en-US" sz="2400" dirty="0"/>
              <a:t>Therefore, the range of values can be calculated as follows:</a:t>
            </a:r>
          </a:p>
          <a:p>
            <a:pPr marL="0" indent="0">
              <a:buNone/>
            </a:pPr>
            <a:r>
              <a:rPr lang="en-US" sz="2400" dirty="0"/>
              <a:t>Minimum value: -2^(15) = -32768</a:t>
            </a:r>
          </a:p>
          <a:p>
            <a:pPr marL="0" indent="0">
              <a:buNone/>
            </a:pPr>
            <a:r>
              <a:rPr lang="en-US" sz="2400" dirty="0"/>
              <a:t>Maximum value: 2^(15) - 1 = 32767</a:t>
            </a:r>
          </a:p>
          <a:p>
            <a:pPr marL="0" indent="0">
              <a:buNone/>
            </a:pPr>
            <a:endParaRPr lang="en-US" sz="2400" dirty="0"/>
          </a:p>
          <a:p>
            <a:pPr marL="0" indent="0">
              <a:buNone/>
            </a:pPr>
            <a:r>
              <a:rPr lang="en-US" sz="2400" dirty="0"/>
              <a:t>So, a 16-bit signed integer can represent values from -32768 to 32767 inclusively.</a:t>
            </a:r>
            <a:endParaRPr lang="en-IN" sz="2400" dirty="0"/>
          </a:p>
        </p:txBody>
      </p:sp>
    </p:spTree>
    <p:extLst>
      <p:ext uri="{BB962C8B-B14F-4D97-AF65-F5344CB8AC3E}">
        <p14:creationId xmlns:p14="http://schemas.microsoft.com/office/powerpoint/2010/main" val="2334198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494F85-C9CE-FE46-5391-EDE5E5AFBE3C}"/>
              </a:ext>
            </a:extLst>
          </p:cNvPr>
          <p:cNvSpPr>
            <a:spLocks noGrp="1"/>
          </p:cNvSpPr>
          <p:nvPr>
            <p:ph idx="1"/>
          </p:nvPr>
        </p:nvSpPr>
        <p:spPr>
          <a:xfrm>
            <a:off x="71718" y="62754"/>
            <a:ext cx="12021670" cy="6723528"/>
          </a:xfrm>
        </p:spPr>
        <p:txBody>
          <a:bodyPr>
            <a:normAutofit/>
          </a:bodyPr>
          <a:lstStyle/>
          <a:p>
            <a:pPr marL="0" indent="0">
              <a:buNone/>
            </a:pPr>
            <a:endParaRPr lang="en-US" sz="3600" dirty="0"/>
          </a:p>
          <a:p>
            <a:pPr marL="0" indent="0">
              <a:buNone/>
            </a:pPr>
            <a:r>
              <a:rPr lang="en-US" sz="2400" dirty="0"/>
              <a:t>For an </a:t>
            </a:r>
            <a:r>
              <a:rPr lang="en-US" sz="2400" b="1" u="sng" dirty="0"/>
              <a:t>unsigned integer </a:t>
            </a:r>
            <a:r>
              <a:rPr lang="en-US" sz="2400" dirty="0"/>
              <a:t>represented using 16 bits:</a:t>
            </a:r>
          </a:p>
          <a:p>
            <a:pPr marL="0" indent="0">
              <a:buNone/>
            </a:pPr>
            <a:endParaRPr lang="en-US" sz="2400" dirty="0"/>
          </a:p>
          <a:p>
            <a:pPr marL="0" indent="0">
              <a:buNone/>
            </a:pPr>
            <a:r>
              <a:rPr lang="en-US" sz="2400" dirty="0"/>
              <a:t>There are no bits reserved for the sign; all 16 bits are used for the magnitude.</a:t>
            </a:r>
          </a:p>
          <a:p>
            <a:pPr marL="0" indent="0">
              <a:buNone/>
            </a:pPr>
            <a:r>
              <a:rPr lang="en-US" sz="2400" dirty="0"/>
              <a:t>Therefore, the range of values can be calculated as follows:</a:t>
            </a:r>
          </a:p>
          <a:p>
            <a:pPr marL="0" indent="0">
              <a:buNone/>
            </a:pPr>
            <a:r>
              <a:rPr lang="en-US" sz="2400" dirty="0"/>
              <a:t>Minimum value: 0</a:t>
            </a:r>
          </a:p>
          <a:p>
            <a:pPr marL="0" indent="0">
              <a:buNone/>
            </a:pPr>
            <a:r>
              <a:rPr lang="en-US" sz="2400" dirty="0"/>
              <a:t>Maximum value: 2^(16) - 1 = 65535</a:t>
            </a:r>
          </a:p>
          <a:p>
            <a:pPr marL="0" indent="0">
              <a:buNone/>
            </a:pPr>
            <a:r>
              <a:rPr lang="en-US" sz="2400" dirty="0"/>
              <a:t>So, an unsigned integer represented using at least 16 bits can store values ranging from 0 to 65535 inclusively.</a:t>
            </a:r>
          </a:p>
          <a:p>
            <a:pPr marL="0" indent="0">
              <a:buNone/>
            </a:pPr>
            <a:r>
              <a:rPr lang="en-US" sz="2400" dirty="0"/>
              <a:t> Min value 0 :  </a:t>
            </a:r>
          </a:p>
          <a:p>
            <a:pPr marL="0" indent="0">
              <a:buNone/>
            </a:pPr>
            <a:endParaRPr lang="en-US" sz="2400" dirty="0"/>
          </a:p>
          <a:p>
            <a:pPr marL="0" indent="0">
              <a:buNone/>
            </a:pPr>
            <a:r>
              <a:rPr lang="en-US" sz="2400" dirty="0"/>
              <a:t>Max value 65535: </a:t>
            </a:r>
            <a:endParaRPr lang="en-IN" sz="2400" dirty="0"/>
          </a:p>
        </p:txBody>
      </p:sp>
      <p:graphicFrame>
        <p:nvGraphicFramePr>
          <p:cNvPr id="4" name="Table 3">
            <a:extLst>
              <a:ext uri="{FF2B5EF4-FFF2-40B4-BE49-F238E27FC236}">
                <a16:creationId xmlns:a16="http://schemas.microsoft.com/office/drawing/2014/main" id="{C5CB183D-ED87-0DAC-0416-1AC37B631DD4}"/>
              </a:ext>
            </a:extLst>
          </p:cNvPr>
          <p:cNvGraphicFramePr>
            <a:graphicFrameLocks noGrp="1"/>
          </p:cNvGraphicFramePr>
          <p:nvPr>
            <p:extLst>
              <p:ext uri="{D42A27DB-BD31-4B8C-83A1-F6EECF244321}">
                <p14:modId xmlns:p14="http://schemas.microsoft.com/office/powerpoint/2010/main" val="16258796"/>
              </p:ext>
            </p:extLst>
          </p:nvPr>
        </p:nvGraphicFramePr>
        <p:xfrm>
          <a:off x="2915024" y="5139042"/>
          <a:ext cx="8128000" cy="37084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542629555"/>
                    </a:ext>
                  </a:extLst>
                </a:gridCol>
                <a:gridCol w="508000">
                  <a:extLst>
                    <a:ext uri="{9D8B030D-6E8A-4147-A177-3AD203B41FA5}">
                      <a16:colId xmlns:a16="http://schemas.microsoft.com/office/drawing/2014/main" val="190288547"/>
                    </a:ext>
                  </a:extLst>
                </a:gridCol>
                <a:gridCol w="508000">
                  <a:extLst>
                    <a:ext uri="{9D8B030D-6E8A-4147-A177-3AD203B41FA5}">
                      <a16:colId xmlns:a16="http://schemas.microsoft.com/office/drawing/2014/main" val="1785244320"/>
                    </a:ext>
                  </a:extLst>
                </a:gridCol>
                <a:gridCol w="508000">
                  <a:extLst>
                    <a:ext uri="{9D8B030D-6E8A-4147-A177-3AD203B41FA5}">
                      <a16:colId xmlns:a16="http://schemas.microsoft.com/office/drawing/2014/main" val="495362368"/>
                    </a:ext>
                  </a:extLst>
                </a:gridCol>
                <a:gridCol w="508000">
                  <a:extLst>
                    <a:ext uri="{9D8B030D-6E8A-4147-A177-3AD203B41FA5}">
                      <a16:colId xmlns:a16="http://schemas.microsoft.com/office/drawing/2014/main" val="20551933"/>
                    </a:ext>
                  </a:extLst>
                </a:gridCol>
                <a:gridCol w="508000">
                  <a:extLst>
                    <a:ext uri="{9D8B030D-6E8A-4147-A177-3AD203B41FA5}">
                      <a16:colId xmlns:a16="http://schemas.microsoft.com/office/drawing/2014/main" val="355810161"/>
                    </a:ext>
                  </a:extLst>
                </a:gridCol>
                <a:gridCol w="508000">
                  <a:extLst>
                    <a:ext uri="{9D8B030D-6E8A-4147-A177-3AD203B41FA5}">
                      <a16:colId xmlns:a16="http://schemas.microsoft.com/office/drawing/2014/main" val="1030492711"/>
                    </a:ext>
                  </a:extLst>
                </a:gridCol>
                <a:gridCol w="508000">
                  <a:extLst>
                    <a:ext uri="{9D8B030D-6E8A-4147-A177-3AD203B41FA5}">
                      <a16:colId xmlns:a16="http://schemas.microsoft.com/office/drawing/2014/main" val="1555888984"/>
                    </a:ext>
                  </a:extLst>
                </a:gridCol>
                <a:gridCol w="508000">
                  <a:extLst>
                    <a:ext uri="{9D8B030D-6E8A-4147-A177-3AD203B41FA5}">
                      <a16:colId xmlns:a16="http://schemas.microsoft.com/office/drawing/2014/main" val="2435194901"/>
                    </a:ext>
                  </a:extLst>
                </a:gridCol>
                <a:gridCol w="508000">
                  <a:extLst>
                    <a:ext uri="{9D8B030D-6E8A-4147-A177-3AD203B41FA5}">
                      <a16:colId xmlns:a16="http://schemas.microsoft.com/office/drawing/2014/main" val="3811991614"/>
                    </a:ext>
                  </a:extLst>
                </a:gridCol>
                <a:gridCol w="508000">
                  <a:extLst>
                    <a:ext uri="{9D8B030D-6E8A-4147-A177-3AD203B41FA5}">
                      <a16:colId xmlns:a16="http://schemas.microsoft.com/office/drawing/2014/main" val="2582061116"/>
                    </a:ext>
                  </a:extLst>
                </a:gridCol>
                <a:gridCol w="508000">
                  <a:extLst>
                    <a:ext uri="{9D8B030D-6E8A-4147-A177-3AD203B41FA5}">
                      <a16:colId xmlns:a16="http://schemas.microsoft.com/office/drawing/2014/main" val="1930814893"/>
                    </a:ext>
                  </a:extLst>
                </a:gridCol>
                <a:gridCol w="508000">
                  <a:extLst>
                    <a:ext uri="{9D8B030D-6E8A-4147-A177-3AD203B41FA5}">
                      <a16:colId xmlns:a16="http://schemas.microsoft.com/office/drawing/2014/main" val="2348395405"/>
                    </a:ext>
                  </a:extLst>
                </a:gridCol>
                <a:gridCol w="508000">
                  <a:extLst>
                    <a:ext uri="{9D8B030D-6E8A-4147-A177-3AD203B41FA5}">
                      <a16:colId xmlns:a16="http://schemas.microsoft.com/office/drawing/2014/main" val="1129665078"/>
                    </a:ext>
                  </a:extLst>
                </a:gridCol>
                <a:gridCol w="508000">
                  <a:extLst>
                    <a:ext uri="{9D8B030D-6E8A-4147-A177-3AD203B41FA5}">
                      <a16:colId xmlns:a16="http://schemas.microsoft.com/office/drawing/2014/main" val="2418887693"/>
                    </a:ext>
                  </a:extLst>
                </a:gridCol>
                <a:gridCol w="508000">
                  <a:extLst>
                    <a:ext uri="{9D8B030D-6E8A-4147-A177-3AD203B41FA5}">
                      <a16:colId xmlns:a16="http://schemas.microsoft.com/office/drawing/2014/main" val="4239763065"/>
                    </a:ext>
                  </a:extLst>
                </a:gridCol>
              </a:tblGrid>
              <a:tr h="370840">
                <a:tc>
                  <a:txBody>
                    <a:bodyPr/>
                    <a:lstStyle/>
                    <a:p>
                      <a:pPr algn="ctr"/>
                      <a:r>
                        <a:rPr lang="en-IN" dirty="0"/>
                        <a:t>1</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1</a:t>
                      </a:r>
                    </a:p>
                  </a:txBody>
                  <a:tcPr/>
                </a:tc>
                <a:extLst>
                  <a:ext uri="{0D108BD9-81ED-4DB2-BD59-A6C34878D82A}">
                    <a16:rowId xmlns:a16="http://schemas.microsoft.com/office/drawing/2014/main" val="2466902899"/>
                  </a:ext>
                </a:extLst>
              </a:tr>
            </a:tbl>
          </a:graphicData>
        </a:graphic>
      </p:graphicFrame>
      <p:graphicFrame>
        <p:nvGraphicFramePr>
          <p:cNvPr id="7" name="Table 6">
            <a:extLst>
              <a:ext uri="{FF2B5EF4-FFF2-40B4-BE49-F238E27FC236}">
                <a16:creationId xmlns:a16="http://schemas.microsoft.com/office/drawing/2014/main" id="{C37CA86D-F6D2-5012-1A42-A434464C826E}"/>
              </a:ext>
            </a:extLst>
          </p:cNvPr>
          <p:cNvGraphicFramePr>
            <a:graphicFrameLocks noGrp="1"/>
          </p:cNvGraphicFramePr>
          <p:nvPr>
            <p:extLst>
              <p:ext uri="{D42A27DB-BD31-4B8C-83A1-F6EECF244321}">
                <p14:modId xmlns:p14="http://schemas.microsoft.com/office/powerpoint/2010/main" val="76912353"/>
              </p:ext>
            </p:extLst>
          </p:nvPr>
        </p:nvGraphicFramePr>
        <p:xfrm>
          <a:off x="2915024" y="4233483"/>
          <a:ext cx="8128000" cy="37084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1515078176"/>
                    </a:ext>
                  </a:extLst>
                </a:gridCol>
                <a:gridCol w="508000">
                  <a:extLst>
                    <a:ext uri="{9D8B030D-6E8A-4147-A177-3AD203B41FA5}">
                      <a16:colId xmlns:a16="http://schemas.microsoft.com/office/drawing/2014/main" val="1427663100"/>
                    </a:ext>
                  </a:extLst>
                </a:gridCol>
                <a:gridCol w="508000">
                  <a:extLst>
                    <a:ext uri="{9D8B030D-6E8A-4147-A177-3AD203B41FA5}">
                      <a16:colId xmlns:a16="http://schemas.microsoft.com/office/drawing/2014/main" val="886527417"/>
                    </a:ext>
                  </a:extLst>
                </a:gridCol>
                <a:gridCol w="508000">
                  <a:extLst>
                    <a:ext uri="{9D8B030D-6E8A-4147-A177-3AD203B41FA5}">
                      <a16:colId xmlns:a16="http://schemas.microsoft.com/office/drawing/2014/main" val="903812636"/>
                    </a:ext>
                  </a:extLst>
                </a:gridCol>
                <a:gridCol w="508000">
                  <a:extLst>
                    <a:ext uri="{9D8B030D-6E8A-4147-A177-3AD203B41FA5}">
                      <a16:colId xmlns:a16="http://schemas.microsoft.com/office/drawing/2014/main" val="816579573"/>
                    </a:ext>
                  </a:extLst>
                </a:gridCol>
                <a:gridCol w="508000">
                  <a:extLst>
                    <a:ext uri="{9D8B030D-6E8A-4147-A177-3AD203B41FA5}">
                      <a16:colId xmlns:a16="http://schemas.microsoft.com/office/drawing/2014/main" val="3507913579"/>
                    </a:ext>
                  </a:extLst>
                </a:gridCol>
                <a:gridCol w="508000">
                  <a:extLst>
                    <a:ext uri="{9D8B030D-6E8A-4147-A177-3AD203B41FA5}">
                      <a16:colId xmlns:a16="http://schemas.microsoft.com/office/drawing/2014/main" val="2559371185"/>
                    </a:ext>
                  </a:extLst>
                </a:gridCol>
                <a:gridCol w="508000">
                  <a:extLst>
                    <a:ext uri="{9D8B030D-6E8A-4147-A177-3AD203B41FA5}">
                      <a16:colId xmlns:a16="http://schemas.microsoft.com/office/drawing/2014/main" val="3888885684"/>
                    </a:ext>
                  </a:extLst>
                </a:gridCol>
                <a:gridCol w="508000">
                  <a:extLst>
                    <a:ext uri="{9D8B030D-6E8A-4147-A177-3AD203B41FA5}">
                      <a16:colId xmlns:a16="http://schemas.microsoft.com/office/drawing/2014/main" val="545450380"/>
                    </a:ext>
                  </a:extLst>
                </a:gridCol>
                <a:gridCol w="508000">
                  <a:extLst>
                    <a:ext uri="{9D8B030D-6E8A-4147-A177-3AD203B41FA5}">
                      <a16:colId xmlns:a16="http://schemas.microsoft.com/office/drawing/2014/main" val="2228620498"/>
                    </a:ext>
                  </a:extLst>
                </a:gridCol>
                <a:gridCol w="508000">
                  <a:extLst>
                    <a:ext uri="{9D8B030D-6E8A-4147-A177-3AD203B41FA5}">
                      <a16:colId xmlns:a16="http://schemas.microsoft.com/office/drawing/2014/main" val="3815677411"/>
                    </a:ext>
                  </a:extLst>
                </a:gridCol>
                <a:gridCol w="508000">
                  <a:extLst>
                    <a:ext uri="{9D8B030D-6E8A-4147-A177-3AD203B41FA5}">
                      <a16:colId xmlns:a16="http://schemas.microsoft.com/office/drawing/2014/main" val="490135034"/>
                    </a:ext>
                  </a:extLst>
                </a:gridCol>
                <a:gridCol w="508000">
                  <a:extLst>
                    <a:ext uri="{9D8B030D-6E8A-4147-A177-3AD203B41FA5}">
                      <a16:colId xmlns:a16="http://schemas.microsoft.com/office/drawing/2014/main" val="2649740192"/>
                    </a:ext>
                  </a:extLst>
                </a:gridCol>
                <a:gridCol w="508000">
                  <a:extLst>
                    <a:ext uri="{9D8B030D-6E8A-4147-A177-3AD203B41FA5}">
                      <a16:colId xmlns:a16="http://schemas.microsoft.com/office/drawing/2014/main" val="2816401527"/>
                    </a:ext>
                  </a:extLst>
                </a:gridCol>
                <a:gridCol w="508000">
                  <a:extLst>
                    <a:ext uri="{9D8B030D-6E8A-4147-A177-3AD203B41FA5}">
                      <a16:colId xmlns:a16="http://schemas.microsoft.com/office/drawing/2014/main" val="2913668496"/>
                    </a:ext>
                  </a:extLst>
                </a:gridCol>
                <a:gridCol w="508000">
                  <a:extLst>
                    <a:ext uri="{9D8B030D-6E8A-4147-A177-3AD203B41FA5}">
                      <a16:colId xmlns:a16="http://schemas.microsoft.com/office/drawing/2014/main" val="268132567"/>
                    </a:ext>
                  </a:extLst>
                </a:gridCol>
              </a:tblGrid>
              <a:tr h="370840">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extLst>
                  <a:ext uri="{0D108BD9-81ED-4DB2-BD59-A6C34878D82A}">
                    <a16:rowId xmlns:a16="http://schemas.microsoft.com/office/drawing/2014/main" val="3853464591"/>
                  </a:ext>
                </a:extLst>
              </a:tr>
            </a:tbl>
          </a:graphicData>
        </a:graphic>
      </p:graphicFrame>
    </p:spTree>
    <p:extLst>
      <p:ext uri="{BB962C8B-B14F-4D97-AF65-F5344CB8AC3E}">
        <p14:creationId xmlns:p14="http://schemas.microsoft.com/office/powerpoint/2010/main" val="768790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99BE3D-EF5B-78BF-CAA0-0484C508B60D}"/>
              </a:ext>
            </a:extLst>
          </p:cNvPr>
          <p:cNvSpPr>
            <a:spLocks noGrp="1"/>
          </p:cNvSpPr>
          <p:nvPr>
            <p:ph idx="1"/>
          </p:nvPr>
        </p:nvSpPr>
        <p:spPr>
          <a:xfrm>
            <a:off x="152399" y="224118"/>
            <a:ext cx="11905129" cy="6517341"/>
          </a:xfrm>
        </p:spPr>
        <p:txBody>
          <a:bodyPr>
            <a:normAutofit/>
          </a:bodyPr>
          <a:lstStyle/>
          <a:p>
            <a:pPr marL="0" indent="0" algn="ctr">
              <a:buNone/>
            </a:pPr>
            <a:r>
              <a:rPr lang="en-IN" sz="2400" b="1" u="sng" dirty="0">
                <a:latin typeface="Times New Roman" panose="02020603050405020304" pitchFamily="18" charset="0"/>
                <a:cs typeface="Times New Roman" panose="02020603050405020304" pitchFamily="18" charset="0"/>
              </a:rPr>
              <a:t>CONSTANTS </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 A </a:t>
            </a:r>
            <a:r>
              <a:rPr lang="en-IN" sz="2400" b="1" u="sng" dirty="0">
                <a:latin typeface="Times New Roman" panose="02020603050405020304" pitchFamily="18" charset="0"/>
                <a:cs typeface="Times New Roman" panose="02020603050405020304" pitchFamily="18" charset="0"/>
              </a:rPr>
              <a:t>CONSTANT</a:t>
            </a:r>
            <a:r>
              <a:rPr lang="en-IN" sz="2400" dirty="0">
                <a:latin typeface="Times New Roman" panose="02020603050405020304" pitchFamily="18" charset="0"/>
                <a:cs typeface="Times New Roman" panose="02020603050405020304" pitchFamily="18" charset="0"/>
              </a:rPr>
              <a:t> is an explicit data value written by the programmer. </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 It is a value known to the compiler at the compiling time.</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E510920-6625-A1DE-7B90-BFF654875222}"/>
              </a:ext>
            </a:extLst>
          </p:cNvPr>
          <p:cNvPicPr>
            <a:picLocks noChangeAspect="1"/>
          </p:cNvPicPr>
          <p:nvPr/>
        </p:nvPicPr>
        <p:blipFill>
          <a:blip r:embed="rId2"/>
          <a:stretch>
            <a:fillRect/>
          </a:stretch>
        </p:blipFill>
        <p:spPr>
          <a:xfrm>
            <a:off x="3771619" y="2031627"/>
            <a:ext cx="4810125" cy="3924300"/>
          </a:xfrm>
          <a:prstGeom prst="rect">
            <a:avLst/>
          </a:prstGeom>
        </p:spPr>
      </p:pic>
    </p:spTree>
    <p:extLst>
      <p:ext uri="{BB962C8B-B14F-4D97-AF65-F5344CB8AC3E}">
        <p14:creationId xmlns:p14="http://schemas.microsoft.com/office/powerpoint/2010/main" val="2353958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B6C917-97A5-31DA-E161-719197BDEE45}"/>
              </a:ext>
            </a:extLst>
          </p:cNvPr>
          <p:cNvSpPr>
            <a:spLocks noGrp="1"/>
          </p:cNvSpPr>
          <p:nvPr>
            <p:ph idx="1"/>
          </p:nvPr>
        </p:nvSpPr>
        <p:spPr>
          <a:xfrm>
            <a:off x="414779" y="320511"/>
            <a:ext cx="11528982" cy="5788058"/>
          </a:xfrm>
        </p:spPr>
        <p:txBody>
          <a:bodyPr/>
          <a:lstStyle/>
          <a:p>
            <a:r>
              <a:rPr lang="en-IN" dirty="0">
                <a:latin typeface="Times New Roman" panose="02020603050405020304" pitchFamily="18" charset="0"/>
                <a:cs typeface="Times New Roman" panose="02020603050405020304" pitchFamily="18" charset="0"/>
              </a:rPr>
              <a:t>DECIMAL  </a:t>
            </a:r>
            <a:r>
              <a:rPr lang="en-IN" dirty="0">
                <a:latin typeface="Times New Roman" panose="02020603050405020304" pitchFamily="18" charset="0"/>
                <a:cs typeface="Times New Roman" panose="02020603050405020304" pitchFamily="18" charset="0"/>
                <a:sym typeface="Wingdings" panose="05000000000000000000" pitchFamily="2" charset="2"/>
              </a:rPr>
              <a:t>                         0-9   (Base 10)</a:t>
            </a:r>
            <a:br>
              <a:rPr lang="en-IN" dirty="0">
                <a:latin typeface="Times New Roman" panose="02020603050405020304" pitchFamily="18" charset="0"/>
                <a:cs typeface="Times New Roman" panose="02020603050405020304" pitchFamily="18" charset="0"/>
                <a:sym typeface="Wingdings" panose="05000000000000000000" pitchFamily="2" charset="2"/>
              </a:rPr>
            </a:br>
            <a:r>
              <a:rPr lang="en-IN" dirty="0">
                <a:latin typeface="Times New Roman" panose="02020603050405020304" pitchFamily="18" charset="0"/>
                <a:cs typeface="Times New Roman" panose="02020603050405020304" pitchFamily="18" charset="0"/>
                <a:sym typeface="Wingdings" panose="05000000000000000000" pitchFamily="2" charset="2"/>
              </a:rPr>
              <a:t>OCTAL                                0-7   (Base   8)</a:t>
            </a:r>
            <a:br>
              <a:rPr lang="en-IN" dirty="0">
                <a:latin typeface="Times New Roman" panose="02020603050405020304" pitchFamily="18" charset="0"/>
                <a:cs typeface="Times New Roman" panose="02020603050405020304" pitchFamily="18" charset="0"/>
                <a:sym typeface="Wingdings" panose="05000000000000000000" pitchFamily="2" charset="2"/>
              </a:rPr>
            </a:br>
            <a:r>
              <a:rPr lang="en-IN" dirty="0">
                <a:latin typeface="Times New Roman" panose="02020603050405020304" pitchFamily="18" charset="0"/>
                <a:cs typeface="Times New Roman" panose="02020603050405020304" pitchFamily="18" charset="0"/>
                <a:sym typeface="Wingdings" panose="05000000000000000000" pitchFamily="2" charset="2"/>
              </a:rPr>
              <a:t>HEXADECIMAL                0-15 (Base 16)  [ 0X, 0x , 0-9&amp;A-F]</a:t>
            </a:r>
            <a:br>
              <a:rPr lang="en-IN" dirty="0">
                <a:latin typeface="Times New Roman" panose="02020603050405020304" pitchFamily="18" charset="0"/>
                <a:cs typeface="Times New Roman" panose="02020603050405020304" pitchFamily="18" charset="0"/>
                <a:sym typeface="Wingdings" panose="05000000000000000000" pitchFamily="2" charset="2"/>
              </a:rPr>
            </a:br>
            <a:r>
              <a:rPr lang="en-IN" dirty="0">
                <a:latin typeface="Times New Roman" panose="02020603050405020304" pitchFamily="18" charset="0"/>
                <a:cs typeface="Times New Roman" panose="02020603050405020304" pitchFamily="18" charset="0"/>
                <a:sym typeface="Wingdings" panose="05000000000000000000" pitchFamily="2" charset="2"/>
              </a:rPr>
              <a:t>FLOATING                          </a:t>
            </a:r>
            <a:r>
              <a:rPr lang="en-IN" dirty="0" err="1">
                <a:latin typeface="Times New Roman" panose="02020603050405020304" pitchFamily="18" charset="0"/>
                <a:cs typeface="Times New Roman" panose="02020603050405020304" pitchFamily="18" charset="0"/>
                <a:sym typeface="Wingdings" panose="05000000000000000000" pitchFamily="2" charset="2"/>
              </a:rPr>
              <a:t>Eg</a:t>
            </a:r>
            <a:r>
              <a:rPr lang="en-IN" dirty="0">
                <a:latin typeface="Times New Roman" panose="02020603050405020304" pitchFamily="18" charset="0"/>
                <a:cs typeface="Times New Roman" panose="02020603050405020304" pitchFamily="18" charset="0"/>
                <a:sym typeface="Wingdings" panose="05000000000000000000" pitchFamily="2" charset="2"/>
              </a:rPr>
              <a:t>:   12.56          VALID.</a:t>
            </a:r>
            <a:br>
              <a:rPr lang="en-IN" dirty="0">
                <a:latin typeface="Times New Roman" panose="02020603050405020304" pitchFamily="18" charset="0"/>
                <a:cs typeface="Times New Roman" panose="02020603050405020304" pitchFamily="18" charset="0"/>
                <a:sym typeface="Wingdings" panose="05000000000000000000" pitchFamily="2" charset="2"/>
              </a:rPr>
            </a:br>
            <a:r>
              <a:rPr lang="en-IN" dirty="0">
                <a:latin typeface="Times New Roman" panose="02020603050405020304" pitchFamily="18" charset="0"/>
                <a:cs typeface="Times New Roman" panose="02020603050405020304" pitchFamily="18" charset="0"/>
                <a:sym typeface="Wingdings" panose="05000000000000000000" pitchFamily="2" charset="2"/>
              </a:rPr>
              <a:t>                                                         -56.02          VALID.</a:t>
            </a:r>
            <a:br>
              <a:rPr lang="en-IN" dirty="0">
                <a:latin typeface="Times New Roman" panose="02020603050405020304" pitchFamily="18" charset="0"/>
                <a:cs typeface="Times New Roman" panose="02020603050405020304" pitchFamily="18" charset="0"/>
                <a:sym typeface="Wingdings" panose="05000000000000000000" pitchFamily="2" charset="2"/>
              </a:rPr>
            </a:br>
            <a:r>
              <a:rPr lang="en-IN" dirty="0">
                <a:latin typeface="Times New Roman" panose="02020603050405020304" pitchFamily="18" charset="0"/>
                <a:cs typeface="Times New Roman" panose="02020603050405020304" pitchFamily="18" charset="0"/>
                <a:sym typeface="Wingdings" panose="05000000000000000000" pitchFamily="2" charset="2"/>
              </a:rPr>
              <a:t>                                                         12.56.02       INVALID .</a:t>
            </a:r>
            <a:br>
              <a:rPr lang="en-IN" dirty="0">
                <a:latin typeface="Times New Roman" panose="02020603050405020304" pitchFamily="18" charset="0"/>
                <a:cs typeface="Times New Roman" panose="02020603050405020304" pitchFamily="18" charset="0"/>
                <a:sym typeface="Wingdings" panose="05000000000000000000" pitchFamily="2" charset="2"/>
              </a:rPr>
            </a:br>
            <a:r>
              <a:rPr lang="en-IN" dirty="0">
                <a:latin typeface="Times New Roman" panose="02020603050405020304" pitchFamily="18" charset="0"/>
                <a:cs typeface="Times New Roman" panose="02020603050405020304" pitchFamily="18" charset="0"/>
                <a:sym typeface="Wingdings" panose="05000000000000000000" pitchFamily="2" charset="2"/>
              </a:rPr>
              <a:t>                                                         25,000          INVALID DUE TO COMMA .</a:t>
            </a:r>
            <a:br>
              <a:rPr lang="en-IN" dirty="0">
                <a:latin typeface="Times New Roman" panose="02020603050405020304" pitchFamily="18" charset="0"/>
                <a:cs typeface="Times New Roman" panose="02020603050405020304" pitchFamily="18" charset="0"/>
                <a:sym typeface="Wingdings" panose="05000000000000000000" pitchFamily="2" charset="2"/>
              </a:rPr>
            </a:br>
            <a:r>
              <a:rPr lang="en-IN" dirty="0">
                <a:latin typeface="Times New Roman" panose="02020603050405020304" pitchFamily="18" charset="0"/>
                <a:cs typeface="Times New Roman" panose="02020603050405020304" pitchFamily="18" charset="0"/>
                <a:sym typeface="Wingdings" panose="05000000000000000000" pitchFamily="2" charset="2"/>
              </a:rPr>
              <a:t>                                                         12 34            INVALID DUE TO SPACE.   </a:t>
            </a:r>
            <a:br>
              <a:rPr lang="en-IN" dirty="0">
                <a:latin typeface="Times New Roman" panose="02020603050405020304" pitchFamily="18" charset="0"/>
                <a:cs typeface="Times New Roman" panose="02020603050405020304" pitchFamily="18" charset="0"/>
                <a:sym typeface="Wingdings" panose="05000000000000000000" pitchFamily="2" charset="2"/>
              </a:rPr>
            </a:br>
            <a:r>
              <a:rPr lang="en-IN" dirty="0">
                <a:latin typeface="Times New Roman" panose="02020603050405020304" pitchFamily="18" charset="0"/>
                <a:cs typeface="Times New Roman" panose="02020603050405020304" pitchFamily="18" charset="0"/>
                <a:sym typeface="Wingdings" panose="05000000000000000000" pitchFamily="2" charset="2"/>
              </a:rPr>
              <a:t>Character constant   ‘x’</a:t>
            </a:r>
            <a:br>
              <a:rPr lang="en-IN" dirty="0">
                <a:latin typeface="Times New Roman" panose="02020603050405020304" pitchFamily="18" charset="0"/>
                <a:cs typeface="Times New Roman" panose="02020603050405020304" pitchFamily="18" charset="0"/>
                <a:sym typeface="Wingdings" panose="05000000000000000000" pitchFamily="2" charset="2"/>
              </a:rPr>
            </a:br>
            <a:r>
              <a:rPr lang="en-IN" dirty="0">
                <a:latin typeface="Times New Roman" panose="02020603050405020304" pitchFamily="18" charset="0"/>
                <a:cs typeface="Times New Roman" panose="02020603050405020304" pitchFamily="18" charset="0"/>
                <a:sym typeface="Wingdings" panose="05000000000000000000" pitchFamily="2" charset="2"/>
              </a:rPr>
              <a:t>Numeric constant     5</a:t>
            </a:r>
            <a:br>
              <a:rPr lang="en-IN" dirty="0">
                <a:latin typeface="Times New Roman" panose="02020603050405020304" pitchFamily="18" charset="0"/>
                <a:cs typeface="Times New Roman" panose="02020603050405020304" pitchFamily="18" charset="0"/>
                <a:sym typeface="Wingdings" panose="05000000000000000000" pitchFamily="2" charset="2"/>
              </a:rPr>
            </a:br>
            <a:r>
              <a:rPr lang="en-IN" dirty="0">
                <a:latin typeface="Times New Roman" panose="02020603050405020304" pitchFamily="18" charset="0"/>
                <a:cs typeface="Times New Roman" panose="02020603050405020304" pitchFamily="18" charset="0"/>
                <a:sym typeface="Wingdings" panose="05000000000000000000" pitchFamily="2" charset="2"/>
              </a:rPr>
              <a:t>String constant         “a” </a:t>
            </a:r>
            <a:br>
              <a:rPr lang="en-IN" dirty="0">
                <a:sym typeface="Wingdings" panose="05000000000000000000" pitchFamily="2" charset="2"/>
              </a:rPr>
            </a:br>
            <a:br>
              <a:rPr lang="en-IN" dirty="0">
                <a:sym typeface="Wingdings" panose="05000000000000000000" pitchFamily="2" charset="2"/>
              </a:rPr>
            </a:br>
            <a:br>
              <a:rPr lang="en-IN" dirty="0">
                <a:sym typeface="Wingdings" panose="05000000000000000000" pitchFamily="2" charset="2"/>
              </a:rPr>
            </a:br>
            <a:r>
              <a:rPr lang="en-IN" dirty="0">
                <a:sym typeface="Wingdings" panose="05000000000000000000" pitchFamily="2" charset="2"/>
              </a:rPr>
              <a:t>                                                   </a:t>
            </a:r>
            <a:endParaRPr lang="en-IN" dirty="0"/>
          </a:p>
        </p:txBody>
      </p:sp>
      <p:sp>
        <p:nvSpPr>
          <p:cNvPr id="5" name="TextBox 4">
            <a:extLst>
              <a:ext uri="{FF2B5EF4-FFF2-40B4-BE49-F238E27FC236}">
                <a16:creationId xmlns:a16="http://schemas.microsoft.com/office/drawing/2014/main" id="{E8E50B99-DD35-D520-65E0-8A36D8951781}"/>
              </a:ext>
            </a:extLst>
          </p:cNvPr>
          <p:cNvSpPr txBox="1"/>
          <p:nvPr/>
        </p:nvSpPr>
        <p:spPr>
          <a:xfrm>
            <a:off x="603314" y="3827929"/>
            <a:ext cx="11173907" cy="384720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NOTE:                                                                                      ASCII VALUES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5 (numerical constant)           ‘5’ (character constant)    LOWERCASE: a-z  =  97-122</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“a”(string constant)                ‘a’(character constant)     NUMBERS     : 0-9  = 48-57</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“Welcome\0” </a:t>
            </a:r>
            <a:r>
              <a:rPr lang="en-IN" sz="2400" dirty="0">
                <a:latin typeface="Times New Roman" panose="02020603050405020304" pitchFamily="18" charset="0"/>
                <a:cs typeface="Times New Roman" panose="02020603050405020304" pitchFamily="18" charset="0"/>
                <a:sym typeface="Wingdings" panose="05000000000000000000" pitchFamily="2" charset="2"/>
              </a:rPr>
              <a:t>   ‘\0’ indicates the end of a string        SPECIAL CHARACTERS:</a:t>
            </a:r>
            <a:br>
              <a:rPr lang="en-IN" sz="2400" dirty="0">
                <a:latin typeface="Times New Roman" panose="02020603050405020304" pitchFamily="18" charset="0"/>
                <a:cs typeface="Times New Roman" panose="02020603050405020304" pitchFamily="18" charset="0"/>
                <a:sym typeface="Wingdings" panose="05000000000000000000" pitchFamily="2" charset="2"/>
              </a:rPr>
            </a:br>
            <a:r>
              <a:rPr lang="en-IN" sz="2400" dirty="0">
                <a:latin typeface="Times New Roman" panose="02020603050405020304" pitchFamily="18" charset="0"/>
                <a:cs typeface="Times New Roman" panose="02020603050405020304" pitchFamily="18" charset="0"/>
                <a:sym typeface="Wingdings" panose="05000000000000000000" pitchFamily="2" charset="2"/>
              </a:rPr>
              <a:t>                                                                                                0-47 , 58-64, 91-96</a:t>
            </a:r>
          </a:p>
          <a:p>
            <a:pPr marL="342900" indent="-342900">
              <a:buFont typeface="Arial" panose="020B0604020202020204" pitchFamily="34" charset="0"/>
              <a:buChar char="•"/>
            </a:pPr>
            <a:r>
              <a:rPr lang="en-IN" sz="2400" dirty="0" err="1">
                <a:latin typeface="Times New Roman" panose="02020603050405020304" pitchFamily="18" charset="0"/>
                <a:cs typeface="Times New Roman" panose="02020603050405020304" pitchFamily="18" charset="0"/>
                <a:sym typeface="Wingdings" panose="05000000000000000000" pitchFamily="2" charset="2"/>
              </a:rPr>
              <a:t>printf</a:t>
            </a:r>
            <a:r>
              <a:rPr lang="en-IN" sz="2400" dirty="0">
                <a:latin typeface="Times New Roman" panose="02020603050405020304" pitchFamily="18" charset="0"/>
                <a:cs typeface="Times New Roman" panose="02020603050405020304" pitchFamily="18" charset="0"/>
                <a:sym typeface="Wingdings" panose="05000000000000000000" pitchFamily="2" charset="2"/>
              </a:rPr>
              <a:t>(“%d”, ’a’);  RESULT: 97                                 UPPERCASE :  A-Z = 65-90 </a:t>
            </a:r>
            <a:br>
              <a:rPr lang="en-IN" sz="2400" dirty="0">
                <a:latin typeface="Times New Roman" panose="02020603050405020304" pitchFamily="18" charset="0"/>
                <a:cs typeface="Times New Roman" panose="02020603050405020304" pitchFamily="18" charset="0"/>
                <a:sym typeface="Wingdings" panose="05000000000000000000" pitchFamily="2" charset="2"/>
              </a:rPr>
            </a:br>
            <a:r>
              <a:rPr lang="en-IN" sz="2400" dirty="0">
                <a:latin typeface="Times New Roman" panose="02020603050405020304" pitchFamily="18" charset="0"/>
                <a:cs typeface="Times New Roman" panose="02020603050405020304" pitchFamily="18" charset="0"/>
                <a:sym typeface="Wingdings" panose="05000000000000000000" pitchFamily="2" charset="2"/>
              </a:rPr>
              <a:t> </a:t>
            </a:r>
            <a:r>
              <a:rPr lang="en-IN" sz="2400" dirty="0" err="1">
                <a:latin typeface="Times New Roman" panose="02020603050405020304" pitchFamily="18" charset="0"/>
                <a:cs typeface="Times New Roman" panose="02020603050405020304" pitchFamily="18" charset="0"/>
                <a:sym typeface="Wingdings" panose="05000000000000000000" pitchFamily="2" charset="2"/>
              </a:rPr>
              <a:t>printf</a:t>
            </a:r>
            <a:r>
              <a:rPr lang="en-IN" sz="2400" dirty="0">
                <a:latin typeface="Times New Roman" panose="02020603050405020304" pitchFamily="18" charset="0"/>
                <a:cs typeface="Times New Roman" panose="02020603050405020304" pitchFamily="18" charset="0"/>
                <a:sym typeface="Wingdings" panose="05000000000000000000" pitchFamily="2" charset="2"/>
              </a:rPr>
              <a:t>(“%c” ,97);  RESULT: a </a:t>
            </a:r>
            <a:br>
              <a:rPr lang="en-IN" sz="24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t>
            </a:r>
          </a:p>
          <a:p>
            <a:r>
              <a:rPr lang="en-IN" sz="2000" dirty="0"/>
              <a:t>     </a:t>
            </a:r>
          </a:p>
        </p:txBody>
      </p:sp>
      <p:sp>
        <p:nvSpPr>
          <p:cNvPr id="6" name="Not Equal 5">
            <a:extLst>
              <a:ext uri="{FF2B5EF4-FFF2-40B4-BE49-F238E27FC236}">
                <a16:creationId xmlns:a16="http://schemas.microsoft.com/office/drawing/2014/main" id="{F34CCF4C-333E-BF48-92DD-12F62F3CDC79}"/>
              </a:ext>
            </a:extLst>
          </p:cNvPr>
          <p:cNvSpPr/>
          <p:nvPr/>
        </p:nvSpPr>
        <p:spPr>
          <a:xfrm>
            <a:off x="3920992" y="4300609"/>
            <a:ext cx="546755" cy="308431"/>
          </a:xfrm>
          <a:prstGeom prst="mathNotEqua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7" name="Not Equal 6">
            <a:extLst>
              <a:ext uri="{FF2B5EF4-FFF2-40B4-BE49-F238E27FC236}">
                <a16:creationId xmlns:a16="http://schemas.microsoft.com/office/drawing/2014/main" id="{EA5D21DB-4569-AA6B-506A-1BEAB6CF54BF}"/>
              </a:ext>
            </a:extLst>
          </p:cNvPr>
          <p:cNvSpPr/>
          <p:nvPr/>
        </p:nvSpPr>
        <p:spPr>
          <a:xfrm>
            <a:off x="3930784" y="4609040"/>
            <a:ext cx="546755" cy="308431"/>
          </a:xfrm>
          <a:prstGeom prst="mathNotEqua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cxnSp>
        <p:nvCxnSpPr>
          <p:cNvPr id="9" name="Straight Connector 8">
            <a:extLst>
              <a:ext uri="{FF2B5EF4-FFF2-40B4-BE49-F238E27FC236}">
                <a16:creationId xmlns:a16="http://schemas.microsoft.com/office/drawing/2014/main" id="{02EB0AD1-3498-54E6-7063-32195A632A02}"/>
              </a:ext>
            </a:extLst>
          </p:cNvPr>
          <p:cNvCxnSpPr/>
          <p:nvPr/>
        </p:nvCxnSpPr>
        <p:spPr>
          <a:xfrm>
            <a:off x="7575176" y="3836894"/>
            <a:ext cx="0" cy="3021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D644710-68D9-9811-073B-48225594B25C}"/>
              </a:ext>
            </a:extLst>
          </p:cNvPr>
          <p:cNvCxnSpPr/>
          <p:nvPr/>
        </p:nvCxnSpPr>
        <p:spPr>
          <a:xfrm>
            <a:off x="0" y="3836894"/>
            <a:ext cx="121322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963D40B-BF31-E2C2-EC33-59A866EBE895}"/>
              </a:ext>
            </a:extLst>
          </p:cNvPr>
          <p:cNvCxnSpPr/>
          <p:nvPr/>
        </p:nvCxnSpPr>
        <p:spPr>
          <a:xfrm>
            <a:off x="0" y="4204447"/>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51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E3487-6675-D299-9BA8-6EEE9BE72A2C}"/>
              </a:ext>
            </a:extLst>
          </p:cNvPr>
          <p:cNvSpPr>
            <a:spLocks noGrp="1"/>
          </p:cNvSpPr>
          <p:nvPr>
            <p:ph type="title"/>
          </p:nvPr>
        </p:nvSpPr>
        <p:spPr>
          <a:xfrm>
            <a:off x="754143" y="286604"/>
            <a:ext cx="10401537" cy="495822"/>
          </a:xfrm>
        </p:spPr>
        <p:txBody>
          <a:bodyPr>
            <a:normAutofit/>
          </a:bodyPr>
          <a:lstStyle/>
          <a:p>
            <a:pPr algn="ctr"/>
            <a:r>
              <a:rPr lang="en-IN" sz="2800" b="1" u="sng" dirty="0">
                <a:latin typeface="Times New Roman" panose="02020603050405020304" pitchFamily="18" charset="0"/>
                <a:cs typeface="Times New Roman" panose="02020603050405020304" pitchFamily="18" charset="0"/>
              </a:rPr>
              <a:t>VARIABLES IN C:</a:t>
            </a:r>
          </a:p>
        </p:txBody>
      </p:sp>
      <p:sp>
        <p:nvSpPr>
          <p:cNvPr id="3" name="Content Placeholder 2">
            <a:extLst>
              <a:ext uri="{FF2B5EF4-FFF2-40B4-BE49-F238E27FC236}">
                <a16:creationId xmlns:a16="http://schemas.microsoft.com/office/drawing/2014/main" id="{6B32F948-BC99-739C-D2E3-12A47BEA9C25}"/>
              </a:ext>
            </a:extLst>
          </p:cNvPr>
          <p:cNvSpPr>
            <a:spLocks noGrp="1"/>
          </p:cNvSpPr>
          <p:nvPr>
            <p:ph idx="1"/>
          </p:nvPr>
        </p:nvSpPr>
        <p:spPr>
          <a:xfrm>
            <a:off x="754143" y="782426"/>
            <a:ext cx="11076495" cy="5222448"/>
          </a:xfrm>
        </p:spPr>
        <p:txBody>
          <a:bodyPr>
            <a:normAutofit lnSpcReduction="10000"/>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To access any number, we can’t all the time remember it’s address location and so, the concept of    variable paved the way for. </a:t>
            </a:r>
          </a:p>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Variable is a name given to a memory location to store values.</a:t>
            </a:r>
          </a:p>
          <a:p>
            <a:pPr marL="0" indent="0">
              <a:buNone/>
            </a:pPr>
            <a:r>
              <a:rPr lang="en-IN" dirty="0">
                <a:latin typeface="Times New Roman" panose="02020603050405020304" pitchFamily="18" charset="0"/>
                <a:cs typeface="Times New Roman" panose="02020603050405020304" pitchFamily="18" charset="0"/>
              </a:rPr>
              <a:t>                             int a ; </a:t>
            </a:r>
            <a:r>
              <a:rPr lang="en-IN" dirty="0">
                <a:latin typeface="Times New Roman" panose="02020603050405020304" pitchFamily="18" charset="0"/>
                <a:cs typeface="Times New Roman" panose="02020603050405020304" pitchFamily="18" charset="0"/>
                <a:sym typeface="Wingdings" panose="05000000000000000000" pitchFamily="2" charset="2"/>
              </a:rPr>
              <a:t> Declaration</a:t>
            </a:r>
            <a:br>
              <a:rPr lang="en-IN" dirty="0">
                <a:latin typeface="Times New Roman" panose="02020603050405020304" pitchFamily="18" charset="0"/>
                <a:cs typeface="Times New Roman" panose="02020603050405020304" pitchFamily="18" charset="0"/>
                <a:sym typeface="Wingdings" panose="05000000000000000000" pitchFamily="2" charset="2"/>
              </a:rPr>
            </a:br>
            <a:r>
              <a:rPr lang="en-IN" dirty="0">
                <a:latin typeface="Times New Roman" panose="02020603050405020304" pitchFamily="18" charset="0"/>
                <a:cs typeface="Times New Roman" panose="02020603050405020304" pitchFamily="18" charset="0"/>
                <a:sym typeface="Wingdings" panose="05000000000000000000" pitchFamily="2" charset="2"/>
              </a:rPr>
              <a:t>                             a =10;  Initialisation</a:t>
            </a:r>
            <a:br>
              <a:rPr lang="en-IN" dirty="0">
                <a:latin typeface="Times New Roman" panose="02020603050405020304" pitchFamily="18" charset="0"/>
                <a:cs typeface="Times New Roman" panose="02020603050405020304" pitchFamily="18" charset="0"/>
                <a:sym typeface="Wingdings" panose="05000000000000000000" pitchFamily="2" charset="2"/>
              </a:rPr>
            </a:br>
            <a:endParaRPr lang="en-IN"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IN" dirty="0">
                <a:latin typeface="Times New Roman" panose="02020603050405020304" pitchFamily="18" charset="0"/>
                <a:cs typeface="Times New Roman" panose="02020603050405020304" pitchFamily="18" charset="0"/>
                <a:sym typeface="Wingdings" panose="05000000000000000000" pitchFamily="2" charset="2"/>
              </a:rPr>
              <a:t>                             </a:t>
            </a: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9D57B03D-65D8-E990-7A4D-DA2D96F7E389}"/>
              </a:ext>
            </a:extLst>
          </p:cNvPr>
          <p:cNvSpPr/>
          <p:nvPr/>
        </p:nvSpPr>
        <p:spPr>
          <a:xfrm>
            <a:off x="3374796" y="782425"/>
            <a:ext cx="3214540" cy="2318993"/>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   </a:t>
            </a:r>
          </a:p>
        </p:txBody>
      </p:sp>
      <p:sp>
        <p:nvSpPr>
          <p:cNvPr id="5" name="Rectangle 4">
            <a:extLst>
              <a:ext uri="{FF2B5EF4-FFF2-40B4-BE49-F238E27FC236}">
                <a16:creationId xmlns:a16="http://schemas.microsoft.com/office/drawing/2014/main" id="{63CF49E0-14D0-EBB4-1C5C-D190354D629E}"/>
              </a:ext>
            </a:extLst>
          </p:cNvPr>
          <p:cNvSpPr/>
          <p:nvPr/>
        </p:nvSpPr>
        <p:spPr>
          <a:xfrm>
            <a:off x="3563332" y="1074656"/>
            <a:ext cx="754144" cy="4807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C035E4E-DBBD-AA1B-6344-C73890074EA6}"/>
              </a:ext>
            </a:extLst>
          </p:cNvPr>
          <p:cNvSpPr/>
          <p:nvPr/>
        </p:nvSpPr>
        <p:spPr>
          <a:xfrm>
            <a:off x="5469432" y="1074656"/>
            <a:ext cx="754144" cy="4807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17742F9B-6EC5-01AA-F2F1-A0FDD54D3444}"/>
              </a:ext>
            </a:extLst>
          </p:cNvPr>
          <p:cNvSpPr/>
          <p:nvPr/>
        </p:nvSpPr>
        <p:spPr>
          <a:xfrm>
            <a:off x="4469876" y="2152453"/>
            <a:ext cx="754144" cy="4807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623782A-011C-D5F8-4F22-BD9D5E18656A}"/>
              </a:ext>
            </a:extLst>
          </p:cNvPr>
          <p:cNvSpPr txBox="1"/>
          <p:nvPr/>
        </p:nvSpPr>
        <p:spPr>
          <a:xfrm>
            <a:off x="3525624" y="782426"/>
            <a:ext cx="791852" cy="1200329"/>
          </a:xfrm>
          <a:prstGeom prst="rect">
            <a:avLst/>
          </a:prstGeom>
          <a:noFill/>
        </p:spPr>
        <p:txBody>
          <a:bodyPr wrap="square" rtlCol="0">
            <a:spAutoFit/>
          </a:bodyPr>
          <a:lstStyle/>
          <a:p>
            <a:r>
              <a:rPr lang="en-IN" dirty="0"/>
              <a:t>    a</a:t>
            </a:r>
          </a:p>
          <a:p>
            <a:r>
              <a:rPr lang="en-IN" dirty="0"/>
              <a:t>   10</a:t>
            </a:r>
          </a:p>
          <a:p>
            <a:endParaRPr lang="en-IN" dirty="0"/>
          </a:p>
          <a:p>
            <a:r>
              <a:rPr lang="en-IN" dirty="0"/>
              <a:t>1000</a:t>
            </a:r>
          </a:p>
        </p:txBody>
      </p:sp>
      <p:sp>
        <p:nvSpPr>
          <p:cNvPr id="10" name="TextBox 9">
            <a:extLst>
              <a:ext uri="{FF2B5EF4-FFF2-40B4-BE49-F238E27FC236}">
                <a16:creationId xmlns:a16="http://schemas.microsoft.com/office/drawing/2014/main" id="{DA1792AA-AE06-6E8F-8ACD-DA8D04B0E9CE}"/>
              </a:ext>
            </a:extLst>
          </p:cNvPr>
          <p:cNvSpPr txBox="1"/>
          <p:nvPr/>
        </p:nvSpPr>
        <p:spPr>
          <a:xfrm>
            <a:off x="5452462" y="741593"/>
            <a:ext cx="791852" cy="1200329"/>
          </a:xfrm>
          <a:prstGeom prst="rect">
            <a:avLst/>
          </a:prstGeom>
          <a:noFill/>
        </p:spPr>
        <p:txBody>
          <a:bodyPr wrap="square" rtlCol="0">
            <a:spAutoFit/>
          </a:bodyPr>
          <a:lstStyle/>
          <a:p>
            <a:r>
              <a:rPr lang="en-IN" dirty="0"/>
              <a:t>    b</a:t>
            </a:r>
          </a:p>
          <a:p>
            <a:r>
              <a:rPr lang="en-IN" dirty="0"/>
              <a:t>   30</a:t>
            </a:r>
          </a:p>
          <a:p>
            <a:r>
              <a:rPr lang="en-IN" dirty="0"/>
              <a:t> </a:t>
            </a:r>
          </a:p>
          <a:p>
            <a:r>
              <a:rPr lang="en-IN" dirty="0"/>
              <a:t>2000</a:t>
            </a:r>
          </a:p>
        </p:txBody>
      </p:sp>
      <p:sp>
        <p:nvSpPr>
          <p:cNvPr id="11" name="TextBox 10">
            <a:extLst>
              <a:ext uri="{FF2B5EF4-FFF2-40B4-BE49-F238E27FC236}">
                <a16:creationId xmlns:a16="http://schemas.microsoft.com/office/drawing/2014/main" id="{E46F6E7A-0735-265C-B563-A996C7E4B0F8}"/>
              </a:ext>
            </a:extLst>
          </p:cNvPr>
          <p:cNvSpPr txBox="1"/>
          <p:nvPr/>
        </p:nvSpPr>
        <p:spPr>
          <a:xfrm>
            <a:off x="4451022" y="1766870"/>
            <a:ext cx="791852" cy="1200329"/>
          </a:xfrm>
          <a:prstGeom prst="rect">
            <a:avLst/>
          </a:prstGeom>
          <a:noFill/>
        </p:spPr>
        <p:txBody>
          <a:bodyPr wrap="square" rtlCol="0">
            <a:spAutoFit/>
          </a:bodyPr>
          <a:lstStyle/>
          <a:p>
            <a:r>
              <a:rPr lang="en-IN" dirty="0"/>
              <a:t>   c</a:t>
            </a:r>
          </a:p>
          <a:p>
            <a:r>
              <a:rPr lang="en-IN" dirty="0"/>
              <a:t>   </a:t>
            </a:r>
            <a:br>
              <a:rPr lang="en-IN" dirty="0"/>
            </a:br>
            <a:r>
              <a:rPr lang="en-IN" dirty="0"/>
              <a:t>   20</a:t>
            </a:r>
          </a:p>
          <a:p>
            <a:r>
              <a:rPr lang="en-IN" dirty="0"/>
              <a:t> 3000</a:t>
            </a:r>
          </a:p>
        </p:txBody>
      </p:sp>
    </p:spTree>
    <p:extLst>
      <p:ext uri="{BB962C8B-B14F-4D97-AF65-F5344CB8AC3E}">
        <p14:creationId xmlns:p14="http://schemas.microsoft.com/office/powerpoint/2010/main" val="2747206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38353-F036-C801-BD02-7AC25EB04806}"/>
              </a:ext>
            </a:extLst>
          </p:cNvPr>
          <p:cNvSpPr>
            <a:spLocks noGrp="1"/>
          </p:cNvSpPr>
          <p:nvPr>
            <p:ph type="title"/>
          </p:nvPr>
        </p:nvSpPr>
        <p:spPr>
          <a:xfrm>
            <a:off x="618566" y="103696"/>
            <a:ext cx="10175126" cy="424205"/>
          </a:xfrm>
        </p:spPr>
        <p:txBody>
          <a:bodyPr>
            <a:normAutofit/>
          </a:bodyPr>
          <a:lstStyle/>
          <a:p>
            <a:r>
              <a:rPr lang="en-IN" sz="2400" b="1" u="sng" dirty="0">
                <a:latin typeface="Times New Roman" panose="02020603050405020304" pitchFamily="18" charset="0"/>
                <a:cs typeface="Times New Roman" panose="02020603050405020304" pitchFamily="18" charset="0"/>
              </a:rPr>
              <a:t>KEYWORDS/RESERVED WORDS / PREDEFINED WORDS:</a:t>
            </a:r>
          </a:p>
        </p:txBody>
      </p:sp>
      <p:sp>
        <p:nvSpPr>
          <p:cNvPr id="3" name="Content Placeholder 2">
            <a:extLst>
              <a:ext uri="{FF2B5EF4-FFF2-40B4-BE49-F238E27FC236}">
                <a16:creationId xmlns:a16="http://schemas.microsoft.com/office/drawing/2014/main" id="{E22F778F-B6EF-550E-3288-DCF1A05742DE}"/>
              </a:ext>
            </a:extLst>
          </p:cNvPr>
          <p:cNvSpPr>
            <a:spLocks noGrp="1"/>
          </p:cNvSpPr>
          <p:nvPr>
            <p:ph idx="1"/>
          </p:nvPr>
        </p:nvSpPr>
        <p:spPr>
          <a:xfrm>
            <a:off x="1097280" y="1008668"/>
            <a:ext cx="10058400" cy="4860426"/>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Keywords are reserved words which have standard , predefined meanings in C and are used only for intended purpose.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There are 32 Keywords and all should be represented only in lowercase.</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34383BB-6A5E-F728-E0F4-CFDA890C4AEF}"/>
              </a:ext>
            </a:extLst>
          </p:cNvPr>
          <p:cNvPicPr>
            <a:picLocks noChangeAspect="1"/>
          </p:cNvPicPr>
          <p:nvPr/>
        </p:nvPicPr>
        <p:blipFill>
          <a:blip r:embed="rId2"/>
          <a:stretch>
            <a:fillRect/>
          </a:stretch>
        </p:blipFill>
        <p:spPr>
          <a:xfrm>
            <a:off x="2026765" y="2526384"/>
            <a:ext cx="8342720" cy="3085118"/>
          </a:xfrm>
          <a:prstGeom prst="rect">
            <a:avLst/>
          </a:prstGeom>
        </p:spPr>
      </p:pic>
    </p:spTree>
    <p:extLst>
      <p:ext uri="{BB962C8B-B14F-4D97-AF65-F5344CB8AC3E}">
        <p14:creationId xmlns:p14="http://schemas.microsoft.com/office/powerpoint/2010/main" val="750535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F9388-41CF-5F8E-5C85-6185410AF639}"/>
              </a:ext>
            </a:extLst>
          </p:cNvPr>
          <p:cNvSpPr>
            <a:spLocks noGrp="1"/>
          </p:cNvSpPr>
          <p:nvPr>
            <p:ph type="title"/>
          </p:nvPr>
        </p:nvSpPr>
        <p:spPr>
          <a:xfrm>
            <a:off x="1097280" y="286604"/>
            <a:ext cx="10058400" cy="486394"/>
          </a:xfrm>
        </p:spPr>
        <p:txBody>
          <a:bodyPr>
            <a:normAutofit/>
          </a:bodyPr>
          <a:lstStyle/>
          <a:p>
            <a:pPr algn="ctr"/>
            <a:r>
              <a:rPr lang="en-IN" sz="2800" b="1" u="sng" dirty="0">
                <a:latin typeface="Times New Roman" panose="02020603050405020304" pitchFamily="18" charset="0"/>
                <a:cs typeface="Times New Roman" panose="02020603050405020304" pitchFamily="18" charset="0"/>
              </a:rPr>
              <a:t>IDENTIFIERS</a:t>
            </a:r>
          </a:p>
        </p:txBody>
      </p:sp>
      <p:sp>
        <p:nvSpPr>
          <p:cNvPr id="3" name="Content Placeholder 2">
            <a:extLst>
              <a:ext uri="{FF2B5EF4-FFF2-40B4-BE49-F238E27FC236}">
                <a16:creationId xmlns:a16="http://schemas.microsoft.com/office/drawing/2014/main" id="{CD1553F9-A8DA-73C6-673C-610109AEEDE5}"/>
              </a:ext>
            </a:extLst>
          </p:cNvPr>
          <p:cNvSpPr>
            <a:spLocks noGrp="1"/>
          </p:cNvSpPr>
          <p:nvPr>
            <p:ph idx="1"/>
          </p:nvPr>
        </p:nvSpPr>
        <p:spPr>
          <a:xfrm>
            <a:off x="179294" y="957431"/>
            <a:ext cx="11815481" cy="5613965"/>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An </a:t>
            </a:r>
            <a:r>
              <a:rPr lang="en-IN" sz="2400" b="1" u="sng" dirty="0">
                <a:latin typeface="Times New Roman" panose="02020603050405020304" pitchFamily="18" charset="0"/>
                <a:cs typeface="Times New Roman" panose="02020603050405020304" pitchFamily="18" charset="0"/>
              </a:rPr>
              <a:t>IDENTIFIER</a:t>
            </a:r>
            <a:r>
              <a:rPr lang="en-IN" sz="2400" dirty="0">
                <a:latin typeface="Times New Roman" panose="02020603050405020304" pitchFamily="18" charset="0"/>
                <a:cs typeface="Times New Roman" panose="02020603050405020304" pitchFamily="18" charset="0"/>
              </a:rPr>
              <a:t> is a sequence of characters created by the programmer to identify or name a specific object.</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first character must be an alphabetic character(lower-case or upper-case) or an underscore ‘_’.</a:t>
            </a:r>
          </a:p>
          <a:p>
            <a:r>
              <a:rPr lang="en-IN" sz="2400" dirty="0">
                <a:latin typeface="Times New Roman" panose="02020603050405020304" pitchFamily="18" charset="0"/>
                <a:cs typeface="Times New Roman" panose="02020603050405020304" pitchFamily="18" charset="0"/>
              </a:rPr>
              <a:t>No special symbols are allowed.</a:t>
            </a:r>
          </a:p>
          <a:p>
            <a:r>
              <a:rPr lang="en-IN" sz="2400" dirty="0">
                <a:latin typeface="Times New Roman" panose="02020603050405020304" pitchFamily="18" charset="0"/>
                <a:cs typeface="Times New Roman" panose="02020603050405020304" pitchFamily="18" charset="0"/>
              </a:rPr>
              <a:t>An IDENTIFIER cannot duplicate a keyword. </a:t>
            </a:r>
          </a:p>
          <a:p>
            <a:pPr marL="0" indent="0">
              <a:buNone/>
            </a:pPr>
            <a:r>
              <a:rPr lang="en-IN" sz="2400" dirty="0">
                <a:latin typeface="Times New Roman" panose="02020603050405020304" pitchFamily="18" charset="0"/>
                <a:cs typeface="Times New Roman" panose="02020603050405020304" pitchFamily="18" charset="0"/>
              </a:rPr>
              <a:t>    </a:t>
            </a:r>
            <a:r>
              <a:rPr lang="en-IN" sz="2400" b="1" u="sng" dirty="0">
                <a:latin typeface="Times New Roman" panose="02020603050405020304" pitchFamily="18" charset="0"/>
                <a:cs typeface="Times New Roman" panose="02020603050405020304" pitchFamily="18" charset="0"/>
              </a:rPr>
              <a:t>FIND THE PROPER AND IMPROPER IDENTIFIERS:</a:t>
            </a:r>
          </a:p>
          <a:p>
            <a:pPr marL="0" indent="0">
              <a:buNone/>
            </a:pPr>
            <a:r>
              <a:rPr lang="en-IN" sz="2400" dirty="0">
                <a:latin typeface="Times New Roman" panose="02020603050405020304" pitchFamily="18" charset="0"/>
                <a:cs typeface="Times New Roman" panose="02020603050405020304" pitchFamily="18" charset="0"/>
              </a:rPr>
              <a:t>1. </a:t>
            </a:r>
            <a:r>
              <a:rPr lang="en-IN" sz="2400" dirty="0" err="1">
                <a:latin typeface="Times New Roman" panose="02020603050405020304" pitchFamily="18" charset="0"/>
                <a:cs typeface="Times New Roman" panose="02020603050405020304" pitchFamily="18" charset="0"/>
              </a:rPr>
              <a:t>employee_number</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2. box_4_weight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3. 230_item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4. tool_4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5. /profit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6. ~</a:t>
            </a:r>
            <a:r>
              <a:rPr lang="en-IN" sz="2400" dirty="0" err="1">
                <a:latin typeface="Times New Roman" panose="02020603050405020304" pitchFamily="18" charset="0"/>
                <a:cs typeface="Times New Roman" panose="02020603050405020304" pitchFamily="18" charset="0"/>
              </a:rPr>
              <a:t>cost_per_item</a:t>
            </a:r>
            <a:r>
              <a:rPr lang="en-IN" sz="24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BE77986F-46E0-8A8B-FB22-A319A34D2D0D}"/>
              </a:ext>
            </a:extLst>
          </p:cNvPr>
          <p:cNvSpPr txBox="1"/>
          <p:nvPr/>
        </p:nvSpPr>
        <p:spPr>
          <a:xfrm>
            <a:off x="197225" y="1833283"/>
            <a:ext cx="11600327" cy="646331"/>
          </a:xfrm>
          <a:prstGeom prst="rect">
            <a:avLst/>
          </a:prstGeom>
          <a:noFill/>
        </p:spPr>
        <p:txBody>
          <a:bodyPr wrap="square" rtlCol="0">
            <a:spAutoFit/>
          </a:bodyPr>
          <a:lstStyle/>
          <a:p>
            <a:pPr algn="ctr"/>
            <a:r>
              <a:rPr lang="en-IN" b="1" u="sng" dirty="0"/>
              <a:t>RULES TO BE KEPT IN MIND WHEN NAMING IDENTIFIERS:</a:t>
            </a:r>
          </a:p>
          <a:p>
            <a:pPr algn="ctr"/>
            <a:endParaRPr lang="en-IN" dirty="0"/>
          </a:p>
        </p:txBody>
      </p:sp>
      <p:sp>
        <p:nvSpPr>
          <p:cNvPr id="6" name="TextBox 5">
            <a:extLst>
              <a:ext uri="{FF2B5EF4-FFF2-40B4-BE49-F238E27FC236}">
                <a16:creationId xmlns:a16="http://schemas.microsoft.com/office/drawing/2014/main" id="{44DC9CBA-52B9-624B-30B2-81A2E21D4D98}"/>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9D7845B4-5203-39B4-7226-7FF96D0C6E48}"/>
              </a:ext>
            </a:extLst>
          </p:cNvPr>
          <p:cNvSpPr txBox="1"/>
          <p:nvPr/>
        </p:nvSpPr>
        <p:spPr>
          <a:xfrm>
            <a:off x="5410200" y="4505325"/>
            <a:ext cx="914400" cy="1938992"/>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valid</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valid</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invalid</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valid</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invalid</a:t>
            </a:r>
            <a:br>
              <a:rPr lang="en-IN" sz="2000" dirty="0">
                <a:latin typeface="Times New Roman" panose="02020603050405020304" pitchFamily="18" charset="0"/>
                <a:cs typeface="Times New Roman" panose="02020603050405020304" pitchFamily="18" charset="0"/>
              </a:rPr>
            </a:br>
            <a:r>
              <a:rPr lang="en-IN" sz="2000" dirty="0" err="1">
                <a:latin typeface="Times New Roman" panose="02020603050405020304" pitchFamily="18" charset="0"/>
                <a:cs typeface="Times New Roman" panose="02020603050405020304" pitchFamily="18" charset="0"/>
              </a:rPr>
              <a:t>invalid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467179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anim calcmode="lin" valueType="num">
                                      <p:cBhvr>
                                        <p:cTn id="13" dur="2000" fill="hold"/>
                                        <p:tgtEl>
                                          <p:spTgt spid="7"/>
                                        </p:tgtEl>
                                        <p:attrNameLst>
                                          <p:attrName>ppt_w</p:attrName>
                                        </p:attrNameLst>
                                      </p:cBhvr>
                                      <p:tavLst>
                                        <p:tav tm="0" fmla="#ppt_w*sin(2.5*pi*$)">
                                          <p:val>
                                            <p:fltVal val="0"/>
                                          </p:val>
                                        </p:tav>
                                        <p:tav tm="100000">
                                          <p:val>
                                            <p:fltVal val="1"/>
                                          </p:val>
                                        </p:tav>
                                      </p:tavLst>
                                    </p:anim>
                                    <p:anim calcmode="lin" valueType="num">
                                      <p:cBhvr>
                                        <p:cTn id="14"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931CA1-1D09-F55A-6A1C-9DB4FA71391D}"/>
              </a:ext>
            </a:extLst>
          </p:cNvPr>
          <p:cNvSpPr>
            <a:spLocks noGrp="1"/>
          </p:cNvSpPr>
          <p:nvPr>
            <p:ph idx="1"/>
          </p:nvPr>
        </p:nvSpPr>
        <p:spPr>
          <a:xfrm>
            <a:off x="179293" y="134472"/>
            <a:ext cx="11851341" cy="6499410"/>
          </a:xfrm>
        </p:spPr>
        <p:txBody>
          <a:bodyPr/>
          <a:lstStyle/>
          <a:p>
            <a:pPr marL="0" indent="0">
              <a:buNone/>
            </a:pPr>
            <a:r>
              <a:rPr lang="en-IN" b="1" u="sng" dirty="0">
                <a:latin typeface="Times New Roman" panose="02020603050405020304" pitchFamily="18" charset="0"/>
                <a:cs typeface="Times New Roman" panose="02020603050405020304" pitchFamily="18" charset="0"/>
                <a:sym typeface="Wingdings" panose="05000000000000000000" pitchFamily="2" charset="2"/>
              </a:rPr>
              <a:t>High-Level Language: </a:t>
            </a:r>
          </a:p>
          <a:p>
            <a:pPr marL="0" indent="0">
              <a:buNone/>
            </a:pPr>
            <a:r>
              <a:rPr lang="en-IN" dirty="0">
                <a:latin typeface="Times New Roman" panose="02020603050405020304" pitchFamily="18" charset="0"/>
                <a:cs typeface="Times New Roman" panose="02020603050405020304" pitchFamily="18" charset="0"/>
                <a:sym typeface="Wingdings" panose="05000000000000000000" pitchFamily="2" charset="2"/>
              </a:rPr>
              <a:t>                                    1.  Programs written using High-Level Languages are portable and are not Machine- dependent.</a:t>
            </a:r>
          </a:p>
          <a:p>
            <a:pPr marL="0" indent="0">
              <a:buNone/>
            </a:pPr>
            <a:r>
              <a:rPr lang="en-IN" dirty="0">
                <a:latin typeface="Times New Roman" panose="02020603050405020304" pitchFamily="18" charset="0"/>
                <a:cs typeface="Times New Roman" panose="02020603050405020304" pitchFamily="18" charset="0"/>
                <a:sym typeface="Wingdings" panose="05000000000000000000" pitchFamily="2" charset="2"/>
              </a:rPr>
              <a:t>                                    2. It deals with Functions , Loops , etc and is easily understandable as it is written in Normal English.</a:t>
            </a:r>
          </a:p>
          <a:p>
            <a:pPr marL="0" indent="0">
              <a:buNone/>
            </a:pPr>
            <a:r>
              <a:rPr lang="en-IN" dirty="0">
                <a:latin typeface="Times New Roman" panose="02020603050405020304" pitchFamily="18" charset="0"/>
                <a:cs typeface="Times New Roman" panose="02020603050405020304" pitchFamily="18" charset="0"/>
                <a:sym typeface="Wingdings" panose="05000000000000000000" pitchFamily="2" charset="2"/>
              </a:rPr>
              <a:t> </a:t>
            </a:r>
          </a:p>
          <a:p>
            <a:pPr marL="0" indent="0">
              <a:buNone/>
            </a:pPr>
            <a:endParaRPr lang="en-IN"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IN" dirty="0">
                <a:latin typeface="Times New Roman" panose="02020603050405020304" pitchFamily="18" charset="0"/>
                <a:cs typeface="Times New Roman" panose="02020603050405020304" pitchFamily="18" charset="0"/>
                <a:sym typeface="Wingdings" panose="05000000000000000000" pitchFamily="2" charset="2"/>
              </a:rPr>
              <a:t>                      </a:t>
            </a:r>
            <a:br>
              <a:rPr lang="en-IN" dirty="0">
                <a:latin typeface="Times New Roman" panose="02020603050405020304" pitchFamily="18" charset="0"/>
                <a:cs typeface="Times New Roman" panose="02020603050405020304" pitchFamily="18" charset="0"/>
                <a:sym typeface="Wingdings" panose="05000000000000000000" pitchFamily="2" charset="2"/>
              </a:rPr>
            </a:br>
            <a:r>
              <a:rPr lang="en-IN" dirty="0">
                <a:latin typeface="Times New Roman" panose="02020603050405020304" pitchFamily="18" charset="0"/>
                <a:cs typeface="Times New Roman" panose="02020603050405020304" pitchFamily="18" charset="0"/>
                <a:sym typeface="Wingdings" panose="05000000000000000000" pitchFamily="2" charset="2"/>
              </a:rPr>
              <a:t>                           </a:t>
            </a:r>
          </a:p>
          <a:p>
            <a:pPr marL="0" indent="0">
              <a:buNone/>
            </a:pPr>
            <a:r>
              <a:rPr lang="en-IN" dirty="0">
                <a:latin typeface="Times New Roman" panose="02020603050405020304" pitchFamily="18" charset="0"/>
                <a:cs typeface="Times New Roman" panose="02020603050405020304" pitchFamily="18" charset="0"/>
                <a:sym typeface="Wingdings" panose="05000000000000000000" pitchFamily="2" charset="2"/>
              </a:rPr>
              <a:t>                </a:t>
            </a:r>
          </a:p>
          <a:p>
            <a:endParaRPr lang="en-IN" dirty="0"/>
          </a:p>
        </p:txBody>
      </p:sp>
      <p:pic>
        <p:nvPicPr>
          <p:cNvPr id="4" name="Picture 3">
            <a:extLst>
              <a:ext uri="{FF2B5EF4-FFF2-40B4-BE49-F238E27FC236}">
                <a16:creationId xmlns:a16="http://schemas.microsoft.com/office/drawing/2014/main" id="{C13D1DE0-74BF-6487-0AE4-F201079F9AD2}"/>
              </a:ext>
            </a:extLst>
          </p:cNvPr>
          <p:cNvPicPr>
            <a:picLocks noChangeAspect="1"/>
          </p:cNvPicPr>
          <p:nvPr/>
        </p:nvPicPr>
        <p:blipFill>
          <a:blip r:embed="rId2"/>
          <a:stretch>
            <a:fillRect/>
          </a:stretch>
        </p:blipFill>
        <p:spPr>
          <a:xfrm>
            <a:off x="2259106" y="2187387"/>
            <a:ext cx="6615953" cy="4241987"/>
          </a:xfrm>
          <a:prstGeom prst="rect">
            <a:avLst/>
          </a:prstGeom>
        </p:spPr>
      </p:pic>
    </p:spTree>
    <p:extLst>
      <p:ext uri="{BB962C8B-B14F-4D97-AF65-F5344CB8AC3E}">
        <p14:creationId xmlns:p14="http://schemas.microsoft.com/office/powerpoint/2010/main" val="749249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6B0F28-25C1-7982-1C65-8F78DEAA39A5}"/>
              </a:ext>
            </a:extLst>
          </p:cNvPr>
          <p:cNvSpPr>
            <a:spLocks noGrp="1"/>
          </p:cNvSpPr>
          <p:nvPr>
            <p:ph idx="1"/>
          </p:nvPr>
        </p:nvSpPr>
        <p:spPr>
          <a:xfrm>
            <a:off x="84604" y="0"/>
            <a:ext cx="12107395" cy="6419850"/>
          </a:xfrm>
        </p:spPr>
        <p:txBody>
          <a:bodyPr>
            <a:no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a:t>
            </a:r>
            <a:r>
              <a:rPr lang="en-IN" sz="2400" b="1" u="sng" dirty="0">
                <a:latin typeface="Times New Roman" panose="02020603050405020304" pitchFamily="18" charset="0"/>
                <a:cs typeface="Times New Roman" panose="02020603050405020304" pitchFamily="18" charset="0"/>
              </a:rPr>
              <a:t>FEATURES OF C LANGUAGE:</a:t>
            </a:r>
          </a:p>
          <a:p>
            <a:pPr marL="0" indent="0">
              <a:lnSpc>
                <a:spcPct val="10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1. High-level Language</a:t>
            </a:r>
          </a:p>
          <a:p>
            <a:pPr marL="0" indent="0">
              <a:lnSpc>
                <a:spcPct val="10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2. Portable</a:t>
            </a:r>
          </a:p>
          <a:p>
            <a:pPr marL="0" indent="0">
              <a:lnSpc>
                <a:spcPct val="10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3. Structured Language </a:t>
            </a:r>
          </a:p>
          <a:p>
            <a:pPr marL="0" indent="0">
              <a:lnSpc>
                <a:spcPct val="10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4. Uses Pointers( Stores the address of variable)</a:t>
            </a:r>
          </a:p>
          <a:p>
            <a:pPr marL="0" indent="0">
              <a:lnSpc>
                <a:spcPct val="10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5. Extensible Language(We can add our own features and functions)</a:t>
            </a:r>
          </a:p>
          <a:p>
            <a:pPr marL="0" indent="0">
              <a:lnSpc>
                <a:spcPct val="10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6. Compilation and Execution is faster.</a:t>
            </a:r>
          </a:p>
          <a:p>
            <a:pPr marL="0" indent="0">
              <a:lnSpc>
                <a:spcPct val="10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7. Case-sensitive</a:t>
            </a:r>
          </a:p>
          <a:p>
            <a:pPr marL="0" indent="0">
              <a:lnSpc>
                <a:spcPct val="10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8. Dynamic Memory Allocation.</a:t>
            </a:r>
          </a:p>
          <a:p>
            <a:pPr marL="0" indent="0">
              <a:lnSpc>
                <a:spcPct val="10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9. Small language having 32 Keywords.</a:t>
            </a:r>
          </a:p>
          <a:p>
            <a:pPr marL="0" indent="0">
              <a:lnSpc>
                <a:spcPct val="100000"/>
              </a:lnSpc>
              <a:spcBef>
                <a:spcPts val="0"/>
              </a:spcBef>
              <a:spcAft>
                <a:spcPts val="0"/>
              </a:spcAft>
              <a:buNone/>
            </a:pPr>
            <a:endParaRPr lang="en-IN" sz="2400" dirty="0">
              <a:latin typeface="Times New Roman" panose="02020603050405020304" pitchFamily="18" charset="0"/>
              <a:cs typeface="Times New Roman" panose="02020603050405020304" pitchFamily="18" charset="0"/>
            </a:endParaRPr>
          </a:p>
          <a:p>
            <a:pPr>
              <a:lnSpc>
                <a:spcPct val="100000"/>
              </a:lnSpc>
              <a:spcBef>
                <a:spcPts val="0"/>
              </a:spcBef>
              <a:spcAft>
                <a:spcPts val="0"/>
              </a:spcAf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a:t>
            </a:r>
            <a:r>
              <a:rPr lang="en-IN" sz="2400" b="1" u="sng" dirty="0">
                <a:latin typeface="Times New Roman" panose="02020603050405020304" pitchFamily="18" charset="0"/>
                <a:cs typeface="Times New Roman" panose="02020603050405020304" pitchFamily="18" charset="0"/>
              </a:rPr>
              <a:t>APPLICATIONS:</a:t>
            </a:r>
          </a:p>
          <a:p>
            <a:pPr marL="0" indent="0">
              <a:lnSpc>
                <a:spcPct val="10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1. Operating System</a:t>
            </a:r>
          </a:p>
          <a:p>
            <a:pPr marL="0" indent="0">
              <a:lnSpc>
                <a:spcPct val="10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2. Editors</a:t>
            </a:r>
          </a:p>
          <a:p>
            <a:pPr marL="0" indent="0">
              <a:lnSpc>
                <a:spcPct val="10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3. File utilities</a:t>
            </a:r>
          </a:p>
          <a:p>
            <a:pPr marL="0" indent="0">
              <a:lnSpc>
                <a:spcPct val="10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4. Performance enhancers</a:t>
            </a:r>
          </a:p>
          <a:p>
            <a:pPr marL="0" indent="0">
              <a:lnSpc>
                <a:spcPct val="10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5. Real time executives</a:t>
            </a:r>
          </a:p>
        </p:txBody>
      </p:sp>
    </p:spTree>
    <p:extLst>
      <p:ext uri="{BB962C8B-B14F-4D97-AF65-F5344CB8AC3E}">
        <p14:creationId xmlns:p14="http://schemas.microsoft.com/office/powerpoint/2010/main" val="1237899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72A228-9484-26DF-325E-23AD83ADA9F0}"/>
              </a:ext>
            </a:extLst>
          </p:cNvPr>
          <p:cNvSpPr>
            <a:spLocks noGrp="1"/>
          </p:cNvSpPr>
          <p:nvPr>
            <p:ph idx="1"/>
          </p:nvPr>
        </p:nvSpPr>
        <p:spPr>
          <a:xfrm>
            <a:off x="134471" y="152400"/>
            <a:ext cx="11994776" cy="6472518"/>
          </a:xfrm>
        </p:spPr>
        <p:txBody>
          <a:bodyPr/>
          <a:lstStyle/>
          <a:p>
            <a:r>
              <a:rPr lang="en-IN" dirty="0">
                <a:latin typeface="Times New Roman" panose="02020603050405020304" pitchFamily="18" charset="0"/>
                <a:cs typeface="Times New Roman" panose="02020603050405020304" pitchFamily="18" charset="0"/>
              </a:rPr>
              <a:t>LANGUAGE TRANSLATORS: Programs written in many languages like Python, C, Java etc has to be converted into machine language.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  COMPILER : It takes complete source code.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 INTERPRETER: It reads line by line then executes that program.</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p>
        </p:txBody>
      </p:sp>
      <p:graphicFrame>
        <p:nvGraphicFramePr>
          <p:cNvPr id="5" name="Table 4">
            <a:extLst>
              <a:ext uri="{FF2B5EF4-FFF2-40B4-BE49-F238E27FC236}">
                <a16:creationId xmlns:a16="http://schemas.microsoft.com/office/drawing/2014/main" id="{6A1D94DA-CE27-6DE4-ECC3-0E48410214ED}"/>
              </a:ext>
            </a:extLst>
          </p:cNvPr>
          <p:cNvGraphicFramePr>
            <a:graphicFrameLocks noGrp="1"/>
          </p:cNvGraphicFramePr>
          <p:nvPr>
            <p:extLst>
              <p:ext uri="{D42A27DB-BD31-4B8C-83A1-F6EECF244321}">
                <p14:modId xmlns:p14="http://schemas.microsoft.com/office/powerpoint/2010/main" val="437106726"/>
              </p:ext>
            </p:extLst>
          </p:nvPr>
        </p:nvGraphicFramePr>
        <p:xfrm>
          <a:off x="603314" y="1825633"/>
          <a:ext cx="10557746" cy="4879967"/>
        </p:xfrm>
        <a:graphic>
          <a:graphicData uri="http://schemas.openxmlformats.org/drawingml/2006/table">
            <a:tbl>
              <a:tblPr firstRow="1" bandRow="1">
                <a:tableStyleId>{5C22544A-7EE6-4342-B048-85BDC9FD1C3A}</a:tableStyleId>
              </a:tblPr>
              <a:tblGrid>
                <a:gridCol w="5278873">
                  <a:extLst>
                    <a:ext uri="{9D8B030D-6E8A-4147-A177-3AD203B41FA5}">
                      <a16:colId xmlns:a16="http://schemas.microsoft.com/office/drawing/2014/main" val="3503238294"/>
                    </a:ext>
                  </a:extLst>
                </a:gridCol>
                <a:gridCol w="5278873">
                  <a:extLst>
                    <a:ext uri="{9D8B030D-6E8A-4147-A177-3AD203B41FA5}">
                      <a16:colId xmlns:a16="http://schemas.microsoft.com/office/drawing/2014/main" val="162314825"/>
                    </a:ext>
                  </a:extLst>
                </a:gridCol>
              </a:tblGrid>
              <a:tr h="275105">
                <a:tc>
                  <a:txBody>
                    <a:bodyPr/>
                    <a:lstStyle/>
                    <a:p>
                      <a:r>
                        <a:rPr lang="en-IN" dirty="0">
                          <a:latin typeface="Times New Roman" panose="02020603050405020304" pitchFamily="18" charset="0"/>
                          <a:cs typeface="Times New Roman" panose="02020603050405020304" pitchFamily="18" charset="0"/>
                        </a:rPr>
                        <a:t>COMPILER</a:t>
                      </a:r>
                    </a:p>
                  </a:txBody>
                  <a:tcPr/>
                </a:tc>
                <a:tc>
                  <a:txBody>
                    <a:bodyPr/>
                    <a:lstStyle/>
                    <a:p>
                      <a:r>
                        <a:rPr lang="en-IN" dirty="0">
                          <a:latin typeface="Times New Roman" panose="02020603050405020304" pitchFamily="18" charset="0"/>
                          <a:cs typeface="Times New Roman" panose="02020603050405020304" pitchFamily="18" charset="0"/>
                        </a:rPr>
                        <a:t>INTERPRETOR</a:t>
                      </a:r>
                    </a:p>
                  </a:txBody>
                  <a:tcPr/>
                </a:tc>
                <a:extLst>
                  <a:ext uri="{0D108BD9-81ED-4DB2-BD59-A6C34878D82A}">
                    <a16:rowId xmlns:a16="http://schemas.microsoft.com/office/drawing/2014/main" val="1505101176"/>
                  </a:ext>
                </a:extLst>
              </a:tr>
              <a:tr h="614307">
                <a:tc>
                  <a:txBody>
                    <a:bodyPr/>
                    <a:lstStyle/>
                    <a:p>
                      <a:r>
                        <a:rPr lang="en-IN" dirty="0">
                          <a:latin typeface="Times New Roman" panose="02020603050405020304" pitchFamily="18" charset="0"/>
                          <a:cs typeface="Times New Roman" panose="02020603050405020304" pitchFamily="18" charset="0"/>
                        </a:rPr>
                        <a:t>High Level Language</a:t>
                      </a:r>
                      <a:r>
                        <a:rPr lang="en-IN" dirty="0">
                          <a:latin typeface="Times New Roman" panose="02020603050405020304" pitchFamily="18" charset="0"/>
                          <a:cs typeface="Times New Roman" panose="02020603050405020304" pitchFamily="18" charset="0"/>
                          <a:sym typeface="Wingdings" panose="05000000000000000000" pitchFamily="2" charset="2"/>
                        </a:rPr>
                        <a:t> COMPILER Machine code.</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High Level Language</a:t>
                      </a:r>
                      <a:r>
                        <a:rPr lang="en-IN" dirty="0">
                          <a:latin typeface="Times New Roman" panose="02020603050405020304" pitchFamily="18" charset="0"/>
                          <a:cs typeface="Times New Roman" panose="02020603050405020304" pitchFamily="18" charset="0"/>
                          <a:sym typeface="Wingdings" panose="05000000000000000000" pitchFamily="2" charset="2"/>
                        </a:rPr>
                        <a:t> INTREPRETOR Machine Code.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19300012"/>
                  </a:ext>
                </a:extLst>
              </a:tr>
              <a:tr h="2457227">
                <a:tc>
                  <a:txBody>
                    <a:bodyPr/>
                    <a:lstStyle/>
                    <a:p>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sym typeface="Wingdings" panose="05000000000000000000" pitchFamily="2" charset="2"/>
                        </a:rPr>
                        <a:t> COMPILER Object Code </a:t>
                      </a:r>
                      <a:br>
                        <a:rPr lang="en-IN" dirty="0">
                          <a:latin typeface="Times New Roman" panose="02020603050405020304" pitchFamily="18" charset="0"/>
                          <a:cs typeface="Times New Roman" panose="02020603050405020304" pitchFamily="18" charset="0"/>
                          <a:sym typeface="Wingdings" panose="05000000000000000000" pitchFamily="2" charset="2"/>
                        </a:rPr>
                      </a:br>
                      <a:br>
                        <a:rPr lang="en-IN" dirty="0">
                          <a:latin typeface="Times New Roman" panose="02020603050405020304" pitchFamily="18" charset="0"/>
                          <a:cs typeface="Times New Roman" panose="02020603050405020304" pitchFamily="18" charset="0"/>
                          <a:sym typeface="Wingdings" panose="05000000000000000000" pitchFamily="2" charset="2"/>
                        </a:rPr>
                      </a:br>
                      <a:r>
                        <a:rPr lang="en-IN" dirty="0">
                          <a:latin typeface="Times New Roman" panose="02020603050405020304" pitchFamily="18" charset="0"/>
                          <a:cs typeface="Times New Roman" panose="02020603050405020304" pitchFamily="18" charset="0"/>
                          <a:sym typeface="Wingdings" panose="05000000000000000000" pitchFamily="2" charset="2"/>
                        </a:rPr>
                        <a:t>  </a:t>
                      </a:r>
                      <a:r>
                        <a:rPr lang="en-IN" dirty="0" err="1">
                          <a:latin typeface="Times New Roman" panose="02020603050405020304" pitchFamily="18" charset="0"/>
                          <a:cs typeface="Times New Roman" panose="02020603050405020304" pitchFamily="18" charset="0"/>
                          <a:sym typeface="Wingdings" panose="05000000000000000000" pitchFamily="2" charset="2"/>
                        </a:rPr>
                        <a:t>filename.C</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sym typeface="Wingdings" panose="05000000000000000000" pitchFamily="2" charset="2"/>
                        </a:rPr>
                        <a:t> INTREPRETOR Machine Code</a:t>
                      </a:r>
                      <a:br>
                        <a:rPr lang="en-IN" dirty="0">
                          <a:latin typeface="Times New Roman" panose="02020603050405020304" pitchFamily="18" charset="0"/>
                          <a:cs typeface="Times New Roman" panose="02020603050405020304" pitchFamily="18" charset="0"/>
                          <a:sym typeface="Wingdings" panose="05000000000000000000" pitchFamily="2" charset="2"/>
                        </a:rPr>
                      </a:br>
                      <a:br>
                        <a:rPr lang="en-IN" dirty="0">
                          <a:latin typeface="Times New Roman" panose="02020603050405020304" pitchFamily="18" charset="0"/>
                          <a:cs typeface="Times New Roman" panose="02020603050405020304" pitchFamily="18" charset="0"/>
                          <a:sym typeface="Wingdings" panose="05000000000000000000" pitchFamily="2" charset="2"/>
                        </a:rPr>
                      </a:br>
                      <a:r>
                        <a:rPr lang="en-IN" dirty="0">
                          <a:latin typeface="Times New Roman" panose="02020603050405020304" pitchFamily="18" charset="0"/>
                          <a:cs typeface="Times New Roman" panose="02020603050405020304" pitchFamily="18" charset="0"/>
                          <a:sym typeface="Wingdings" panose="05000000000000000000" pitchFamily="2" charset="2"/>
                        </a:rPr>
                        <a:t>1. No object code will be created.</a:t>
                      </a:r>
                      <a:br>
                        <a:rPr lang="en-IN" dirty="0">
                          <a:latin typeface="Times New Roman" panose="02020603050405020304" pitchFamily="18" charset="0"/>
                          <a:cs typeface="Times New Roman" panose="02020603050405020304" pitchFamily="18" charset="0"/>
                          <a:sym typeface="Wingdings" panose="05000000000000000000" pitchFamily="2" charset="2"/>
                        </a:rPr>
                      </a:br>
                      <a:r>
                        <a:rPr lang="en-IN" dirty="0">
                          <a:latin typeface="Times New Roman" panose="02020603050405020304" pitchFamily="18" charset="0"/>
                          <a:cs typeface="Times New Roman" panose="02020603050405020304" pitchFamily="18" charset="0"/>
                          <a:sym typeface="Wingdings" panose="05000000000000000000" pitchFamily="2" charset="2"/>
                        </a:rPr>
                        <a:t>2. Execution and Translation runs </a:t>
                      </a:r>
                      <a:r>
                        <a:rPr lang="en-IN" dirty="0" err="1">
                          <a:latin typeface="Times New Roman" panose="02020603050405020304" pitchFamily="18" charset="0"/>
                          <a:cs typeface="Times New Roman" panose="02020603050405020304" pitchFamily="18" charset="0"/>
                          <a:sym typeface="Wingdings" panose="05000000000000000000" pitchFamily="2" charset="2"/>
                        </a:rPr>
                        <a:t>parallely</a:t>
                      </a:r>
                      <a:r>
                        <a:rPr lang="en-IN" dirty="0">
                          <a:latin typeface="Times New Roman" panose="02020603050405020304" pitchFamily="18" charset="0"/>
                          <a:cs typeface="Times New Roman" panose="02020603050405020304" pitchFamily="18" charset="0"/>
                          <a:sym typeface="Wingdings" panose="05000000000000000000" pitchFamily="2" charset="2"/>
                        </a:rPr>
                        <a:t> .</a:t>
                      </a:r>
                      <a:br>
                        <a:rPr lang="en-IN" dirty="0">
                          <a:latin typeface="Times New Roman" panose="02020603050405020304" pitchFamily="18" charset="0"/>
                          <a:cs typeface="Times New Roman" panose="02020603050405020304" pitchFamily="18" charset="0"/>
                          <a:sym typeface="Wingdings" panose="05000000000000000000" pitchFamily="2" charset="2"/>
                        </a:rPr>
                      </a:br>
                      <a:r>
                        <a:rPr lang="en-IN" dirty="0">
                          <a:latin typeface="Times New Roman" panose="02020603050405020304" pitchFamily="18" charset="0"/>
                          <a:cs typeface="Times New Roman" panose="02020603050405020304" pitchFamily="18" charset="0"/>
                          <a:sym typeface="Wingdings" panose="05000000000000000000" pitchFamily="2" charset="2"/>
                        </a:rPr>
                        <a:t>3. Finding out errors is easy in this. </a:t>
                      </a:r>
                      <a:br>
                        <a:rPr lang="en-IN" dirty="0">
                          <a:latin typeface="Times New Roman" panose="02020603050405020304" pitchFamily="18" charset="0"/>
                          <a:cs typeface="Times New Roman" panose="02020603050405020304" pitchFamily="18" charset="0"/>
                          <a:sym typeface="Wingdings" panose="05000000000000000000" pitchFamily="2" charset="2"/>
                        </a:rPr>
                      </a:br>
                      <a:r>
                        <a:rPr lang="en-IN" dirty="0">
                          <a:latin typeface="Times New Roman" panose="02020603050405020304" pitchFamily="18" charset="0"/>
                          <a:cs typeface="Times New Roman" panose="02020603050405020304" pitchFamily="18" charset="0"/>
                          <a:sym typeface="Wingdings" panose="05000000000000000000" pitchFamily="2" charset="2"/>
                        </a:rPr>
                        <a:t>4. Every time it needs source code.</a:t>
                      </a:r>
                      <a:br>
                        <a:rPr lang="en-IN" dirty="0">
                          <a:latin typeface="Times New Roman" panose="02020603050405020304" pitchFamily="18" charset="0"/>
                          <a:cs typeface="Times New Roman" panose="02020603050405020304" pitchFamily="18" charset="0"/>
                          <a:sym typeface="Wingdings" panose="05000000000000000000" pitchFamily="2" charset="2"/>
                        </a:rPr>
                      </a:br>
                      <a:br>
                        <a:rPr lang="en-IN" dirty="0">
                          <a:latin typeface="Times New Roman" panose="02020603050405020304" pitchFamily="18" charset="0"/>
                          <a:cs typeface="Times New Roman" panose="02020603050405020304" pitchFamily="18" charset="0"/>
                          <a:sym typeface="Wingdings" panose="05000000000000000000" pitchFamily="2" charset="2"/>
                        </a:rPr>
                      </a:b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7900109"/>
                  </a:ext>
                </a:extLst>
              </a:tr>
              <a:tr h="1313807">
                <a:tc>
                  <a:txBody>
                    <a:bodyPr/>
                    <a:lstStyle/>
                    <a:p>
                      <a:r>
                        <a:rPr lang="en-IN" dirty="0" err="1">
                          <a:latin typeface="Times New Roman" panose="02020603050405020304" pitchFamily="18" charset="0"/>
                          <a:cs typeface="Times New Roman" panose="02020603050405020304" pitchFamily="18" charset="0"/>
                        </a:rPr>
                        <a:t>Eg</a:t>
                      </a:r>
                      <a:r>
                        <a:rPr lang="en-IN" dirty="0">
                          <a:latin typeface="Times New Roman" panose="02020603050405020304" pitchFamily="18" charset="0"/>
                          <a:cs typeface="Times New Roman" panose="02020603050405020304" pitchFamily="18" charset="0"/>
                        </a:rPr>
                        <a:t>: A Hindi film dubbed in English subtitles can be watched fully.</a:t>
                      </a:r>
                    </a:p>
                  </a:txBody>
                  <a:tcPr/>
                </a:tc>
                <a:tc>
                  <a:txBody>
                    <a:bodyPr/>
                    <a:lstStyle/>
                    <a:p>
                      <a:r>
                        <a:rPr lang="en-IN" dirty="0" err="1">
                          <a:latin typeface="Times New Roman" panose="02020603050405020304" pitchFamily="18" charset="0"/>
                          <a:cs typeface="Times New Roman" panose="02020603050405020304" pitchFamily="18" charset="0"/>
                        </a:rPr>
                        <a:t>Eg</a:t>
                      </a:r>
                      <a:r>
                        <a:rPr lang="en-IN" dirty="0">
                          <a:latin typeface="Times New Roman" panose="02020603050405020304" pitchFamily="18" charset="0"/>
                          <a:cs typeface="Times New Roman" panose="02020603050405020304" pitchFamily="18" charset="0"/>
                        </a:rPr>
                        <a:t>: If Russian PM speaks Russian, then a translator translates each line of Russian to Hindi to be understood by our PM.</a:t>
                      </a:r>
                    </a:p>
                  </a:txBody>
                  <a:tcPr/>
                </a:tc>
                <a:extLst>
                  <a:ext uri="{0D108BD9-81ED-4DB2-BD59-A6C34878D82A}">
                    <a16:rowId xmlns:a16="http://schemas.microsoft.com/office/drawing/2014/main" val="3239313109"/>
                  </a:ext>
                </a:extLst>
              </a:tr>
            </a:tbl>
          </a:graphicData>
        </a:graphic>
      </p:graphicFrame>
      <p:pic>
        <p:nvPicPr>
          <p:cNvPr id="11" name="Picture 10" descr="A black and white line drawing of a paper&#10;&#10;Description automatically generated">
            <a:extLst>
              <a:ext uri="{FF2B5EF4-FFF2-40B4-BE49-F238E27FC236}">
                <a16:creationId xmlns:a16="http://schemas.microsoft.com/office/drawing/2014/main" id="{3DA56455-8B10-256D-BF77-52ED0953EC4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40306" y1="42245" x2="40306" y2="42245"/>
                        <a14:foregroundMark x1="40306" y1="42245" x2="45000" y2="49796"/>
                        <a14:foregroundMark x1="45000" y1="49796" x2="47959" y2="60102"/>
                        <a14:foregroundMark x1="47959" y1="60102" x2="51633" y2="48776"/>
                        <a14:foregroundMark x1="51633" y1="48776" x2="49082" y2="26939"/>
                        <a14:foregroundMark x1="49082" y1="26939" x2="47959" y2="48265"/>
                        <a14:foregroundMark x1="47959" y1="48265" x2="51735" y2="32143"/>
                        <a14:foregroundMark x1="51735" y1="32143" x2="42857" y2="41224"/>
                        <a14:foregroundMark x1="42857" y1="41224" x2="34898" y2="27041"/>
                        <a14:foregroundMark x1="34898" y1="27041" x2="38367" y2="43265"/>
                        <a14:foregroundMark x1="38367" y1="43265" x2="30918" y2="43571"/>
                        <a14:foregroundMark x1="30918" y1="43571" x2="39388" y2="59184"/>
                        <a14:foregroundMark x1="39388" y1="59184" x2="30714" y2="43265"/>
                        <a14:foregroundMark x1="30714" y1="43265" x2="37959" y2="71735"/>
                        <a14:foregroundMark x1="37959" y1="71735" x2="37959" y2="70204"/>
                        <a14:foregroundMark x1="32143" y1="65204" x2="32653" y2="72755"/>
                        <a14:foregroundMark x1="32653" y1="72755" x2="39388" y2="69694"/>
                        <a14:foregroundMark x1="39388" y1="69694" x2="46633" y2="72653"/>
                        <a14:foregroundMark x1="46633" y1="72653" x2="38776" y2="73571"/>
                        <a14:foregroundMark x1="38776" y1="73571" x2="55102" y2="73776"/>
                        <a14:foregroundMark x1="55102" y1="73776" x2="62143" y2="71735"/>
                        <a14:foregroundMark x1="62143" y1="71735" x2="54898" y2="73673"/>
                        <a14:foregroundMark x1="54898" y1="73673" x2="63061" y2="69082"/>
                        <a14:foregroundMark x1="63061" y1="69082" x2="47755" y2="67449"/>
                        <a14:foregroundMark x1="47755" y1="67449" x2="62245" y2="69898"/>
                        <a14:foregroundMark x1="62245" y1="69898" x2="56429" y2="65102"/>
                        <a14:foregroundMark x1="56429" y1="65102" x2="64184" y2="68776"/>
                        <a14:foregroundMark x1="64184" y1="68776" x2="61531" y2="75306"/>
                        <a14:foregroundMark x1="61531" y1="75306" x2="67959" y2="71020"/>
                        <a14:foregroundMark x1="67959" y1="71020" x2="65408" y2="40918"/>
                        <a14:foregroundMark x1="65408" y1="40918" x2="67143" y2="55714"/>
                        <a14:foregroundMark x1="67143" y1="55714" x2="71122" y2="44490"/>
                        <a14:foregroundMark x1="71122" y1="44490" x2="65102" y2="61531"/>
                        <a14:foregroundMark x1="65102" y1="61531" x2="56224" y2="40816"/>
                        <a14:foregroundMark x1="56224" y1="40816" x2="58061" y2="55102"/>
                        <a14:foregroundMark x1="58061" y1="55102" x2="57245" y2="38673"/>
                        <a14:foregroundMark x1="57245" y1="38673" x2="53776" y2="56531"/>
                        <a14:foregroundMark x1="53776" y1="56531" x2="63469" y2="61224"/>
                        <a14:foregroundMark x1="63469" y1="61224" x2="67245" y2="58571"/>
                        <a14:foregroundMark x1="60306" y1="29286" x2="64796" y2="36020"/>
                        <a14:foregroundMark x1="64796" y1="36020" x2="62245" y2="29490"/>
                        <a14:foregroundMark x1="62245" y1="29490" x2="60204" y2="27041"/>
                      </a14:backgroundRemoval>
                    </a14:imgEffect>
                  </a14:imgLayer>
                </a14:imgProps>
              </a:ext>
            </a:extLst>
          </a:blip>
          <a:stretch>
            <a:fillRect/>
          </a:stretch>
        </p:blipFill>
        <p:spPr>
          <a:xfrm>
            <a:off x="603314" y="2571501"/>
            <a:ext cx="1395167" cy="1395167"/>
          </a:xfrm>
          <a:prstGeom prst="rect">
            <a:avLst/>
          </a:prstGeom>
        </p:spPr>
      </p:pic>
      <p:pic>
        <p:nvPicPr>
          <p:cNvPr id="12" name="Picture 11" descr="A black and white line drawing of a paper&#10;&#10;Description automatically generated">
            <a:extLst>
              <a:ext uri="{FF2B5EF4-FFF2-40B4-BE49-F238E27FC236}">
                <a16:creationId xmlns:a16="http://schemas.microsoft.com/office/drawing/2014/main" id="{5B779BA7-A4FC-6BA9-FC4C-6495E21DD57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40306" y1="42245" x2="40306" y2="42245"/>
                        <a14:foregroundMark x1="40306" y1="42245" x2="45000" y2="49796"/>
                        <a14:foregroundMark x1="45000" y1="49796" x2="47959" y2="60102"/>
                        <a14:foregroundMark x1="47959" y1="60102" x2="51633" y2="48776"/>
                        <a14:foregroundMark x1="51633" y1="48776" x2="49082" y2="26939"/>
                        <a14:foregroundMark x1="49082" y1="26939" x2="47959" y2="48265"/>
                        <a14:foregroundMark x1="47959" y1="48265" x2="51735" y2="32143"/>
                        <a14:foregroundMark x1="51735" y1="32143" x2="42857" y2="41224"/>
                        <a14:foregroundMark x1="42857" y1="41224" x2="34898" y2="27041"/>
                        <a14:foregroundMark x1="34898" y1="27041" x2="38367" y2="43265"/>
                        <a14:foregroundMark x1="38367" y1="43265" x2="30918" y2="43571"/>
                        <a14:foregroundMark x1="30918" y1="43571" x2="39388" y2="59184"/>
                        <a14:foregroundMark x1="39388" y1="59184" x2="30714" y2="43265"/>
                        <a14:foregroundMark x1="30714" y1="43265" x2="37959" y2="71735"/>
                        <a14:foregroundMark x1="37959" y1="71735" x2="37959" y2="70204"/>
                        <a14:foregroundMark x1="32143" y1="65204" x2="32653" y2="72755"/>
                        <a14:foregroundMark x1="32653" y1="72755" x2="39388" y2="69694"/>
                        <a14:foregroundMark x1="39388" y1="69694" x2="46633" y2="72653"/>
                        <a14:foregroundMark x1="46633" y1="72653" x2="38776" y2="73571"/>
                        <a14:foregroundMark x1="38776" y1="73571" x2="55102" y2="73776"/>
                        <a14:foregroundMark x1="55102" y1="73776" x2="62143" y2="71735"/>
                        <a14:foregroundMark x1="62143" y1="71735" x2="54898" y2="73673"/>
                        <a14:foregroundMark x1="54898" y1="73673" x2="63061" y2="69082"/>
                        <a14:foregroundMark x1="63061" y1="69082" x2="47755" y2="67449"/>
                        <a14:foregroundMark x1="47755" y1="67449" x2="62245" y2="69898"/>
                        <a14:foregroundMark x1="62245" y1="69898" x2="56429" y2="65102"/>
                        <a14:foregroundMark x1="56429" y1="65102" x2="64184" y2="68776"/>
                        <a14:foregroundMark x1="64184" y1="68776" x2="61531" y2="75306"/>
                        <a14:foregroundMark x1="61531" y1="75306" x2="67959" y2="71020"/>
                        <a14:foregroundMark x1="67959" y1="71020" x2="65408" y2="40918"/>
                        <a14:foregroundMark x1="65408" y1="40918" x2="67143" y2="55714"/>
                        <a14:foregroundMark x1="67143" y1="55714" x2="71122" y2="44490"/>
                        <a14:foregroundMark x1="71122" y1="44490" x2="65102" y2="61531"/>
                        <a14:foregroundMark x1="65102" y1="61531" x2="56224" y2="40816"/>
                        <a14:foregroundMark x1="56224" y1="40816" x2="58061" y2="55102"/>
                        <a14:foregroundMark x1="58061" y1="55102" x2="57245" y2="38673"/>
                        <a14:foregroundMark x1="57245" y1="38673" x2="53776" y2="56531"/>
                        <a14:foregroundMark x1="53776" y1="56531" x2="63469" y2="61224"/>
                        <a14:foregroundMark x1="63469" y1="61224" x2="67245" y2="58571"/>
                        <a14:foregroundMark x1="60306" y1="29286" x2="64796" y2="36020"/>
                        <a14:foregroundMark x1="64796" y1="36020" x2="62245" y2="29490"/>
                        <a14:foregroundMark x1="62245" y1="29490" x2="60204" y2="27041"/>
                      </a14:backgroundRemoval>
                    </a14:imgEffect>
                  </a14:imgLayer>
                </a14:imgProps>
              </a:ext>
            </a:extLst>
          </a:blip>
          <a:stretch>
            <a:fillRect/>
          </a:stretch>
        </p:blipFill>
        <p:spPr>
          <a:xfrm>
            <a:off x="5696006" y="2571502"/>
            <a:ext cx="1395167" cy="1395167"/>
          </a:xfrm>
          <a:prstGeom prst="rect">
            <a:avLst/>
          </a:prstGeom>
        </p:spPr>
      </p:pic>
    </p:spTree>
    <p:extLst>
      <p:ext uri="{BB962C8B-B14F-4D97-AF65-F5344CB8AC3E}">
        <p14:creationId xmlns:p14="http://schemas.microsoft.com/office/powerpoint/2010/main" val="1959349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CA110-9A8A-C1C7-7F9B-23FAD35646C1}"/>
              </a:ext>
            </a:extLst>
          </p:cNvPr>
          <p:cNvSpPr>
            <a:spLocks noGrp="1"/>
          </p:cNvSpPr>
          <p:nvPr>
            <p:ph type="title"/>
          </p:nvPr>
        </p:nvSpPr>
        <p:spPr>
          <a:xfrm>
            <a:off x="1097280" y="286604"/>
            <a:ext cx="10058400" cy="420406"/>
          </a:xfrm>
        </p:spPr>
        <p:txBody>
          <a:bodyPr>
            <a:noAutofit/>
          </a:bodyPr>
          <a:lstStyle/>
          <a:p>
            <a:pPr algn="ctr"/>
            <a:r>
              <a:rPr lang="en-IN" sz="2800" b="1" u="sng" dirty="0"/>
              <a:t>EXECUTION OF C PROGRAM:</a:t>
            </a:r>
          </a:p>
        </p:txBody>
      </p:sp>
      <p:pic>
        <p:nvPicPr>
          <p:cNvPr id="1026" name="Picture 2" descr="How to Execute a C Program | Benny Abhishikth Mamuduri posted on the topic  | LinkedIn">
            <a:extLst>
              <a:ext uri="{FF2B5EF4-FFF2-40B4-BE49-F238E27FC236}">
                <a16:creationId xmlns:a16="http://schemas.microsoft.com/office/drawing/2014/main" id="{46F09CF4-4B63-50F8-7B68-5DB91981FA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791" y="942681"/>
            <a:ext cx="11689237" cy="4926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611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322691-83BB-70AB-93C0-D995FF15D9E7}"/>
              </a:ext>
            </a:extLst>
          </p:cNvPr>
          <p:cNvSpPr>
            <a:spLocks noGrp="1"/>
          </p:cNvSpPr>
          <p:nvPr>
            <p:ph idx="1"/>
          </p:nvPr>
        </p:nvSpPr>
        <p:spPr>
          <a:xfrm>
            <a:off x="104775" y="143435"/>
            <a:ext cx="11944350" cy="6590739"/>
          </a:xfrm>
        </p:spPr>
        <p:txBody>
          <a:bodyPr>
            <a:normAutofit fontScale="25000" lnSpcReduction="20000"/>
          </a:bodyPr>
          <a:lstStyle/>
          <a:p>
            <a:pPr algn="ctr">
              <a:buFont typeface="Wingdings" panose="05000000000000000000" pitchFamily="2" charset="2"/>
              <a:buChar char="Ø"/>
            </a:pPr>
            <a:r>
              <a:rPr lang="en-IN" dirty="0"/>
              <a:t> </a:t>
            </a:r>
            <a:r>
              <a:rPr lang="en-IN" sz="11200" b="1" u="sng" dirty="0">
                <a:solidFill>
                  <a:srgbClr val="7030A0"/>
                </a:solidFill>
                <a:highlight>
                  <a:srgbClr val="FF0000"/>
                </a:highlight>
              </a:rPr>
              <a:t>STRUCTURE OF C PROGRAM:</a:t>
            </a:r>
          </a:p>
          <a:p>
            <a:pPr marL="0" indent="0">
              <a:buNone/>
            </a:pPr>
            <a:br>
              <a:rPr lang="en-IN" dirty="0"/>
            </a:br>
            <a:r>
              <a:rPr lang="en-IN" dirty="0"/>
              <a:t>   </a:t>
            </a:r>
            <a:r>
              <a:rPr lang="en-IN" sz="12800" dirty="0">
                <a:solidFill>
                  <a:srgbClr val="FF0000"/>
                </a:solidFill>
                <a:highlight>
                  <a:srgbClr val="FFFF00"/>
                </a:highlight>
                <a:latin typeface="Times New Roman" panose="02020603050405020304" pitchFamily="18" charset="0"/>
                <a:cs typeface="Times New Roman" panose="02020603050405020304" pitchFamily="18" charset="0"/>
              </a:rPr>
              <a:t>1. </a:t>
            </a:r>
            <a:r>
              <a:rPr lang="en-IN" sz="12800" u="sng" dirty="0">
                <a:solidFill>
                  <a:srgbClr val="FF0000"/>
                </a:solidFill>
                <a:highlight>
                  <a:srgbClr val="FFFF00"/>
                </a:highlight>
                <a:latin typeface="Times New Roman" panose="02020603050405020304" pitchFamily="18" charset="0"/>
                <a:cs typeface="Times New Roman" panose="02020603050405020304" pitchFamily="18" charset="0"/>
              </a:rPr>
              <a:t>DOCUMENTATION SECTION</a:t>
            </a:r>
            <a:r>
              <a:rPr lang="en-IN" sz="12800" dirty="0">
                <a:solidFill>
                  <a:srgbClr val="FF0000"/>
                </a:solidFill>
                <a:highlight>
                  <a:srgbClr val="FFFF00"/>
                </a:highlight>
                <a:latin typeface="Times New Roman" panose="02020603050405020304" pitchFamily="18" charset="0"/>
                <a:cs typeface="Times New Roman" panose="02020603050405020304" pitchFamily="18" charset="0"/>
                <a:sym typeface="Wingdings" panose="05000000000000000000" pitchFamily="2" charset="2"/>
              </a:rPr>
              <a:t></a:t>
            </a:r>
            <a:r>
              <a:rPr lang="en-IN" sz="12800" dirty="0">
                <a:latin typeface="Times New Roman" panose="02020603050405020304" pitchFamily="18" charset="0"/>
                <a:cs typeface="Times New Roman" panose="02020603050405020304" pitchFamily="18" charset="0"/>
                <a:sym typeface="Wingdings" panose="05000000000000000000" pitchFamily="2" charset="2"/>
              </a:rPr>
              <a:t> It tells what’s the program is about and also includes the details of the Author,</a:t>
            </a:r>
            <a:br>
              <a:rPr lang="en-IN" sz="12800" dirty="0">
                <a:latin typeface="Times New Roman" panose="02020603050405020304" pitchFamily="18" charset="0"/>
                <a:cs typeface="Times New Roman" panose="02020603050405020304" pitchFamily="18" charset="0"/>
                <a:sym typeface="Wingdings" panose="05000000000000000000" pitchFamily="2" charset="2"/>
              </a:rPr>
            </a:br>
            <a:r>
              <a:rPr lang="en-IN" sz="12800" dirty="0">
                <a:latin typeface="Times New Roman" panose="02020603050405020304" pitchFamily="18" charset="0"/>
                <a:cs typeface="Times New Roman" panose="02020603050405020304" pitchFamily="18" charset="0"/>
                <a:sym typeface="Wingdings" panose="05000000000000000000" pitchFamily="2" charset="2"/>
              </a:rPr>
              <a:t>        Date etc using comment lines.</a:t>
            </a:r>
            <a:br>
              <a:rPr lang="en-IN" sz="12800" dirty="0">
                <a:latin typeface="Times New Roman" panose="02020603050405020304" pitchFamily="18" charset="0"/>
                <a:cs typeface="Times New Roman" panose="02020603050405020304" pitchFamily="18" charset="0"/>
                <a:sym typeface="Wingdings" panose="05000000000000000000" pitchFamily="2" charset="2"/>
              </a:rPr>
            </a:br>
            <a:r>
              <a:rPr lang="en-IN" sz="12800" dirty="0">
                <a:latin typeface="Times New Roman" panose="02020603050405020304" pitchFamily="18" charset="0"/>
                <a:cs typeface="Times New Roman" panose="02020603050405020304" pitchFamily="18" charset="0"/>
                <a:sym typeface="Wingdings" panose="05000000000000000000" pitchFamily="2" charset="2"/>
              </a:rPr>
              <a:t>        </a:t>
            </a:r>
            <a:r>
              <a:rPr lang="en-IN" sz="12800" dirty="0" err="1">
                <a:latin typeface="Times New Roman" panose="02020603050405020304" pitchFamily="18" charset="0"/>
                <a:cs typeface="Times New Roman" panose="02020603050405020304" pitchFamily="18" charset="0"/>
                <a:sym typeface="Wingdings" panose="05000000000000000000" pitchFamily="2" charset="2"/>
              </a:rPr>
              <a:t>Eg</a:t>
            </a:r>
            <a:r>
              <a:rPr lang="en-IN" sz="12800" dirty="0">
                <a:latin typeface="Times New Roman" panose="02020603050405020304" pitchFamily="18" charset="0"/>
                <a:cs typeface="Times New Roman" panose="02020603050405020304" pitchFamily="18" charset="0"/>
                <a:sym typeface="Wingdings" panose="05000000000000000000" pitchFamily="2" charset="2"/>
              </a:rPr>
              <a:t>: //Author( Single Comment line)</a:t>
            </a:r>
            <a:br>
              <a:rPr lang="en-IN" sz="12800" dirty="0">
                <a:latin typeface="Times New Roman" panose="02020603050405020304" pitchFamily="18" charset="0"/>
                <a:cs typeface="Times New Roman" panose="02020603050405020304" pitchFamily="18" charset="0"/>
                <a:sym typeface="Wingdings" panose="05000000000000000000" pitchFamily="2" charset="2"/>
              </a:rPr>
            </a:br>
            <a:r>
              <a:rPr lang="en-IN" sz="12800" dirty="0">
                <a:latin typeface="Times New Roman" panose="02020603050405020304" pitchFamily="18" charset="0"/>
                <a:cs typeface="Times New Roman" panose="02020603050405020304" pitchFamily="18" charset="0"/>
                <a:sym typeface="Wingdings" panose="05000000000000000000" pitchFamily="2" charset="2"/>
              </a:rPr>
              <a:t>              /* Program for addition of two numbers.*/ (Multiple Line comments)</a:t>
            </a:r>
            <a:br>
              <a:rPr lang="en-IN" sz="12800" dirty="0">
                <a:latin typeface="Times New Roman" panose="02020603050405020304" pitchFamily="18" charset="0"/>
                <a:cs typeface="Times New Roman" panose="02020603050405020304" pitchFamily="18" charset="0"/>
                <a:sym typeface="Wingdings" panose="05000000000000000000" pitchFamily="2" charset="2"/>
              </a:rPr>
            </a:br>
            <a:r>
              <a:rPr lang="en-IN" sz="12800" dirty="0">
                <a:latin typeface="Times New Roman" panose="02020603050405020304" pitchFamily="18" charset="0"/>
                <a:cs typeface="Times New Roman" panose="02020603050405020304" pitchFamily="18" charset="0"/>
                <a:sym typeface="Wingdings" panose="05000000000000000000" pitchFamily="2" charset="2"/>
              </a:rPr>
              <a:t>  </a:t>
            </a:r>
          </a:p>
          <a:p>
            <a:pPr marL="0" indent="0">
              <a:buNone/>
            </a:pPr>
            <a:r>
              <a:rPr lang="en-IN" sz="12800" dirty="0">
                <a:solidFill>
                  <a:srgbClr val="FF0000"/>
                </a:solidFill>
                <a:highlight>
                  <a:srgbClr val="FFFF00"/>
                </a:highlight>
                <a:latin typeface="Times New Roman" panose="02020603050405020304" pitchFamily="18" charset="0"/>
                <a:cs typeface="Times New Roman" panose="02020603050405020304" pitchFamily="18" charset="0"/>
                <a:sym typeface="Wingdings" panose="05000000000000000000" pitchFamily="2" charset="2"/>
              </a:rPr>
              <a:t>2. LINK SECTION </a:t>
            </a:r>
          </a:p>
          <a:p>
            <a:pPr marL="0" indent="0">
              <a:buNone/>
            </a:pPr>
            <a:r>
              <a:rPr lang="en-IN" sz="12800" dirty="0">
                <a:latin typeface="Times New Roman" panose="02020603050405020304" pitchFamily="18" charset="0"/>
                <a:cs typeface="Times New Roman" panose="02020603050405020304" pitchFamily="18" charset="0"/>
                <a:sym typeface="Wingdings" panose="05000000000000000000" pitchFamily="2" charset="2"/>
              </a:rPr>
              <a:t>            1.  </a:t>
            </a:r>
            <a:r>
              <a:rPr lang="en-IN" sz="12800" b="1" u="sng" dirty="0">
                <a:latin typeface="Times New Roman" panose="02020603050405020304" pitchFamily="18" charset="0"/>
                <a:cs typeface="Times New Roman" panose="02020603050405020304" pitchFamily="18" charset="0"/>
                <a:sym typeface="Wingdings" panose="05000000000000000000" pitchFamily="2" charset="2"/>
              </a:rPr>
              <a:t>#include&lt;stdio.h&gt; </a:t>
            </a:r>
            <a:r>
              <a:rPr lang="en-IN" sz="12800" dirty="0">
                <a:latin typeface="Times New Roman" panose="02020603050405020304" pitchFamily="18" charset="0"/>
                <a:cs typeface="Times New Roman" panose="02020603050405020304" pitchFamily="18" charset="0"/>
                <a:sym typeface="Wingdings" panose="05000000000000000000" pitchFamily="2" charset="2"/>
              </a:rPr>
              <a:t>(Standard input and output). This </a:t>
            </a:r>
            <a:r>
              <a:rPr lang="en-IN" sz="12800" dirty="0" err="1">
                <a:latin typeface="Times New Roman" panose="02020603050405020304" pitchFamily="18" charset="0"/>
                <a:cs typeface="Times New Roman" panose="02020603050405020304" pitchFamily="18" charset="0"/>
                <a:sym typeface="Wingdings" panose="05000000000000000000" pitchFamily="2" charset="2"/>
              </a:rPr>
              <a:t>stdio</a:t>
            </a:r>
            <a:r>
              <a:rPr lang="en-IN" sz="12800" dirty="0">
                <a:latin typeface="Times New Roman" panose="02020603050405020304" pitchFamily="18" charset="0"/>
                <a:cs typeface="Times New Roman" panose="02020603050405020304" pitchFamily="18" charset="0"/>
                <a:sym typeface="Wingdings" panose="05000000000000000000" pitchFamily="2" charset="2"/>
              </a:rPr>
              <a:t> file  includes </a:t>
            </a:r>
            <a:r>
              <a:rPr lang="en-IN" sz="12800" dirty="0" err="1">
                <a:latin typeface="Times New Roman" panose="02020603050405020304" pitchFamily="18" charset="0"/>
                <a:cs typeface="Times New Roman" panose="02020603050405020304" pitchFamily="18" charset="0"/>
                <a:sym typeface="Wingdings" panose="05000000000000000000" pitchFamily="2" charset="2"/>
              </a:rPr>
              <a:t>printf</a:t>
            </a:r>
            <a:r>
              <a:rPr lang="en-IN" sz="12800" dirty="0">
                <a:latin typeface="Times New Roman" panose="02020603050405020304" pitchFamily="18" charset="0"/>
                <a:cs typeface="Times New Roman" panose="02020603050405020304" pitchFamily="18" charset="0"/>
                <a:sym typeface="Wingdings" panose="05000000000000000000" pitchFamily="2" charset="2"/>
              </a:rPr>
              <a:t>(For output) and </a:t>
            </a:r>
            <a:r>
              <a:rPr lang="en-IN" sz="12800" dirty="0" err="1">
                <a:latin typeface="Times New Roman" panose="02020603050405020304" pitchFamily="18" charset="0"/>
                <a:cs typeface="Times New Roman" panose="02020603050405020304" pitchFamily="18" charset="0"/>
                <a:sym typeface="Wingdings" panose="05000000000000000000" pitchFamily="2" charset="2"/>
              </a:rPr>
              <a:t>scanf</a:t>
            </a:r>
            <a:r>
              <a:rPr lang="en-IN" sz="12800" dirty="0">
                <a:latin typeface="Times New Roman" panose="02020603050405020304" pitchFamily="18" charset="0"/>
                <a:cs typeface="Times New Roman" panose="02020603050405020304" pitchFamily="18" charset="0"/>
                <a:sym typeface="Wingdings" panose="05000000000000000000" pitchFamily="2" charset="2"/>
              </a:rPr>
              <a:t>(for input) </a:t>
            </a:r>
            <a:br>
              <a:rPr lang="en-IN" sz="12800" dirty="0">
                <a:latin typeface="Times New Roman" panose="02020603050405020304" pitchFamily="18" charset="0"/>
                <a:cs typeface="Times New Roman" panose="02020603050405020304" pitchFamily="18" charset="0"/>
                <a:sym typeface="Wingdings" panose="05000000000000000000" pitchFamily="2" charset="2"/>
              </a:rPr>
            </a:br>
            <a:r>
              <a:rPr lang="en-IN" sz="12800" dirty="0">
                <a:latin typeface="Times New Roman" panose="02020603050405020304" pitchFamily="18" charset="0"/>
                <a:cs typeface="Times New Roman" panose="02020603050405020304" pitchFamily="18" charset="0"/>
                <a:sym typeface="Wingdings" panose="05000000000000000000" pitchFamily="2" charset="2"/>
              </a:rPr>
              <a:t>            2.  </a:t>
            </a:r>
            <a:r>
              <a:rPr lang="en-IN" sz="12800" b="1" u="sng" dirty="0">
                <a:latin typeface="Times New Roman" panose="02020603050405020304" pitchFamily="18" charset="0"/>
                <a:cs typeface="Times New Roman" panose="02020603050405020304" pitchFamily="18" charset="0"/>
                <a:sym typeface="Wingdings" panose="05000000000000000000" pitchFamily="2" charset="2"/>
              </a:rPr>
              <a:t>#include&lt;conio.h&gt; </a:t>
            </a:r>
            <a:r>
              <a:rPr lang="en-IN" sz="12800" dirty="0">
                <a:latin typeface="Times New Roman" panose="02020603050405020304" pitchFamily="18" charset="0"/>
                <a:cs typeface="Times New Roman" panose="02020603050405020304" pitchFamily="18" charset="0"/>
                <a:sym typeface="Wingdings" panose="05000000000000000000" pitchFamily="2" charset="2"/>
              </a:rPr>
              <a:t>( Console input output) . This includes </a:t>
            </a:r>
            <a:r>
              <a:rPr lang="en-IN" sz="12800" dirty="0" err="1">
                <a:latin typeface="Times New Roman" panose="02020603050405020304" pitchFamily="18" charset="0"/>
                <a:cs typeface="Times New Roman" panose="02020603050405020304" pitchFamily="18" charset="0"/>
                <a:sym typeface="Wingdings" panose="05000000000000000000" pitchFamily="2" charset="2"/>
              </a:rPr>
              <a:t>getch</a:t>
            </a:r>
            <a:r>
              <a:rPr lang="en-IN" sz="12800" dirty="0">
                <a:latin typeface="Times New Roman" panose="02020603050405020304" pitchFamily="18" charset="0"/>
                <a:cs typeface="Times New Roman" panose="02020603050405020304" pitchFamily="18" charset="0"/>
                <a:sym typeface="Wingdings" panose="05000000000000000000" pitchFamily="2" charset="2"/>
              </a:rPr>
              <a:t>() .</a:t>
            </a:r>
            <a:br>
              <a:rPr lang="en-IN" sz="12800" dirty="0">
                <a:latin typeface="Times New Roman" panose="02020603050405020304" pitchFamily="18" charset="0"/>
                <a:cs typeface="Times New Roman" panose="02020603050405020304" pitchFamily="18" charset="0"/>
                <a:sym typeface="Wingdings" panose="05000000000000000000" pitchFamily="2" charset="2"/>
              </a:rPr>
            </a:br>
            <a:r>
              <a:rPr lang="en-IN" sz="12800" dirty="0">
                <a:latin typeface="Times New Roman" panose="02020603050405020304" pitchFamily="18" charset="0"/>
                <a:cs typeface="Times New Roman" panose="02020603050405020304" pitchFamily="18" charset="0"/>
                <a:sym typeface="Wingdings" panose="05000000000000000000" pitchFamily="2" charset="2"/>
              </a:rPr>
              <a:t>   </a:t>
            </a:r>
          </a:p>
          <a:p>
            <a:pPr marL="0" indent="0">
              <a:buNone/>
            </a:pPr>
            <a:r>
              <a:rPr lang="en-IN" sz="12800" dirty="0">
                <a:solidFill>
                  <a:srgbClr val="FF0000"/>
                </a:solidFill>
                <a:highlight>
                  <a:srgbClr val="FFFF00"/>
                </a:highlight>
                <a:latin typeface="Times New Roman" panose="02020603050405020304" pitchFamily="18" charset="0"/>
                <a:cs typeface="Times New Roman" panose="02020603050405020304" pitchFamily="18" charset="0"/>
                <a:sym typeface="Wingdings" panose="05000000000000000000" pitchFamily="2" charset="2"/>
              </a:rPr>
              <a:t>3. DEFINITION SECTION </a:t>
            </a:r>
            <a:r>
              <a:rPr lang="en-IN" sz="12800" b="1" dirty="0">
                <a:latin typeface="Times New Roman" panose="02020603050405020304" pitchFamily="18" charset="0"/>
                <a:cs typeface="Times New Roman" panose="02020603050405020304" pitchFamily="18" charset="0"/>
                <a:sym typeface="Wingdings" panose="05000000000000000000" pitchFamily="2" charset="2"/>
              </a:rPr>
              <a:t>#define PI 3.14159 </a:t>
            </a:r>
            <a:r>
              <a:rPr lang="en-IN" sz="12800" dirty="0">
                <a:latin typeface="Times New Roman" panose="02020603050405020304" pitchFamily="18" charset="0"/>
                <a:cs typeface="Times New Roman" panose="02020603050405020304" pitchFamily="18" charset="0"/>
                <a:sym typeface="Wingdings" panose="05000000000000000000" pitchFamily="2" charset="2"/>
              </a:rPr>
              <a:t>(This means wherever in a program when PI is found, it will be defined or replaced by 3.14159.</a:t>
            </a:r>
            <a:br>
              <a:rPr lang="en-IN" sz="12800" dirty="0">
                <a:latin typeface="Times New Roman" panose="02020603050405020304" pitchFamily="18" charset="0"/>
                <a:cs typeface="Times New Roman" panose="02020603050405020304" pitchFamily="18" charset="0"/>
                <a:sym typeface="Wingdings" panose="05000000000000000000" pitchFamily="2" charset="2"/>
              </a:rPr>
            </a:br>
            <a:r>
              <a:rPr lang="en-IN" sz="12800" dirty="0">
                <a:latin typeface="Times New Roman" panose="02020603050405020304" pitchFamily="18" charset="0"/>
                <a:cs typeface="Times New Roman" panose="02020603050405020304" pitchFamily="18" charset="0"/>
                <a:sym typeface="Wingdings" panose="05000000000000000000" pitchFamily="2" charset="2"/>
              </a:rPr>
              <a:t>   </a:t>
            </a:r>
          </a:p>
          <a:p>
            <a:pPr marL="0" indent="0">
              <a:buNone/>
            </a:pPr>
            <a:endParaRPr lang="en-IN" dirty="0">
              <a:sym typeface="Wingdings" panose="05000000000000000000" pitchFamily="2" charset="2"/>
            </a:endParaRPr>
          </a:p>
          <a:p>
            <a:pPr marL="0" indent="0">
              <a:buNone/>
            </a:pPr>
            <a:r>
              <a:rPr lang="en-IN" dirty="0">
                <a:sym typeface="Wingdings" panose="05000000000000000000" pitchFamily="2" charset="2"/>
              </a:rPr>
              <a:t>                                                  </a:t>
            </a:r>
            <a:br>
              <a:rPr lang="en-IN" dirty="0">
                <a:sym typeface="Wingdings" panose="05000000000000000000" pitchFamily="2" charset="2"/>
              </a:rPr>
            </a:br>
            <a:r>
              <a:rPr lang="en-IN" dirty="0">
                <a:sym typeface="Wingdings" panose="05000000000000000000" pitchFamily="2" charset="2"/>
              </a:rPr>
              <a:t>                </a:t>
            </a:r>
          </a:p>
        </p:txBody>
      </p:sp>
    </p:spTree>
    <p:extLst>
      <p:ext uri="{BB962C8B-B14F-4D97-AF65-F5344CB8AC3E}">
        <p14:creationId xmlns:p14="http://schemas.microsoft.com/office/powerpoint/2010/main" val="2762999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567B9F-D062-3351-4052-8C6B303F664A}"/>
              </a:ext>
            </a:extLst>
          </p:cNvPr>
          <p:cNvSpPr>
            <a:spLocks noGrp="1"/>
          </p:cNvSpPr>
          <p:nvPr>
            <p:ph idx="1"/>
          </p:nvPr>
        </p:nvSpPr>
        <p:spPr>
          <a:xfrm>
            <a:off x="0" y="0"/>
            <a:ext cx="12192000" cy="7225553"/>
          </a:xfrm>
        </p:spPr>
        <p:txBody>
          <a:bodyPr>
            <a:noAutofit/>
          </a:bodyPr>
          <a:lstStyle/>
          <a:p>
            <a:pPr marL="0" indent="0">
              <a:buNone/>
            </a:pPr>
            <a:r>
              <a:rPr lang="en-IN" sz="2400" dirty="0">
                <a:solidFill>
                  <a:srgbClr val="FF0000"/>
                </a:solidFill>
                <a:highlight>
                  <a:srgbClr val="FFFF00"/>
                </a:highlight>
                <a:latin typeface="Times New Roman" panose="02020603050405020304" pitchFamily="18" charset="0"/>
                <a:cs typeface="Times New Roman" panose="02020603050405020304" pitchFamily="18" charset="0"/>
                <a:sym typeface="Wingdings" panose="05000000000000000000" pitchFamily="2" charset="2"/>
              </a:rPr>
              <a:t>4</a:t>
            </a:r>
            <a:r>
              <a:rPr lang="en-IN" sz="2400" b="1" u="sng" dirty="0">
                <a:solidFill>
                  <a:srgbClr val="FF0000"/>
                </a:solidFill>
                <a:highlight>
                  <a:srgbClr val="FFFF00"/>
                </a:highlight>
                <a:latin typeface="Times New Roman" panose="02020603050405020304" pitchFamily="18" charset="0"/>
                <a:cs typeface="Times New Roman" panose="02020603050405020304" pitchFamily="18" charset="0"/>
                <a:sym typeface="Wingdings" panose="05000000000000000000" pitchFamily="2" charset="2"/>
              </a:rPr>
              <a:t>. GLOBAL DECLARATION SECTION</a:t>
            </a:r>
          </a:p>
          <a:p>
            <a:r>
              <a:rPr lang="en-IN" sz="2400" b="1" u="sng" dirty="0">
                <a:latin typeface="Times New Roman" panose="02020603050405020304" pitchFamily="18" charset="0"/>
                <a:cs typeface="Times New Roman" panose="02020603050405020304" pitchFamily="18" charset="0"/>
                <a:sym typeface="Wingdings" panose="05000000000000000000" pitchFamily="2" charset="2"/>
              </a:rPr>
              <a:t>LOCAL VARIABLES </a:t>
            </a:r>
            <a:r>
              <a:rPr lang="en-IN" sz="2400" dirty="0">
                <a:latin typeface="Times New Roman" panose="02020603050405020304" pitchFamily="18" charset="0"/>
                <a:cs typeface="Times New Roman" panose="02020603050405020304" pitchFamily="18" charset="0"/>
                <a:sym typeface="Wingdings" panose="05000000000000000000" pitchFamily="2" charset="2"/>
              </a:rPr>
              <a:t>:- Used within </a:t>
            </a:r>
            <a:r>
              <a:rPr lang="en-IN" sz="2400" dirty="0" err="1">
                <a:latin typeface="Times New Roman" panose="02020603050405020304" pitchFamily="18" charset="0"/>
                <a:cs typeface="Times New Roman" panose="02020603050405020304" pitchFamily="18" charset="0"/>
                <a:sym typeface="Wingdings" panose="05000000000000000000" pitchFamily="2" charset="2"/>
              </a:rPr>
              <a:t>specifie</a:t>
            </a:r>
            <a:r>
              <a:rPr lang="en-IN" sz="2400" dirty="0">
                <a:latin typeface="Times New Roman" panose="02020603050405020304" pitchFamily="18" charset="0"/>
                <a:cs typeface="Times New Roman" panose="02020603050405020304" pitchFamily="18" charset="0"/>
                <a:sym typeface="Wingdings" panose="05000000000000000000" pitchFamily="2" charset="2"/>
              </a:rPr>
              <a:t> function.</a:t>
            </a:r>
            <a:br>
              <a:rPr lang="en-IN" sz="2400" dirty="0">
                <a:latin typeface="Times New Roman" panose="02020603050405020304" pitchFamily="18" charset="0"/>
                <a:cs typeface="Times New Roman" panose="02020603050405020304" pitchFamily="18" charset="0"/>
                <a:sym typeface="Wingdings" panose="05000000000000000000" pitchFamily="2" charset="2"/>
              </a:rPr>
            </a:br>
            <a:r>
              <a:rPr lang="en-IN" sz="2400" dirty="0">
                <a:latin typeface="Times New Roman" panose="02020603050405020304" pitchFamily="18" charset="0"/>
                <a:cs typeface="Times New Roman" panose="02020603050405020304" pitchFamily="18" charset="0"/>
                <a:sym typeface="Wingdings" panose="05000000000000000000" pitchFamily="2" charset="2"/>
              </a:rPr>
              <a:t>                                                 </a:t>
            </a:r>
            <a:r>
              <a:rPr lang="en-IN" sz="2400" dirty="0" err="1">
                <a:latin typeface="Times New Roman" panose="02020603050405020304" pitchFamily="18" charset="0"/>
                <a:cs typeface="Times New Roman" panose="02020603050405020304" pitchFamily="18" charset="0"/>
                <a:sym typeface="Wingdings" panose="05000000000000000000" pitchFamily="2" charset="2"/>
              </a:rPr>
              <a:t>Eg</a:t>
            </a:r>
            <a:r>
              <a:rPr lang="en-IN" sz="2400" dirty="0">
                <a:latin typeface="Times New Roman" panose="02020603050405020304" pitchFamily="18" charset="0"/>
                <a:cs typeface="Times New Roman" panose="02020603050405020304" pitchFamily="18" charset="0"/>
                <a:sym typeface="Wingdings" panose="05000000000000000000" pitchFamily="2" charset="2"/>
              </a:rPr>
              <a:t>:  void sum()</a:t>
            </a:r>
            <a:br>
              <a:rPr lang="en-IN" sz="2400" dirty="0">
                <a:latin typeface="Times New Roman" panose="02020603050405020304" pitchFamily="18" charset="0"/>
                <a:cs typeface="Times New Roman" panose="02020603050405020304" pitchFamily="18" charset="0"/>
                <a:sym typeface="Wingdings" panose="05000000000000000000" pitchFamily="2" charset="2"/>
              </a:rPr>
            </a:br>
            <a:r>
              <a:rPr lang="en-IN" sz="2400" dirty="0">
                <a:latin typeface="Times New Roman" panose="02020603050405020304" pitchFamily="18" charset="0"/>
                <a:cs typeface="Times New Roman" panose="02020603050405020304" pitchFamily="18" charset="0"/>
                <a:sym typeface="Wingdings" panose="05000000000000000000" pitchFamily="2" charset="2"/>
              </a:rPr>
              <a:t>                                                         {</a:t>
            </a:r>
            <a:br>
              <a:rPr lang="en-IN" sz="2400" dirty="0">
                <a:latin typeface="Times New Roman" panose="02020603050405020304" pitchFamily="18" charset="0"/>
                <a:cs typeface="Times New Roman" panose="02020603050405020304" pitchFamily="18" charset="0"/>
                <a:sym typeface="Wingdings" panose="05000000000000000000" pitchFamily="2" charset="2"/>
              </a:rPr>
            </a:br>
            <a:r>
              <a:rPr lang="en-IN" sz="2400" dirty="0">
                <a:latin typeface="Times New Roman" panose="02020603050405020304" pitchFamily="18" charset="0"/>
                <a:cs typeface="Times New Roman" panose="02020603050405020304" pitchFamily="18" charset="0"/>
                <a:sym typeface="Wingdings" panose="05000000000000000000" pitchFamily="2" charset="2"/>
              </a:rPr>
              <a:t>                                                            int a;</a:t>
            </a:r>
            <a:br>
              <a:rPr lang="en-IN" sz="2400" dirty="0">
                <a:latin typeface="Times New Roman" panose="02020603050405020304" pitchFamily="18" charset="0"/>
                <a:cs typeface="Times New Roman" panose="02020603050405020304" pitchFamily="18" charset="0"/>
                <a:sym typeface="Wingdings" panose="05000000000000000000" pitchFamily="2" charset="2"/>
              </a:rPr>
            </a:br>
            <a:r>
              <a:rPr lang="en-IN" sz="2400" dirty="0">
                <a:latin typeface="Times New Roman" panose="02020603050405020304" pitchFamily="18" charset="0"/>
                <a:cs typeface="Times New Roman" panose="02020603050405020304" pitchFamily="18" charset="0"/>
                <a:sym typeface="Wingdings" panose="05000000000000000000" pitchFamily="2" charset="2"/>
              </a:rPr>
              <a:t>                                                         } </a:t>
            </a:r>
            <a:br>
              <a:rPr lang="en-IN" sz="2400" dirty="0">
                <a:latin typeface="Times New Roman" panose="02020603050405020304" pitchFamily="18" charset="0"/>
                <a:cs typeface="Times New Roman" panose="02020603050405020304" pitchFamily="18" charset="0"/>
                <a:sym typeface="Wingdings" panose="05000000000000000000" pitchFamily="2" charset="2"/>
              </a:rPr>
            </a:br>
            <a:r>
              <a:rPr lang="en-IN" sz="2400" dirty="0">
                <a:latin typeface="Times New Roman" panose="02020603050405020304" pitchFamily="18" charset="0"/>
                <a:cs typeface="Times New Roman" panose="02020603050405020304" pitchFamily="18" charset="0"/>
                <a:sym typeface="Wingdings" panose="05000000000000000000" pitchFamily="2" charset="2"/>
              </a:rPr>
              <a:t>                                                         main()</a:t>
            </a:r>
          </a:p>
          <a:p>
            <a:r>
              <a:rPr lang="en-IN" sz="2400" b="1" u="sng" dirty="0">
                <a:latin typeface="Times New Roman" panose="02020603050405020304" pitchFamily="18" charset="0"/>
                <a:cs typeface="Times New Roman" panose="02020603050405020304" pitchFamily="18" charset="0"/>
                <a:sym typeface="Wingdings" panose="05000000000000000000" pitchFamily="2" charset="2"/>
              </a:rPr>
              <a:t>GLOBAL VARIABLES</a:t>
            </a:r>
            <a:r>
              <a:rPr lang="en-IN" sz="2400" dirty="0">
                <a:latin typeface="Times New Roman" panose="02020603050405020304" pitchFamily="18" charset="0"/>
                <a:cs typeface="Times New Roman" panose="02020603050405020304" pitchFamily="18" charset="0"/>
                <a:sym typeface="Wingdings" panose="05000000000000000000" pitchFamily="2" charset="2"/>
              </a:rPr>
              <a:t>:- Declared outside a function.</a:t>
            </a:r>
            <a:br>
              <a:rPr lang="en-IN" sz="2400" dirty="0">
                <a:latin typeface="Times New Roman" panose="02020603050405020304" pitchFamily="18" charset="0"/>
                <a:cs typeface="Times New Roman" panose="02020603050405020304" pitchFamily="18" charset="0"/>
                <a:sym typeface="Wingdings" panose="05000000000000000000" pitchFamily="2" charset="2"/>
              </a:rPr>
            </a:br>
            <a:r>
              <a:rPr lang="en-IN" sz="2400" dirty="0">
                <a:latin typeface="Times New Roman" panose="02020603050405020304" pitchFamily="18" charset="0"/>
                <a:cs typeface="Times New Roman" panose="02020603050405020304" pitchFamily="18" charset="0"/>
                <a:sym typeface="Wingdings" panose="05000000000000000000" pitchFamily="2" charset="2"/>
              </a:rPr>
              <a:t>                                                 </a:t>
            </a:r>
            <a:r>
              <a:rPr lang="en-IN" sz="2400" dirty="0" err="1">
                <a:latin typeface="Times New Roman" panose="02020603050405020304" pitchFamily="18" charset="0"/>
                <a:cs typeface="Times New Roman" panose="02020603050405020304" pitchFamily="18" charset="0"/>
                <a:sym typeface="Wingdings" panose="05000000000000000000" pitchFamily="2" charset="2"/>
              </a:rPr>
              <a:t>Eg</a:t>
            </a:r>
            <a:r>
              <a:rPr lang="en-IN" sz="2400" dirty="0">
                <a:latin typeface="Times New Roman" panose="02020603050405020304" pitchFamily="18" charset="0"/>
                <a:cs typeface="Times New Roman" panose="02020603050405020304" pitchFamily="18" charset="0"/>
                <a:sym typeface="Wingdings" panose="05000000000000000000" pitchFamily="2" charset="2"/>
              </a:rPr>
              <a:t>:  int a;</a:t>
            </a:r>
            <a:br>
              <a:rPr lang="en-IN" sz="2400" dirty="0">
                <a:latin typeface="Times New Roman" panose="02020603050405020304" pitchFamily="18" charset="0"/>
                <a:cs typeface="Times New Roman" panose="02020603050405020304" pitchFamily="18" charset="0"/>
                <a:sym typeface="Wingdings" panose="05000000000000000000" pitchFamily="2" charset="2"/>
              </a:rPr>
            </a:br>
            <a:r>
              <a:rPr lang="en-IN" sz="2400" dirty="0">
                <a:latin typeface="Times New Roman" panose="02020603050405020304" pitchFamily="18" charset="0"/>
                <a:cs typeface="Times New Roman" panose="02020603050405020304" pitchFamily="18" charset="0"/>
                <a:sym typeface="Wingdings" panose="05000000000000000000" pitchFamily="2" charset="2"/>
              </a:rPr>
              <a:t>                                                        void sum(); void sub();</a:t>
            </a:r>
          </a:p>
          <a:p>
            <a:pPr marL="0" indent="0">
              <a:buNone/>
            </a:pPr>
            <a:r>
              <a:rPr lang="en-IN" sz="2400" dirty="0">
                <a:solidFill>
                  <a:srgbClr val="FF0000"/>
                </a:solidFill>
                <a:highlight>
                  <a:srgbClr val="FFFF00"/>
                </a:highlight>
                <a:latin typeface="Times New Roman" panose="02020603050405020304" pitchFamily="18" charset="0"/>
                <a:cs typeface="Times New Roman" panose="02020603050405020304" pitchFamily="18" charset="0"/>
                <a:sym typeface="Wingdings" panose="05000000000000000000" pitchFamily="2" charset="2"/>
              </a:rPr>
              <a:t>5. </a:t>
            </a:r>
            <a:r>
              <a:rPr lang="en-IN" sz="2400" b="1" u="sng" dirty="0">
                <a:solidFill>
                  <a:srgbClr val="FF0000"/>
                </a:solidFill>
                <a:highlight>
                  <a:srgbClr val="FFFF00"/>
                </a:highlight>
                <a:latin typeface="Times New Roman" panose="02020603050405020304" pitchFamily="18" charset="0"/>
                <a:cs typeface="Times New Roman" panose="02020603050405020304" pitchFamily="18" charset="0"/>
                <a:sym typeface="Wingdings" panose="05000000000000000000" pitchFamily="2" charset="2"/>
              </a:rPr>
              <a:t>MAIN SECTION</a:t>
            </a:r>
            <a:r>
              <a:rPr lang="en-IN" sz="2400" dirty="0">
                <a:solidFill>
                  <a:srgbClr val="FF0000"/>
                </a:solidFill>
                <a:highlight>
                  <a:srgbClr val="FFFF00"/>
                </a:highlight>
                <a:latin typeface="Times New Roman" panose="02020603050405020304" pitchFamily="18" charset="0"/>
                <a:cs typeface="Times New Roman" panose="02020603050405020304" pitchFamily="18" charset="0"/>
                <a:sym typeface="Wingdings" panose="05000000000000000000" pitchFamily="2" charset="2"/>
              </a:rPr>
              <a:t> </a:t>
            </a:r>
            <a:r>
              <a:rPr lang="en-IN" sz="2400" dirty="0">
                <a:latin typeface="Times New Roman" panose="02020603050405020304" pitchFamily="18" charset="0"/>
                <a:cs typeface="Times New Roman" panose="02020603050405020304" pitchFamily="18" charset="0"/>
                <a:sym typeface="Wingdings" panose="05000000000000000000" pitchFamily="2" charset="2"/>
              </a:rPr>
              <a:t>Only one main function should be there in a program .</a:t>
            </a:r>
            <a:br>
              <a:rPr lang="en-IN" sz="2400" dirty="0">
                <a:latin typeface="Times New Roman" panose="02020603050405020304" pitchFamily="18" charset="0"/>
                <a:cs typeface="Times New Roman" panose="02020603050405020304" pitchFamily="18" charset="0"/>
                <a:sym typeface="Wingdings" panose="05000000000000000000" pitchFamily="2" charset="2"/>
              </a:rPr>
            </a:br>
            <a:r>
              <a:rPr lang="en-IN" sz="2400" dirty="0">
                <a:latin typeface="Times New Roman" panose="02020603050405020304" pitchFamily="18" charset="0"/>
                <a:cs typeface="Times New Roman" panose="02020603050405020304" pitchFamily="18" charset="0"/>
                <a:sym typeface="Wingdings" panose="05000000000000000000" pitchFamily="2" charset="2"/>
              </a:rPr>
              <a:t>                                       void main()</a:t>
            </a:r>
            <a:br>
              <a:rPr lang="en-IN" sz="2400" dirty="0">
                <a:latin typeface="Times New Roman" panose="02020603050405020304" pitchFamily="18" charset="0"/>
                <a:cs typeface="Times New Roman" panose="02020603050405020304" pitchFamily="18" charset="0"/>
                <a:sym typeface="Wingdings" panose="05000000000000000000" pitchFamily="2" charset="2"/>
              </a:rPr>
            </a:br>
            <a:r>
              <a:rPr lang="en-IN" sz="2400" dirty="0">
                <a:latin typeface="Times New Roman" panose="02020603050405020304" pitchFamily="18" charset="0"/>
                <a:cs typeface="Times New Roman" panose="02020603050405020304" pitchFamily="18" charset="0"/>
                <a:sym typeface="Wingdings" panose="05000000000000000000" pitchFamily="2" charset="2"/>
              </a:rPr>
              <a:t>                                       { </a:t>
            </a:r>
            <a:br>
              <a:rPr lang="en-IN" sz="2400" dirty="0">
                <a:latin typeface="Times New Roman" panose="02020603050405020304" pitchFamily="18" charset="0"/>
                <a:cs typeface="Times New Roman" panose="02020603050405020304" pitchFamily="18" charset="0"/>
                <a:sym typeface="Wingdings" panose="05000000000000000000" pitchFamily="2" charset="2"/>
              </a:rPr>
            </a:br>
            <a:r>
              <a:rPr lang="en-IN" sz="2400" dirty="0">
                <a:latin typeface="Times New Roman" panose="02020603050405020304" pitchFamily="18" charset="0"/>
                <a:cs typeface="Times New Roman" panose="02020603050405020304" pitchFamily="18" charset="0"/>
                <a:sym typeface="Wingdings" panose="05000000000000000000" pitchFamily="2" charset="2"/>
              </a:rPr>
              <a:t>                                          Declaration</a:t>
            </a:r>
            <a:br>
              <a:rPr lang="en-IN" sz="2400" dirty="0">
                <a:latin typeface="Times New Roman" panose="02020603050405020304" pitchFamily="18" charset="0"/>
                <a:cs typeface="Times New Roman" panose="02020603050405020304" pitchFamily="18" charset="0"/>
                <a:sym typeface="Wingdings" panose="05000000000000000000" pitchFamily="2" charset="2"/>
              </a:rPr>
            </a:br>
            <a:r>
              <a:rPr lang="en-IN" sz="2400" dirty="0">
                <a:latin typeface="Times New Roman" panose="02020603050405020304" pitchFamily="18" charset="0"/>
                <a:cs typeface="Times New Roman" panose="02020603050405020304" pitchFamily="18" charset="0"/>
                <a:sym typeface="Wingdings" panose="05000000000000000000" pitchFamily="2" charset="2"/>
              </a:rPr>
              <a:t>                                          Execution( Logic Part)</a:t>
            </a:r>
            <a:br>
              <a:rPr lang="en-IN" sz="2400" dirty="0">
                <a:latin typeface="Times New Roman" panose="02020603050405020304" pitchFamily="18" charset="0"/>
                <a:cs typeface="Times New Roman" panose="02020603050405020304" pitchFamily="18" charset="0"/>
                <a:sym typeface="Wingdings" panose="05000000000000000000" pitchFamily="2" charset="2"/>
              </a:rPr>
            </a:br>
            <a:r>
              <a:rPr lang="en-IN" sz="2400" dirty="0">
                <a:latin typeface="Times New Roman" panose="02020603050405020304" pitchFamily="18" charset="0"/>
                <a:cs typeface="Times New Roman" panose="02020603050405020304" pitchFamily="18" charset="0"/>
                <a:sym typeface="Wingdings" panose="05000000000000000000" pitchFamily="2" charset="2"/>
              </a:rPr>
              <a:t>                                      } </a:t>
            </a:r>
          </a:p>
          <a:p>
            <a:pPr marL="0" indent="0">
              <a:buNone/>
            </a:pPr>
            <a:r>
              <a:rPr lang="en-IN" sz="2400" dirty="0">
                <a:solidFill>
                  <a:srgbClr val="FF0000"/>
                </a:solidFill>
                <a:highlight>
                  <a:srgbClr val="FFFF00"/>
                </a:highlight>
                <a:latin typeface="Times New Roman" panose="02020603050405020304" pitchFamily="18" charset="0"/>
                <a:cs typeface="Times New Roman" panose="02020603050405020304" pitchFamily="18" charset="0"/>
                <a:sym typeface="Wingdings" panose="05000000000000000000" pitchFamily="2" charset="2"/>
              </a:rPr>
              <a:t>6. </a:t>
            </a:r>
            <a:r>
              <a:rPr lang="en-IN" sz="2400" b="1" u="sng" dirty="0">
                <a:solidFill>
                  <a:srgbClr val="FF0000"/>
                </a:solidFill>
                <a:highlight>
                  <a:srgbClr val="FFFF00"/>
                </a:highlight>
                <a:latin typeface="Times New Roman" panose="02020603050405020304" pitchFamily="18" charset="0"/>
                <a:cs typeface="Times New Roman" panose="02020603050405020304" pitchFamily="18" charset="0"/>
                <a:sym typeface="Wingdings" panose="05000000000000000000" pitchFamily="2" charset="2"/>
              </a:rPr>
              <a:t>SUB PROGRAM SECTION</a:t>
            </a:r>
            <a:r>
              <a:rPr lang="en-IN" sz="2400" dirty="0">
                <a:latin typeface="Times New Roman" panose="02020603050405020304" pitchFamily="18" charset="0"/>
                <a:cs typeface="Times New Roman" panose="02020603050405020304" pitchFamily="18" charset="0"/>
                <a:sym typeface="Wingdings" panose="05000000000000000000" pitchFamily="2" charset="2"/>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406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C8E98-92AC-5064-D512-379128E7C0EC}"/>
              </a:ext>
            </a:extLst>
          </p:cNvPr>
          <p:cNvSpPr>
            <a:spLocks noGrp="1"/>
          </p:cNvSpPr>
          <p:nvPr>
            <p:ph type="title"/>
          </p:nvPr>
        </p:nvSpPr>
        <p:spPr>
          <a:xfrm>
            <a:off x="152400" y="0"/>
            <a:ext cx="9610166" cy="857840"/>
          </a:xfrm>
        </p:spPr>
        <p:txBody>
          <a:bodyPr>
            <a:normAutofit/>
          </a:bodyPr>
          <a:lstStyle/>
          <a:p>
            <a:r>
              <a:rPr lang="en-IN" sz="2800" dirty="0">
                <a:solidFill>
                  <a:srgbClr val="FFFF00"/>
                </a:solidFill>
                <a:highlight>
                  <a:srgbClr val="FF0000"/>
                </a:highlight>
                <a:latin typeface="Times New Roman" panose="02020603050405020304" pitchFamily="18" charset="0"/>
                <a:cs typeface="Times New Roman" panose="02020603050405020304" pitchFamily="18" charset="0"/>
              </a:rPr>
              <a:t>PROGRAM INCLUDING ALL THE SECTIONS:</a:t>
            </a:r>
          </a:p>
        </p:txBody>
      </p:sp>
      <p:sp>
        <p:nvSpPr>
          <p:cNvPr id="3" name="Content Placeholder 2">
            <a:extLst>
              <a:ext uri="{FF2B5EF4-FFF2-40B4-BE49-F238E27FC236}">
                <a16:creationId xmlns:a16="http://schemas.microsoft.com/office/drawing/2014/main" id="{D2885580-5896-A6DA-FF0C-D3BE7B1B1AF9}"/>
              </a:ext>
            </a:extLst>
          </p:cNvPr>
          <p:cNvSpPr>
            <a:spLocks noGrp="1"/>
          </p:cNvSpPr>
          <p:nvPr>
            <p:ph idx="1"/>
          </p:nvPr>
        </p:nvSpPr>
        <p:spPr>
          <a:xfrm>
            <a:off x="152399" y="857840"/>
            <a:ext cx="11896165" cy="5874654"/>
          </a:xfrm>
        </p:spPr>
        <p:txBody>
          <a:bodyPr>
            <a:noAutofit/>
          </a:bodyPr>
          <a:lstStyle/>
          <a:p>
            <a:r>
              <a:rPr lang="en-IN" sz="2800" dirty="0">
                <a:latin typeface="Times New Roman" panose="02020603050405020304" pitchFamily="18" charset="0"/>
                <a:cs typeface="Times New Roman" panose="02020603050405020304" pitchFamily="18" charset="0"/>
              </a:rPr>
              <a:t>#include&lt;stdio.h&gt;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#include&lt;conio.h&gt;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#define MAX 100</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int a=50;</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void display();                     // declaration of user-defined function</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void main()</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(“Hello”);</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display();                          //calling of function</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getch</a:t>
            </a:r>
            <a:r>
              <a:rPr lang="en-IN" sz="2800" dirty="0">
                <a:latin typeface="Times New Roman" panose="02020603050405020304" pitchFamily="18" charset="0"/>
                <a:cs typeface="Times New Roman" panose="02020603050405020304" pitchFamily="18" charset="0"/>
              </a:rPr>
              <a:t>()                             // to hold the output screen</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void display()                 // definition of function</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(“Welcome”);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8911030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Custom 1">
      <a:majorFont>
        <a:latin typeface="Times New Roman"/>
        <a:ea typeface=""/>
        <a:cs typeface=""/>
      </a:majorFont>
      <a:minorFont>
        <a:latin typeface="Times New Roman"/>
        <a:ea typeface=""/>
        <a:cs typeface=""/>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5505</TotalTime>
  <Words>2709</Words>
  <Application>Microsoft Office PowerPoint</Application>
  <PresentationFormat>Widescreen</PresentationFormat>
  <Paragraphs>354</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Times New Roman</vt:lpstr>
      <vt:lpstr>Wingdings</vt:lpstr>
      <vt:lpstr>Vapor Trail</vt:lpstr>
      <vt:lpstr>PowerPoint Presentation</vt:lpstr>
      <vt:lpstr>PowerPoint Presentation</vt:lpstr>
      <vt:lpstr>PowerPoint Presentation</vt:lpstr>
      <vt:lpstr>PowerPoint Presentation</vt:lpstr>
      <vt:lpstr>PowerPoint Presentation</vt:lpstr>
      <vt:lpstr>EXECUTION OF C PROGRAM:</vt:lpstr>
      <vt:lpstr>PowerPoint Presentation</vt:lpstr>
      <vt:lpstr>PowerPoint Presentation</vt:lpstr>
      <vt:lpstr>PROGRAM INCLUDING ALL THE SECTIONS:</vt:lpstr>
      <vt:lpstr>TOKEN</vt:lpstr>
      <vt:lpstr>PowerPoint Presentation</vt:lpstr>
      <vt:lpstr>DATA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VARIABLES IN C:</vt:lpstr>
      <vt:lpstr>KEYWORDS/RESERVED WORDS / PREDEFINED WORDS:</vt:lpstr>
      <vt:lpstr>IDENTIFIERS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RITHIKA P</dc:creator>
  <cp:lastModifiedBy>RITHIKA P</cp:lastModifiedBy>
  <cp:revision>18</cp:revision>
  <dcterms:created xsi:type="dcterms:W3CDTF">2024-02-14T17:47:54Z</dcterms:created>
  <dcterms:modified xsi:type="dcterms:W3CDTF">2024-04-02T01:29:46Z</dcterms:modified>
</cp:coreProperties>
</file>