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314" r:id="rId5"/>
    <p:sldId id="258" r:id="rId6"/>
    <p:sldId id="310" r:id="rId7"/>
    <p:sldId id="317" r:id="rId8"/>
    <p:sldId id="318" r:id="rId9"/>
    <p:sldId id="319" r:id="rId10"/>
    <p:sldId id="320" r:id="rId11"/>
    <p:sldId id="325" r:id="rId12"/>
    <p:sldId id="321" r:id="rId13"/>
    <p:sldId id="322" r:id="rId14"/>
    <p:sldId id="326" r:id="rId15"/>
    <p:sldId id="323" r:id="rId16"/>
    <p:sldId id="324" r:id="rId17"/>
    <p:sldId id="327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Programming </a:t>
            </a:r>
            <a:r>
              <a:rPr lang="en-GB" dirty="0">
                <a:solidFill>
                  <a:schemeClr val="accent2"/>
                </a:solidFill>
              </a:rPr>
              <a:t>JAVA </a:t>
            </a:r>
            <a:r>
              <a:rPr lang="en-GB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1859478" y="2719879"/>
            <a:ext cx="7086596" cy="5174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GB" dirty="0"/>
              <a:t>/* Here is where your </a:t>
            </a:r>
            <a:r>
              <a:rPr lang="en-IN" altLang="en-GB" dirty="0"/>
              <a:t>journey for your dream</a:t>
            </a:r>
            <a:r>
              <a:rPr lang="en-GB" dirty="0"/>
              <a:t> begins */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6"/>
                </a:solidFill>
              </a:rPr>
              <a:t>JAVA PROGRAMMING ; 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551940" y="1790065"/>
            <a:ext cx="506095" cy="2317583"/>
            <a:chOff x="1413525" y="1759900"/>
            <a:chExt cx="506100" cy="2488561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6907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dirty="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" grpId="0"/>
      <p:bldP spid="459" grpId="0" build="p"/>
      <p:bldP spid="46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7" name="Google Shape;493;p29"/>
          <p:cNvSpPr txBox="1"/>
          <p:nvPr/>
        </p:nvSpPr>
        <p:spPr>
          <a:xfrm>
            <a:off x="145768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IN" dirty="0">
                <a:solidFill>
                  <a:schemeClr val="accent3"/>
                </a:solidFill>
              </a:rPr>
              <a:t> JAVA Programming 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115695" y="648970"/>
            <a:ext cx="5450205" cy="445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300" b="1">
                <a:solidFill>
                  <a:srgbClr val="00B050"/>
                </a:solidFill>
                <a:latin typeface="firacode" charset="0"/>
                <a:cs typeface="firacode" charset="0"/>
              </a:rPr>
              <a:t>While Loop :</a:t>
            </a:r>
            <a:endParaRPr lang="en-US" sz="2300" b="1">
              <a:solidFill>
                <a:srgbClr val="00B050"/>
              </a:solidFill>
              <a:latin typeface="firacode" charset="0"/>
              <a:cs typeface="firacode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349375" y="1183640"/>
            <a:ext cx="6670040" cy="1430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450">
                <a:solidFill>
                  <a:schemeClr val="accent6"/>
                </a:solidFill>
                <a:latin typeface="firacode" charset="0"/>
                <a:cs typeface="firacode" charset="0"/>
              </a:rPr>
              <a:t> while loop is a control flow statement that allows code to be executed      repeatedly based on a given Boolean condition .</a:t>
            </a:r>
            <a:endParaRPr lang="en-US" sz="145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45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450">
                <a:solidFill>
                  <a:schemeClr val="accent6"/>
                </a:solidFill>
                <a:latin typeface="firacode" charset="0"/>
                <a:cs typeface="firacode" charset="0"/>
              </a:rPr>
              <a:t>The while loop is considered as a repeating “ </a:t>
            </a:r>
            <a:r>
              <a:rPr lang="en-US" sz="1450">
                <a:solidFill>
                  <a:schemeClr val="accent6"/>
                </a:solidFill>
                <a:latin typeface="firacode" charset="0"/>
                <a:cs typeface="firacode" charset="0"/>
              </a:rPr>
              <a:t>if statement “. If the number of iterations is not fixed, it is recommended to use the while loop.</a:t>
            </a:r>
            <a:endParaRPr lang="en-US" sz="145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558290" y="2760345"/>
            <a:ext cx="605599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FF0000"/>
                </a:solidFill>
                <a:latin typeface="firacode" charset="0"/>
                <a:cs typeface="firacode" charset="0"/>
              </a:rPr>
              <a:t>Note :</a:t>
            </a:r>
            <a:endParaRPr lang="en-US">
              <a:solidFill>
                <a:srgbClr val="FF0000"/>
              </a:solidFill>
              <a:latin typeface="firacode" charset="0"/>
              <a:cs typeface="firacode" charset="0"/>
            </a:endParaRPr>
          </a:p>
          <a:p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  </a:t>
            </a:r>
            <a:r>
              <a:rPr lang="en-US">
                <a:solidFill>
                  <a:schemeClr val="tx2"/>
                </a:solidFill>
                <a:latin typeface="firacode" charset="0"/>
                <a:cs typeface="firacode" charset="0"/>
              </a:rPr>
              <a:t>The differnece between while loop and if condition is performance.While loop perform better than the if condition.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49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699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3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99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7" name="Google Shape;493;p29"/>
          <p:cNvSpPr txBox="1"/>
          <p:nvPr/>
        </p:nvSpPr>
        <p:spPr>
          <a:xfrm>
            <a:off x="145768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IN" dirty="0">
                <a:solidFill>
                  <a:schemeClr val="accent3"/>
                </a:solidFill>
              </a:rPr>
              <a:t> JAVA Programming 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115695" y="1497965"/>
            <a:ext cx="5450205" cy="445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300" b="1">
                <a:solidFill>
                  <a:srgbClr val="00B050"/>
                </a:solidFill>
                <a:latin typeface="firacode" charset="0"/>
                <a:cs typeface="firacode" charset="0"/>
              </a:rPr>
              <a:t>While Loop syntax :</a:t>
            </a:r>
            <a:endParaRPr lang="en-US" sz="2300" b="1">
              <a:solidFill>
                <a:srgbClr val="00B050"/>
              </a:solidFill>
              <a:latin typeface="firacode" charset="0"/>
              <a:cs typeface="firacode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649855" y="2264410"/>
            <a:ext cx="411607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while (test_expression)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{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   // statements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   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   update_expression;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}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399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7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349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849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7" name="Google Shape;493;p29"/>
          <p:cNvSpPr txBox="1"/>
          <p:nvPr/>
        </p:nvSpPr>
        <p:spPr>
          <a:xfrm>
            <a:off x="145768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IN" dirty="0">
                <a:solidFill>
                  <a:schemeClr val="accent3"/>
                </a:solidFill>
              </a:rPr>
              <a:t> JAVA Programming 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115695" y="648970"/>
            <a:ext cx="5450205" cy="445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300" b="1">
                <a:solidFill>
                  <a:srgbClr val="00B050"/>
                </a:solidFill>
              </a:rPr>
              <a:t>While Loop syntax :</a:t>
            </a:r>
            <a:endParaRPr lang="en-US" sz="2300" b="1">
              <a:solidFill>
                <a:srgbClr val="00B050"/>
              </a:solidFill>
            </a:endParaRPr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1522730" y="1188085"/>
            <a:ext cx="2797810" cy="32772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Picture 4" descr="while loop"/>
          <p:cNvPicPr>
            <a:picLocks noChangeAspect="1"/>
          </p:cNvPicPr>
          <p:nvPr/>
        </p:nvPicPr>
        <p:blipFill>
          <a:blip r:embed="rId2"/>
          <a:srcRect l="6722" t="8728" r="6259" b="8815"/>
          <a:stretch>
            <a:fillRect/>
          </a:stretch>
        </p:blipFill>
        <p:spPr>
          <a:xfrm>
            <a:off x="5133975" y="520700"/>
            <a:ext cx="3410585" cy="42411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399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899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7" name="Google Shape;493;p29"/>
          <p:cNvSpPr txBox="1"/>
          <p:nvPr/>
        </p:nvSpPr>
        <p:spPr>
          <a:xfrm>
            <a:off x="145768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IN" dirty="0">
                <a:solidFill>
                  <a:schemeClr val="accent3"/>
                </a:solidFill>
              </a:rPr>
              <a:t> JAVA Programming 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115695" y="648970"/>
            <a:ext cx="5450205" cy="445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300" b="1">
                <a:solidFill>
                  <a:srgbClr val="00B050"/>
                </a:solidFill>
                <a:latin typeface="firacode" charset="0"/>
                <a:cs typeface="firacode" charset="0"/>
              </a:rPr>
              <a:t>do While Loop :</a:t>
            </a:r>
            <a:endParaRPr lang="en-US" sz="2300" b="1">
              <a:solidFill>
                <a:srgbClr val="00B050"/>
              </a:solidFill>
              <a:latin typeface="firacode" charset="0"/>
              <a:cs typeface="firacode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349375" y="1183640"/>
            <a:ext cx="6670040" cy="1207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450">
                <a:solidFill>
                  <a:schemeClr val="accent6"/>
                </a:solidFill>
                <a:latin typeface="firacode" charset="0"/>
                <a:cs typeface="firacode" charset="0"/>
              </a:rPr>
              <a:t> Java do-while loop is an Exit control loop.</a:t>
            </a:r>
            <a:endParaRPr lang="en-US" sz="145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45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450">
                <a:solidFill>
                  <a:schemeClr val="accent6"/>
                </a:solidFill>
                <a:latin typeface="firacode" charset="0"/>
                <a:cs typeface="firacode" charset="0"/>
              </a:rPr>
              <a:t> Therefore, unlike for or while loop, a do-while check for the condition after executing the statements of the loop body. </a:t>
            </a:r>
            <a:endParaRPr lang="en-US" sz="145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45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558290" y="3181985"/>
            <a:ext cx="567055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FF0000"/>
                </a:solidFill>
                <a:latin typeface="firacode" charset="0"/>
                <a:cs typeface="firacode" charset="0"/>
              </a:rPr>
              <a:t>Note :</a:t>
            </a:r>
            <a:endParaRPr lang="en-US">
              <a:solidFill>
                <a:srgbClr val="FF0000"/>
              </a:solidFill>
              <a:latin typeface="firacode" charset="0"/>
              <a:cs typeface="firacode" charset="0"/>
            </a:endParaRPr>
          </a:p>
          <a:p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  </a:t>
            </a:r>
            <a:r>
              <a:rPr lang="en-US">
                <a:solidFill>
                  <a:schemeClr val="tx2"/>
                </a:solidFill>
                <a:latin typeface="firacode" charset="0"/>
                <a:cs typeface="firacode" charset="0"/>
              </a:rPr>
              <a:t>The minimum iteration of while loop  is 0 and do while loop 1 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649980" y="2265045"/>
            <a:ext cx="8832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6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or</a:t>
            </a:r>
            <a:endParaRPr lang="en-US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349375" y="2669540"/>
            <a:ext cx="66135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The do while loop execute the statement then it check the condition.</a:t>
            </a:r>
            <a:r>
              <a:rPr lang="en-US">
                <a:latin typeface="firacode" charset="0"/>
                <a:cs typeface="firacode" charset="0"/>
              </a:rPr>
              <a:t>.</a:t>
            </a:r>
            <a:endParaRPr lang="en-US"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8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4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49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6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7" name="Google Shape;493;p29"/>
          <p:cNvSpPr txBox="1"/>
          <p:nvPr/>
        </p:nvSpPr>
        <p:spPr>
          <a:xfrm>
            <a:off x="145768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IN" dirty="0">
                <a:solidFill>
                  <a:schemeClr val="accent3"/>
                </a:solidFill>
              </a:rPr>
              <a:t> JAVA Programming 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115695" y="648970"/>
            <a:ext cx="5450205" cy="445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300" b="1">
                <a:solidFill>
                  <a:srgbClr val="00B050"/>
                </a:solidFill>
                <a:latin typeface="firacode" charset="0"/>
                <a:cs typeface="firacode" charset="0"/>
              </a:rPr>
              <a:t>do While Loop syntax :</a:t>
            </a:r>
            <a:endParaRPr lang="en-US" sz="2300" b="1">
              <a:solidFill>
                <a:srgbClr val="00B050"/>
              </a:solidFill>
              <a:latin typeface="firacode" charset="0"/>
              <a:cs typeface="firacode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349375" y="1183640"/>
            <a:ext cx="6670040" cy="16529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Clr>
                <a:srgbClr val="FFFFFF"/>
              </a:buClr>
              <a:buNone/>
            </a:pPr>
            <a:r>
              <a:rPr lang="en-US" sz="1450">
                <a:solidFill>
                  <a:schemeClr val="accent6"/>
                </a:solidFill>
                <a:latin typeface="firacode" charset="0"/>
                <a:cs typeface="firacode" charset="0"/>
              </a:rPr>
              <a:t> do</a:t>
            </a:r>
            <a:endParaRPr lang="en-US" sz="145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1450">
                <a:solidFill>
                  <a:schemeClr val="accent6"/>
                </a:solidFill>
                <a:latin typeface="firacode" charset="0"/>
                <a:cs typeface="firacode" charset="0"/>
              </a:rPr>
              <a:t>{</a:t>
            </a:r>
            <a:endParaRPr lang="en-US" sz="145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1450">
                <a:solidFill>
                  <a:schemeClr val="accent6"/>
                </a:solidFill>
                <a:latin typeface="firacode" charset="0"/>
                <a:cs typeface="firacode" charset="0"/>
              </a:rPr>
              <a:t>    // Loop Body</a:t>
            </a:r>
            <a:endParaRPr lang="en-US" sz="145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1450">
                <a:solidFill>
                  <a:schemeClr val="accent6"/>
                </a:solidFill>
                <a:latin typeface="firacode" charset="0"/>
                <a:cs typeface="firacode" charset="0"/>
              </a:rPr>
              <a:t>    Update_expression</a:t>
            </a:r>
            <a:endParaRPr lang="en-US" sz="145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1450">
                <a:solidFill>
                  <a:schemeClr val="accent6"/>
                </a:solidFill>
                <a:latin typeface="firacode" charset="0"/>
                <a:cs typeface="firacode" charset="0"/>
              </a:rPr>
              <a:t>}</a:t>
            </a:r>
            <a:endParaRPr lang="en-US" sz="145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1450">
                <a:solidFill>
                  <a:schemeClr val="accent6"/>
                </a:solidFill>
                <a:latin typeface="firacode" charset="0"/>
                <a:cs typeface="firacode" charset="0"/>
              </a:rPr>
              <a:t>// Condition check</a:t>
            </a:r>
            <a:endParaRPr lang="en-US" sz="145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1450">
                <a:solidFill>
                  <a:schemeClr val="accent6"/>
                </a:solidFill>
                <a:latin typeface="firacode" charset="0"/>
                <a:cs typeface="firacode" charset="0"/>
              </a:rPr>
              <a:t>while (test_expression);</a:t>
            </a:r>
            <a:endParaRPr lang="en-US" sz="145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349375" y="3028950"/>
            <a:ext cx="45440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2"/>
                </a:solidFill>
                <a:latin typeface="firacode" charset="0"/>
                <a:cs typeface="firacode" charset="0"/>
              </a:rPr>
              <a:t>Test expression is boolean type</a:t>
            </a:r>
            <a:endParaRPr lang="en-US">
              <a:solidFill>
                <a:schemeClr val="accent2"/>
              </a:solidFill>
              <a:latin typeface="firacode" charset="0"/>
              <a:cs typeface="firacode" charset="0"/>
            </a:endParaRPr>
          </a:p>
        </p:txBody>
      </p:sp>
      <p:pic>
        <p:nvPicPr>
          <p:cNvPr id="10" name="Picture 9" descr="do whi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9950" y="648970"/>
            <a:ext cx="4150360" cy="36106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49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1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6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899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399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899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2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899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9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7" name="Google Shape;493;p29"/>
          <p:cNvSpPr txBox="1"/>
          <p:nvPr/>
        </p:nvSpPr>
        <p:spPr>
          <a:xfrm>
            <a:off x="145768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IN" dirty="0">
                <a:solidFill>
                  <a:schemeClr val="accent3"/>
                </a:solidFill>
              </a:rPr>
              <a:t> JAVA Programming 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115695" y="648970"/>
            <a:ext cx="5450205" cy="445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300" b="1">
                <a:solidFill>
                  <a:srgbClr val="00B050"/>
                </a:solidFill>
                <a:latin typeface="firacode" charset="0"/>
                <a:cs typeface="firacode" charset="0"/>
              </a:rPr>
              <a:t>Example :</a:t>
            </a:r>
            <a:endParaRPr lang="en-US" sz="2300" b="1">
              <a:solidFill>
                <a:srgbClr val="00B050"/>
              </a:solidFill>
              <a:latin typeface="firacode" charset="0"/>
              <a:cs typeface="firacode" charset="0"/>
            </a:endParaRPr>
          </a:p>
        </p:txBody>
      </p:sp>
      <p:pic>
        <p:nvPicPr>
          <p:cNvPr id="2" name="Picture 1" descr="do while loop"/>
          <p:cNvPicPr>
            <a:picLocks noChangeAspect="1"/>
          </p:cNvPicPr>
          <p:nvPr/>
        </p:nvPicPr>
        <p:blipFill>
          <a:blip r:embed="rId1"/>
          <a:srcRect l="6505" t="8728" r="7037" b="8728"/>
          <a:stretch>
            <a:fillRect/>
          </a:stretch>
        </p:blipFill>
        <p:spPr>
          <a:xfrm>
            <a:off x="3006090" y="648970"/>
            <a:ext cx="5578475" cy="39458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99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Programming </a:t>
            </a:r>
            <a:r>
              <a:rPr lang="en-GB" dirty="0">
                <a:solidFill>
                  <a:schemeClr val="accent2"/>
                </a:solidFill>
              </a:rPr>
              <a:t>JAVA </a:t>
            </a:r>
            <a:r>
              <a:rPr lang="en-GB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1859478" y="2719879"/>
            <a:ext cx="7086596" cy="5174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GB" dirty="0"/>
              <a:t>/* Here is where your </a:t>
            </a:r>
            <a:r>
              <a:rPr lang="en-IN" altLang="en-GB" dirty="0"/>
              <a:t>journey for your dream</a:t>
            </a:r>
            <a:r>
              <a:rPr lang="en-GB" dirty="0"/>
              <a:t> begins */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2395150" y="211105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>
                <a:solidFill>
                  <a:schemeClr val="accent6"/>
                </a:solidFill>
              </a:rPr>
              <a:t>Looping Statement</a:t>
            </a:r>
            <a:r>
              <a:rPr lang="en-GB" dirty="0">
                <a:solidFill>
                  <a:schemeClr val="accent6"/>
                </a:solidFill>
              </a:rPr>
              <a:t> ; 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551940" y="1790065"/>
            <a:ext cx="506095" cy="2317583"/>
            <a:chOff x="1413525" y="1759900"/>
            <a:chExt cx="506100" cy="2488561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6907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dirty="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" grpId="0"/>
      <p:bldP spid="459" grpId="0" build="p"/>
      <p:bldP spid="46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9"/>
          <p:cNvSpPr txBox="1">
            <a:spLocks noGrp="1"/>
          </p:cNvSpPr>
          <p:nvPr>
            <p:ph type="title"/>
          </p:nvPr>
        </p:nvSpPr>
        <p:spPr>
          <a:xfrm flipH="1">
            <a:off x="1584381" y="1622538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01</a:t>
            </a:r>
            <a:endParaRPr dirty="0"/>
          </a:p>
        </p:txBody>
      </p:sp>
      <p:sp>
        <p:nvSpPr>
          <p:cNvPr id="482" name="Google Shape;482;p29"/>
          <p:cNvSpPr txBox="1">
            <a:spLocks noGrp="1"/>
          </p:cNvSpPr>
          <p:nvPr>
            <p:ph type="subTitle" idx="2"/>
          </p:nvPr>
        </p:nvSpPr>
        <p:spPr>
          <a:xfrm>
            <a:off x="2446225" y="1624919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IN" dirty="0"/>
              <a:t>For Loop</a:t>
            </a:r>
            <a:r>
              <a:rPr lang="en-IN" dirty="0"/>
              <a:t> ; </a:t>
            </a:r>
            <a:endParaRPr dirty="0"/>
          </a:p>
        </p:txBody>
      </p:sp>
      <p:sp>
        <p:nvSpPr>
          <p:cNvPr id="483" name="Google Shape;483;p29"/>
          <p:cNvSpPr txBox="1">
            <a:spLocks noGrp="1"/>
          </p:cNvSpPr>
          <p:nvPr>
            <p:ph type="title" idx="3"/>
          </p:nvPr>
        </p:nvSpPr>
        <p:spPr>
          <a:xfrm flipH="1">
            <a:off x="2800118" y="2328465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02</a:t>
            </a:r>
            <a:endParaRPr dirty="0"/>
          </a:p>
        </p:txBody>
      </p:sp>
      <p:sp>
        <p:nvSpPr>
          <p:cNvPr id="485" name="Google Shape;485;p29"/>
          <p:cNvSpPr txBox="1">
            <a:spLocks noGrp="1"/>
          </p:cNvSpPr>
          <p:nvPr>
            <p:ph type="subTitle" idx="5"/>
          </p:nvPr>
        </p:nvSpPr>
        <p:spPr>
          <a:xfrm>
            <a:off x="3672218" y="2328453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IN" dirty="0"/>
              <a:t>While Loop</a:t>
            </a:r>
            <a:r>
              <a:rPr lang="en-IN" dirty="0"/>
              <a:t>;</a:t>
            </a:r>
            <a:endParaRPr dirty="0"/>
          </a:p>
        </p:txBody>
      </p:sp>
      <p:sp>
        <p:nvSpPr>
          <p:cNvPr id="486" name="Google Shape;486;p29"/>
          <p:cNvSpPr txBox="1">
            <a:spLocks noGrp="1"/>
          </p:cNvSpPr>
          <p:nvPr>
            <p:ph type="title" idx="6"/>
          </p:nvPr>
        </p:nvSpPr>
        <p:spPr>
          <a:xfrm flipH="1">
            <a:off x="4150006" y="315177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03</a:t>
            </a:r>
            <a:endParaRPr dirty="0"/>
          </a:p>
        </p:txBody>
      </p:sp>
      <p:sp>
        <p:nvSpPr>
          <p:cNvPr id="488" name="Google Shape;488;p29"/>
          <p:cNvSpPr txBox="1">
            <a:spLocks noGrp="1"/>
          </p:cNvSpPr>
          <p:nvPr>
            <p:ph type="subTitle" idx="8"/>
          </p:nvPr>
        </p:nvSpPr>
        <p:spPr>
          <a:xfrm>
            <a:off x="5022106" y="315176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IN" dirty="0"/>
              <a:t>do While loop</a:t>
            </a:r>
            <a:r>
              <a:rPr lang="en-IN" dirty="0"/>
              <a:t>;</a:t>
            </a:r>
            <a:endParaRPr dirty="0"/>
          </a:p>
        </p:txBody>
      </p:sp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Table Of </a:t>
            </a:r>
            <a:r>
              <a:rPr lang="en-GB" dirty="0">
                <a:solidFill>
                  <a:schemeClr val="accent2"/>
                </a:solidFill>
              </a:rPr>
              <a:t>‘Contents’</a:t>
            </a:r>
            <a:r>
              <a:rPr lang="en-GB" dirty="0"/>
              <a:t> </a:t>
            </a:r>
            <a:r>
              <a:rPr lang="en-GB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90" name="Google Shape;490;p29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8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3" name="Google Shape;493;p29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>
                <a:solidFill>
                  <a:schemeClr val="accent3"/>
                </a:solidFill>
              </a:rPr>
              <a:t>JAVA Programming</a:t>
            </a:r>
            <a:endParaRPr lang="en-IN" sz="1400" dirty="0">
              <a:solidFill>
                <a:schemeClr val="accent3"/>
              </a:solidFill>
            </a:endParaRPr>
          </a:p>
        </p:txBody>
      </p:sp>
      <p:sp>
        <p:nvSpPr>
          <p:cNvPr id="494" name="Google Shape;494;p29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>
                <a:solidFill>
                  <a:schemeClr val="accent3"/>
                </a:solidFill>
              </a:rPr>
              <a:t>H</a:t>
            </a:r>
            <a:r>
              <a:rPr lang="en-GB" sz="1400" dirty="0">
                <a:solidFill>
                  <a:schemeClr val="accent3"/>
                </a:solidFill>
              </a:rPr>
              <a:t>iveed.java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" grpId="0"/>
      <p:bldP spid="482" grpId="0" build="p"/>
      <p:bldP spid="483" grpId="0"/>
      <p:bldP spid="485" grpId="0" build="p"/>
      <p:bldP spid="486" grpId="0"/>
      <p:bldP spid="488" grpId="0" build="p"/>
      <p:bldP spid="48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7175" y="1948815"/>
            <a:ext cx="7245985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500" dirty="0">
                <a:solidFill>
                  <a:schemeClr val="accent6"/>
                </a:solidFill>
                <a:latin typeface="firacode" charset="0"/>
                <a:ea typeface="Fira Code" panose="020B0809050000020004" pitchFamily="49" charset="0"/>
                <a:cs typeface="firacode" charset="0"/>
              </a:rPr>
              <a:t>Loops in Programming Language come into use when programmer need to repeatedly execute a block of statements .</a:t>
            </a:r>
            <a:endParaRPr lang="en-US" sz="1500" dirty="0">
              <a:solidFill>
                <a:schemeClr val="accent6"/>
              </a:solidFill>
              <a:latin typeface="firacode" charset="0"/>
              <a:ea typeface="Fira Code" panose="020B0809050000020004" pitchFamily="49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500" dirty="0">
              <a:solidFill>
                <a:schemeClr val="accent6"/>
              </a:solidFill>
              <a:latin typeface="firacode" charset="0"/>
              <a:ea typeface="Fira Code" panose="020B0809050000020004" pitchFamily="49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500" dirty="0">
                <a:solidFill>
                  <a:schemeClr val="accent6"/>
                </a:solidFill>
                <a:latin typeface="firacode" charset="0"/>
                <a:ea typeface="Fira Code" panose="020B0809050000020004" pitchFamily="49" charset="0"/>
                <a:cs typeface="firacode" charset="0"/>
              </a:rPr>
              <a:t>It's a fundamental construct used for automating repetitive tasks or processing elements of data structures.</a:t>
            </a:r>
            <a:endParaRPr lang="en-US" sz="1500" dirty="0">
              <a:solidFill>
                <a:schemeClr val="accent6"/>
              </a:solidFill>
              <a:latin typeface="firacode" charset="0"/>
              <a:ea typeface="Fira Code" panose="020B0809050000020004" pitchFamily="49" charset="0"/>
              <a:cs typeface="firacode" charset="0"/>
            </a:endParaRPr>
          </a:p>
        </p:txBody>
      </p:sp>
      <p:sp>
        <p:nvSpPr>
          <p:cNvPr id="7" name="Google Shape;493;p29"/>
          <p:cNvSpPr txBox="1"/>
          <p:nvPr/>
        </p:nvSpPr>
        <p:spPr>
          <a:xfrm>
            <a:off x="145768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IN" dirty="0">
                <a:solidFill>
                  <a:schemeClr val="accent3"/>
                </a:solidFill>
              </a:rPr>
              <a:t> JAVA Programming 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115695" y="1148080"/>
            <a:ext cx="5450205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500" b="1">
                <a:solidFill>
                  <a:srgbClr val="00B050"/>
                </a:solidFill>
                <a:latin typeface="firacode" charset="0"/>
                <a:cs typeface="firacode" charset="0"/>
              </a:rPr>
              <a:t>What is Looping Statement :</a:t>
            </a:r>
            <a:endParaRPr lang="en-US" sz="2500" b="1">
              <a:solidFill>
                <a:srgbClr val="00B050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99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7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059906" y="40196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IN" dirty="0"/>
              <a:t> 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819275" y="1294130"/>
            <a:ext cx="7245985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500" dirty="0">
                <a:solidFill>
                  <a:schemeClr val="accent6"/>
                </a:solidFill>
                <a:latin typeface="firacode" charset="0"/>
                <a:ea typeface="Fira Code" panose="020B0809050000020004" pitchFamily="49" charset="0"/>
                <a:cs typeface="firacode" charset="0"/>
              </a:rPr>
              <a:t>The for statement consumes the initialization, condition, and increment/decrement in one line thereby providing a shorter, easy-to-debug structure of looping.</a:t>
            </a:r>
            <a:endParaRPr lang="en-US" sz="1500" dirty="0">
              <a:solidFill>
                <a:schemeClr val="accent6"/>
              </a:solidFill>
              <a:latin typeface="firacode" charset="0"/>
              <a:ea typeface="Fira Code" panose="020B0809050000020004" pitchFamily="49" charset="0"/>
              <a:cs typeface="firacode" charset="0"/>
            </a:endParaRPr>
          </a:p>
        </p:txBody>
      </p:sp>
      <p:sp>
        <p:nvSpPr>
          <p:cNvPr id="7" name="Google Shape;493;p29"/>
          <p:cNvSpPr txBox="1"/>
          <p:nvPr/>
        </p:nvSpPr>
        <p:spPr>
          <a:xfrm>
            <a:off x="145768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IN" dirty="0">
                <a:solidFill>
                  <a:schemeClr val="accent3"/>
                </a:solidFill>
              </a:rPr>
              <a:t> JAVA Programming 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115695" y="648970"/>
            <a:ext cx="5450205" cy="445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300" b="1">
                <a:solidFill>
                  <a:srgbClr val="00B050"/>
                </a:solidFill>
                <a:latin typeface="firacode" charset="0"/>
                <a:cs typeface="firacode" charset="0"/>
              </a:rPr>
              <a:t>For loop :</a:t>
            </a:r>
            <a:endParaRPr lang="en-US" sz="2300" b="1">
              <a:solidFill>
                <a:srgbClr val="00B050"/>
              </a:solidFill>
              <a:latin typeface="firacode" charset="0"/>
              <a:cs typeface="firacode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115695" y="2277745"/>
            <a:ext cx="5450205" cy="445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300" b="1">
                <a:solidFill>
                  <a:srgbClr val="00B050"/>
                </a:solidFill>
                <a:latin typeface="firacode" charset="0"/>
                <a:cs typeface="firacode" charset="0"/>
              </a:rPr>
              <a:t>For loop syntax :</a:t>
            </a:r>
            <a:endParaRPr lang="en-US" sz="2300" b="1">
              <a:solidFill>
                <a:srgbClr val="00B050"/>
              </a:solidFill>
              <a:latin typeface="firacode" charset="0"/>
              <a:cs typeface="firacode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364105" y="2820035"/>
            <a:ext cx="6506210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for (initialization exp; test exp; update exp)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{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     // body of the loop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     // statements we want to execute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}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99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5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5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199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059906" y="40196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IN" dirty="0"/>
              <a:t> 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776730" y="1044575"/>
            <a:ext cx="724598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500" dirty="0">
                <a:solidFill>
                  <a:schemeClr val="accent6"/>
                </a:solidFill>
                <a:latin typeface="firacode" charset="0"/>
                <a:ea typeface="Fira Code" panose="020B0809050000020004" pitchFamily="49" charset="0"/>
                <a:cs typeface="firacode" charset="0"/>
              </a:rPr>
              <a:t>Initialization Expression .</a:t>
            </a:r>
            <a:endParaRPr lang="en-US" sz="1500" dirty="0">
              <a:solidFill>
                <a:schemeClr val="accent6"/>
              </a:solidFill>
              <a:latin typeface="firacode" charset="0"/>
              <a:ea typeface="Fira Code" panose="020B0809050000020004" pitchFamily="49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500" dirty="0">
              <a:solidFill>
                <a:schemeClr val="accent6"/>
              </a:solidFill>
              <a:latin typeface="firacode" charset="0"/>
              <a:ea typeface="Fira Code" panose="020B0809050000020004" pitchFamily="49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500" dirty="0">
                <a:solidFill>
                  <a:schemeClr val="accent6"/>
                </a:solidFill>
                <a:latin typeface="firacode" charset="0"/>
                <a:ea typeface="Fira Code" panose="020B0809050000020004" pitchFamily="49" charset="0"/>
                <a:cs typeface="firacode" charset="0"/>
              </a:rPr>
              <a:t>Test Expression.</a:t>
            </a:r>
            <a:endParaRPr lang="en-US" sz="1500" dirty="0">
              <a:solidFill>
                <a:schemeClr val="accent6"/>
              </a:solidFill>
              <a:latin typeface="firacode" charset="0"/>
              <a:ea typeface="Fira Code" panose="020B0809050000020004" pitchFamily="49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500" dirty="0">
              <a:solidFill>
                <a:schemeClr val="accent6"/>
              </a:solidFill>
              <a:latin typeface="firacode" charset="0"/>
              <a:ea typeface="Fira Code" panose="020B0809050000020004" pitchFamily="49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500" dirty="0">
                <a:solidFill>
                  <a:schemeClr val="accent6"/>
                </a:solidFill>
                <a:latin typeface="firacode" charset="0"/>
                <a:ea typeface="Fira Code" panose="020B0809050000020004" pitchFamily="49" charset="0"/>
                <a:cs typeface="firacode" charset="0"/>
              </a:rPr>
              <a:t>Update Expression.</a:t>
            </a:r>
            <a:endParaRPr lang="en-US" sz="1500" dirty="0">
              <a:solidFill>
                <a:schemeClr val="accent6"/>
              </a:solidFill>
              <a:latin typeface="firacode" charset="0"/>
              <a:ea typeface="Fira Code" panose="020B0809050000020004" pitchFamily="49" charset="0"/>
              <a:cs typeface="firacode" charset="0"/>
            </a:endParaRPr>
          </a:p>
          <a:p>
            <a:pPr marL="0" indent="0">
              <a:buClr>
                <a:srgbClr val="FFFFFF"/>
              </a:buClr>
              <a:buNone/>
            </a:pPr>
            <a:endParaRPr lang="en-US" sz="1500" dirty="0">
              <a:solidFill>
                <a:srgbClr val="FF0000"/>
              </a:solidFill>
              <a:latin typeface="firacode" charset="0"/>
              <a:ea typeface="Fira Code" panose="020B0809050000020004" pitchFamily="49" charset="0"/>
              <a:cs typeface="firacode" charset="0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1500" dirty="0">
                <a:solidFill>
                  <a:srgbClr val="FF0000"/>
                </a:solidFill>
                <a:latin typeface="firacode" charset="0"/>
                <a:ea typeface="Fira Code" panose="020B0809050000020004" pitchFamily="49" charset="0"/>
                <a:cs typeface="firacode" charset="0"/>
              </a:rPr>
              <a:t>NOTE:</a:t>
            </a:r>
            <a:endParaRPr lang="en-US" sz="1500" dirty="0">
              <a:solidFill>
                <a:schemeClr val="accent6"/>
              </a:solidFill>
              <a:latin typeface="firacode" charset="0"/>
              <a:ea typeface="Fira Code" panose="020B0809050000020004" pitchFamily="49" charset="0"/>
              <a:cs typeface="firacode" charset="0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1500" dirty="0">
                <a:solidFill>
                  <a:srgbClr val="FFFF00"/>
                </a:solidFill>
                <a:latin typeface="firacode" charset="0"/>
                <a:ea typeface="Fira Code" panose="020B0809050000020004" pitchFamily="49" charset="0"/>
                <a:cs typeface="firacode" charset="0"/>
              </a:rPr>
              <a:t>All these parts are optional in for loop.</a:t>
            </a:r>
            <a:endParaRPr lang="en-US" sz="1500" dirty="0">
              <a:solidFill>
                <a:srgbClr val="FFFF00"/>
              </a:solidFill>
              <a:latin typeface="firacode" charset="0"/>
              <a:ea typeface="Fira Code" panose="020B0809050000020004" pitchFamily="49" charset="0"/>
              <a:cs typeface="firacode" charset="0"/>
            </a:endParaRPr>
          </a:p>
        </p:txBody>
      </p:sp>
      <p:sp>
        <p:nvSpPr>
          <p:cNvPr id="7" name="Google Shape;493;p29"/>
          <p:cNvSpPr txBox="1"/>
          <p:nvPr/>
        </p:nvSpPr>
        <p:spPr>
          <a:xfrm>
            <a:off x="145768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IN" dirty="0">
                <a:solidFill>
                  <a:schemeClr val="accent3"/>
                </a:solidFill>
              </a:rPr>
              <a:t> JAVA Programming 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115695" y="599440"/>
            <a:ext cx="5450205" cy="445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300" b="1">
                <a:solidFill>
                  <a:srgbClr val="00B050"/>
                </a:solidFill>
                <a:latin typeface="firacode" charset="0"/>
                <a:cs typeface="firacode" charset="0"/>
              </a:rPr>
              <a:t>For loop parts :</a:t>
            </a:r>
            <a:endParaRPr lang="en-US" sz="2300" b="1">
              <a:solidFill>
                <a:srgbClr val="00B050"/>
              </a:solidFill>
              <a:latin typeface="firacode" charset="0"/>
              <a:cs typeface="firacode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412875" y="3097530"/>
            <a:ext cx="7661275" cy="12693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b="1">
                <a:solidFill>
                  <a:schemeClr val="accent6"/>
                </a:solidFill>
                <a:latin typeface="firacode" charset="0"/>
                <a:cs typeface="firacode" charset="0"/>
              </a:rPr>
              <a:t>1. Initialization Expression</a:t>
            </a:r>
            <a:endParaRPr lang="en-US" b="1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         In this expression, we have to initialize the loop counter to some value.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        Ex : int i=0 ; 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49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3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649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349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8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699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25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059906" y="40196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IN" dirty="0"/>
              <a:t> </a:t>
            </a:r>
            <a:endParaRPr lang="en-IN" dirty="0"/>
          </a:p>
        </p:txBody>
      </p:sp>
      <p:sp>
        <p:nvSpPr>
          <p:cNvPr id="7" name="Google Shape;493;p29"/>
          <p:cNvSpPr txBox="1"/>
          <p:nvPr/>
        </p:nvSpPr>
        <p:spPr>
          <a:xfrm>
            <a:off x="145768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IN" dirty="0">
                <a:solidFill>
                  <a:schemeClr val="accent3"/>
                </a:solidFill>
              </a:rPr>
              <a:t> JAVA Programming 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115695" y="648970"/>
            <a:ext cx="5450205" cy="445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300" b="1">
                <a:solidFill>
                  <a:srgbClr val="00B050"/>
                </a:solidFill>
                <a:latin typeface="firacode" charset="0"/>
                <a:cs typeface="firacode" charset="0"/>
              </a:rPr>
              <a:t>For loop parts :</a:t>
            </a:r>
            <a:endParaRPr lang="en-US" sz="2300" b="1">
              <a:solidFill>
                <a:srgbClr val="00B050"/>
              </a:solidFill>
              <a:latin typeface="firacode" charset="0"/>
              <a:cs typeface="firacode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349375" y="1183640"/>
            <a:ext cx="6670040" cy="2461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chemeClr val="accent6"/>
                </a:solidFill>
                <a:latin typeface="firacode" charset="0"/>
                <a:cs typeface="firacode" charset="0"/>
              </a:rPr>
              <a:t>2.Test Expression</a:t>
            </a:r>
            <a:endParaRPr lang="en-US" b="1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        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 In this expression, programmer have to test the condition. If the condition evaluates to true then, loop will execute the body of the loop and go to the update expression. 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Otherwise, we will exit from the for a loop.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  Ex :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   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      i&lt;=10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49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4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1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9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059906" y="40196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IN" dirty="0"/>
              <a:t> </a:t>
            </a:r>
            <a:endParaRPr lang="en-IN" dirty="0"/>
          </a:p>
        </p:txBody>
      </p:sp>
      <p:sp>
        <p:nvSpPr>
          <p:cNvPr id="7" name="Google Shape;493;p29"/>
          <p:cNvSpPr txBox="1"/>
          <p:nvPr/>
        </p:nvSpPr>
        <p:spPr>
          <a:xfrm>
            <a:off x="145768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IN" dirty="0">
                <a:solidFill>
                  <a:schemeClr val="accent3"/>
                </a:solidFill>
              </a:rPr>
              <a:t> JAVA Programming 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115695" y="648970"/>
            <a:ext cx="5450205" cy="445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300" b="1">
                <a:solidFill>
                  <a:srgbClr val="00B050"/>
                </a:solidFill>
                <a:latin typeface="firacode" charset="0"/>
                <a:cs typeface="firacode" charset="0"/>
              </a:rPr>
              <a:t>For loop parts :</a:t>
            </a:r>
            <a:endParaRPr lang="en-US" sz="2300" b="1">
              <a:solidFill>
                <a:srgbClr val="00B050"/>
              </a:solidFill>
              <a:latin typeface="firacode" charset="0"/>
              <a:cs typeface="firacode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349375" y="1183640"/>
            <a:ext cx="667004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chemeClr val="accent6"/>
                </a:solidFill>
                <a:latin typeface="firacode" charset="0"/>
                <a:cs typeface="firacode" charset="0"/>
              </a:rPr>
              <a:t>3. Update Expression:</a:t>
            </a:r>
            <a:endParaRPr lang="en-US" b="1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        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After executing the loop body, this expression increments/decrements the loop variable by some value.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  Ex :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   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      i++/i--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7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99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1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8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449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059906" y="40196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IN" dirty="0"/>
              <a:t> </a:t>
            </a:r>
            <a:endParaRPr lang="en-IN" dirty="0"/>
          </a:p>
        </p:txBody>
      </p:sp>
      <p:sp>
        <p:nvSpPr>
          <p:cNvPr id="7" name="Google Shape;493;p29"/>
          <p:cNvSpPr txBox="1"/>
          <p:nvPr/>
        </p:nvSpPr>
        <p:spPr>
          <a:xfrm>
            <a:off x="145768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IN" dirty="0">
                <a:solidFill>
                  <a:schemeClr val="accent3"/>
                </a:solidFill>
              </a:rPr>
              <a:t> JAVA Programming </a:t>
            </a:r>
            <a:endParaRPr lang="en-IN" dirty="0">
              <a:solidFill>
                <a:schemeClr val="accent3"/>
              </a:solidFill>
            </a:endParaRPr>
          </a:p>
        </p:txBody>
      </p:sp>
      <p:pic>
        <p:nvPicPr>
          <p:cNvPr id="2" name="Picture 1" descr="for loo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9815" y="766445"/>
            <a:ext cx="3333750" cy="3489325"/>
          </a:xfrm>
          <a:prstGeom prst="rect">
            <a:avLst/>
          </a:prstGeom>
        </p:spPr>
      </p:pic>
      <p:pic>
        <p:nvPicPr>
          <p:cNvPr id="4" name="Picture 3" descr="for loop"/>
          <p:cNvPicPr>
            <a:picLocks noChangeAspect="1"/>
          </p:cNvPicPr>
          <p:nvPr/>
        </p:nvPicPr>
        <p:blipFill>
          <a:blip r:embed="rId2"/>
          <a:srcRect l="5872" t="8728" r="6275" b="7222"/>
          <a:stretch>
            <a:fillRect/>
          </a:stretch>
        </p:blipFill>
        <p:spPr>
          <a:xfrm>
            <a:off x="4725670" y="157480"/>
            <a:ext cx="4237355" cy="4323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2897</Words>
  <Application>WPS Presentation</Application>
  <PresentationFormat>On-screen Show (16:9)</PresentationFormat>
  <Paragraphs>212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Arial</vt:lpstr>
      <vt:lpstr>SimSun</vt:lpstr>
      <vt:lpstr>Wingdings</vt:lpstr>
      <vt:lpstr>Arial</vt:lpstr>
      <vt:lpstr>Fira Code</vt:lpstr>
      <vt:lpstr>Segoe Print</vt:lpstr>
      <vt:lpstr>Wingdings</vt:lpstr>
      <vt:lpstr>Fira Code</vt:lpstr>
      <vt:lpstr>Yu Gothic UI Semibold</vt:lpstr>
      <vt:lpstr>Microsoft YaHei</vt:lpstr>
      <vt:lpstr>Arial Unicode MS</vt:lpstr>
      <vt:lpstr>firacode</vt:lpstr>
      <vt:lpstr>Programming Language Workshop for Beginners by Slidesgo</vt:lpstr>
      <vt:lpstr>Programming JAVA {</vt:lpstr>
      <vt:lpstr>Programming JAVA {</vt:lpstr>
      <vt:lpstr>Table Of ‘Contents’ {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JAVA {</dc:title>
  <dc:creator>Chandra Sekar .T.M</dc:creator>
  <cp:lastModifiedBy>DELL</cp:lastModifiedBy>
  <cp:revision>3</cp:revision>
  <dcterms:created xsi:type="dcterms:W3CDTF">2024-05-10T16:14:00Z</dcterms:created>
  <dcterms:modified xsi:type="dcterms:W3CDTF">2024-05-16T12:18:08Z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7CC0D1DE9A9444E9B435148C020A96D7_13</vt:lpwstr>
  </property>
  <property fmtid="{D5CDD505-2E9C-101B-9397-08002B2CF9AE}" pid="3" name="KSOProductBuildVer">
    <vt:lpwstr>1033-12.2.0.16909</vt:lpwstr>
  </property>
</Properties>
</file>