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8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</p:sldIdLst>
  <p:sldSz cx="12192000" cy="6858000"/>
  <p:notesSz cx="6858000" cy="9144000"/>
  <p:embeddedFontLst>
    <p:embeddedFont>
      <p:font typeface="Barlow Condensed" panose="00000506000000000000" pitchFamily="2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2241-FC79-430E-99DE-71DECFDD54A5}">
  <a:tblStyle styleId="{B71E2241-FC79-430E-99DE-71DECFDD54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0bb15ed3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0bb15ed3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0bb15ed3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0bb15ed3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0bb15ed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0bb15ed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0bb15ed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0bb15ed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0bb15ed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5f0bb15ed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0bb15ed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0bb15ed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bb15ed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0bb15ed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0bb15ed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f0bb15ed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f0bb15ed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f0bb15ed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-6767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1769806" y="-10"/>
            <a:ext cx="0" cy="31365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2"/>
          <p:cNvSpPr/>
          <p:nvPr/>
        </p:nvSpPr>
        <p:spPr>
          <a:xfrm>
            <a:off x="1265794" y="30268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20153" y="3486153"/>
            <a:ext cx="3371850" cy="337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5400000" flipH="1">
            <a:off x="10097854" y="2201017"/>
            <a:ext cx="108000" cy="4080271"/>
            <a:chOff x="1710811" y="-39"/>
            <a:chExt cx="108000" cy="4080271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495575" y="2485875"/>
            <a:ext cx="5547000" cy="162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396800" y="3132000"/>
            <a:ext cx="788250" cy="788246"/>
            <a:chOff x="968775" y="1180050"/>
            <a:chExt cx="262750" cy="262775"/>
          </a:xfrm>
        </p:grpSpPr>
        <p:sp>
          <p:nvSpPr>
            <p:cNvPr id="21" name="Google Shape;21;p2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0012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488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32394" y="2836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860400" y="396000"/>
            <a:ext cx="788250" cy="788246"/>
            <a:chOff x="968775" y="1180050"/>
            <a:chExt cx="262750" cy="262775"/>
          </a:xfrm>
        </p:grpSpPr>
        <p:sp>
          <p:nvSpPr>
            <p:cNvPr id="29" name="Google Shape;29;p3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697150" y="2150000"/>
            <a:ext cx="21411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5513700" y="2150000"/>
            <a:ext cx="58227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1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80012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4488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32394" y="2836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60400" y="396000"/>
            <a:ext cx="788250" cy="788246"/>
            <a:chOff x="968775" y="1180050"/>
            <a:chExt cx="262750" cy="262775"/>
          </a:xfrm>
        </p:grpSpPr>
        <p:sp>
          <p:nvSpPr>
            <p:cNvPr id="40" name="Google Shape;40;p4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93150" y="2006000"/>
            <a:ext cx="21411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3081700" y="2006000"/>
            <a:ext cx="38559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2"/>
          </p:nvPr>
        </p:nvSpPr>
        <p:spPr>
          <a:xfrm>
            <a:off x="7618100" y="2006000"/>
            <a:ext cx="38559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4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inverse">
  <p:cSld name="TITLE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94488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732394" y="55414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5"/>
          <p:cNvGrpSpPr/>
          <p:nvPr/>
        </p:nvGrpSpPr>
        <p:grpSpPr>
          <a:xfrm>
            <a:off x="860400" y="5653800"/>
            <a:ext cx="788250" cy="788246"/>
            <a:chOff x="968775" y="1180050"/>
            <a:chExt cx="262750" cy="262775"/>
          </a:xfrm>
        </p:grpSpPr>
        <p:sp>
          <p:nvSpPr>
            <p:cNvPr id="52" name="Google Shape;52;p5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497600" y="1350000"/>
            <a:ext cx="52959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969700" y="2542350"/>
            <a:ext cx="3535800" cy="14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401700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308300" y="645500"/>
            <a:ext cx="1032300" cy="102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p6"/>
          <p:cNvGrpSpPr/>
          <p:nvPr/>
        </p:nvGrpSpPr>
        <p:grpSpPr>
          <a:xfrm>
            <a:off x="442275" y="755375"/>
            <a:ext cx="788250" cy="788246"/>
            <a:chOff x="968775" y="1180050"/>
            <a:chExt cx="262750" cy="262775"/>
          </a:xfrm>
        </p:grpSpPr>
        <p:sp>
          <p:nvSpPr>
            <p:cNvPr id="62" name="Google Shape;62;p6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213675" y="2262000"/>
            <a:ext cx="3708300" cy="369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4209997" y="2262000"/>
            <a:ext cx="3708300" cy="369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8269312" y="2262000"/>
            <a:ext cx="3708300" cy="369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665725" y="543500"/>
            <a:ext cx="9543900" cy="122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one below another">
  <p:cSld name="TITLE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442275" y="401700"/>
            <a:ext cx="112938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613100" y="569300"/>
            <a:ext cx="1032300" cy="102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747075" y="679175"/>
            <a:ext cx="788250" cy="788246"/>
            <a:chOff x="968775" y="1180050"/>
            <a:chExt cx="262750" cy="262775"/>
          </a:xfrm>
        </p:grpSpPr>
        <p:sp>
          <p:nvSpPr>
            <p:cNvPr id="74" name="Google Shape;74;p7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2449725" y="1885450"/>
            <a:ext cx="6113100" cy="122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4351875" y="3221750"/>
            <a:ext cx="6713100" cy="267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TITLE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3533200" y="2418850"/>
            <a:ext cx="6336900" cy="19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sz="18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>
            <a:off x="2495574" y="2790675"/>
            <a:ext cx="9221943" cy="162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highlight>
                  <a:schemeClr val="accent1"/>
                </a:highlight>
              </a:rPr>
              <a:t>PRECEDENCE AND    ASSOCIATIVITY  </a:t>
            </a:r>
            <a:endParaRPr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2"/>
          <p:cNvGrpSpPr/>
          <p:nvPr/>
        </p:nvGrpSpPr>
        <p:grpSpPr>
          <a:xfrm rot="10800000" flipH="1">
            <a:off x="11667429" y="2777729"/>
            <a:ext cx="108000" cy="4080271"/>
            <a:chOff x="1710811" y="-39"/>
            <a:chExt cx="108000" cy="4080271"/>
          </a:xfrm>
        </p:grpSpPr>
        <p:cxnSp>
          <p:nvCxnSpPr>
            <p:cNvPr id="234" name="Google Shape;234;p2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" name="Google Shape;235;p2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22"/>
          <p:cNvGrpSpPr/>
          <p:nvPr/>
        </p:nvGrpSpPr>
        <p:grpSpPr>
          <a:xfrm rot="5400000" flipH="1">
            <a:off x="10097854" y="4262004"/>
            <a:ext cx="108000" cy="4080271"/>
            <a:chOff x="1710811" y="-39"/>
            <a:chExt cx="108000" cy="4080271"/>
          </a:xfrm>
        </p:grpSpPr>
        <p:cxnSp>
          <p:nvCxnSpPr>
            <p:cNvPr id="261" name="Google Shape;261;p2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2" name="Google Shape;262;p2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E829180-6B42-3F08-0CF4-15D717E10D3E}"/>
              </a:ext>
            </a:extLst>
          </p:cNvPr>
          <p:cNvSpPr txBox="1"/>
          <p:nvPr/>
        </p:nvSpPr>
        <p:spPr>
          <a:xfrm>
            <a:off x="139147" y="1292086"/>
            <a:ext cx="1173811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3. TRUNCATION : 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It is the process of reducing the number of bits of an integer . </a:t>
            </a:r>
          </a:p>
          <a:p>
            <a:r>
              <a:rPr lang="en-IN" sz="2000" dirty="0" err="1"/>
              <a:t>Eg</a:t>
            </a:r>
            <a:r>
              <a:rPr lang="en-IN" sz="2000" dirty="0"/>
              <a:t> : Truncating a 16-bit integer to an 8-bit Integer ( Larger integer type to a smaller integer type)</a:t>
            </a:r>
          </a:p>
          <a:p>
            <a:r>
              <a:rPr lang="en-IN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Consider a 16-bit unsigned integer -</a:t>
            </a:r>
            <a:r>
              <a:rPr lang="en-IN" sz="2000" dirty="0">
                <a:sym typeface="Wingdings" panose="05000000000000000000" pitchFamily="2" charset="2"/>
              </a:rPr>
              <a:t> 0x1234</a:t>
            </a:r>
            <a:endParaRPr lang="en-IN" sz="2000" dirty="0"/>
          </a:p>
          <a:p>
            <a:r>
              <a:rPr lang="en-IN" sz="2000" dirty="0"/>
              <a:t>        Binary representation(16-Bit) -</a:t>
            </a:r>
            <a:r>
              <a:rPr lang="en-IN" sz="2000" dirty="0">
                <a:sym typeface="Wingdings" panose="05000000000000000000" pitchFamily="2" charset="2"/>
              </a:rPr>
              <a:t> 0001 0010 </a:t>
            </a:r>
            <a:r>
              <a:rPr lang="en-IN" sz="2000" b="1" dirty="0">
                <a:sym typeface="Wingdings" panose="05000000000000000000" pitchFamily="2" charset="2"/>
              </a:rPr>
              <a:t>0011 0100</a:t>
            </a:r>
          </a:p>
          <a:p>
            <a:r>
              <a:rPr lang="en-IN" sz="2000" dirty="0">
                <a:sym typeface="Wingdings" panose="05000000000000000000" pitchFamily="2" charset="2"/>
              </a:rPr>
              <a:t>        Binary representation(8-Bit)  -  0011 0100 </a:t>
            </a:r>
          </a:p>
          <a:p>
            <a:r>
              <a:rPr lang="en-IN" sz="2000" dirty="0">
                <a:sym typeface="Wingdings" panose="05000000000000000000" pitchFamily="2" charset="2"/>
              </a:rPr>
              <a:t>        When truncated to an 8-bit unsigned integer, only the lower 8 bits are kept.</a:t>
            </a:r>
          </a:p>
          <a:p>
            <a:endParaRPr lang="en-IN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Consider a 16-Bit signed integer with a negative value -12345</a:t>
            </a:r>
          </a:p>
          <a:p>
            <a:r>
              <a:rPr lang="en-IN" sz="2000" dirty="0">
                <a:sym typeface="Wingdings" panose="05000000000000000000" pitchFamily="2" charset="2"/>
              </a:rPr>
              <a:t>         Binary representation (16-Bit) - 1100 1100 </a:t>
            </a:r>
            <a:r>
              <a:rPr lang="en-IN" sz="2000" b="1" dirty="0">
                <a:sym typeface="Wingdings" panose="05000000000000000000" pitchFamily="2" charset="2"/>
              </a:rPr>
              <a:t>1100 0111</a:t>
            </a:r>
            <a:r>
              <a:rPr lang="en-IN" sz="2000" dirty="0">
                <a:sym typeface="Wingdings" panose="05000000000000000000" pitchFamily="2" charset="2"/>
              </a:rPr>
              <a:t>.</a:t>
            </a:r>
          </a:p>
          <a:p>
            <a:r>
              <a:rPr lang="en-IN" sz="2000" dirty="0">
                <a:sym typeface="Wingdings" panose="05000000000000000000" pitchFamily="2" charset="2"/>
              </a:rPr>
              <a:t>          When truncated to 8 bits, only the lower 8 bits are retained- 1100 0111</a:t>
            </a:r>
          </a:p>
          <a:p>
            <a:r>
              <a:rPr lang="en-IN" sz="2000" dirty="0">
                <a:sym typeface="Wingdings" panose="05000000000000000000" pitchFamily="2" charset="2"/>
              </a:rPr>
              <a:t> To find the magnitude, invert the bits and add1 : 1100 0111 - 0011 1000   0011 1001. Since the sign bit was 1, the value is -57.</a:t>
            </a:r>
          </a:p>
          <a:p>
            <a:r>
              <a:rPr lang="en-IN" sz="2000" dirty="0">
                <a:sym typeface="Wingdings" panose="05000000000000000000" pitchFamily="2" charset="2"/>
              </a:rPr>
              <a:t> </a:t>
            </a:r>
          </a:p>
          <a:p>
            <a:r>
              <a:rPr lang="en-IN" sz="2000" dirty="0">
                <a:sym typeface="Wingdings" panose="05000000000000000000" pitchFamily="2" charset="2"/>
              </a:rPr>
              <a:t>        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3"/>
          <p:cNvGrpSpPr/>
          <p:nvPr/>
        </p:nvGrpSpPr>
        <p:grpSpPr>
          <a:xfrm rot="5400000" flipH="1">
            <a:off x="10125554" y="-290246"/>
            <a:ext cx="108000" cy="4080271"/>
            <a:chOff x="1710811" y="-39"/>
            <a:chExt cx="108000" cy="4080271"/>
          </a:xfrm>
        </p:grpSpPr>
        <p:cxnSp>
          <p:nvCxnSpPr>
            <p:cNvPr id="271" name="Google Shape;271;p2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2" name="Google Shape;272;p2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 rot="-5400000" flipH="1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274" name="Google Shape;274;p2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5" name="Google Shape;275;p2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EF168B-BF02-8201-117B-CEE30FF409FF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TRUNCATE AT DECIMAL POINT: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Removes the fractional point of a floating-point number, resulting in an integer value. This can be  done in two ways:</a:t>
            </a:r>
          </a:p>
          <a:p>
            <a:pPr marL="342900" indent="-342900">
              <a:buAutoNum type="arabicPeriod"/>
            </a:pPr>
            <a:r>
              <a:rPr lang="en-IN" sz="2000" b="1" u="sng" dirty="0"/>
              <a:t>Using Type Casting</a:t>
            </a:r>
            <a:r>
              <a:rPr lang="en-IN" sz="2000" dirty="0"/>
              <a:t> : Simple and direct method to truncate a floating-point value by casting it to an integer type.</a:t>
            </a:r>
          </a:p>
          <a:p>
            <a:r>
              <a:rPr lang="en-IN" sz="2000" dirty="0"/>
              <a:t>       Example:  ‘(int)123.456’ yields ‘123’.</a:t>
            </a:r>
          </a:p>
          <a:p>
            <a:pPr marL="342900" indent="-342900">
              <a:buAutoNum type="arabicPeriod" startAt="2"/>
            </a:pPr>
            <a:r>
              <a:rPr lang="en-IN" sz="2000" b="1" u="sng" dirty="0"/>
              <a:t>Using ‘</a:t>
            </a:r>
            <a:r>
              <a:rPr lang="en-IN" sz="2000" b="1" u="sng" dirty="0" err="1"/>
              <a:t>trunc</a:t>
            </a:r>
            <a:r>
              <a:rPr lang="en-IN" sz="2000" b="1" u="sng" dirty="0"/>
              <a:t>’ function</a:t>
            </a:r>
            <a:r>
              <a:rPr lang="en-IN" sz="2000" dirty="0"/>
              <a:t>: Part of the ‘</a:t>
            </a:r>
            <a:r>
              <a:rPr lang="en-IN" sz="2000" dirty="0" err="1"/>
              <a:t>math.h</a:t>
            </a:r>
            <a:r>
              <a:rPr lang="en-IN" sz="2000" dirty="0"/>
              <a:t>’ library, provides explicit truncation of floating point values.</a:t>
            </a:r>
          </a:p>
          <a:p>
            <a:r>
              <a:rPr lang="en-IN" sz="2000" dirty="0"/>
              <a:t>		      Returns the truncated value as a floating-point number with zero fractional part.</a:t>
            </a:r>
          </a:p>
          <a:p>
            <a:r>
              <a:rPr lang="en-IN" sz="2000" dirty="0"/>
              <a:t>       Example:   ‘</a:t>
            </a:r>
            <a:r>
              <a:rPr lang="en-IN" sz="2000" dirty="0" err="1"/>
              <a:t>trunc</a:t>
            </a:r>
            <a:r>
              <a:rPr lang="en-IN" sz="2000" dirty="0"/>
              <a:t>(123.456)’ yields ‘123.0’.</a:t>
            </a:r>
          </a:p>
          <a:p>
            <a:endParaRPr lang="en-IN" sz="2000" dirty="0"/>
          </a:p>
          <a:p>
            <a:r>
              <a:rPr lang="en-IN" sz="2000" b="1" u="sng" dirty="0"/>
              <a:t>OVEFLOW AND UNDERFLOW IN C</a:t>
            </a:r>
          </a:p>
          <a:p>
            <a:endParaRPr lang="en-IN" sz="2000" dirty="0"/>
          </a:p>
          <a:p>
            <a:r>
              <a:rPr lang="en-IN" sz="2000" b="1" dirty="0"/>
              <a:t>OVERFLOW and UNDERFLOW</a:t>
            </a:r>
            <a:r>
              <a:rPr lang="en-IN" sz="2000" dirty="0"/>
              <a:t> in C refer to situations where arithmetic operations exceed the storage capacity of the data type being used, leading to incorrect results.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These phenomena occur because data types in C have fixed sizes.</a:t>
            </a:r>
          </a:p>
          <a:p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4"/>
          <p:cNvGrpSpPr/>
          <p:nvPr/>
        </p:nvGrpSpPr>
        <p:grpSpPr>
          <a:xfrm rot="-5400000" flipH="1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282" name="Google Shape;282;p2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3" name="Google Shape;283;p2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24"/>
          <p:cNvSpPr txBox="1"/>
          <p:nvPr/>
        </p:nvSpPr>
        <p:spPr>
          <a:xfrm>
            <a:off x="7579988" y="3329580"/>
            <a:ext cx="8502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4"/>
          <p:cNvGrpSpPr/>
          <p:nvPr/>
        </p:nvGrpSpPr>
        <p:grpSpPr>
          <a:xfrm rot="5400000" flipH="1">
            <a:off x="10125554" y="-290246"/>
            <a:ext cx="108000" cy="4080271"/>
            <a:chOff x="1710811" y="-39"/>
            <a:chExt cx="108000" cy="4080271"/>
          </a:xfrm>
        </p:grpSpPr>
        <p:cxnSp>
          <p:nvCxnSpPr>
            <p:cNvPr id="302" name="Google Shape;302;p2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3" name="Google Shape;303;p2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70F7FB-E459-14AA-0BC2-EF0407B9C108}"/>
              </a:ext>
            </a:extLst>
          </p:cNvPr>
          <p:cNvSpPr txBox="1"/>
          <p:nvPr/>
        </p:nvSpPr>
        <p:spPr>
          <a:xfrm>
            <a:off x="308113" y="1192424"/>
            <a:ext cx="1168297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OVERFLOW</a:t>
            </a:r>
            <a:r>
              <a:rPr lang="en-US" sz="2000" dirty="0"/>
              <a:t>: Overflow happens when a calculation produces a result that is larger than the maximum value the data type can represent.</a:t>
            </a:r>
          </a:p>
          <a:p>
            <a:endParaRPr lang="en-US" sz="2000" dirty="0"/>
          </a:p>
          <a:p>
            <a:r>
              <a:rPr lang="en-US" sz="2000" b="1" u="sng" dirty="0"/>
              <a:t>EXAMPLE</a:t>
            </a:r>
            <a:r>
              <a:rPr lang="en-US" sz="2000" dirty="0"/>
              <a:t>: 1.  For an 8-bit unsigned integer, the range is from ‘0’ to ‘255’. If an operation exceeds this range, overflow occurs.</a:t>
            </a:r>
          </a:p>
          <a:p>
            <a:r>
              <a:rPr lang="en-US" sz="2000" dirty="0"/>
              <a:t>                  2.  For a 16-bit integer, the range is from ‘-32768’ to ‘32767’. If an operation exceeds this range, overflow occurs.</a:t>
            </a:r>
          </a:p>
          <a:p>
            <a:endParaRPr lang="en-US" sz="2000" dirty="0"/>
          </a:p>
          <a:p>
            <a:r>
              <a:rPr lang="en-US" sz="2000" b="1" u="sng" dirty="0"/>
              <a:t>UNDERFLOW</a:t>
            </a:r>
            <a:r>
              <a:rPr lang="en-US" sz="2000" dirty="0"/>
              <a:t>: Underflow occurs when a calculation produces a result that is smaller than the minimum value the data type can represent.</a:t>
            </a:r>
          </a:p>
          <a:p>
            <a:endParaRPr lang="en-US" sz="2000" dirty="0"/>
          </a:p>
          <a:p>
            <a:r>
              <a:rPr lang="en-US" sz="2000" b="1" u="sng" dirty="0"/>
              <a:t>EXAMPLE</a:t>
            </a:r>
            <a:r>
              <a:rPr lang="en-US" sz="2000" dirty="0"/>
              <a:t> :1.  For an 8-bit unsigned integer, the range is from ‘0’ to ‘255’. If an operation results in a value below ‘0’, underflow occurs.</a:t>
            </a:r>
          </a:p>
          <a:p>
            <a:r>
              <a:rPr lang="en-US" sz="2000" dirty="0"/>
              <a:t>                   2.  For floating-point </a:t>
            </a:r>
            <a:r>
              <a:rPr lang="en-US" sz="2000" dirty="0" err="1"/>
              <a:t>mnumbers</a:t>
            </a:r>
            <a:r>
              <a:rPr lang="en-US" sz="2000" dirty="0"/>
              <a:t>, underflow occurs when a value becomes too small to be represented within the precision limits of the data type, often leading to a value of ‘0’.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388F6-057B-21E0-5D32-7F3FD9341BBC}"/>
              </a:ext>
            </a:extLst>
          </p:cNvPr>
          <p:cNvSpPr txBox="1"/>
          <p:nvPr/>
        </p:nvSpPr>
        <p:spPr>
          <a:xfrm>
            <a:off x="506896" y="1470991"/>
            <a:ext cx="11340547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Avoiding Overflow and Underflow</a:t>
            </a:r>
          </a:p>
          <a:p>
            <a:r>
              <a:rPr lang="en-US" sz="2400" dirty="0"/>
              <a:t>To avoid overflow and underflow, you can: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Check bounds before performing arithmetic operations.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Use larger data types if larger ranges are needed.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Utilize safe arithmetic functions provided by some libraries or implement custom checks in your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Compiler warnings and flags can sometimes help detect potential overflow and underflow issues during compilation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87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CB4FA8-71FF-E2A1-2605-10BD0A09313B}"/>
              </a:ext>
            </a:extLst>
          </p:cNvPr>
          <p:cNvSpPr txBox="1"/>
          <p:nvPr/>
        </p:nvSpPr>
        <p:spPr>
          <a:xfrm>
            <a:off x="304800" y="840467"/>
            <a:ext cx="114861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SIGN-EXTENSION</a:t>
            </a:r>
          </a:p>
          <a:p>
            <a:endParaRPr lang="en-IN" dirty="0"/>
          </a:p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endParaRPr lang="en-IN" sz="2400" dirty="0"/>
          </a:p>
          <a:p>
            <a:r>
              <a:rPr lang="en-IN" sz="2400" dirty="0"/>
              <a:t>int main() {</a:t>
            </a:r>
          </a:p>
          <a:p>
            <a:r>
              <a:rPr lang="en-IN" sz="2400" dirty="0"/>
              <a:t>    int8_t </a:t>
            </a:r>
            <a:r>
              <a:rPr lang="en-IN" sz="2400" dirty="0" err="1"/>
              <a:t>small_number</a:t>
            </a:r>
            <a:r>
              <a:rPr lang="en-IN" sz="2400" dirty="0"/>
              <a:t> = -30; // 8-bit signed integer</a:t>
            </a:r>
          </a:p>
          <a:p>
            <a:r>
              <a:rPr lang="en-IN" sz="2400" dirty="0"/>
              <a:t>    int16_t </a:t>
            </a:r>
            <a:r>
              <a:rPr lang="en-IN" sz="2400" dirty="0" err="1"/>
              <a:t>larger_number</a:t>
            </a:r>
            <a:r>
              <a:rPr lang="en-IN" sz="2400" dirty="0"/>
              <a:t> = </a:t>
            </a:r>
            <a:r>
              <a:rPr lang="en-IN" sz="2400" dirty="0" err="1"/>
              <a:t>small_number</a:t>
            </a:r>
            <a:r>
              <a:rPr lang="en-IN" sz="2400" dirty="0"/>
              <a:t>; // 16-bit signed integer</a:t>
            </a:r>
          </a:p>
          <a:p>
            <a:endParaRPr lang="en-IN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("Original 8-bit value: %d\n", </a:t>
            </a:r>
            <a:r>
              <a:rPr lang="en-IN" sz="2400" dirty="0" err="1"/>
              <a:t>small_number</a:t>
            </a:r>
            <a:r>
              <a:rPr lang="en-IN" sz="2400" dirty="0"/>
              <a:t>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("Extended 16-bit value: %d\n", </a:t>
            </a:r>
            <a:r>
              <a:rPr lang="en-IN" sz="2400" dirty="0" err="1"/>
              <a:t>larger_number</a:t>
            </a:r>
            <a:r>
              <a:rPr lang="en-IN" sz="2400" dirty="0"/>
              <a:t>);</a:t>
            </a:r>
          </a:p>
          <a:p>
            <a:r>
              <a:rPr lang="en-IN" sz="2400" dirty="0"/>
              <a:t>    </a:t>
            </a:r>
          </a:p>
          <a:p>
            <a:r>
              <a:rPr lang="en-IN" sz="2400" dirty="0"/>
              <a:t>    return 0;</a:t>
            </a:r>
          </a:p>
          <a:p>
            <a:r>
              <a:rPr lang="en-IN" sz="2400" dirty="0"/>
              <a:t>}</a:t>
            </a:r>
          </a:p>
          <a:p>
            <a:r>
              <a:rPr lang="en-IN" sz="2400" b="1" u="sng" dirty="0"/>
              <a:t>OUTPUT:</a:t>
            </a:r>
          </a:p>
          <a:p>
            <a:r>
              <a:rPr lang="en-US" sz="2400" dirty="0"/>
              <a:t>Original 8-bit value: -30</a:t>
            </a:r>
          </a:p>
          <a:p>
            <a:r>
              <a:rPr lang="en-US" sz="2400" dirty="0"/>
              <a:t>Extended 16-bit value: -30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8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E9D98D-0574-6361-9BF4-1D308F5EC55D}"/>
              </a:ext>
            </a:extLst>
          </p:cNvPr>
          <p:cNvSpPr txBox="1"/>
          <p:nvPr/>
        </p:nvSpPr>
        <p:spPr>
          <a:xfrm>
            <a:off x="450574" y="1060175"/>
            <a:ext cx="1142337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    ZERO EXTENSION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uint8_t </a:t>
            </a:r>
            <a:r>
              <a:rPr lang="en-IN" sz="2000" dirty="0" err="1"/>
              <a:t>small_number</a:t>
            </a:r>
            <a:r>
              <a:rPr lang="en-IN" sz="2000" dirty="0"/>
              <a:t> = 250; // 8-bit unsigned integer</a:t>
            </a:r>
          </a:p>
          <a:p>
            <a:r>
              <a:rPr lang="en-IN" sz="2000" dirty="0"/>
              <a:t>    uint16_t </a:t>
            </a:r>
            <a:r>
              <a:rPr lang="en-IN" sz="2000" dirty="0" err="1"/>
              <a:t>larger_number</a:t>
            </a:r>
            <a:r>
              <a:rPr lang="en-IN" sz="2000" dirty="0"/>
              <a:t> = </a:t>
            </a:r>
            <a:r>
              <a:rPr lang="en-IN" sz="2000" dirty="0" err="1"/>
              <a:t>small_number</a:t>
            </a:r>
            <a:r>
              <a:rPr lang="en-IN" sz="2000" dirty="0"/>
              <a:t>; // 16-bit unsigned integer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("Original 8-bit value: %u\n", </a:t>
            </a:r>
            <a:r>
              <a:rPr lang="en-IN" sz="2000" dirty="0" err="1"/>
              <a:t>small_number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("Extended 16-bit value: %u\n", </a:t>
            </a:r>
            <a:r>
              <a:rPr lang="en-IN" sz="2000" dirty="0" err="1"/>
              <a:t>larger_number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r>
              <a:rPr lang="en-US" sz="2000" dirty="0"/>
              <a:t>Original 8-bit value: 250</a:t>
            </a:r>
          </a:p>
          <a:p>
            <a:r>
              <a:rPr lang="en-US" sz="2000" dirty="0"/>
              <a:t>Extended 16-bit value: 250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57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E16325-42AA-FB8A-9C68-DEECA230F3B6}"/>
              </a:ext>
            </a:extLst>
          </p:cNvPr>
          <p:cNvSpPr txBox="1"/>
          <p:nvPr/>
        </p:nvSpPr>
        <p:spPr>
          <a:xfrm>
            <a:off x="477077" y="1103243"/>
            <a:ext cx="1144987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	</a:t>
            </a:r>
            <a:r>
              <a:rPr lang="en-IN" sz="2000" b="1" u="sng" dirty="0"/>
              <a:t>TRUNCATING A 16-BIT INTEGER TO AN 8-BIT INTEGER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uint16_t </a:t>
            </a:r>
            <a:r>
              <a:rPr lang="en-IN" sz="2000" dirty="0" err="1"/>
              <a:t>large_value</a:t>
            </a:r>
            <a:r>
              <a:rPr lang="en-IN" sz="2000" dirty="0"/>
              <a:t> = 0x1234; // 16-bit unsigned integer</a:t>
            </a:r>
          </a:p>
          <a:p>
            <a:r>
              <a:rPr lang="en-IN" sz="2000" dirty="0"/>
              <a:t>    uint8_t </a:t>
            </a:r>
            <a:r>
              <a:rPr lang="en-IN" sz="2000" dirty="0" err="1"/>
              <a:t>small_value</a:t>
            </a:r>
            <a:r>
              <a:rPr lang="en-IN" sz="2000" dirty="0"/>
              <a:t> = (uint8_t)</a:t>
            </a:r>
            <a:r>
              <a:rPr lang="en-IN" sz="2000" dirty="0" err="1"/>
              <a:t>large_value</a:t>
            </a:r>
            <a:r>
              <a:rPr lang="en-IN" sz="2000" dirty="0"/>
              <a:t>; // Truncate to 8-bit unsigned integer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("Original 16-bit value: 0x%X\n", </a:t>
            </a:r>
            <a:r>
              <a:rPr lang="en-IN" sz="2000" dirty="0" err="1"/>
              <a:t>large_value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("Truncated 8-bit value: 0x%X\n", </a:t>
            </a:r>
            <a:r>
              <a:rPr lang="en-IN" sz="2000" dirty="0" err="1"/>
              <a:t>small_value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endParaRPr lang="en-IN" sz="2000" dirty="0"/>
          </a:p>
          <a:p>
            <a:r>
              <a:rPr lang="en-US" sz="2000" dirty="0"/>
              <a:t>Original 16-bit value: 0x1234</a:t>
            </a:r>
          </a:p>
          <a:p>
            <a:r>
              <a:rPr lang="en-US" sz="2000" dirty="0"/>
              <a:t>Truncated 8-bit value: 0x34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96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8549B-E870-C8C2-B574-5E7434CE668E}"/>
              </a:ext>
            </a:extLst>
          </p:cNvPr>
          <p:cNvSpPr txBox="1"/>
          <p:nvPr/>
        </p:nvSpPr>
        <p:spPr>
          <a:xfrm>
            <a:off x="318052" y="1013792"/>
            <a:ext cx="1141012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TRUNCATING A SIGNED INTEGER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int16_t </a:t>
            </a:r>
            <a:r>
              <a:rPr lang="en-IN" sz="2000" dirty="0" err="1"/>
              <a:t>large_value</a:t>
            </a:r>
            <a:r>
              <a:rPr lang="en-IN" sz="2000" dirty="0"/>
              <a:t> = -12345; // 16-bit signed integer</a:t>
            </a:r>
          </a:p>
          <a:p>
            <a:r>
              <a:rPr lang="en-IN" sz="2000" dirty="0"/>
              <a:t>    int8_t </a:t>
            </a:r>
            <a:r>
              <a:rPr lang="en-IN" sz="2000" dirty="0" err="1"/>
              <a:t>small_value</a:t>
            </a:r>
            <a:r>
              <a:rPr lang="en-IN" sz="2000" dirty="0"/>
              <a:t> = (int8_t)</a:t>
            </a:r>
            <a:r>
              <a:rPr lang="en-IN" sz="2000" dirty="0" err="1"/>
              <a:t>large_value</a:t>
            </a:r>
            <a:r>
              <a:rPr lang="en-IN" sz="2000" dirty="0"/>
              <a:t>; // Truncate to 8-bit signed integer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("Original 16-bit value: %d\n", </a:t>
            </a:r>
            <a:r>
              <a:rPr lang="en-IN" sz="2000" dirty="0" err="1"/>
              <a:t>large_value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("Truncated 8-bit value: %d\n", </a:t>
            </a:r>
            <a:r>
              <a:rPr lang="en-IN" sz="2000" dirty="0" err="1"/>
              <a:t>small_value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r>
              <a:rPr lang="en-US" sz="2000" dirty="0"/>
              <a:t>Original 16-bit value: -12345</a:t>
            </a:r>
          </a:p>
          <a:p>
            <a:r>
              <a:rPr lang="en-US" sz="2000" dirty="0"/>
              <a:t>Truncated 8-bit value: -57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34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6035E-9A95-64E0-1C67-BF4FFD835ACB}"/>
              </a:ext>
            </a:extLst>
          </p:cNvPr>
          <p:cNvSpPr txBox="1"/>
          <p:nvPr/>
        </p:nvSpPr>
        <p:spPr>
          <a:xfrm>
            <a:off x="546652" y="1292087"/>
            <a:ext cx="113107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</a:t>
            </a:r>
            <a:r>
              <a:rPr lang="en-IN" sz="2000" b="1" u="sng" dirty="0"/>
              <a:t>TRUNCATING DECIMAL VALUES BY USING TYPE CASTING</a:t>
            </a:r>
          </a:p>
          <a:p>
            <a:endParaRPr lang="en-IN" dirty="0"/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double </a:t>
            </a:r>
            <a:r>
              <a:rPr lang="en-IN" sz="2000" dirty="0" err="1"/>
              <a:t>floating_value</a:t>
            </a:r>
            <a:r>
              <a:rPr lang="en-IN" sz="2000" dirty="0"/>
              <a:t> = 123.456;</a:t>
            </a:r>
          </a:p>
          <a:p>
            <a:r>
              <a:rPr lang="en-IN" sz="2000" dirty="0"/>
              <a:t>    int </a:t>
            </a:r>
            <a:r>
              <a:rPr lang="en-IN" sz="2000" dirty="0" err="1"/>
              <a:t>truncated_value</a:t>
            </a:r>
            <a:r>
              <a:rPr lang="en-IN" sz="2000" dirty="0"/>
              <a:t> = (int)</a:t>
            </a:r>
            <a:r>
              <a:rPr lang="en-IN" sz="2000" dirty="0" err="1"/>
              <a:t>floating_value</a:t>
            </a:r>
            <a:r>
              <a:rPr lang="en-IN" sz="2000" dirty="0"/>
              <a:t>; // Cast to int, truncating the fractional part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("Original floating-point value: %.3f\n", </a:t>
            </a:r>
            <a:r>
              <a:rPr lang="en-IN" sz="2000" dirty="0" err="1"/>
              <a:t>floating_value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("Truncated integer value: %d\n", </a:t>
            </a:r>
            <a:r>
              <a:rPr lang="en-IN" sz="2000" dirty="0" err="1"/>
              <a:t>truncated_value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r>
              <a:rPr lang="en-IN" sz="2000" b="1" u="sng" dirty="0"/>
              <a:t>OUTPUT:</a:t>
            </a:r>
          </a:p>
          <a:p>
            <a:r>
              <a:rPr lang="en-US" sz="2000" dirty="0"/>
              <a:t>Original floating-point value: 123.456</a:t>
            </a:r>
          </a:p>
          <a:p>
            <a:r>
              <a:rPr lang="en-US" sz="2000" dirty="0"/>
              <a:t>Truncated integer value: 123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13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6BD01-058A-2C92-88C7-446FD5615DDD}"/>
              </a:ext>
            </a:extLst>
          </p:cNvPr>
          <p:cNvSpPr txBox="1"/>
          <p:nvPr/>
        </p:nvSpPr>
        <p:spPr>
          <a:xfrm>
            <a:off x="506896" y="1341783"/>
            <a:ext cx="11410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</a:t>
            </a:r>
            <a:r>
              <a:rPr lang="en-IN" sz="2000" b="1" u="sng" dirty="0"/>
              <a:t>USING TRUNC FUNCTION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math.h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double </a:t>
            </a:r>
            <a:r>
              <a:rPr lang="en-IN" sz="2000" dirty="0" err="1"/>
              <a:t>floating_value</a:t>
            </a:r>
            <a:r>
              <a:rPr lang="en-IN" sz="2000" dirty="0"/>
              <a:t> = 123.456;</a:t>
            </a:r>
          </a:p>
          <a:p>
            <a:r>
              <a:rPr lang="en-IN" sz="2000" dirty="0"/>
              <a:t>    double </a:t>
            </a:r>
            <a:r>
              <a:rPr lang="en-IN" sz="2000" dirty="0" err="1"/>
              <a:t>truncated_value</a:t>
            </a:r>
            <a:r>
              <a:rPr lang="en-IN" sz="2000" dirty="0"/>
              <a:t> = </a:t>
            </a:r>
            <a:r>
              <a:rPr lang="en-IN" sz="2000" dirty="0" err="1"/>
              <a:t>trunc</a:t>
            </a:r>
            <a:r>
              <a:rPr lang="en-IN" sz="2000" dirty="0"/>
              <a:t>(</a:t>
            </a:r>
            <a:r>
              <a:rPr lang="en-IN" sz="2000" dirty="0" err="1"/>
              <a:t>floating_value</a:t>
            </a:r>
            <a:r>
              <a:rPr lang="en-IN" sz="2000" dirty="0"/>
              <a:t>); // Use </a:t>
            </a:r>
            <a:r>
              <a:rPr lang="en-IN" sz="2000" dirty="0" err="1"/>
              <a:t>trunc</a:t>
            </a:r>
            <a:r>
              <a:rPr lang="en-IN" sz="2000" dirty="0"/>
              <a:t> to remove the fractional part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("Original floating-point value: %.3f\n", </a:t>
            </a:r>
            <a:r>
              <a:rPr lang="en-IN" sz="2000" dirty="0" err="1"/>
              <a:t>floating_value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("Truncated value using </a:t>
            </a:r>
            <a:r>
              <a:rPr lang="en-IN" sz="2000" dirty="0" err="1"/>
              <a:t>trunc</a:t>
            </a:r>
            <a:r>
              <a:rPr lang="en-IN" sz="2000" dirty="0"/>
              <a:t>: %.0f\n", </a:t>
            </a:r>
            <a:r>
              <a:rPr lang="en-IN" sz="2000" dirty="0" err="1"/>
              <a:t>truncated_value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r>
              <a:rPr lang="en-IN" sz="2000" b="1" u="sng" dirty="0"/>
              <a:t>OUTPUT</a:t>
            </a:r>
            <a:r>
              <a:rPr lang="en-IN" sz="2000" dirty="0"/>
              <a:t>:</a:t>
            </a:r>
          </a:p>
          <a:p>
            <a:r>
              <a:rPr lang="en-US" sz="2000" dirty="0"/>
              <a:t>Original floating-point value: 123.456</a:t>
            </a:r>
          </a:p>
          <a:p>
            <a:r>
              <a:rPr lang="en-US" sz="2000" dirty="0"/>
              <a:t>Truncated value using </a:t>
            </a:r>
            <a:r>
              <a:rPr lang="en-US" sz="2000" dirty="0" err="1"/>
              <a:t>trunc</a:t>
            </a:r>
            <a:r>
              <a:rPr lang="en-US" sz="2000" dirty="0"/>
              <a:t>: 123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33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169687" y="898578"/>
            <a:ext cx="11924900" cy="56624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 rot="5400000" flipH="1">
            <a:off x="10097904" y="-585033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C692AB-6286-A031-C0BB-36B13E362356}"/>
              </a:ext>
            </a:extLst>
          </p:cNvPr>
          <p:cNvSpPr txBox="1"/>
          <p:nvPr/>
        </p:nvSpPr>
        <p:spPr>
          <a:xfrm>
            <a:off x="97413" y="1427137"/>
            <a:ext cx="11924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there is more than one operator in an expression, the relative priorities of the operators with respect to each other</a:t>
            </a:r>
            <a:r>
              <a:rPr lang="en-IN" sz="2400" dirty="0"/>
              <a:t> that will determine the order</a:t>
            </a:r>
          </a:p>
          <a:p>
            <a:r>
              <a:rPr lang="en-IN" sz="2400" dirty="0"/>
              <a:t>In which the expression will be evaluated . This priority is known as Precedence.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Operators of higher precedence are applied before operators of lower precedence.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Consider the example, 4 + 3 * 2</a:t>
            </a:r>
          </a:p>
          <a:p>
            <a:r>
              <a:rPr lang="en-IN" sz="2400" dirty="0"/>
              <a:t>The operator ‘ * ‘ has higher precedence than ‘ + ‘ , causing the multiplication to be executed first, then the addition . 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Hence the value of the expression is 10.</a:t>
            </a:r>
          </a:p>
          <a:p>
            <a:r>
              <a:rPr lang="en-IN" sz="2400" dirty="0"/>
              <a:t>    4 + (3 * 2 ) = 10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8779E-CC0D-D809-C371-00E14DFB32C3}"/>
              </a:ext>
            </a:extLst>
          </p:cNvPr>
          <p:cNvSpPr txBox="1"/>
          <p:nvPr/>
        </p:nvSpPr>
        <p:spPr>
          <a:xfrm>
            <a:off x="4958499" y="572323"/>
            <a:ext cx="326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PRECEDENCE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D3A3B-AD04-0AA2-8AFA-508C04C33BFC}"/>
              </a:ext>
            </a:extLst>
          </p:cNvPr>
          <p:cNvSpPr txBox="1"/>
          <p:nvPr/>
        </p:nvSpPr>
        <p:spPr>
          <a:xfrm>
            <a:off x="417443" y="1232452"/>
            <a:ext cx="11430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OVERFLOW</a:t>
            </a:r>
          </a:p>
          <a:p>
            <a:r>
              <a:rPr lang="en-IN" sz="2000" dirty="0"/>
              <a:t>				</a:t>
            </a:r>
            <a:r>
              <a:rPr lang="en-IN" sz="2000" b="1" u="sng" dirty="0"/>
              <a:t>UNSIGNED INTEGER OVERFLOW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uint8_t </a:t>
            </a:r>
            <a:r>
              <a:rPr lang="en-IN" sz="2000" dirty="0" err="1"/>
              <a:t>max_value</a:t>
            </a:r>
            <a:r>
              <a:rPr lang="en-IN" sz="2000" dirty="0"/>
              <a:t> = 255; // Maximum value for uint8_t</a:t>
            </a:r>
          </a:p>
          <a:p>
            <a:r>
              <a:rPr lang="en-IN" sz="2000" dirty="0"/>
              <a:t>    uint8_t result = </a:t>
            </a:r>
            <a:r>
              <a:rPr lang="en-IN" sz="2000" dirty="0" err="1"/>
              <a:t>max_value</a:t>
            </a:r>
            <a:r>
              <a:rPr lang="en-IN" sz="2000" dirty="0"/>
              <a:t> + 1; // Overflow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("Result after overflow: %u\n", result); // Output will be 0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r>
              <a:rPr lang="en-IN" sz="2000" b="1" u="sng" dirty="0"/>
              <a:t>OUTPUT:</a:t>
            </a:r>
          </a:p>
          <a:p>
            <a:r>
              <a:rPr lang="en-IN" sz="2000" dirty="0"/>
              <a:t>“Result after overflow: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8C6C8-EDA5-3B8B-BE3B-3C3B87BF6093}"/>
              </a:ext>
            </a:extLst>
          </p:cNvPr>
          <p:cNvSpPr txBox="1"/>
          <p:nvPr/>
        </p:nvSpPr>
        <p:spPr>
          <a:xfrm>
            <a:off x="496957" y="1272209"/>
            <a:ext cx="112212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SIGNED INTEGER OVERFLOW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int16_t </a:t>
            </a:r>
            <a:r>
              <a:rPr lang="en-IN" sz="2000" dirty="0" err="1"/>
              <a:t>max_value</a:t>
            </a:r>
            <a:r>
              <a:rPr lang="en-IN" sz="2000" dirty="0"/>
              <a:t> = 32767; // Maximum value for int16_t</a:t>
            </a:r>
          </a:p>
          <a:p>
            <a:r>
              <a:rPr lang="en-IN" sz="2000" dirty="0"/>
              <a:t>    int16_t result = </a:t>
            </a:r>
            <a:r>
              <a:rPr lang="en-IN" sz="2000" dirty="0" err="1"/>
              <a:t>max_value</a:t>
            </a:r>
            <a:r>
              <a:rPr lang="en-IN" sz="2000" dirty="0"/>
              <a:t> + 1; // Overflow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("Result after overflow: %d\n", result); // Output will be -32768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r>
              <a:rPr lang="en-IN" sz="2000" b="1" u="sng" dirty="0"/>
              <a:t>OUTPUT:</a:t>
            </a:r>
          </a:p>
          <a:p>
            <a:r>
              <a:rPr lang="en-IN" sz="2000" dirty="0"/>
              <a:t>Result after overflow : -32768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22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571B9-09D8-B6D3-F472-891A00DDE1B8}"/>
              </a:ext>
            </a:extLst>
          </p:cNvPr>
          <p:cNvSpPr txBox="1"/>
          <p:nvPr/>
        </p:nvSpPr>
        <p:spPr>
          <a:xfrm>
            <a:off x="526774" y="1302026"/>
            <a:ext cx="1118152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  	</a:t>
            </a:r>
            <a:r>
              <a:rPr lang="en-IN" sz="2000" b="1" u="sng" dirty="0"/>
              <a:t>UNSIGNED INTEGER UNDERFLOW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uint8_t </a:t>
            </a:r>
            <a:r>
              <a:rPr lang="en-IN" sz="2000" dirty="0" err="1"/>
              <a:t>min_value</a:t>
            </a:r>
            <a:r>
              <a:rPr lang="en-IN" sz="2000" dirty="0"/>
              <a:t> = 0; // Minimum value for uint8_t</a:t>
            </a:r>
          </a:p>
          <a:p>
            <a:r>
              <a:rPr lang="en-IN" sz="2000" dirty="0"/>
              <a:t>    uint8_t result = </a:t>
            </a:r>
            <a:r>
              <a:rPr lang="en-IN" sz="2000" dirty="0" err="1"/>
              <a:t>min_value</a:t>
            </a:r>
            <a:r>
              <a:rPr lang="en-IN" sz="2000" dirty="0"/>
              <a:t> - 1; // Underflow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("Result after underflow: %u\n", result); // Output will be 255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r>
              <a:rPr lang="en-IN" sz="2000" dirty="0"/>
              <a:t>Result after underflow : 255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7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482EA-5221-65DF-9DD9-05AC9619356E}"/>
              </a:ext>
            </a:extLst>
          </p:cNvPr>
          <p:cNvSpPr txBox="1"/>
          <p:nvPr/>
        </p:nvSpPr>
        <p:spPr>
          <a:xfrm>
            <a:off x="606287" y="1282148"/>
            <a:ext cx="111914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FLOATING POINT UNDERFLOW</a:t>
            </a:r>
          </a:p>
          <a:p>
            <a:endParaRPr lang="en-IN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/>
              <a:t>int main() {</a:t>
            </a:r>
          </a:p>
          <a:p>
            <a:r>
              <a:rPr lang="en-US" sz="2000" dirty="0"/>
              <a:t>    float </a:t>
            </a:r>
            <a:r>
              <a:rPr lang="en-US" sz="2000" dirty="0" err="1"/>
              <a:t>small_value</a:t>
            </a:r>
            <a:r>
              <a:rPr lang="en-US" sz="2000" dirty="0"/>
              <a:t> = 1.0e-38; // Very small value for float</a:t>
            </a:r>
          </a:p>
          <a:p>
            <a:r>
              <a:rPr lang="en-US" sz="2000" dirty="0"/>
              <a:t>    float result = </a:t>
            </a:r>
            <a:r>
              <a:rPr lang="en-US" sz="2000" dirty="0" err="1"/>
              <a:t>small_value</a:t>
            </a:r>
            <a:r>
              <a:rPr lang="en-US" sz="2000" dirty="0"/>
              <a:t> / 10.0f; // Underflow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("Result after underflow: %e\n", result); // Output may be 0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r>
              <a:rPr lang="en-IN" sz="2000" dirty="0"/>
              <a:t>Result after underflow : 0</a:t>
            </a:r>
          </a:p>
        </p:txBody>
      </p:sp>
    </p:spTree>
    <p:extLst>
      <p:ext uri="{BB962C8B-B14F-4D97-AF65-F5344CB8AC3E}">
        <p14:creationId xmlns:p14="http://schemas.microsoft.com/office/powerpoint/2010/main" val="190142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05687-7AF5-4ECC-F19B-01AE4ADACB19}"/>
              </a:ext>
            </a:extLst>
          </p:cNvPr>
          <p:cNvSpPr txBox="1"/>
          <p:nvPr/>
        </p:nvSpPr>
        <p:spPr>
          <a:xfrm>
            <a:off x="198783" y="1295400"/>
            <a:ext cx="1139686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				</a:t>
            </a:r>
            <a:r>
              <a:rPr lang="en-US" sz="2000" b="1" u="sng" dirty="0"/>
              <a:t>EXPLICIT TYPE CONVERSION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Explicit type conversion, also known as type casting, is a way to manually convert a value from one data type to another in C. 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is often necessary when you want to perform operations that involve different data types or need to ensure a specific type for a variable.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The syntax for explicit type casting in C is:</a:t>
            </a:r>
          </a:p>
          <a:p>
            <a:endParaRPr lang="en-US" sz="2000" b="1" dirty="0"/>
          </a:p>
          <a:p>
            <a:r>
              <a:rPr lang="en-US" sz="2000" dirty="0"/>
              <a:t>     (</a:t>
            </a:r>
            <a:r>
              <a:rPr lang="en-US" sz="2000" dirty="0" err="1"/>
              <a:t>target_type</a:t>
            </a:r>
            <a:r>
              <a:rPr lang="en-US" sz="2000" dirty="0"/>
              <a:t>) value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31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ECE4E-6275-CADB-F8C4-407EF1676A77}"/>
              </a:ext>
            </a:extLst>
          </p:cNvPr>
          <p:cNvSpPr txBox="1"/>
          <p:nvPr/>
        </p:nvSpPr>
        <p:spPr>
          <a:xfrm>
            <a:off x="579782" y="758687"/>
            <a:ext cx="112212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              </a:t>
            </a:r>
            <a:r>
              <a:rPr lang="en-IN" sz="2000" b="1" u="sng" dirty="0"/>
              <a:t>EXAMPLES:</a:t>
            </a:r>
          </a:p>
          <a:p>
            <a:r>
              <a:rPr lang="en-IN" sz="2000" dirty="0"/>
              <a:t>				</a:t>
            </a:r>
            <a:r>
              <a:rPr lang="en-IN" sz="2000" b="1" u="sng" dirty="0"/>
              <a:t>INTEGER TO FLOATING POINT</a:t>
            </a:r>
          </a:p>
          <a:p>
            <a:endParaRPr lang="en-IN" sz="2000" dirty="0"/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int </a:t>
            </a:r>
            <a:r>
              <a:rPr lang="en-IN" sz="2000" dirty="0" err="1"/>
              <a:t>int_val</a:t>
            </a:r>
            <a:r>
              <a:rPr lang="en-IN" sz="2000" dirty="0"/>
              <a:t> = 10;</a:t>
            </a:r>
          </a:p>
          <a:p>
            <a:r>
              <a:rPr lang="en-IN" sz="2000" dirty="0"/>
              <a:t>    float </a:t>
            </a:r>
            <a:r>
              <a:rPr lang="en-IN" sz="2000" dirty="0" err="1"/>
              <a:t>float_val</a:t>
            </a:r>
            <a:r>
              <a:rPr lang="en-IN" sz="2000" dirty="0"/>
              <a:t>;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float_val</a:t>
            </a:r>
            <a:r>
              <a:rPr lang="en-IN" sz="2000" dirty="0"/>
              <a:t> = (float)</a:t>
            </a:r>
            <a:r>
              <a:rPr lang="en-IN" sz="2000" dirty="0" err="1"/>
              <a:t>int_val</a:t>
            </a:r>
            <a:r>
              <a:rPr lang="en-IN" sz="2000" dirty="0"/>
              <a:t>; // Explicitly cast int to float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("Integer value: %d\n", </a:t>
            </a:r>
            <a:r>
              <a:rPr lang="en-IN" sz="2000" dirty="0" err="1"/>
              <a:t>int_val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("Converted to float: %.2f\n", </a:t>
            </a:r>
            <a:r>
              <a:rPr lang="en-IN" sz="2000" dirty="0" err="1"/>
              <a:t>float_val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r>
              <a:rPr lang="en-IN" sz="2000" b="1" u="sng" dirty="0"/>
              <a:t>OUTPUT:</a:t>
            </a:r>
          </a:p>
          <a:p>
            <a:r>
              <a:rPr lang="en-IN" sz="2000" dirty="0"/>
              <a:t>Integer value: 10</a:t>
            </a:r>
          </a:p>
          <a:p>
            <a:r>
              <a:rPr lang="en-IN" sz="2000" dirty="0"/>
              <a:t>Converted to float: 10.00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05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00B54-2DF8-6657-33EC-7FF0DD490077}"/>
              </a:ext>
            </a:extLst>
          </p:cNvPr>
          <p:cNvSpPr txBox="1"/>
          <p:nvPr/>
        </p:nvSpPr>
        <p:spPr>
          <a:xfrm>
            <a:off x="516834" y="1000306"/>
            <a:ext cx="1134386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FLOATING POINT TO INTEGER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float </a:t>
            </a:r>
            <a:r>
              <a:rPr lang="en-IN" sz="2000" dirty="0" err="1"/>
              <a:t>float_val</a:t>
            </a:r>
            <a:r>
              <a:rPr lang="en-IN" sz="2000" dirty="0"/>
              <a:t> = 10.75;</a:t>
            </a:r>
          </a:p>
          <a:p>
            <a:r>
              <a:rPr lang="en-IN" sz="2000" dirty="0"/>
              <a:t>    int </a:t>
            </a:r>
            <a:r>
              <a:rPr lang="en-IN" sz="2000" dirty="0" err="1"/>
              <a:t>int_val</a:t>
            </a:r>
            <a:r>
              <a:rPr lang="en-IN" sz="2000" dirty="0"/>
              <a:t>;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int_val</a:t>
            </a:r>
            <a:r>
              <a:rPr lang="en-IN" sz="2000" dirty="0"/>
              <a:t> = (int)</a:t>
            </a:r>
            <a:r>
              <a:rPr lang="en-IN" sz="2000" dirty="0" err="1"/>
              <a:t>float_val</a:t>
            </a:r>
            <a:r>
              <a:rPr lang="en-IN" sz="2000" dirty="0"/>
              <a:t>; // Explicitly cast float to int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("Floating point value: %.2f\n", </a:t>
            </a:r>
            <a:r>
              <a:rPr lang="en-IN" sz="2000" dirty="0" err="1"/>
              <a:t>float_val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("Converted to integer: %d\n", </a:t>
            </a:r>
            <a:r>
              <a:rPr lang="en-IN" sz="2000" dirty="0" err="1"/>
              <a:t>int_val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r>
              <a:rPr lang="en-US" sz="2000" dirty="0"/>
              <a:t>Floating point value: 10.75</a:t>
            </a:r>
          </a:p>
          <a:p>
            <a:r>
              <a:rPr lang="en-US" sz="2000" dirty="0"/>
              <a:t>Converted to integer: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326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21F42-7296-87CB-3CB7-D4B44A9DEC65}"/>
              </a:ext>
            </a:extLst>
          </p:cNvPr>
          <p:cNvSpPr txBox="1"/>
          <p:nvPr/>
        </p:nvSpPr>
        <p:spPr>
          <a:xfrm>
            <a:off x="311426" y="874643"/>
            <a:ext cx="1123121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LARGE INTEGER TO SMALLER INTEGER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stdint.h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int32_t </a:t>
            </a:r>
            <a:r>
              <a:rPr lang="en-IN" sz="2000" dirty="0" err="1"/>
              <a:t>large_val</a:t>
            </a:r>
            <a:r>
              <a:rPr lang="en-IN" sz="2000" dirty="0"/>
              <a:t> = 123456789;</a:t>
            </a:r>
          </a:p>
          <a:p>
            <a:r>
              <a:rPr lang="en-IN" sz="2000" dirty="0"/>
              <a:t>    int16_t </a:t>
            </a:r>
            <a:r>
              <a:rPr lang="en-IN" sz="2000" dirty="0" err="1"/>
              <a:t>small_val</a:t>
            </a:r>
            <a:r>
              <a:rPr lang="en-IN" sz="2000" dirty="0"/>
              <a:t>;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small_val</a:t>
            </a:r>
            <a:r>
              <a:rPr lang="en-IN" sz="2000" dirty="0"/>
              <a:t> = (int16_t)</a:t>
            </a:r>
            <a:r>
              <a:rPr lang="en-IN" sz="2000" dirty="0" err="1"/>
              <a:t>large_val</a:t>
            </a:r>
            <a:r>
              <a:rPr lang="en-IN" sz="2000" dirty="0"/>
              <a:t>; // Explicitly cast int32_t to int16_t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("32-bit integer value: %d\n", </a:t>
            </a:r>
            <a:r>
              <a:rPr lang="en-IN" sz="2000" dirty="0" err="1"/>
              <a:t>large_val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("Converted to 16-bit integer: %d\n", </a:t>
            </a:r>
            <a:r>
              <a:rPr lang="en-IN" sz="2000" dirty="0" err="1"/>
              <a:t>small_val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r>
              <a:rPr lang="en-US" sz="2000" dirty="0"/>
              <a:t>32-bit integer value: 123456789</a:t>
            </a:r>
          </a:p>
          <a:p>
            <a:r>
              <a:rPr lang="en-US" sz="2000" dirty="0"/>
              <a:t>Converted to 16-bit integer: -13035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B46AB-0BE1-9E4C-C119-E9E4B65BDDCE}"/>
              </a:ext>
            </a:extLst>
          </p:cNvPr>
          <p:cNvSpPr txBox="1"/>
          <p:nvPr/>
        </p:nvSpPr>
        <p:spPr>
          <a:xfrm>
            <a:off x="274983" y="1010245"/>
            <a:ext cx="1157908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</a:t>
            </a:r>
            <a:r>
              <a:rPr lang="en-IN" sz="2000" b="1" u="sng" dirty="0"/>
              <a:t>CHARACTER TO INTEGER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char </a:t>
            </a:r>
            <a:r>
              <a:rPr lang="en-IN" sz="2000" dirty="0" err="1"/>
              <a:t>char_val</a:t>
            </a:r>
            <a:r>
              <a:rPr lang="en-IN" sz="2000" dirty="0"/>
              <a:t> = 'A';</a:t>
            </a:r>
          </a:p>
          <a:p>
            <a:r>
              <a:rPr lang="en-IN" sz="2000" dirty="0"/>
              <a:t>    int </a:t>
            </a:r>
            <a:r>
              <a:rPr lang="en-IN" sz="2000" dirty="0" err="1"/>
              <a:t>int_val</a:t>
            </a:r>
            <a:r>
              <a:rPr lang="en-IN" sz="2000" dirty="0"/>
              <a:t>;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int_val</a:t>
            </a:r>
            <a:r>
              <a:rPr lang="en-IN" sz="2000" dirty="0"/>
              <a:t> = (int)</a:t>
            </a:r>
            <a:r>
              <a:rPr lang="en-IN" sz="2000" dirty="0" err="1"/>
              <a:t>char_val</a:t>
            </a:r>
            <a:r>
              <a:rPr lang="en-IN" sz="2000" dirty="0"/>
              <a:t>; // Explicitly cast char to int</a:t>
            </a:r>
          </a:p>
          <a:p>
            <a:endParaRPr lang="en-IN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("Character value: %c\n", </a:t>
            </a:r>
            <a:r>
              <a:rPr lang="en-IN" sz="2000" dirty="0" err="1"/>
              <a:t>char_val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("Converted to integer (ASCII code): %d\n", </a:t>
            </a:r>
            <a:r>
              <a:rPr lang="en-IN" sz="2000" dirty="0" err="1"/>
              <a:t>int_val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b="1" u="sng" dirty="0"/>
              <a:t>OUTPUT:</a:t>
            </a:r>
          </a:p>
          <a:p>
            <a:r>
              <a:rPr lang="en-US" sz="2000" dirty="0"/>
              <a:t>Character value: A</a:t>
            </a:r>
          </a:p>
          <a:p>
            <a:r>
              <a:rPr lang="en-US" sz="2000" dirty="0"/>
              <a:t>Converted to integer (ASCII code): 65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2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F6509-CD55-8607-D5D9-C0E49B90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820130"/>
            <a:ext cx="9473937" cy="56183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67323-5095-AB58-E780-D3A05D1F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645" y="820131"/>
            <a:ext cx="11824355" cy="592003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31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1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4"/>
          <p:cNvGrpSpPr/>
          <p:nvPr/>
        </p:nvGrpSpPr>
        <p:grpSpPr>
          <a:xfrm rot="5400000" flipH="1">
            <a:off x="10097854" y="-541621"/>
            <a:ext cx="108000" cy="4080271"/>
            <a:chOff x="1710811" y="-39"/>
            <a:chExt cx="108000" cy="4080271"/>
          </a:xfrm>
        </p:grpSpPr>
        <p:cxnSp>
          <p:nvCxnSpPr>
            <p:cNvPr id="129" name="Google Shape;129;p1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0" name="Google Shape;130;p1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 rot="10800000" flipH="1">
            <a:off x="1685104" y="2730829"/>
            <a:ext cx="108000" cy="4080271"/>
            <a:chOff x="1710811" y="-39"/>
            <a:chExt cx="108000" cy="4080271"/>
          </a:xfrm>
        </p:grpSpPr>
        <p:cxnSp>
          <p:nvCxnSpPr>
            <p:cNvPr id="132" name="Google Shape;132;p1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" name="Google Shape;133;p1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1A625F-1883-1D62-C08F-DEA3A21E9913}"/>
              </a:ext>
            </a:extLst>
          </p:cNvPr>
          <p:cNvSpPr txBox="1"/>
          <p:nvPr/>
        </p:nvSpPr>
        <p:spPr>
          <a:xfrm>
            <a:off x="3846136" y="772998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dirty="0"/>
              <a:t>ASSOCIATIVITY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5E27A-64A2-7FC8-1967-3A5F53E85AB5}"/>
              </a:ext>
            </a:extLst>
          </p:cNvPr>
          <p:cNvSpPr txBox="1"/>
          <p:nvPr/>
        </p:nvSpPr>
        <p:spPr>
          <a:xfrm>
            <a:off x="389421" y="1444515"/>
            <a:ext cx="12345046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Consider an expression with operators of same precedence.</a:t>
            </a:r>
          </a:p>
          <a:p>
            <a:r>
              <a:rPr lang="en-IN" sz="2400" dirty="0"/>
              <a:t>4 / 2 * 3</a:t>
            </a:r>
          </a:p>
          <a:p>
            <a:r>
              <a:rPr lang="en-IN" sz="2400" dirty="0"/>
              <a:t>Here, both * and / have same precedence.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ASSOCIATIVITY of operators determines the order in which operators of </a:t>
            </a:r>
          </a:p>
          <a:p>
            <a:r>
              <a:rPr lang="en-IN" sz="2400" dirty="0"/>
              <a:t>equal precedence are evaluated when they occur in the same</a:t>
            </a:r>
          </a:p>
          <a:p>
            <a:r>
              <a:rPr lang="en-IN" sz="2400" dirty="0"/>
              <a:t>Expression . 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ASSOCIATIVITY determines the direction, left-to-right or right-to-left, in which</a:t>
            </a:r>
          </a:p>
          <a:p>
            <a:r>
              <a:rPr lang="en-IN" sz="2400" dirty="0"/>
              <a:t> the operator acts upon its operands. 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In the above example, division operator will be executed first followed by multiplication.</a:t>
            </a:r>
          </a:p>
          <a:p>
            <a:r>
              <a:rPr lang="en-IN" sz="2400" dirty="0"/>
              <a:t> The value of the expression is 6.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5"/>
          <p:cNvGrpSpPr/>
          <p:nvPr/>
        </p:nvGrpSpPr>
        <p:grpSpPr>
          <a:xfrm>
            <a:off x="167032" y="0"/>
            <a:ext cx="964184" cy="810705"/>
            <a:chOff x="968775" y="1180050"/>
            <a:chExt cx="262750" cy="262775"/>
          </a:xfrm>
        </p:grpSpPr>
        <p:sp>
          <p:nvSpPr>
            <p:cNvPr id="140" name="Google Shape;140;p15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5400000" flipH="1">
            <a:off x="10097854" y="3601454"/>
            <a:ext cx="108000" cy="4080271"/>
            <a:chOff x="1710811" y="-39"/>
            <a:chExt cx="108000" cy="4080271"/>
          </a:xfrm>
        </p:grpSpPr>
        <p:cxnSp>
          <p:nvCxnSpPr>
            <p:cNvPr id="144" name="Google Shape;144;p15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5" name="Google Shape;145;p15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4956026"/>
            <a:ext cx="1901975" cy="19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A443D-8941-1005-E2CB-2E84F0269099}"/>
              </a:ext>
            </a:extLst>
          </p:cNvPr>
          <p:cNvSpPr txBox="1"/>
          <p:nvPr/>
        </p:nvSpPr>
        <p:spPr>
          <a:xfrm>
            <a:off x="302151" y="964595"/>
            <a:ext cx="1158769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Example: n = 5 – 2 * 7 – 9 ;</a:t>
            </a:r>
          </a:p>
          <a:p>
            <a:endParaRPr lang="en-IN" sz="2400" dirty="0"/>
          </a:p>
          <a:p>
            <a:r>
              <a:rPr lang="en-IN" sz="2400" dirty="0"/>
              <a:t>The ‘*’ has a higher precedence than ‘ – ‘ so it is evaluated first, and the statement is equivalent to:</a:t>
            </a:r>
          </a:p>
          <a:p>
            <a:r>
              <a:rPr lang="en-IN" sz="2400" dirty="0"/>
              <a:t>               n = 5 – 14 – 9 ;</a:t>
            </a:r>
          </a:p>
          <a:p>
            <a:r>
              <a:rPr lang="en-IN" sz="2400" dirty="0"/>
              <a:t>The minus has left-to-right associativity, so the statement is equivalent to :</a:t>
            </a:r>
          </a:p>
          <a:p>
            <a:r>
              <a:rPr lang="en-IN" sz="2400" dirty="0"/>
              <a:t>               n = -18 ;</a:t>
            </a:r>
          </a:p>
          <a:p>
            <a:endParaRPr lang="en-IN" sz="2400" dirty="0"/>
          </a:p>
          <a:p>
            <a:r>
              <a:rPr lang="en-IN" sz="2400" dirty="0"/>
              <a:t>EXAMPLES:</a:t>
            </a:r>
          </a:p>
          <a:p>
            <a:pPr marL="457200" indent="-457200">
              <a:buAutoNum type="arabicPeriod"/>
            </a:pPr>
            <a:r>
              <a:rPr lang="en-IN" sz="2400" dirty="0"/>
              <a:t>x = 2 * 3 + 4 * 5;					x=26</a:t>
            </a:r>
          </a:p>
          <a:p>
            <a:pPr marL="457200" indent="-457200">
              <a:buAutoNum type="arabicPeriod"/>
            </a:pPr>
            <a:r>
              <a:rPr lang="en-IN" sz="2400" dirty="0"/>
              <a:t>x = 2 * ( 3 + 4) * 5;				x=70</a:t>
            </a:r>
          </a:p>
          <a:p>
            <a:pPr marL="457200" indent="-457200">
              <a:buAutoNum type="arabicPeriod"/>
            </a:pPr>
            <a:r>
              <a:rPr lang="en-IN" sz="2400" dirty="0"/>
              <a:t>x = 7 * 6 % 15/9;					x=1</a:t>
            </a:r>
          </a:p>
          <a:p>
            <a:pPr marL="457200" indent="-457200">
              <a:buAutoNum type="arabicPeriod"/>
            </a:pPr>
            <a:r>
              <a:rPr lang="en-IN" sz="2400" dirty="0"/>
              <a:t>x = 7 * ((6%15)/9);				x=0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 rot="5400000" flipH="1">
            <a:off x="10097904" y="-585033"/>
            <a:ext cx="108000" cy="4080271"/>
            <a:chOff x="1710811" y="-39"/>
            <a:chExt cx="108000" cy="4080271"/>
          </a:xfrm>
        </p:grpSpPr>
        <p:cxnSp>
          <p:nvCxnSpPr>
            <p:cNvPr id="154" name="Google Shape;154;p16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16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6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58" name="Google Shape;158;p16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9" name="Google Shape;159;p16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791A99-BC20-5A2E-C6C0-4E02E2AE21E0}"/>
              </a:ext>
            </a:extLst>
          </p:cNvPr>
          <p:cNvSpPr txBox="1"/>
          <p:nvPr/>
        </p:nvSpPr>
        <p:spPr>
          <a:xfrm>
            <a:off x="554739" y="140110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3529D-D125-8784-71B6-EBB1AD5BD6D6}"/>
              </a:ext>
            </a:extLst>
          </p:cNvPr>
          <p:cNvSpPr txBox="1"/>
          <p:nvPr/>
        </p:nvSpPr>
        <p:spPr>
          <a:xfrm>
            <a:off x="218661" y="1292087"/>
            <a:ext cx="11767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TYPE CONVERSION IN C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Type conversion in C is the process of converting one data type to another. It is performed by a compiler.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type conversion, the destination data type can’t be smaller than the source data type.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It is also called as widening conversion.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For example, if x and y are both of int type, the expression </a:t>
            </a:r>
            <a:r>
              <a:rPr lang="en-US" sz="2000" dirty="0" err="1"/>
              <a:t>x+y</a:t>
            </a:r>
            <a:r>
              <a:rPr lang="en-US" sz="2000" dirty="0"/>
              <a:t> is of int type as well.</a:t>
            </a:r>
          </a:p>
          <a:p>
            <a:r>
              <a:rPr lang="en-US" sz="2000" dirty="0"/>
              <a:t>If the variables of an expression are of different type, the expression has the same data type as that of the variable with the largest size data type present  in it. 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Type conversion is of two types:</a:t>
            </a:r>
          </a:p>
          <a:p>
            <a:r>
              <a:rPr lang="en-US" sz="2000" dirty="0"/>
              <a:t> 		1. IMPLICIT TYPE CONVERSION </a:t>
            </a:r>
          </a:p>
          <a:p>
            <a:r>
              <a:rPr lang="en-US" sz="2000" dirty="0"/>
              <a:t>		2. EXPLICIT TYPE CONVERSION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2720" y="2812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8"/>
          <p:cNvGrpSpPr/>
          <p:nvPr/>
        </p:nvGrpSpPr>
        <p:grpSpPr>
          <a:xfrm rot="-5400000" flipH="1">
            <a:off x="2288854" y="-1355399"/>
            <a:ext cx="108000" cy="4080271"/>
            <a:chOff x="1710811" y="-39"/>
            <a:chExt cx="108000" cy="4080271"/>
          </a:xfrm>
        </p:grpSpPr>
        <p:cxnSp>
          <p:nvCxnSpPr>
            <p:cNvPr id="180" name="Google Shape;180;p18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1" name="Google Shape;181;p18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 rot="10800000" flipH="1">
            <a:off x="11543479" y="2777729"/>
            <a:ext cx="108000" cy="4080271"/>
            <a:chOff x="1710811" y="-39"/>
            <a:chExt cx="108000" cy="4080271"/>
          </a:xfrm>
        </p:grpSpPr>
        <p:cxnSp>
          <p:nvCxnSpPr>
            <p:cNvPr id="183" name="Google Shape;183;p18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4" name="Google Shape;184;p18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7D3F6C-347F-4120-EB62-B73E62F4AE97}"/>
              </a:ext>
            </a:extLst>
          </p:cNvPr>
          <p:cNvSpPr txBox="1"/>
          <p:nvPr/>
        </p:nvSpPr>
        <p:spPr>
          <a:xfrm>
            <a:off x="404810" y="216601"/>
            <a:ext cx="1138237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IMPLICIT TYPE CONVERSION: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is done by the Compiler.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Type conversion takes place when more than one data type is present in an expression. Type conversion occurs to avoid loss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As said , all the data types of the variables are upgraded to the data type of the variable with the largest data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Implicit conversions lose information such as</a:t>
            </a:r>
          </a:p>
          <a:p>
            <a:r>
              <a:rPr lang="en-IN" sz="2000" dirty="0"/>
              <a:t>		1. signs can be lost ( signed implicitly converted to unsigned)</a:t>
            </a:r>
          </a:p>
          <a:p>
            <a:r>
              <a:rPr lang="en-IN" sz="2000" dirty="0"/>
              <a:t>		2. overflow can occur ( long implicitly converted to float)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DED68-A1B8-56AD-426F-90E7726714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48" t="14126" r="24634" b="5774"/>
          <a:stretch/>
        </p:blipFill>
        <p:spPr>
          <a:xfrm>
            <a:off x="4328990" y="3356613"/>
            <a:ext cx="3008765" cy="32847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9"/>
          <p:cNvGrpSpPr/>
          <p:nvPr/>
        </p:nvGrpSpPr>
        <p:grpSpPr>
          <a:xfrm rot="5400000" flipH="1">
            <a:off x="9896954" y="-290246"/>
            <a:ext cx="108000" cy="4080271"/>
            <a:chOff x="1710811" y="-39"/>
            <a:chExt cx="108000" cy="4080271"/>
          </a:xfrm>
        </p:grpSpPr>
        <p:cxnSp>
          <p:nvCxnSpPr>
            <p:cNvPr id="194" name="Google Shape;194;p19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5" name="Google Shape;195;p19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 rot="-5400000" flipH="1">
            <a:off x="1986129" y="4068054"/>
            <a:ext cx="108000" cy="4080271"/>
            <a:chOff x="1710811" y="-39"/>
            <a:chExt cx="108000" cy="4080271"/>
          </a:xfrm>
        </p:grpSpPr>
        <p:cxnSp>
          <p:nvCxnSpPr>
            <p:cNvPr id="197" name="Google Shape;197;p19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8" name="Google Shape;198;p19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D1BE60-4370-DBAB-19AF-4FB460C84AFF}"/>
              </a:ext>
            </a:extLst>
          </p:cNvPr>
          <p:cNvSpPr txBox="1"/>
          <p:nvPr/>
        </p:nvSpPr>
        <p:spPr>
          <a:xfrm>
            <a:off x="200910" y="1222517"/>
            <a:ext cx="1171279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IMPLICIT TYPE CONVERSIONS OCCUR IN THE FOLLOWING WAYS</a:t>
            </a:r>
            <a:r>
              <a:rPr lang="en-US" b="1" u="sng" dirty="0"/>
              <a:t>:</a:t>
            </a:r>
          </a:p>
          <a:p>
            <a:pPr marL="342900" indent="-342900">
              <a:buAutoNum type="arabicPeriod"/>
            </a:pPr>
            <a:r>
              <a:rPr lang="en-US" sz="2000" b="1" u="sng" dirty="0"/>
              <a:t>CONVERSION BY ASSIGNMENT:</a:t>
            </a:r>
          </a:p>
          <a:p>
            <a:r>
              <a:rPr lang="en-IN" sz="2400" dirty="0"/>
              <a:t>EXAMPLE : If f is a float type and </a:t>
            </a:r>
            <a:r>
              <a:rPr lang="en-IN" sz="2400" dirty="0" err="1"/>
              <a:t>i</a:t>
            </a:r>
            <a:r>
              <a:rPr lang="en-IN" sz="2400" dirty="0"/>
              <a:t> is an int type, </a:t>
            </a:r>
            <a:r>
              <a:rPr lang="en-IN" sz="2400" dirty="0" err="1"/>
              <a:t>i</a:t>
            </a:r>
            <a:r>
              <a:rPr lang="en-IN" sz="2400" dirty="0"/>
              <a:t> is promoted to float type in this assignment statement: </a:t>
            </a:r>
          </a:p>
          <a:p>
            <a:r>
              <a:rPr lang="en-IN" sz="2400" dirty="0"/>
              <a:t> 		f = </a:t>
            </a:r>
            <a:r>
              <a:rPr lang="en-IN" sz="2400" dirty="0" err="1"/>
              <a:t>i</a:t>
            </a:r>
            <a:r>
              <a:rPr lang="en-IN" sz="2400" dirty="0"/>
              <a:t>; </a:t>
            </a:r>
          </a:p>
          <a:p>
            <a:r>
              <a:rPr lang="en-IN" sz="2400" dirty="0"/>
              <a:t>In case of vice-versa,</a:t>
            </a:r>
          </a:p>
          <a:p>
            <a:r>
              <a:rPr lang="en-IN" sz="2400" dirty="0"/>
              <a:t>                   	</a:t>
            </a:r>
            <a:r>
              <a:rPr lang="en-IN" sz="2400" dirty="0" err="1"/>
              <a:t>i</a:t>
            </a:r>
            <a:r>
              <a:rPr lang="en-IN" sz="2400" dirty="0"/>
              <a:t>=f;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 is demoted to type 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It’s fractional part is lost on assignment to </a:t>
            </a:r>
            <a:r>
              <a:rPr lang="en-IN" sz="2400" dirty="0" err="1"/>
              <a:t>i</a:t>
            </a:r>
            <a:r>
              <a:rPr lang="en-IN" sz="2400" dirty="0"/>
              <a:t> .</a:t>
            </a:r>
          </a:p>
          <a:p>
            <a:r>
              <a:rPr lang="en-IN" sz="2400" dirty="0" err="1"/>
              <a:t>Eg</a:t>
            </a:r>
            <a:r>
              <a:rPr lang="en-IN" sz="2400" dirty="0"/>
              <a:t>: float f = 1.23;</a:t>
            </a:r>
          </a:p>
          <a:p>
            <a:r>
              <a:rPr lang="en-IN" sz="2400" dirty="0"/>
              <a:t>      int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r>
              <a:rPr lang="en-IN" sz="2400" dirty="0"/>
              <a:t>      </a:t>
            </a:r>
            <a:r>
              <a:rPr lang="en-IN" sz="2400" dirty="0" err="1"/>
              <a:t>i</a:t>
            </a:r>
            <a:r>
              <a:rPr lang="en-IN" sz="2400" dirty="0"/>
              <a:t> = f;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Here </a:t>
            </a:r>
            <a:r>
              <a:rPr lang="en-IN" sz="2400" dirty="0" err="1"/>
              <a:t>i</a:t>
            </a:r>
            <a:r>
              <a:rPr lang="en-IN" sz="2400" dirty="0"/>
              <a:t> has the value 1 and f still has the value 1.23.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fractional part is lost when a floating point number is converted to an integer type.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0"/>
          <p:cNvGrpSpPr/>
          <p:nvPr/>
        </p:nvGrpSpPr>
        <p:grpSpPr>
          <a:xfrm rot="5400000" flipH="1">
            <a:off x="9896954" y="-290246"/>
            <a:ext cx="108000" cy="4080271"/>
            <a:chOff x="1710811" y="-39"/>
            <a:chExt cx="108000" cy="4080271"/>
          </a:xfrm>
        </p:grpSpPr>
        <p:cxnSp>
          <p:nvCxnSpPr>
            <p:cNvPr id="209" name="Google Shape;209;p20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" name="Google Shape;210;p20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 rot="-5400000" flipH="1">
            <a:off x="1986129" y="4068054"/>
            <a:ext cx="108000" cy="4080271"/>
            <a:chOff x="1710811" y="-39"/>
            <a:chExt cx="108000" cy="4080271"/>
          </a:xfrm>
        </p:grpSpPr>
        <p:cxnSp>
          <p:nvCxnSpPr>
            <p:cNvPr id="212" name="Google Shape;212;p20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3" name="Google Shape;213;p20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55771F-A5CC-4217-A2F8-39604FD29103}"/>
              </a:ext>
            </a:extLst>
          </p:cNvPr>
          <p:cNvSpPr txBox="1"/>
          <p:nvPr/>
        </p:nvSpPr>
        <p:spPr>
          <a:xfrm>
            <a:off x="269582" y="854765"/>
            <a:ext cx="117901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	    </a:t>
            </a:r>
            <a:r>
              <a:rPr lang="en-US" sz="2400" b="1" u="sng" dirty="0"/>
              <a:t>CONVERSIONS OF CHARACTERS AND INTEGERS</a:t>
            </a:r>
          </a:p>
          <a:p>
            <a:endParaRPr lang="en-US" sz="2400" b="1" u="sng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000" b="1" u="sng" dirty="0"/>
              <a:t>ZERO EXTENSION: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Eg</a:t>
            </a:r>
            <a:r>
              <a:rPr lang="en-US" sz="2000" dirty="0"/>
              <a:t>: 4-bits to 8-bits </a:t>
            </a:r>
          </a:p>
          <a:p>
            <a:r>
              <a:rPr lang="en-US" sz="2000" dirty="0"/>
              <a:t>           Consider a number 4 </a:t>
            </a:r>
            <a:r>
              <a:rPr lang="en-US" sz="2000" dirty="0">
                <a:sym typeface="Wingdings" panose="05000000000000000000" pitchFamily="2" charset="2"/>
              </a:rPr>
              <a:t> 0100	          ( 4-Bit representation)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                               4  </a:t>
            </a:r>
            <a:r>
              <a:rPr lang="en-US" sz="2000" b="1" dirty="0">
                <a:sym typeface="Wingdings" panose="05000000000000000000" pitchFamily="2" charset="2"/>
              </a:rPr>
              <a:t>0000 </a:t>
            </a:r>
            <a:r>
              <a:rPr lang="en-US" sz="2000" dirty="0">
                <a:sym typeface="Wingdings" panose="05000000000000000000" pitchFamily="2" charset="2"/>
              </a:rPr>
              <a:t>0100        ( 8-Bit representation, extra bits are extended by 0).</a:t>
            </a:r>
          </a:p>
          <a:p>
            <a:r>
              <a:rPr lang="en-US" sz="2000" dirty="0">
                <a:sym typeface="Wingdings" panose="05000000000000000000" pitchFamily="2" charset="2"/>
              </a:rPr>
              <a:t>2. </a:t>
            </a:r>
            <a:r>
              <a:rPr lang="en-US" sz="2000" b="1" u="sng" dirty="0">
                <a:sym typeface="Wingdings" panose="05000000000000000000" pitchFamily="2" charset="2"/>
              </a:rPr>
              <a:t>SIGN EXTENSION: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For negative numbers,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Consider a number -4, 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                                4  0100 ( 4-Bit representation)</a:t>
            </a:r>
          </a:p>
          <a:p>
            <a:r>
              <a:rPr lang="en-US" sz="2000" dirty="0">
                <a:sym typeface="Wingdings" panose="05000000000000000000" pitchFamily="2" charset="2"/>
              </a:rPr>
              <a:t>		              1011 ( 1’s complement of 4)</a:t>
            </a:r>
          </a:p>
          <a:p>
            <a:r>
              <a:rPr lang="en-US" sz="2000" dirty="0">
                <a:sym typeface="Wingdings" panose="05000000000000000000" pitchFamily="2" charset="2"/>
              </a:rPr>
              <a:t>			       1 ( Take 2’s complement)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                                         </a:t>
            </a:r>
          </a:p>
          <a:p>
            <a:r>
              <a:rPr lang="en-US" sz="2000" dirty="0">
                <a:sym typeface="Wingdings" panose="05000000000000000000" pitchFamily="2" charset="2"/>
              </a:rPr>
              <a:t>		      -4  1100 ( 4-Bit representation)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In 8-Bit we represent -4 by </a:t>
            </a:r>
            <a:r>
              <a:rPr lang="en-US" sz="2000" b="1" u="sng" dirty="0">
                <a:sym typeface="Wingdings" panose="05000000000000000000" pitchFamily="2" charset="2"/>
              </a:rPr>
              <a:t>1111 </a:t>
            </a:r>
            <a:r>
              <a:rPr lang="en-US" sz="2000" u="sng" dirty="0">
                <a:sym typeface="Wingdings" panose="05000000000000000000" pitchFamily="2" charset="2"/>
              </a:rPr>
              <a:t>1100</a:t>
            </a:r>
            <a:r>
              <a:rPr lang="en-US" sz="2000" dirty="0">
                <a:sym typeface="Wingdings" panose="05000000000000000000" pitchFamily="2" charset="2"/>
              </a:rPr>
              <a:t> . So for negative numbers, extra bits  are extended by 1.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FE4978-52BD-82FA-9F61-AFD6FFD6E658}"/>
              </a:ext>
            </a:extLst>
          </p:cNvPr>
          <p:cNvCxnSpPr>
            <a:cxnSpLocks/>
          </p:cNvCxnSpPr>
          <p:nvPr/>
        </p:nvCxnSpPr>
        <p:spPr>
          <a:xfrm>
            <a:off x="3240156" y="5555975"/>
            <a:ext cx="5267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4C549B-1296-94DD-D360-287D8ECBDD18}"/>
              </a:ext>
            </a:extLst>
          </p:cNvPr>
          <p:cNvCxnSpPr/>
          <p:nvPr/>
        </p:nvCxnSpPr>
        <p:spPr>
          <a:xfrm>
            <a:off x="3240156" y="5056611"/>
            <a:ext cx="5267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0118_Oken_Template_SlidesMania">
  <a:themeElements>
    <a:clrScheme name="Azul cálido">
      <a:dk1>
        <a:srgbClr val="000000"/>
      </a:dk1>
      <a:lt1>
        <a:srgbClr val="FFFFFF"/>
      </a:lt1>
      <a:dk2>
        <a:srgbClr val="171717"/>
      </a:dk2>
      <a:lt2>
        <a:srgbClr val="171717"/>
      </a:lt2>
      <a:accent1>
        <a:srgbClr val="FFC000"/>
      </a:accent1>
      <a:accent2>
        <a:srgbClr val="BF9000"/>
      </a:accent2>
      <a:accent3>
        <a:srgbClr val="FFD966"/>
      </a:accent3>
      <a:accent4>
        <a:srgbClr val="000000"/>
      </a:accent4>
      <a:accent5>
        <a:srgbClr val="FFE599"/>
      </a:accent5>
      <a:accent6>
        <a:srgbClr val="FFFFFF"/>
      </a:accent6>
      <a:hlink>
        <a:srgbClr val="F1C232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2879</Words>
  <Application>Microsoft Office PowerPoint</Application>
  <PresentationFormat>Widescreen</PresentationFormat>
  <Paragraphs>381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Arial</vt:lpstr>
      <vt:lpstr>Lato</vt:lpstr>
      <vt:lpstr>Wingdings</vt:lpstr>
      <vt:lpstr>Barlow Condensed</vt:lpstr>
      <vt:lpstr>0118_Oken_Template_SlidesMania</vt:lpstr>
      <vt:lpstr>PRECEDENCE AND    ASSOCIATIVITY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PRECEDENCE AND    ASSOCIATIVITY  </dc:title>
  <dc:creator>Rithika P</dc:creator>
  <cp:lastModifiedBy>rithikaparamasivam1015@outlook.com</cp:lastModifiedBy>
  <cp:revision>2</cp:revision>
  <dcterms:modified xsi:type="dcterms:W3CDTF">2024-05-26T19:40:30Z</dcterms:modified>
</cp:coreProperties>
</file>