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21" r:id="rId8"/>
    <p:sldId id="323" r:id="rId9"/>
    <p:sldId id="319" r:id="rId10"/>
    <p:sldId id="320" r:id="rId11"/>
    <p:sldId id="324" r:id="rId12"/>
    <p:sldId id="322" r:id="rId13"/>
    <p:sldId id="325" r:id="rId14"/>
    <p:sldId id="328" r:id="rId15"/>
    <p:sldId id="329" r:id="rId16"/>
    <p:sldId id="327" r:id="rId17"/>
    <p:sldId id="334" r:id="rId18"/>
    <p:sldId id="330" r:id="rId19"/>
    <p:sldId id="33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TypeCasting 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127127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5"/>
          <p:cNvPicPr>
            <a:picLocks noChangeAspect="1"/>
          </p:cNvPicPr>
          <p:nvPr/>
        </p:nvPicPr>
        <p:blipFill>
          <a:blip r:embed="rId1"/>
          <a:srcRect l="9014" t="17274" r="8859" b="16946"/>
          <a:stretch>
            <a:fillRect/>
          </a:stretch>
        </p:blipFill>
        <p:spPr>
          <a:xfrm>
            <a:off x="2253615" y="1885950"/>
            <a:ext cx="5321300" cy="196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960" y="56451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This Keyword: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9605" y="1175385"/>
            <a:ext cx="66929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‘this’ is a reference variable that refers to the current object, or can be said “this” in Java is a keyword that refers to the current object instance.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When the instance variable and the local variable is same we use “this” keyword to represent the instance variable.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1076960" y="2785110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1994535" y="3409950"/>
            <a:ext cx="6692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this.a=a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22045" y="118046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This call: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83080" y="1885950"/>
            <a:ext cx="66929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 call statement is used to call from one constructor to another constructor.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 call statement is used to reduce the codes.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 call is the first statement in the constructor.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325" y="44894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his1"/>
          <p:cNvPicPr>
            <a:picLocks noChangeAspect="1"/>
          </p:cNvPicPr>
          <p:nvPr/>
        </p:nvPicPr>
        <p:blipFill>
          <a:blip r:embed="rId1"/>
          <a:srcRect l="5885" t="7062" r="6200" b="6679"/>
          <a:stretch>
            <a:fillRect/>
          </a:stretch>
        </p:blipFill>
        <p:spPr>
          <a:xfrm>
            <a:off x="1202690" y="864235"/>
            <a:ext cx="4323080" cy="3458845"/>
          </a:xfrm>
          <a:prstGeom prst="rect">
            <a:avLst/>
          </a:prstGeom>
        </p:spPr>
      </p:pic>
      <p:pic>
        <p:nvPicPr>
          <p:cNvPr id="4" name="Picture 3" descr="thisop"/>
          <p:cNvPicPr>
            <a:picLocks noChangeAspect="1"/>
          </p:cNvPicPr>
          <p:nvPr/>
        </p:nvPicPr>
        <p:blipFill>
          <a:blip r:embed="rId2"/>
          <a:srcRect l="16620" t="17192" r="17352" b="17668"/>
          <a:stretch>
            <a:fillRect/>
          </a:stretch>
        </p:blipFill>
        <p:spPr>
          <a:xfrm>
            <a:off x="6153785" y="1099820"/>
            <a:ext cx="2691765" cy="2519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960" y="56451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Super Keyword: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9605" y="1175385"/>
            <a:ext cx="66929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‘super’ is a reference variable that refers to the parent object, or can be said “Super” in Java is a keyword that refers to the parent class object instance of parent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When the child aand parent class have same variable name in order to differtiate we use “super” keyword.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is a relationship is manditory.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1174750" y="3237230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2559050" y="3688715"/>
            <a:ext cx="6692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super.a=a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960" y="56451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Super Call: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9605" y="1175385"/>
            <a:ext cx="6692900" cy="164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Super call statement is used to call the Parent class constructor.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Complier will defaut add super call statement in the child class Constructor.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Is a relatinship is manditory.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1174750" y="288353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2205990" y="3463290"/>
            <a:ext cx="6692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super( );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2355" y="496570"/>
            <a:ext cx="1903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4" name="Picture 3" descr="super1"/>
          <p:cNvPicPr>
            <a:picLocks noChangeAspect="1"/>
          </p:cNvPicPr>
          <p:nvPr/>
        </p:nvPicPr>
        <p:blipFill>
          <a:blip r:embed="rId1"/>
          <a:srcRect l="5451" t="11130" r="5403" b="11053"/>
          <a:stretch>
            <a:fillRect/>
          </a:stretch>
        </p:blipFill>
        <p:spPr>
          <a:xfrm>
            <a:off x="1179195" y="1092835"/>
            <a:ext cx="3397250" cy="3232150"/>
          </a:xfrm>
          <a:prstGeom prst="rect">
            <a:avLst/>
          </a:prstGeom>
        </p:spPr>
      </p:pic>
      <p:pic>
        <p:nvPicPr>
          <p:cNvPr id="5" name="Picture 4" descr="super2"/>
          <p:cNvPicPr>
            <a:picLocks noChangeAspect="1"/>
          </p:cNvPicPr>
          <p:nvPr/>
        </p:nvPicPr>
        <p:blipFill>
          <a:blip r:embed="rId2"/>
          <a:srcRect l="5171" t="6333" r="5602" b="6247"/>
          <a:stretch>
            <a:fillRect/>
          </a:stretch>
        </p:blipFill>
        <p:spPr>
          <a:xfrm>
            <a:off x="4804410" y="822325"/>
            <a:ext cx="4098925" cy="359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2355" y="496570"/>
            <a:ext cx="1903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super3"/>
          <p:cNvPicPr>
            <a:picLocks noChangeAspect="1"/>
          </p:cNvPicPr>
          <p:nvPr/>
        </p:nvPicPr>
        <p:blipFill>
          <a:blip r:embed="rId1"/>
          <a:srcRect l="9086" t="14850" r="9391" b="15240"/>
          <a:stretch>
            <a:fillRect/>
          </a:stretch>
        </p:blipFill>
        <p:spPr>
          <a:xfrm>
            <a:off x="1263650" y="1134110"/>
            <a:ext cx="5499100" cy="215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TypeCasting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TypeCasting is the process of converting one non-primitive datatype into another non-primitive datatype.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61105" y="2172335"/>
            <a:ext cx="2161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TYPECASTING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304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Downcasting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43355" y="1044575"/>
            <a:ext cx="7105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is the typecasting of a child object to a parent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Upcasting can be done implicitly.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gives us the flexibility to access the parent class members but it is not possible to access all the child class members using this feature.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we can access the overridden methods. Advantage is Generalization of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3072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337945" y="3074670"/>
            <a:ext cx="3072130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97380" y="3616325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 c = new Child();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1897380" y="4056380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p = new Child(): 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278255" y="582295"/>
            <a:ext cx="175323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200">
                <a:solidFill>
                  <a:srgbClr val="FF0000"/>
                </a:solidFill>
                <a:latin typeface="firacode" charset="0"/>
                <a:cs typeface="firacode" charset="0"/>
              </a:rPr>
              <a:t>Example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971040" y="1254760"/>
            <a:ext cx="2434590" cy="1299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09470" y="143510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2109470" y="201168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2914015" y="908685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45790" y="2588260"/>
            <a:ext cx="0" cy="970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>
            <p:custDataLst>
              <p:tags r:id="rId4"/>
            </p:custDataLst>
          </p:nvPr>
        </p:nvSpPr>
        <p:spPr>
          <a:xfrm>
            <a:off x="5965190" y="958850"/>
            <a:ext cx="2434590" cy="21729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>
            <p:custDataLst>
              <p:tags r:id="rId5"/>
            </p:custDataLst>
          </p:nvPr>
        </p:nvSpPr>
        <p:spPr>
          <a:xfrm>
            <a:off x="6029960" y="652145"/>
            <a:ext cx="1658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145790" y="3533140"/>
            <a:ext cx="4347210" cy="3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6"/>
            </p:custDataLst>
          </p:nvPr>
        </p:nvCxnSpPr>
        <p:spPr>
          <a:xfrm flipH="1">
            <a:off x="7469505" y="3131820"/>
            <a:ext cx="6985" cy="40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>
            <p:custDataLst>
              <p:tags r:id="rId7"/>
            </p:custDataLst>
          </p:nvPr>
        </p:nvSpPr>
        <p:spPr>
          <a:xfrm>
            <a:off x="6176645" y="1167765"/>
            <a:ext cx="2763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non-Private-variables,methods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[ parent-class]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8"/>
            </p:custDataLst>
          </p:nvPr>
        </p:nvSpPr>
        <p:spPr>
          <a:xfrm>
            <a:off x="6176645" y="2037080"/>
            <a:ext cx="276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variables [ Child-class ,]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2" name="Text Box 21"/>
          <p:cNvSpPr txBox="1"/>
          <p:nvPr>
            <p:custDataLst>
              <p:tags r:id="rId9"/>
            </p:custDataLst>
          </p:nvPr>
        </p:nvSpPr>
        <p:spPr>
          <a:xfrm>
            <a:off x="6176645" y="2475865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methods-[ child Class 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213225" y="319087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Extends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10"/>
            </p:custDataLst>
          </p:nvPr>
        </p:nvSpPr>
        <p:spPr>
          <a:xfrm>
            <a:off x="1437640" y="39719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5" name="Text Box 24"/>
          <p:cNvSpPr txBox="1"/>
          <p:nvPr>
            <p:custDataLst>
              <p:tags r:id="rId11"/>
            </p:custDataLst>
          </p:nvPr>
        </p:nvSpPr>
        <p:spPr>
          <a:xfrm>
            <a:off x="5083810" y="3966845"/>
            <a:ext cx="438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ParentClass p=new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1"/>
          <p:cNvPicPr>
            <a:picLocks noChangeAspect="1"/>
          </p:cNvPicPr>
          <p:nvPr/>
        </p:nvPicPr>
        <p:blipFill>
          <a:blip r:embed="rId1"/>
          <a:srcRect l="5292" t="9366" r="5236" b="9223"/>
          <a:stretch>
            <a:fillRect/>
          </a:stretch>
        </p:blipFill>
        <p:spPr>
          <a:xfrm>
            <a:off x="1224915" y="836295"/>
            <a:ext cx="3341370" cy="3652520"/>
          </a:xfrm>
          <a:prstGeom prst="rect">
            <a:avLst/>
          </a:prstGeom>
        </p:spPr>
      </p:pic>
      <p:pic>
        <p:nvPicPr>
          <p:cNvPr id="5" name="Picture 4" descr="type2"/>
          <p:cNvPicPr>
            <a:picLocks noChangeAspect="1"/>
          </p:cNvPicPr>
          <p:nvPr/>
        </p:nvPicPr>
        <p:blipFill>
          <a:blip r:embed="rId2"/>
          <a:srcRect l="5634" t="7642" r="5911" b="7556"/>
          <a:stretch>
            <a:fillRect/>
          </a:stretch>
        </p:blipFill>
        <p:spPr>
          <a:xfrm>
            <a:off x="4930140" y="745490"/>
            <a:ext cx="3965575" cy="379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 descr="type3"/>
          <p:cNvPicPr>
            <a:picLocks noChangeAspect="1"/>
          </p:cNvPicPr>
          <p:nvPr/>
        </p:nvPicPr>
        <p:blipFill>
          <a:blip r:embed="rId2"/>
          <a:srcRect l="8240" t="13603" r="8663" b="13410"/>
          <a:stretch>
            <a:fillRect/>
          </a:stretch>
        </p:blipFill>
        <p:spPr>
          <a:xfrm>
            <a:off x="2416810" y="1107440"/>
            <a:ext cx="5751195" cy="2750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Downcasting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443355" y="1148080"/>
            <a:ext cx="7105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is the process of  storing parenttype object into the childtype reference type is known the downcasting.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done ex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plicitly.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133475" y="239331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3"/>
            </p:custDataLst>
          </p:nvPr>
        </p:nvSpPr>
        <p:spPr>
          <a:xfrm>
            <a:off x="1715770" y="2874010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ParentClass();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2930" y="3211195"/>
            <a:ext cx="0" cy="51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14675" y="3691890"/>
            <a:ext cx="145161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4566285" y="34893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error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ClassCastException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is the complie time error inordert to avoid this programmer must to do typecasting it.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2365" y="24352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78000" y="2943225"/>
            <a:ext cx="7256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Child c=new Child();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Parent p=(Parent)c;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1"/>
          <p:cNvPicPr>
            <a:picLocks noChangeAspect="1"/>
          </p:cNvPicPr>
          <p:nvPr/>
        </p:nvPicPr>
        <p:blipFill>
          <a:blip r:embed="rId1"/>
          <a:srcRect l="5292" t="9366" r="5236" b="9223"/>
          <a:stretch>
            <a:fillRect/>
          </a:stretch>
        </p:blipFill>
        <p:spPr>
          <a:xfrm>
            <a:off x="1224915" y="633730"/>
            <a:ext cx="3341370" cy="3652520"/>
          </a:xfrm>
          <a:prstGeom prst="rect">
            <a:avLst/>
          </a:prstGeom>
        </p:spPr>
      </p:pic>
      <p:pic>
        <p:nvPicPr>
          <p:cNvPr id="3" name="Picture 2" descr="type4"/>
          <p:cNvPicPr>
            <a:picLocks noChangeAspect="1"/>
          </p:cNvPicPr>
          <p:nvPr/>
        </p:nvPicPr>
        <p:blipFill>
          <a:blip r:embed="rId2"/>
          <a:srcRect l="6312" t="6914" r="5853" b="6667"/>
          <a:stretch>
            <a:fillRect/>
          </a:stretch>
        </p:blipFill>
        <p:spPr>
          <a:xfrm>
            <a:off x="4931410" y="692150"/>
            <a:ext cx="3982720" cy="359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2799</Words>
  <Application>WPS Presentation</Application>
  <PresentationFormat>On-screen Show (16:9)</PresentationFormat>
  <Paragraphs>204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8</cp:revision>
  <dcterms:created xsi:type="dcterms:W3CDTF">2024-05-18T11:00:00Z</dcterms:created>
  <dcterms:modified xsi:type="dcterms:W3CDTF">2024-06-23T10:44:48Z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E2CADD21947C493496BCFC69E6CD1B36_13</vt:lpwstr>
  </property>
  <property fmtid="{D5CDD505-2E9C-101B-9397-08002B2CF9AE}" pid="3" name="KSOProductBuildVer">
    <vt:lpwstr>1033-12.2.0.17119</vt:lpwstr>
  </property>
</Properties>
</file>