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316" r:id="rId5"/>
    <p:sldId id="317" r:id="rId6"/>
    <p:sldId id="328" r:id="rId7"/>
    <p:sldId id="318" r:id="rId8"/>
    <p:sldId id="321" r:id="rId9"/>
    <p:sldId id="323" r:id="rId10"/>
    <p:sldId id="320" r:id="rId11"/>
    <p:sldId id="331" r:id="rId12"/>
    <p:sldId id="330" r:id="rId13"/>
    <p:sldId id="324" r:id="rId14"/>
    <p:sldId id="32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30" userDrawn="1">
          <p15:clr>
            <a:srgbClr val="A4A3A4"/>
          </p15:clr>
        </p15:guide>
        <p15:guide id="2" pos="2876" userDrawn="1">
          <p15:clr>
            <a:srgbClr val="A4A3A4"/>
          </p15:clr>
        </p15:guide>
        <p15:guide id="1" orient="horz" pos="17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4" d="100"/>
          <a:sy n="104" d="100"/>
        </p:scale>
        <p:origin x="62" y="72"/>
      </p:cViewPr>
      <p:guideLst>
        <p:guide orient="horz" pos="1630"/>
        <p:guide pos="2876"/>
        <p:guide orient="horz" pos="17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Programming </a:t>
            </a:r>
            <a:r>
              <a:rPr lang="en-GB" dirty="0">
                <a:solidFill>
                  <a:schemeClr val="accent2"/>
                </a:solidFill>
              </a:rPr>
              <a:t>JAVA </a:t>
            </a:r>
            <a:r>
              <a:rPr lang="en-GB"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1919803" y="2625899"/>
            <a:ext cx="7086596" cy="517499"/>
          </a:xfrm>
          <a:prstGeom prst="rect">
            <a:avLst/>
          </a:prstGeom>
        </p:spPr>
        <p:txBody>
          <a:bodyPr spcFirstLastPara="1" wrap="square" lIns="91425" tIns="91425" rIns="91425" bIns="91425" anchor="ctr" anchorCtr="0">
            <a:noAutofit/>
          </a:bodyPr>
          <a:lstStyle/>
          <a:p>
            <a:pPr marL="0" indent="0"/>
            <a:r>
              <a:rPr lang="en-GB" dirty="0"/>
              <a:t>/* Here is where your </a:t>
            </a:r>
            <a:r>
              <a:rPr lang="en-IN" altLang="en-GB" dirty="0"/>
              <a:t>journey for your dream</a:t>
            </a:r>
            <a:r>
              <a:rPr lang="en-GB" dirty="0"/>
              <a:t> begins */</a:t>
            </a:r>
            <a:endParaRPr lang="en-GB" dirty="0"/>
          </a:p>
          <a:p>
            <a:pPr marL="0" lvl="0" indent="0" algn="l" rtl="0">
              <a:spcBef>
                <a:spcPts val="0"/>
              </a:spcBef>
              <a:spcAft>
                <a:spcPts val="0"/>
              </a:spcAft>
              <a:buNone/>
            </a:pPr>
            <a:endParaRPr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1" name="Google Shape;461;p27"/>
          <p:cNvSpPr txBox="1">
            <a:spLocks noGrp="1"/>
          </p:cNvSpPr>
          <p:nvPr>
            <p:ph type="subTitle" idx="2"/>
          </p:nvPr>
        </p:nvSpPr>
        <p:spPr>
          <a:xfrm>
            <a:off x="1845875" y="1969445"/>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dirty="0">
                <a:solidFill>
                  <a:schemeClr val="accent6"/>
                </a:solidFill>
              </a:rPr>
              <a:t>     Multithreading</a:t>
            </a:r>
            <a:r>
              <a:rPr lang="en-GB" dirty="0">
                <a:solidFill>
                  <a:schemeClr val="accent6"/>
                </a:solidFill>
              </a:rPr>
              <a:t>; </a:t>
            </a:r>
            <a:endParaRPr dirty="0">
              <a:solidFill>
                <a:schemeClr val="accent6"/>
              </a:solidFill>
            </a:endParaRPr>
          </a:p>
        </p:txBody>
      </p:sp>
      <p:grpSp>
        <p:nvGrpSpPr>
          <p:cNvPr id="462" name="Google Shape;462;p27"/>
          <p:cNvGrpSpPr/>
          <p:nvPr/>
        </p:nvGrpSpPr>
        <p:grpSpPr>
          <a:xfrm>
            <a:off x="1413510" y="1759585"/>
            <a:ext cx="506095" cy="1862584"/>
            <a:chOff x="1413525" y="1759900"/>
            <a:chExt cx="506100" cy="2746303"/>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94845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dirty="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58"/>
                                        </p:tgtEl>
                                        <p:attrNameLst>
                                          <p:attrName>style.visibility</p:attrName>
                                        </p:attrNameLst>
                                      </p:cBhvr>
                                      <p:to>
                                        <p:strVal val="visible"/>
                                      </p:to>
                                    </p:set>
                                    <p:animEffect transition="in" filter="fade">
                                      <p:cBhvr>
                                        <p:cTn id="7" dur="500"/>
                                        <p:tgtEl>
                                          <p:spTgt spid="4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61">
                                            <p:txEl>
                                              <p:pRg st="0" end="0"/>
                                            </p:txEl>
                                          </p:spTgt>
                                        </p:tgtEl>
                                        <p:attrNameLst>
                                          <p:attrName>style.visibility</p:attrName>
                                        </p:attrNameLst>
                                      </p:cBhvr>
                                      <p:to>
                                        <p:strVal val="visible"/>
                                      </p:to>
                                    </p:set>
                                    <p:animEffect transition="in" filter="fade">
                                      <p:cBhvr>
                                        <p:cTn id="12" dur="500"/>
                                        <p:tgtEl>
                                          <p:spTgt spid="46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59">
                                            <p:txEl>
                                              <p:pRg st="0" end="0"/>
                                            </p:txEl>
                                          </p:spTgt>
                                        </p:tgtEl>
                                        <p:attrNameLst>
                                          <p:attrName>style.visibility</p:attrName>
                                        </p:attrNameLst>
                                      </p:cBhvr>
                                      <p:to>
                                        <p:strVal val="visible"/>
                                      </p:to>
                                    </p:set>
                                    <p:animEffect transition="in" filter="fade">
                                      <p:cBhvr>
                                        <p:cTn id="17" dur="500"/>
                                        <p:tgtEl>
                                          <p:spTgt spid="4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462"/>
                                        </p:tgtEl>
                                        <p:attrNameLst>
                                          <p:attrName>style.visibility</p:attrName>
                                        </p:attrNameLst>
                                      </p:cBhvr>
                                      <p:to>
                                        <p:strVal val="visible"/>
                                      </p:to>
                                    </p:set>
                                    <p:animEffect transition="in" filter="fade">
                                      <p:cBhvr>
                                        <p:cTn id="22" dur="500"/>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build="p"/>
      <p:bldP spid="46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9" name="Text Box 8"/>
          <p:cNvSpPr txBox="1"/>
          <p:nvPr/>
        </p:nvSpPr>
        <p:spPr>
          <a:xfrm>
            <a:off x="1160145" y="925830"/>
            <a:ext cx="4279900" cy="398780"/>
          </a:xfrm>
          <a:prstGeom prst="rect">
            <a:avLst/>
          </a:prstGeom>
          <a:noFill/>
        </p:spPr>
        <p:txBody>
          <a:bodyPr wrap="square" rtlCol="0">
            <a:spAutoFit/>
          </a:bodyPr>
          <a:p>
            <a:endParaRPr lang="en-US" sz="2000">
              <a:solidFill>
                <a:srgbClr val="FF0000"/>
              </a:solidFill>
              <a:latin typeface="firacode" charset="0"/>
              <a:cs typeface="firacode" charset="0"/>
            </a:endParaRPr>
          </a:p>
        </p:txBody>
      </p:sp>
      <p:sp>
        <p:nvSpPr>
          <p:cNvPr id="11" name="Text Box 10"/>
          <p:cNvSpPr txBox="1"/>
          <p:nvPr/>
        </p:nvSpPr>
        <p:spPr>
          <a:xfrm>
            <a:off x="1501140" y="1579245"/>
            <a:ext cx="7256145"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pic>
        <p:nvPicPr>
          <p:cNvPr id="2" name="Picture 1" descr="multi1"/>
          <p:cNvPicPr>
            <a:picLocks noChangeAspect="1"/>
          </p:cNvPicPr>
          <p:nvPr/>
        </p:nvPicPr>
        <p:blipFill>
          <a:blip r:embed="rId1"/>
          <a:srcRect l="5989" t="9691" r="5756" b="10012"/>
          <a:stretch>
            <a:fillRect/>
          </a:stretch>
        </p:blipFill>
        <p:spPr>
          <a:xfrm>
            <a:off x="1311275" y="1073785"/>
            <a:ext cx="5113020" cy="274256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9" name="Text Box 8"/>
          <p:cNvSpPr txBox="1"/>
          <p:nvPr/>
        </p:nvSpPr>
        <p:spPr>
          <a:xfrm>
            <a:off x="1160145" y="925830"/>
            <a:ext cx="4279900" cy="398780"/>
          </a:xfrm>
          <a:prstGeom prst="rect">
            <a:avLst/>
          </a:prstGeom>
          <a:noFill/>
        </p:spPr>
        <p:txBody>
          <a:bodyPr wrap="square" rtlCol="0">
            <a:spAutoFit/>
          </a:bodyPr>
          <a:p>
            <a:endParaRPr lang="en-US" sz="2000">
              <a:solidFill>
                <a:srgbClr val="FF0000"/>
              </a:solidFill>
              <a:latin typeface="firacode" charset="0"/>
              <a:cs typeface="firacode" charset="0"/>
            </a:endParaRPr>
          </a:p>
        </p:txBody>
      </p:sp>
      <p:sp>
        <p:nvSpPr>
          <p:cNvPr id="11" name="Text Box 10"/>
          <p:cNvSpPr txBox="1"/>
          <p:nvPr/>
        </p:nvSpPr>
        <p:spPr>
          <a:xfrm>
            <a:off x="1501140" y="1579245"/>
            <a:ext cx="7256145"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pic>
        <p:nvPicPr>
          <p:cNvPr id="4" name="Picture 3" descr="interface1"/>
          <p:cNvPicPr>
            <a:picLocks noChangeAspect="1"/>
          </p:cNvPicPr>
          <p:nvPr/>
        </p:nvPicPr>
        <p:blipFill>
          <a:blip r:embed="rId1"/>
          <a:srcRect l="3563" t="7046" r="3424" b="7324"/>
          <a:stretch>
            <a:fillRect/>
          </a:stretch>
        </p:blipFill>
        <p:spPr>
          <a:xfrm>
            <a:off x="1160780" y="875030"/>
            <a:ext cx="4060190" cy="3546475"/>
          </a:xfrm>
          <a:prstGeom prst="rect">
            <a:avLst/>
          </a:prstGeom>
        </p:spPr>
      </p:pic>
      <p:pic>
        <p:nvPicPr>
          <p:cNvPr id="5" name="Picture 4" descr="interface2"/>
          <p:cNvPicPr>
            <a:picLocks noChangeAspect="1"/>
          </p:cNvPicPr>
          <p:nvPr/>
        </p:nvPicPr>
        <p:blipFill>
          <a:blip r:embed="rId2"/>
          <a:srcRect l="8889" t="19384" r="8731" b="19203"/>
          <a:stretch>
            <a:fillRect/>
          </a:stretch>
        </p:blipFill>
        <p:spPr>
          <a:xfrm>
            <a:off x="5525770" y="1985010"/>
            <a:ext cx="3211195" cy="133413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9" name="Text Box 8"/>
          <p:cNvSpPr txBox="1"/>
          <p:nvPr/>
        </p:nvSpPr>
        <p:spPr>
          <a:xfrm>
            <a:off x="1160145" y="1271270"/>
            <a:ext cx="4279900" cy="398780"/>
          </a:xfrm>
          <a:prstGeom prst="rect">
            <a:avLst/>
          </a:prstGeom>
          <a:noFill/>
        </p:spPr>
        <p:txBody>
          <a:bodyPr wrap="square" rtlCol="0">
            <a:spAutoFit/>
          </a:bodyPr>
          <a:p>
            <a:r>
              <a:rPr lang="en-US" sz="2000">
                <a:solidFill>
                  <a:srgbClr val="FF0000"/>
                </a:solidFill>
                <a:latin typeface="firacode" charset="0"/>
                <a:cs typeface="firacode" charset="0"/>
              </a:rPr>
              <a:t>Output :</a:t>
            </a:r>
            <a:endParaRPr lang="en-US" sz="2000">
              <a:solidFill>
                <a:srgbClr val="FF0000"/>
              </a:solidFill>
              <a:latin typeface="firacode" charset="0"/>
              <a:cs typeface="firacode" charset="0"/>
            </a:endParaRPr>
          </a:p>
        </p:txBody>
      </p:sp>
      <p:sp>
        <p:nvSpPr>
          <p:cNvPr id="11" name="Text Box 10"/>
          <p:cNvSpPr txBox="1"/>
          <p:nvPr/>
        </p:nvSpPr>
        <p:spPr>
          <a:xfrm>
            <a:off x="1501140" y="1579245"/>
            <a:ext cx="7256145"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pic>
        <p:nvPicPr>
          <p:cNvPr id="2" name="Picture 1" descr="type5"/>
          <p:cNvPicPr>
            <a:picLocks noChangeAspect="1"/>
          </p:cNvPicPr>
          <p:nvPr/>
        </p:nvPicPr>
        <p:blipFill>
          <a:blip r:embed="rId1"/>
          <a:srcRect l="9014" t="17274" r="8859" b="16946"/>
          <a:stretch>
            <a:fillRect/>
          </a:stretch>
        </p:blipFill>
        <p:spPr>
          <a:xfrm>
            <a:off x="2253615" y="1885950"/>
            <a:ext cx="5321300" cy="196405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6" name="Text Box 5"/>
          <p:cNvSpPr txBox="1"/>
          <p:nvPr/>
        </p:nvSpPr>
        <p:spPr>
          <a:xfrm>
            <a:off x="1278890" y="676275"/>
            <a:ext cx="4522470" cy="398780"/>
          </a:xfrm>
          <a:prstGeom prst="rect">
            <a:avLst/>
          </a:prstGeom>
          <a:noFill/>
        </p:spPr>
        <p:txBody>
          <a:bodyPr wrap="square" rtlCol="0">
            <a:spAutoFit/>
          </a:bodyPr>
          <a:p>
            <a:r>
              <a:rPr lang="en-US" sz="2000">
                <a:solidFill>
                  <a:srgbClr val="FF0000"/>
                </a:solidFill>
                <a:latin typeface="firacode" charset="0"/>
                <a:cs typeface="firacode" charset="0"/>
              </a:rPr>
              <a:t>What is Multithreading :</a:t>
            </a:r>
            <a:endParaRPr lang="en-US" sz="2000">
              <a:solidFill>
                <a:srgbClr val="FF0000"/>
              </a:solidFill>
              <a:latin typeface="firacode" charset="0"/>
              <a:cs typeface="firacode" charset="0"/>
            </a:endParaRPr>
          </a:p>
        </p:txBody>
      </p:sp>
      <p:sp>
        <p:nvSpPr>
          <p:cNvPr id="2" name="Text Box 1"/>
          <p:cNvSpPr txBox="1"/>
          <p:nvPr/>
        </p:nvSpPr>
        <p:spPr>
          <a:xfrm>
            <a:off x="1831340" y="1223645"/>
            <a:ext cx="6021070" cy="521970"/>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The process of executing two or more task at same time time and maximum utilization of CPU.</a:t>
            </a:r>
            <a:endParaRPr lang="en-US">
              <a:solidFill>
                <a:schemeClr val="accent6"/>
              </a:solidFill>
              <a:latin typeface="firacode" charset="0"/>
              <a:cs typeface="firacode" charset="0"/>
            </a:endParaRPr>
          </a:p>
        </p:txBody>
      </p:sp>
      <p:sp>
        <p:nvSpPr>
          <p:cNvPr id="3" name="Text Box 2"/>
          <p:cNvSpPr txBox="1"/>
          <p:nvPr/>
        </p:nvSpPr>
        <p:spPr>
          <a:xfrm>
            <a:off x="1377315" y="1960245"/>
            <a:ext cx="2161540" cy="306705"/>
          </a:xfrm>
          <a:prstGeom prst="rect">
            <a:avLst/>
          </a:prstGeom>
          <a:noFill/>
        </p:spPr>
        <p:txBody>
          <a:bodyPr wrap="square" rtlCol="0">
            <a:spAutoFit/>
          </a:bodyPr>
          <a:p>
            <a:r>
              <a:rPr lang="en-US">
                <a:solidFill>
                  <a:srgbClr val="FF0000"/>
                </a:solidFill>
                <a:latin typeface="firacode" charset="0"/>
                <a:cs typeface="firacode" charset="0"/>
              </a:rPr>
              <a:t>Life Cycle of Thread :</a:t>
            </a:r>
            <a:endParaRPr lang="en-US">
              <a:solidFill>
                <a:srgbClr val="FF0000"/>
              </a:solidFill>
              <a:latin typeface="firacode" charset="0"/>
              <a:cs typeface="firacode" charset="0"/>
            </a:endParaRPr>
          </a:p>
        </p:txBody>
      </p:sp>
      <p:sp>
        <p:nvSpPr>
          <p:cNvPr id="7" name="Text Box 6"/>
          <p:cNvSpPr txBox="1"/>
          <p:nvPr>
            <p:custDataLst>
              <p:tags r:id="rId1"/>
            </p:custDataLst>
          </p:nvPr>
        </p:nvSpPr>
        <p:spPr>
          <a:xfrm>
            <a:off x="2131060" y="2907665"/>
            <a:ext cx="6021070"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sp>
        <p:nvSpPr>
          <p:cNvPr id="12" name="Text Box 11"/>
          <p:cNvSpPr txBox="1"/>
          <p:nvPr>
            <p:custDataLst>
              <p:tags r:id="rId2"/>
            </p:custDataLst>
          </p:nvPr>
        </p:nvSpPr>
        <p:spPr>
          <a:xfrm>
            <a:off x="1958340" y="2369185"/>
            <a:ext cx="2607945" cy="1814830"/>
          </a:xfrm>
          <a:prstGeom prst="rect">
            <a:avLst/>
          </a:prstGeom>
          <a:noFill/>
        </p:spPr>
        <p:txBody>
          <a:bodyPr wrap="square" rtlCol="0">
            <a:spAutoFit/>
          </a:bodyPr>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New State</a:t>
            </a: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Runnable State</a:t>
            </a: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Blocked State</a:t>
            </a: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Waiting State</a:t>
            </a: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endParaRPr lang="en-US">
              <a:solidFill>
                <a:schemeClr val="accent6"/>
              </a:solidFill>
              <a:latin typeface="firacode" charset="0"/>
              <a:cs typeface="firacode" charset="0"/>
            </a:endParaRPr>
          </a:p>
        </p:txBody>
      </p:sp>
      <p:sp>
        <p:nvSpPr>
          <p:cNvPr id="13" name="Text Box 12"/>
          <p:cNvSpPr txBox="1"/>
          <p:nvPr>
            <p:custDataLst>
              <p:tags r:id="rId3"/>
            </p:custDataLst>
          </p:nvPr>
        </p:nvSpPr>
        <p:spPr>
          <a:xfrm>
            <a:off x="4566285" y="3014980"/>
            <a:ext cx="2607945" cy="737235"/>
          </a:xfrm>
          <a:prstGeom prst="rect">
            <a:avLst/>
          </a:prstGeom>
          <a:noFill/>
        </p:spPr>
        <p:txBody>
          <a:bodyPr wrap="square" rtlCol="0">
            <a:spAutoFit/>
          </a:bodyPr>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Timed Waiting State</a:t>
            </a: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endParaRPr lang="en-US">
              <a:solidFill>
                <a:schemeClr val="accent6"/>
              </a:solidFill>
              <a:latin typeface="firacode" charset="0"/>
              <a:cs typeface="firacode" charset="0"/>
            </a:endParaRPr>
          </a:p>
          <a:p>
            <a:pPr marL="285750" indent="-285750">
              <a:buClr>
                <a:srgbClr val="FFFFFF"/>
              </a:buClr>
              <a:buFont typeface="Arial" panose="020B0604020202020204" pitchFamily="34" charset="0"/>
              <a:buChar char="•"/>
            </a:pPr>
            <a:r>
              <a:rPr lang="en-US">
                <a:solidFill>
                  <a:schemeClr val="accent6"/>
                </a:solidFill>
                <a:latin typeface="firacode" charset="0"/>
                <a:cs typeface="firacode" charset="0"/>
              </a:rPr>
              <a:t>Terminated State</a:t>
            </a:r>
            <a:endParaRPr lang="en-US">
              <a:solidFill>
                <a:schemeClr val="accent6"/>
              </a:solidFill>
              <a:latin typeface="firacode" charset="0"/>
              <a:cs typeface="firacode"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5" name="Text Box 4"/>
          <p:cNvSpPr txBox="1"/>
          <p:nvPr/>
        </p:nvSpPr>
        <p:spPr>
          <a:xfrm>
            <a:off x="1443355" y="1044575"/>
            <a:ext cx="7105650" cy="737235"/>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When a thread lies in the new state.</a:t>
            </a:r>
            <a:endParaRPr lang="en-US">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a:solidFill>
                  <a:schemeClr val="accent6"/>
                </a:solidFill>
                <a:latin typeface="firacode" charset="0"/>
                <a:cs typeface="firacode" charset="0"/>
              </a:rPr>
              <a:t> Its code is yet to be run and hasn’t started to execute.</a:t>
            </a:r>
            <a:endParaRPr lang="en-US">
              <a:solidFill>
                <a:schemeClr val="accent6"/>
              </a:solidFill>
              <a:latin typeface="firacode" charset="0"/>
              <a:cs typeface="firacode" charset="0"/>
            </a:endParaRPr>
          </a:p>
        </p:txBody>
      </p:sp>
      <p:sp>
        <p:nvSpPr>
          <p:cNvPr id="10" name="Text Box 9"/>
          <p:cNvSpPr txBox="1"/>
          <p:nvPr>
            <p:custDataLst>
              <p:tags r:id="rId1"/>
            </p:custDataLst>
          </p:nvPr>
        </p:nvSpPr>
        <p:spPr>
          <a:xfrm>
            <a:off x="1271270" y="560705"/>
            <a:ext cx="3072130" cy="398780"/>
          </a:xfrm>
          <a:prstGeom prst="rect">
            <a:avLst/>
          </a:prstGeom>
          <a:noFill/>
        </p:spPr>
        <p:txBody>
          <a:bodyPr wrap="square" rtlCol="0">
            <a:spAutoFit/>
          </a:bodyPr>
          <a:p>
            <a:r>
              <a:rPr lang="en-US" sz="2000">
                <a:solidFill>
                  <a:srgbClr val="FF0000"/>
                </a:solidFill>
                <a:latin typeface="firacode" charset="0"/>
                <a:cs typeface="firacode" charset="0"/>
              </a:rPr>
              <a:t>New state :</a:t>
            </a:r>
            <a:endParaRPr lang="en-US" sz="2000">
              <a:solidFill>
                <a:srgbClr val="FF0000"/>
              </a:solidFill>
              <a:latin typeface="firacode" charset="0"/>
              <a:cs typeface="firacode" charset="0"/>
            </a:endParaRPr>
          </a:p>
        </p:txBody>
      </p:sp>
      <p:sp>
        <p:nvSpPr>
          <p:cNvPr id="2" name="Text Box 1"/>
          <p:cNvSpPr txBox="1"/>
          <p:nvPr>
            <p:custDataLst>
              <p:tags r:id="rId2"/>
            </p:custDataLst>
          </p:nvPr>
        </p:nvSpPr>
        <p:spPr>
          <a:xfrm>
            <a:off x="1351280" y="2997200"/>
            <a:ext cx="3072130" cy="398780"/>
          </a:xfrm>
          <a:prstGeom prst="rect">
            <a:avLst/>
          </a:prstGeom>
          <a:noFill/>
        </p:spPr>
        <p:txBody>
          <a:bodyPr wrap="square" rtlCol="0">
            <a:spAutoFit/>
          </a:bodyPr>
          <a:p>
            <a:r>
              <a:rPr lang="en-US" sz="2000">
                <a:solidFill>
                  <a:srgbClr val="FF0000"/>
                </a:solidFill>
                <a:latin typeface="firacode" charset="0"/>
                <a:cs typeface="firacode" charset="0"/>
              </a:rPr>
              <a:t>Blocked: State :</a:t>
            </a:r>
            <a:endParaRPr lang="en-US" sz="2000">
              <a:solidFill>
                <a:srgbClr val="FF0000"/>
              </a:solidFill>
              <a:latin typeface="firacode" charset="0"/>
              <a:cs typeface="firacode" charset="0"/>
            </a:endParaRPr>
          </a:p>
        </p:txBody>
      </p:sp>
      <p:sp>
        <p:nvSpPr>
          <p:cNvPr id="3" name="Text Box 2"/>
          <p:cNvSpPr txBox="1"/>
          <p:nvPr>
            <p:custDataLst>
              <p:tags r:id="rId3"/>
            </p:custDataLst>
          </p:nvPr>
        </p:nvSpPr>
        <p:spPr>
          <a:xfrm>
            <a:off x="1443355" y="2377440"/>
            <a:ext cx="7016115" cy="521970"/>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In this state, a thread might actually be running or it might be ready to run at any instant of time.</a:t>
            </a:r>
            <a:endParaRPr lang="en-US">
              <a:solidFill>
                <a:schemeClr val="accent6"/>
              </a:solidFill>
              <a:latin typeface="firacode" charset="0"/>
              <a:cs typeface="firacode" charset="0"/>
            </a:endParaRPr>
          </a:p>
        </p:txBody>
      </p:sp>
      <p:sp>
        <p:nvSpPr>
          <p:cNvPr id="4" name="Text Box 3"/>
          <p:cNvSpPr txBox="1"/>
          <p:nvPr>
            <p:custDataLst>
              <p:tags r:id="rId4"/>
            </p:custDataLst>
          </p:nvPr>
        </p:nvSpPr>
        <p:spPr>
          <a:xfrm>
            <a:off x="1443355" y="1880870"/>
            <a:ext cx="3072130" cy="398780"/>
          </a:xfrm>
          <a:prstGeom prst="rect">
            <a:avLst/>
          </a:prstGeom>
          <a:noFill/>
        </p:spPr>
        <p:txBody>
          <a:bodyPr wrap="square" rtlCol="0">
            <a:spAutoFit/>
          </a:bodyPr>
          <a:p>
            <a:r>
              <a:rPr lang="en-US" sz="2000">
                <a:solidFill>
                  <a:srgbClr val="FF0000"/>
                </a:solidFill>
                <a:latin typeface="firacode" charset="0"/>
                <a:cs typeface="firacode" charset="0"/>
              </a:rPr>
              <a:t>Runnable State :</a:t>
            </a:r>
            <a:endParaRPr lang="en-US" sz="2000">
              <a:solidFill>
                <a:srgbClr val="FF0000"/>
              </a:solidFill>
              <a:latin typeface="firacode" charset="0"/>
              <a:cs typeface="firacode" charset="0"/>
            </a:endParaRPr>
          </a:p>
        </p:txBody>
      </p:sp>
      <p:sp>
        <p:nvSpPr>
          <p:cNvPr id="8" name="Text Box 7"/>
          <p:cNvSpPr txBox="1"/>
          <p:nvPr>
            <p:custDataLst>
              <p:tags r:id="rId5"/>
            </p:custDataLst>
          </p:nvPr>
        </p:nvSpPr>
        <p:spPr>
          <a:xfrm>
            <a:off x="1532890" y="3536315"/>
            <a:ext cx="7016115" cy="521970"/>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In this state, a thread might actually be running or it might be ready to run at any instant of time.</a:t>
            </a:r>
            <a:endParaRPr lang="en-US">
              <a:solidFill>
                <a:schemeClr val="accent6"/>
              </a:solidFill>
              <a:latin typeface="firacode" charset="0"/>
              <a:cs typeface="firacode"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5" name="Text Box 4"/>
          <p:cNvSpPr txBox="1"/>
          <p:nvPr/>
        </p:nvSpPr>
        <p:spPr>
          <a:xfrm>
            <a:off x="1443355" y="1044575"/>
            <a:ext cx="7157720" cy="737235"/>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The thread will be in waiting state when it calls wait() method or join() method. It will move to the runnable state when other thread will notify or that thread will be terminated.</a:t>
            </a:r>
            <a:endParaRPr lang="en-US">
              <a:solidFill>
                <a:schemeClr val="accent6"/>
              </a:solidFill>
              <a:latin typeface="firacode" charset="0"/>
              <a:cs typeface="firacode" charset="0"/>
            </a:endParaRPr>
          </a:p>
        </p:txBody>
      </p:sp>
      <p:sp>
        <p:nvSpPr>
          <p:cNvPr id="10" name="Text Box 9"/>
          <p:cNvSpPr txBox="1"/>
          <p:nvPr>
            <p:custDataLst>
              <p:tags r:id="rId1"/>
            </p:custDataLst>
          </p:nvPr>
        </p:nvSpPr>
        <p:spPr>
          <a:xfrm>
            <a:off x="1443355" y="547370"/>
            <a:ext cx="3072130" cy="398780"/>
          </a:xfrm>
          <a:prstGeom prst="rect">
            <a:avLst/>
          </a:prstGeom>
          <a:noFill/>
        </p:spPr>
        <p:txBody>
          <a:bodyPr wrap="square" rtlCol="0">
            <a:spAutoFit/>
          </a:bodyPr>
          <a:p>
            <a:r>
              <a:rPr lang="en-US" sz="2000">
                <a:solidFill>
                  <a:srgbClr val="FF0000"/>
                </a:solidFill>
                <a:latin typeface="firacode" charset="0"/>
                <a:cs typeface="firacode" charset="0"/>
              </a:rPr>
              <a:t>Waiting state :</a:t>
            </a:r>
            <a:endParaRPr lang="en-US" sz="2000">
              <a:solidFill>
                <a:srgbClr val="FF0000"/>
              </a:solidFill>
              <a:latin typeface="firacode" charset="0"/>
              <a:cs typeface="firacode" charset="0"/>
            </a:endParaRPr>
          </a:p>
        </p:txBody>
      </p:sp>
      <p:sp>
        <p:nvSpPr>
          <p:cNvPr id="2" name="Text Box 1"/>
          <p:cNvSpPr txBox="1"/>
          <p:nvPr>
            <p:custDataLst>
              <p:tags r:id="rId2"/>
            </p:custDataLst>
          </p:nvPr>
        </p:nvSpPr>
        <p:spPr>
          <a:xfrm>
            <a:off x="1443355" y="3380105"/>
            <a:ext cx="3072130" cy="398780"/>
          </a:xfrm>
          <a:prstGeom prst="rect">
            <a:avLst/>
          </a:prstGeom>
          <a:noFill/>
        </p:spPr>
        <p:txBody>
          <a:bodyPr wrap="square" rtlCol="0">
            <a:spAutoFit/>
          </a:bodyPr>
          <a:p>
            <a:r>
              <a:rPr lang="en-US" sz="2000">
                <a:solidFill>
                  <a:srgbClr val="FF0000"/>
                </a:solidFill>
                <a:latin typeface="firacode" charset="0"/>
                <a:cs typeface="firacode" charset="0"/>
              </a:rPr>
              <a:t>Terminated State :</a:t>
            </a:r>
            <a:endParaRPr lang="en-US" sz="2000">
              <a:solidFill>
                <a:srgbClr val="FF0000"/>
              </a:solidFill>
              <a:latin typeface="firacode" charset="0"/>
              <a:cs typeface="firacode" charset="0"/>
            </a:endParaRPr>
          </a:p>
        </p:txBody>
      </p:sp>
      <p:sp>
        <p:nvSpPr>
          <p:cNvPr id="3" name="Text Box 2"/>
          <p:cNvSpPr txBox="1"/>
          <p:nvPr>
            <p:custDataLst>
              <p:tags r:id="rId3"/>
            </p:custDataLst>
          </p:nvPr>
        </p:nvSpPr>
        <p:spPr>
          <a:xfrm>
            <a:off x="1443355" y="2377440"/>
            <a:ext cx="7016115" cy="953135"/>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A thread lies in a timed waiting state when it calls a method with a time-out parameter. </a:t>
            </a:r>
            <a:endParaRPr lang="en-US">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a:solidFill>
                  <a:schemeClr val="accent6"/>
                </a:solidFill>
                <a:latin typeface="firacode" charset="0"/>
                <a:cs typeface="firacode" charset="0"/>
              </a:rPr>
              <a:t>A thread lies in this state until the timeout is completed or until a notification is received.</a:t>
            </a:r>
            <a:endParaRPr lang="en-US">
              <a:solidFill>
                <a:schemeClr val="accent6"/>
              </a:solidFill>
              <a:latin typeface="firacode" charset="0"/>
              <a:cs typeface="firacode" charset="0"/>
            </a:endParaRPr>
          </a:p>
        </p:txBody>
      </p:sp>
      <p:sp>
        <p:nvSpPr>
          <p:cNvPr id="4" name="Text Box 3"/>
          <p:cNvSpPr txBox="1"/>
          <p:nvPr>
            <p:custDataLst>
              <p:tags r:id="rId4"/>
            </p:custDataLst>
          </p:nvPr>
        </p:nvSpPr>
        <p:spPr>
          <a:xfrm>
            <a:off x="1443355" y="1880235"/>
            <a:ext cx="3072130" cy="398780"/>
          </a:xfrm>
          <a:prstGeom prst="rect">
            <a:avLst/>
          </a:prstGeom>
          <a:noFill/>
        </p:spPr>
        <p:txBody>
          <a:bodyPr wrap="square" rtlCol="0">
            <a:spAutoFit/>
          </a:bodyPr>
          <a:p>
            <a:r>
              <a:rPr lang="en-US" sz="2000">
                <a:solidFill>
                  <a:srgbClr val="FF0000"/>
                </a:solidFill>
                <a:latin typeface="firacode" charset="0"/>
                <a:cs typeface="firacode" charset="0"/>
              </a:rPr>
              <a:t>Timed Waiting::</a:t>
            </a:r>
            <a:endParaRPr lang="en-US" sz="2000">
              <a:solidFill>
                <a:srgbClr val="FF0000"/>
              </a:solidFill>
              <a:latin typeface="firacode" charset="0"/>
              <a:cs typeface="firacode" charset="0"/>
            </a:endParaRPr>
          </a:p>
        </p:txBody>
      </p:sp>
      <p:sp>
        <p:nvSpPr>
          <p:cNvPr id="8" name="Text Box 7"/>
          <p:cNvSpPr txBox="1"/>
          <p:nvPr>
            <p:custDataLst>
              <p:tags r:id="rId5"/>
            </p:custDataLst>
          </p:nvPr>
        </p:nvSpPr>
        <p:spPr>
          <a:xfrm>
            <a:off x="1645285" y="3827780"/>
            <a:ext cx="6955790" cy="521970"/>
          </a:xfrm>
          <a:prstGeom prst="rect">
            <a:avLst/>
          </a:prstGeom>
          <a:noFill/>
        </p:spPr>
        <p:txBody>
          <a:bodyPr wrap="square" rtlCol="0">
            <a:spAutoFit/>
          </a:bodyPr>
          <a:p>
            <a:pPr marL="285750" indent="-285750">
              <a:buClr>
                <a:srgbClr val="FFFFFF"/>
              </a:buClr>
              <a:buFont typeface="Wingdings" panose="05000000000000000000" charset="0"/>
              <a:buChar char="v"/>
            </a:pPr>
            <a:r>
              <a:rPr lang="en-US">
                <a:solidFill>
                  <a:schemeClr val="accent6"/>
                </a:solidFill>
                <a:latin typeface="firacode" charset="0"/>
                <a:cs typeface="firacode" charset="0"/>
              </a:rPr>
              <a:t>This happens when the code of the thread has been entirely executed by the program.</a:t>
            </a:r>
            <a:endParaRPr lang="en-US">
              <a:solidFill>
                <a:schemeClr val="accent6"/>
              </a:solidFill>
              <a:latin typeface="firacode" charset="0"/>
              <a:cs typeface="firacode"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10" name="Text Box 9"/>
          <p:cNvSpPr txBox="1"/>
          <p:nvPr>
            <p:custDataLst>
              <p:tags r:id="rId1"/>
            </p:custDataLst>
          </p:nvPr>
        </p:nvSpPr>
        <p:spPr>
          <a:xfrm>
            <a:off x="3543300" y="1124585"/>
            <a:ext cx="3072130" cy="398780"/>
          </a:xfrm>
          <a:prstGeom prst="rect">
            <a:avLst/>
          </a:prstGeom>
          <a:noFill/>
        </p:spPr>
        <p:txBody>
          <a:bodyPr wrap="square" rtlCol="0">
            <a:spAutoFit/>
          </a:bodyPr>
          <a:p>
            <a:r>
              <a:rPr lang="en-US" sz="2000">
                <a:solidFill>
                  <a:srgbClr val="FF0000"/>
                </a:solidFill>
                <a:latin typeface="firacode" charset="0"/>
                <a:cs typeface="firacode" charset="0"/>
              </a:rPr>
              <a:t>Multithreading</a:t>
            </a:r>
            <a:endParaRPr lang="en-US" sz="2000">
              <a:solidFill>
                <a:srgbClr val="FF0000"/>
              </a:solidFill>
              <a:latin typeface="firacode" charset="0"/>
              <a:cs typeface="firacode" charset="0"/>
            </a:endParaRPr>
          </a:p>
        </p:txBody>
      </p:sp>
      <p:cxnSp>
        <p:nvCxnSpPr>
          <p:cNvPr id="3" name="Straight Connector 2"/>
          <p:cNvCxnSpPr/>
          <p:nvPr/>
        </p:nvCxnSpPr>
        <p:spPr>
          <a:xfrm>
            <a:off x="4559300" y="1478280"/>
            <a:ext cx="7620" cy="681990"/>
          </a:xfrm>
          <a:prstGeom prst="line">
            <a:avLst/>
          </a:prstGeom>
        </p:spPr>
        <p:style>
          <a:lnRef idx="2">
            <a:schemeClr val="accent1"/>
          </a:lnRef>
          <a:fillRef idx="0">
            <a:srgbClr val="FFFFFF"/>
          </a:fillRef>
          <a:effectRef idx="0">
            <a:srgbClr val="FFFFFF"/>
          </a:effectRef>
          <a:fontRef idx="minor">
            <a:schemeClr val="tx1"/>
          </a:fontRef>
        </p:style>
      </p:cxnSp>
      <p:sp>
        <p:nvSpPr>
          <p:cNvPr id="6" name="Text Box 5"/>
          <p:cNvSpPr txBox="1"/>
          <p:nvPr>
            <p:custDataLst>
              <p:tags r:id="rId2"/>
            </p:custDataLst>
          </p:nvPr>
        </p:nvSpPr>
        <p:spPr>
          <a:xfrm>
            <a:off x="2118360" y="2868295"/>
            <a:ext cx="1424940" cy="398780"/>
          </a:xfrm>
          <a:prstGeom prst="rect">
            <a:avLst/>
          </a:prstGeom>
          <a:noFill/>
        </p:spPr>
        <p:txBody>
          <a:bodyPr wrap="square" rtlCol="0">
            <a:spAutoFit/>
          </a:bodyPr>
          <a:p>
            <a:r>
              <a:rPr lang="en-US" sz="2000">
                <a:solidFill>
                  <a:srgbClr val="FF0000"/>
                </a:solidFill>
                <a:latin typeface="firacode" charset="0"/>
                <a:cs typeface="firacode" charset="0"/>
              </a:rPr>
              <a:t>Thread</a:t>
            </a:r>
            <a:endParaRPr lang="en-US" sz="2000">
              <a:solidFill>
                <a:srgbClr val="FF0000"/>
              </a:solidFill>
              <a:latin typeface="firacode" charset="0"/>
              <a:cs typeface="firacode" charset="0"/>
            </a:endParaRPr>
          </a:p>
        </p:txBody>
      </p:sp>
      <p:sp>
        <p:nvSpPr>
          <p:cNvPr id="7" name="Text Box 6"/>
          <p:cNvSpPr txBox="1"/>
          <p:nvPr>
            <p:custDataLst>
              <p:tags r:id="rId3"/>
            </p:custDataLst>
          </p:nvPr>
        </p:nvSpPr>
        <p:spPr>
          <a:xfrm>
            <a:off x="5721985" y="2868295"/>
            <a:ext cx="1424940" cy="398780"/>
          </a:xfrm>
          <a:prstGeom prst="rect">
            <a:avLst/>
          </a:prstGeom>
          <a:noFill/>
        </p:spPr>
        <p:txBody>
          <a:bodyPr wrap="square" rtlCol="0">
            <a:spAutoFit/>
          </a:bodyPr>
          <a:p>
            <a:r>
              <a:rPr lang="en-US" sz="2000">
                <a:solidFill>
                  <a:srgbClr val="FF0000"/>
                </a:solidFill>
                <a:latin typeface="firacode" charset="0"/>
                <a:cs typeface="firacode" charset="0"/>
              </a:rPr>
              <a:t>Runable</a:t>
            </a:r>
            <a:endParaRPr lang="en-US" sz="2000">
              <a:solidFill>
                <a:srgbClr val="FF0000"/>
              </a:solidFill>
              <a:latin typeface="firacode" charset="0"/>
              <a:cs typeface="firacode" charset="0"/>
            </a:endParaRPr>
          </a:p>
        </p:txBody>
      </p:sp>
      <p:cxnSp>
        <p:nvCxnSpPr>
          <p:cNvPr id="8" name="Straight Connector 7"/>
          <p:cNvCxnSpPr/>
          <p:nvPr/>
        </p:nvCxnSpPr>
        <p:spPr>
          <a:xfrm>
            <a:off x="2536825" y="2172335"/>
            <a:ext cx="3872865" cy="7620"/>
          </a:xfrm>
          <a:prstGeom prst="line">
            <a:avLst/>
          </a:prstGeom>
        </p:spPr>
        <p:style>
          <a:lnRef idx="2">
            <a:schemeClr val="accent1"/>
          </a:lnRef>
          <a:fillRef idx="0">
            <a:srgbClr val="FFFFFF"/>
          </a:fillRef>
          <a:effectRef idx="0">
            <a:srgbClr val="FFFFFF"/>
          </a:effectRef>
          <a:fontRef idx="minor">
            <a:schemeClr val="tx1"/>
          </a:fontRef>
        </p:style>
      </p:cxnSp>
      <p:cxnSp>
        <p:nvCxnSpPr>
          <p:cNvPr id="9" name="Straight Connector 8"/>
          <p:cNvCxnSpPr/>
          <p:nvPr>
            <p:custDataLst>
              <p:tags r:id="rId4"/>
            </p:custDataLst>
          </p:nvPr>
        </p:nvCxnSpPr>
        <p:spPr>
          <a:xfrm>
            <a:off x="2536825" y="2160270"/>
            <a:ext cx="7620" cy="681990"/>
          </a:xfrm>
          <a:prstGeom prst="line">
            <a:avLst/>
          </a:prstGeom>
        </p:spPr>
        <p:style>
          <a:lnRef idx="2">
            <a:schemeClr val="accent1"/>
          </a:lnRef>
          <a:fillRef idx="0">
            <a:srgbClr val="FFFFFF"/>
          </a:fillRef>
          <a:effectRef idx="0">
            <a:srgbClr val="FFFFFF"/>
          </a:effectRef>
          <a:fontRef idx="minor">
            <a:schemeClr val="tx1"/>
          </a:fontRef>
        </p:style>
      </p:cxnSp>
      <p:cxnSp>
        <p:nvCxnSpPr>
          <p:cNvPr id="11" name="Straight Connector 10"/>
          <p:cNvCxnSpPr/>
          <p:nvPr>
            <p:custDataLst>
              <p:tags r:id="rId5"/>
            </p:custDataLst>
          </p:nvPr>
        </p:nvCxnSpPr>
        <p:spPr>
          <a:xfrm>
            <a:off x="6402070" y="2160270"/>
            <a:ext cx="7620" cy="68199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9" name="Text Box 8"/>
          <p:cNvSpPr txBox="1"/>
          <p:nvPr/>
        </p:nvSpPr>
        <p:spPr>
          <a:xfrm>
            <a:off x="1160145" y="925830"/>
            <a:ext cx="4279900" cy="398780"/>
          </a:xfrm>
          <a:prstGeom prst="rect">
            <a:avLst/>
          </a:prstGeom>
          <a:noFill/>
        </p:spPr>
        <p:txBody>
          <a:bodyPr wrap="square" rtlCol="0">
            <a:spAutoFit/>
          </a:bodyPr>
          <a:p>
            <a:endParaRPr lang="en-US" sz="2000">
              <a:solidFill>
                <a:srgbClr val="FF0000"/>
              </a:solidFill>
              <a:latin typeface="firacode" charset="0"/>
              <a:cs typeface="firacode" charset="0"/>
            </a:endParaRPr>
          </a:p>
        </p:txBody>
      </p:sp>
      <p:sp>
        <p:nvSpPr>
          <p:cNvPr id="11" name="Text Box 10"/>
          <p:cNvSpPr txBox="1"/>
          <p:nvPr/>
        </p:nvSpPr>
        <p:spPr>
          <a:xfrm>
            <a:off x="1501140" y="1579245"/>
            <a:ext cx="7256145"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sp>
        <p:nvSpPr>
          <p:cNvPr id="6" name="Text Box 5"/>
          <p:cNvSpPr txBox="1"/>
          <p:nvPr>
            <p:custDataLst>
              <p:tags r:id="rId1"/>
            </p:custDataLst>
          </p:nvPr>
        </p:nvSpPr>
        <p:spPr>
          <a:xfrm>
            <a:off x="967740" y="650240"/>
            <a:ext cx="7559675" cy="398780"/>
          </a:xfrm>
          <a:prstGeom prst="rect">
            <a:avLst/>
          </a:prstGeom>
          <a:noFill/>
        </p:spPr>
        <p:txBody>
          <a:bodyPr wrap="square" rtlCol="0">
            <a:spAutoFit/>
          </a:bodyPr>
          <a:p>
            <a:r>
              <a:rPr lang="en-US" sz="2000">
                <a:solidFill>
                  <a:srgbClr val="FF0000"/>
                </a:solidFill>
                <a:latin typeface="firacode" charset="0"/>
                <a:cs typeface="firacode" charset="0"/>
              </a:rPr>
              <a:t>What is the difference beetween thread and runnable :</a:t>
            </a:r>
            <a:endParaRPr lang="en-US" sz="2000">
              <a:solidFill>
                <a:srgbClr val="FF0000"/>
              </a:solidFill>
              <a:latin typeface="firacode" charset="0"/>
              <a:cs typeface="firacode" charset="0"/>
            </a:endParaRPr>
          </a:p>
        </p:txBody>
      </p:sp>
      <p:sp>
        <p:nvSpPr>
          <p:cNvPr id="3" name="Text Box 2"/>
          <p:cNvSpPr txBox="1"/>
          <p:nvPr>
            <p:custDataLst>
              <p:tags r:id="rId2"/>
            </p:custDataLst>
          </p:nvPr>
        </p:nvSpPr>
        <p:spPr>
          <a:xfrm>
            <a:off x="1511300" y="1529715"/>
            <a:ext cx="7016115" cy="2399665"/>
          </a:xfrm>
          <a:prstGeom prst="rect">
            <a:avLst/>
          </a:prstGeom>
          <a:noFill/>
        </p:spPr>
        <p:txBody>
          <a:bodyPr wrap="square" rtlCol="0">
            <a:spAutoFit/>
          </a:bodyPr>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Theread is a class</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And Runnable is interface.</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It is the main difference between Thread and interface.</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To implement multithreading concept.</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We must extends the Thread class ( or ) implements the Runnable Class</a:t>
            </a:r>
            <a:endParaRPr lang="en-US" sz="1500">
              <a:solidFill>
                <a:schemeClr val="accent6"/>
              </a:solidFill>
              <a:latin typeface="firacode" charset="0"/>
              <a:cs typeface="firacode"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9" name="Text Box 8"/>
          <p:cNvSpPr txBox="1"/>
          <p:nvPr/>
        </p:nvSpPr>
        <p:spPr>
          <a:xfrm>
            <a:off x="1160145" y="925830"/>
            <a:ext cx="4279900" cy="398780"/>
          </a:xfrm>
          <a:prstGeom prst="rect">
            <a:avLst/>
          </a:prstGeom>
          <a:noFill/>
        </p:spPr>
        <p:txBody>
          <a:bodyPr wrap="square" rtlCol="0">
            <a:spAutoFit/>
          </a:bodyPr>
          <a:p>
            <a:endParaRPr lang="en-US" sz="2000">
              <a:solidFill>
                <a:srgbClr val="FF0000"/>
              </a:solidFill>
              <a:latin typeface="firacode" charset="0"/>
              <a:cs typeface="firacode" charset="0"/>
            </a:endParaRPr>
          </a:p>
        </p:txBody>
      </p:sp>
      <p:sp>
        <p:nvSpPr>
          <p:cNvPr id="11" name="Text Box 10"/>
          <p:cNvSpPr txBox="1"/>
          <p:nvPr/>
        </p:nvSpPr>
        <p:spPr>
          <a:xfrm>
            <a:off x="1501140" y="1579245"/>
            <a:ext cx="7256145"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sp>
        <p:nvSpPr>
          <p:cNvPr id="8" name="Text Box 7"/>
          <p:cNvSpPr txBox="1"/>
          <p:nvPr>
            <p:custDataLst>
              <p:tags r:id="rId1"/>
            </p:custDataLst>
          </p:nvPr>
        </p:nvSpPr>
        <p:spPr>
          <a:xfrm>
            <a:off x="1066800" y="838200"/>
            <a:ext cx="7031990" cy="398780"/>
          </a:xfrm>
          <a:prstGeom prst="rect">
            <a:avLst/>
          </a:prstGeom>
          <a:noFill/>
        </p:spPr>
        <p:txBody>
          <a:bodyPr wrap="square" rtlCol="0">
            <a:spAutoFit/>
          </a:bodyPr>
          <a:p>
            <a:r>
              <a:rPr lang="en-US" sz="2000">
                <a:solidFill>
                  <a:srgbClr val="FF0000"/>
                </a:solidFill>
                <a:latin typeface="firacode" charset="0"/>
                <a:cs typeface="firacode" charset="0"/>
              </a:rPr>
              <a:t>Thread Class &amp; Runnable interface :</a:t>
            </a:r>
            <a:endParaRPr lang="en-US" sz="2000">
              <a:solidFill>
                <a:srgbClr val="FF0000"/>
              </a:solidFill>
              <a:latin typeface="firacode" charset="0"/>
              <a:cs typeface="firacode" charset="0"/>
            </a:endParaRPr>
          </a:p>
        </p:txBody>
      </p:sp>
      <p:sp>
        <p:nvSpPr>
          <p:cNvPr id="2" name="Text Box 1"/>
          <p:cNvSpPr txBox="1"/>
          <p:nvPr>
            <p:custDataLst>
              <p:tags r:id="rId2"/>
            </p:custDataLst>
          </p:nvPr>
        </p:nvSpPr>
        <p:spPr>
          <a:xfrm>
            <a:off x="1553845" y="1468120"/>
            <a:ext cx="7016115" cy="2861310"/>
          </a:xfrm>
          <a:prstGeom prst="rect">
            <a:avLst/>
          </a:prstGeom>
          <a:noFill/>
        </p:spPr>
        <p:txBody>
          <a:bodyPr wrap="square" rtlCol="0">
            <a:spAutoFit/>
          </a:bodyPr>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The class should extends the thread.</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And the class contain the run method.</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To execute the thread we use “ start() ” statement to call the run method.</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We can set the priority to thread.</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r>
              <a:rPr lang="en-US" sz="1500">
                <a:solidFill>
                  <a:schemeClr val="accent6"/>
                </a:solidFill>
                <a:latin typeface="firacode" charset="0"/>
                <a:cs typeface="firacode" charset="0"/>
              </a:rPr>
              <a:t>And there is lot of method present in the Thread and runnable Class.</a:t>
            </a:r>
            <a:endParaRPr lang="en-US" sz="1500">
              <a:solidFill>
                <a:schemeClr val="accent6"/>
              </a:solidFill>
              <a:latin typeface="firacode" charset="0"/>
              <a:cs typeface="firacode" charset="0"/>
            </a:endParaRPr>
          </a:p>
          <a:p>
            <a:pPr marL="285750" indent="-285750">
              <a:buClr>
                <a:srgbClr val="FFFFFF"/>
              </a:buClr>
              <a:buFont typeface="Wingdings" panose="05000000000000000000" charset="0"/>
              <a:buChar char="v"/>
            </a:pPr>
            <a:endParaRPr lang="en-US" sz="1500">
              <a:solidFill>
                <a:schemeClr val="accent6"/>
              </a:solidFill>
              <a:latin typeface="firacode" charset="0"/>
              <a:cs typeface="firacode"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8" name="Text Box 7"/>
          <p:cNvSpPr txBox="1"/>
          <p:nvPr/>
        </p:nvSpPr>
        <p:spPr>
          <a:xfrm>
            <a:off x="1142365" y="624840"/>
            <a:ext cx="4279900" cy="398780"/>
          </a:xfrm>
          <a:prstGeom prst="rect">
            <a:avLst/>
          </a:prstGeom>
          <a:noFill/>
        </p:spPr>
        <p:txBody>
          <a:bodyPr wrap="square" rtlCol="0">
            <a:spAutoFit/>
          </a:bodyPr>
          <a:p>
            <a:r>
              <a:rPr lang="en-US" sz="2000">
                <a:solidFill>
                  <a:srgbClr val="FF0000"/>
                </a:solidFill>
                <a:latin typeface="firacode" charset="0"/>
                <a:cs typeface="firacode" charset="0"/>
              </a:rPr>
              <a:t>Some Important methods :</a:t>
            </a:r>
            <a:endParaRPr lang="en-US" sz="2000">
              <a:solidFill>
                <a:srgbClr val="FF0000"/>
              </a:solidFill>
              <a:latin typeface="firacode" charset="0"/>
              <a:cs typeface="firacode" charset="0"/>
            </a:endParaRPr>
          </a:p>
        </p:txBody>
      </p:sp>
      <p:pic>
        <p:nvPicPr>
          <p:cNvPr id="3" name="Picture 2"/>
          <p:cNvPicPr/>
          <p:nvPr/>
        </p:nvPicPr>
        <p:blipFill>
          <a:blip r:embed="rId1"/>
        </p:blipFill>
        <p:spPr>
          <a:xfrm>
            <a:off x="1692910" y="1316990"/>
            <a:ext cx="6579870" cy="298005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0" name="Google Shape;460;p27"/>
          <p:cNvSpPr txBox="1">
            <a:spLocks noGrp="1"/>
          </p:cNvSpPr>
          <p:nvPr>
            <p:ph type="subTitle" idx="1"/>
          </p:nvPr>
        </p:nvSpPr>
        <p:spPr>
          <a:xfrm>
            <a:off x="66059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
        <p:nvSpPr>
          <p:cNvPr id="9" name="Text Box 8"/>
          <p:cNvSpPr txBox="1"/>
          <p:nvPr/>
        </p:nvSpPr>
        <p:spPr>
          <a:xfrm>
            <a:off x="1160145" y="925830"/>
            <a:ext cx="4279900" cy="398780"/>
          </a:xfrm>
          <a:prstGeom prst="rect">
            <a:avLst/>
          </a:prstGeom>
          <a:noFill/>
        </p:spPr>
        <p:txBody>
          <a:bodyPr wrap="square" rtlCol="0">
            <a:spAutoFit/>
          </a:bodyPr>
          <a:p>
            <a:endParaRPr lang="en-US" sz="2000">
              <a:solidFill>
                <a:srgbClr val="FF0000"/>
              </a:solidFill>
              <a:latin typeface="firacode" charset="0"/>
              <a:cs typeface="firacode" charset="0"/>
            </a:endParaRPr>
          </a:p>
        </p:txBody>
      </p:sp>
      <p:sp>
        <p:nvSpPr>
          <p:cNvPr id="11" name="Text Box 10"/>
          <p:cNvSpPr txBox="1"/>
          <p:nvPr/>
        </p:nvSpPr>
        <p:spPr>
          <a:xfrm>
            <a:off x="1501140" y="1579245"/>
            <a:ext cx="7256145" cy="306705"/>
          </a:xfrm>
          <a:prstGeom prst="rect">
            <a:avLst/>
          </a:prstGeom>
          <a:noFill/>
        </p:spPr>
        <p:txBody>
          <a:bodyPr wrap="square" rtlCol="0">
            <a:spAutoFit/>
          </a:bodyPr>
          <a:p>
            <a:pPr marL="285750" indent="-285750">
              <a:buClr>
                <a:srgbClr val="FFFFFF"/>
              </a:buClr>
              <a:buFont typeface="Wingdings" panose="05000000000000000000" charset="0"/>
              <a:buChar char="v"/>
            </a:pPr>
            <a:endParaRPr lang="en-US">
              <a:solidFill>
                <a:schemeClr val="accent6"/>
              </a:solidFill>
              <a:latin typeface="firacode" charset="0"/>
              <a:cs typeface="firacode" charset="0"/>
            </a:endParaRPr>
          </a:p>
        </p:txBody>
      </p:sp>
      <p:pic>
        <p:nvPicPr>
          <p:cNvPr id="3" name="Picture 2" descr="multi1"/>
          <p:cNvPicPr>
            <a:picLocks noChangeAspect="1"/>
          </p:cNvPicPr>
          <p:nvPr/>
        </p:nvPicPr>
        <p:blipFill>
          <a:blip r:embed="rId1"/>
          <a:srcRect l="6164" t="10420" r="6193" b="10235"/>
          <a:stretch>
            <a:fillRect/>
          </a:stretch>
        </p:blipFill>
        <p:spPr>
          <a:xfrm>
            <a:off x="1159510" y="617855"/>
            <a:ext cx="3979545" cy="3547745"/>
          </a:xfrm>
          <a:prstGeom prst="rect">
            <a:avLst/>
          </a:prstGeom>
        </p:spPr>
      </p:pic>
      <p:pic>
        <p:nvPicPr>
          <p:cNvPr id="4" name="Picture 3" descr="multi3"/>
          <p:cNvPicPr>
            <a:picLocks noChangeAspect="1"/>
          </p:cNvPicPr>
          <p:nvPr/>
        </p:nvPicPr>
        <p:blipFill>
          <a:blip r:embed="rId2"/>
          <a:srcRect l="5928" t="7211" r="6301" b="7396"/>
          <a:stretch>
            <a:fillRect/>
          </a:stretch>
        </p:blipFill>
        <p:spPr>
          <a:xfrm>
            <a:off x="5525770" y="803275"/>
            <a:ext cx="3371850" cy="341566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2073</Words>
  <Application>WPS Presentation</Application>
  <PresentationFormat>On-screen Show (16:9)</PresentationFormat>
  <Paragraphs>138</Paragraphs>
  <Slides>12</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Arial</vt:lpstr>
      <vt:lpstr>Fira Code</vt:lpstr>
      <vt:lpstr>Segoe Print</vt:lpstr>
      <vt:lpstr>firacode</vt:lpstr>
      <vt:lpstr>Wingdings</vt:lpstr>
      <vt:lpstr>Microsoft YaHei</vt:lpstr>
      <vt:lpstr>Arial Unicode MS</vt:lpstr>
      <vt:lpstr>Programming Language Workshop for Beginners by Slidesgo</vt:lpstr>
      <vt:lpstr>Programming JAVA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JAVA {</dc:title>
  <dc:creator>Chandra Sekar .T.M</dc:creator>
  <cp:lastModifiedBy>DELL</cp:lastModifiedBy>
  <cp:revision>6</cp:revision>
  <dcterms:created xsi:type="dcterms:W3CDTF">2024-05-18T11:00:00Z</dcterms:created>
  <dcterms:modified xsi:type="dcterms:W3CDTF">2024-06-23T15:20:58Z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714715878DE14A6B93E26B5BE4FC8683_13</vt:lpwstr>
  </property>
  <property fmtid="{D5CDD505-2E9C-101B-9397-08002B2CF9AE}" pid="3" name="KSOProductBuildVer">
    <vt:lpwstr>1033-12.2.0.17119</vt:lpwstr>
  </property>
</Properties>
</file>