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307" r:id="rId5"/>
    <p:sldId id="315" r:id="rId6"/>
    <p:sldId id="316" r:id="rId7"/>
    <p:sldId id="317" r:id="rId8"/>
    <p:sldId id="318" r:id="rId9"/>
    <p:sldId id="327" r:id="rId10"/>
    <p:sldId id="322" r:id="rId11"/>
    <p:sldId id="323" r:id="rId12"/>
    <p:sldId id="328" r:id="rId13"/>
    <p:sldId id="324" r:id="rId14"/>
    <p:sldId id="32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Programming </a:t>
            </a:r>
            <a:r>
              <a:rPr lang="en-GB" dirty="0">
                <a:solidFill>
                  <a:schemeClr val="accent2"/>
                </a:solidFill>
              </a:rPr>
              <a:t>JAVA </a:t>
            </a:r>
            <a:r>
              <a:rPr lang="en-GB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124273" y="2682414"/>
            <a:ext cx="7086596" cy="517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/>
              <a:t>/* Here is where your </a:t>
            </a:r>
            <a:r>
              <a:rPr lang="en-IN" altLang="en-GB" dirty="0"/>
              <a:t>journey for your dream</a:t>
            </a:r>
            <a:r>
              <a:rPr lang="en-GB" dirty="0"/>
              <a:t> begins */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2630735" y="1869115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accent6"/>
                </a:solidFill>
              </a:rPr>
              <a:t>Methods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10" y="1759585"/>
            <a:ext cx="506095" cy="1883767"/>
            <a:chOff x="1413525" y="1759900"/>
            <a:chExt cx="506100" cy="2730107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932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/>
      <p:bldP spid="459" grpId="0" build="p"/>
      <p:bldP spid="46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73675" y="429260"/>
            <a:ext cx="536575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5810250" y="196215"/>
            <a:ext cx="3442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Static Method Calling Statement using ClassName.Method Name.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12" name="Picture 11" descr="staticmea"/>
          <p:cNvPicPr>
            <a:picLocks noChangeAspect="1"/>
          </p:cNvPicPr>
          <p:nvPr/>
        </p:nvPicPr>
        <p:blipFill>
          <a:blip r:embed="rId1"/>
          <a:srcRect l="6530" t="6791" r="6519" b="6655"/>
          <a:stretch>
            <a:fillRect/>
          </a:stretch>
        </p:blipFill>
        <p:spPr>
          <a:xfrm>
            <a:off x="1424940" y="771525"/>
            <a:ext cx="5427345" cy="367347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5281295" y="455295"/>
            <a:ext cx="0" cy="1169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837940" y="3051175"/>
            <a:ext cx="6985" cy="299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37940" y="3350895"/>
            <a:ext cx="426720" cy="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4264660" y="3267710"/>
            <a:ext cx="16624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</a:rPr>
              <a:t>Return Statement.</a:t>
            </a:r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199255" y="2661285"/>
            <a:ext cx="6985" cy="299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99255" y="2961005"/>
            <a:ext cx="426720" cy="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4618990" y="2821940"/>
            <a:ext cx="16624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</a:rPr>
              <a:t>Return DataType</a:t>
            </a:r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854700" y="1922145"/>
            <a:ext cx="426720" cy="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6331585" y="1775460"/>
            <a:ext cx="26314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</a:rPr>
              <a:t>Directly by using method name</a:t>
            </a:r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498975" y="2247900"/>
            <a:ext cx="426720" cy="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5010785" y="2094865"/>
            <a:ext cx="32531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</a:rPr>
              <a:t>By Using Object reference</a:t>
            </a:r>
            <a:endParaRPr lang="en-US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251585" y="960755"/>
            <a:ext cx="3893820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300">
                <a:solidFill>
                  <a:srgbClr val="00B050"/>
                </a:solidFill>
                <a:latin typeface="firacode" charset="0"/>
                <a:cs typeface="firacode" charset="0"/>
              </a:rPr>
              <a:t>non-static Method :</a:t>
            </a:r>
            <a:endParaRPr lang="en-US" sz="2300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708150" y="1614805"/>
            <a:ext cx="681863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A method Which is not prefixed with the static modifier is called the non-static method.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350010" y="2571750"/>
            <a:ext cx="5919470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300">
                <a:solidFill>
                  <a:srgbClr val="00B050"/>
                </a:solidFill>
                <a:latin typeface="firacode" charset="0"/>
                <a:cs typeface="firacode" charset="0"/>
              </a:rPr>
              <a:t>How to call nonstatic  Method :</a:t>
            </a:r>
            <a:endParaRPr lang="en-US" sz="2300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835150" y="3218180"/>
            <a:ext cx="681863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By using Object reference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9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4" name="Picture 3" descr="nonstat"/>
          <p:cNvPicPr>
            <a:picLocks noChangeAspect="1"/>
          </p:cNvPicPr>
          <p:nvPr/>
        </p:nvPicPr>
        <p:blipFill>
          <a:blip r:embed="rId1"/>
          <a:srcRect l="7113" t="8799" r="7183" b="9546"/>
          <a:stretch>
            <a:fillRect/>
          </a:stretch>
        </p:blipFill>
        <p:spPr>
          <a:xfrm>
            <a:off x="1229360" y="737870"/>
            <a:ext cx="4973320" cy="3776980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3715385" y="2337435"/>
            <a:ext cx="421005" cy="2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4136390" y="2196465"/>
            <a:ext cx="1532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Call By Object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215390" y="1066165"/>
            <a:ext cx="5735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00B050"/>
                </a:solidFill>
                <a:latin typeface="firacode" charset="0"/>
                <a:cs typeface="firacode" charset="0"/>
              </a:rPr>
              <a:t>METHODS :</a:t>
            </a:r>
            <a:endParaRPr lang="en-US" sz="2000" b="1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664970" y="1818005"/>
            <a:ext cx="70192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A block of instruction thart can be executed .When the programmer call the method . 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There are two Types are method  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2870835" y="3286125"/>
            <a:ext cx="24257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b="1">
                <a:solidFill>
                  <a:schemeClr val="accent6"/>
                </a:solidFill>
                <a:latin typeface="firacode" charset="0"/>
                <a:cs typeface="firacode" charset="0"/>
              </a:rPr>
              <a:t>Pre-defined  method.</a:t>
            </a:r>
            <a:endParaRPr lang="en-US" b="1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b="1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b="1">
                <a:solidFill>
                  <a:schemeClr val="accent6"/>
                </a:solidFill>
                <a:latin typeface="firacode" charset="0"/>
                <a:cs typeface="firacode" charset="0"/>
              </a:rPr>
              <a:t>user-defined method.</a:t>
            </a:r>
            <a:endParaRPr lang="en-US" b="1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9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9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4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170555" y="720090"/>
            <a:ext cx="3187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chemeClr val="accent6"/>
                </a:solidFill>
                <a:latin typeface="firacode" charset="0"/>
                <a:cs typeface="firacode" charset="0"/>
              </a:rPr>
              <a:t>       Methods</a:t>
            </a:r>
            <a:endParaRPr lang="en-US" sz="20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547235" y="1125855"/>
            <a:ext cx="19050" cy="624205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414905" y="1863090"/>
            <a:ext cx="4342765" cy="69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414270" y="1870075"/>
            <a:ext cx="635" cy="727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757035" y="1863090"/>
            <a:ext cx="635" cy="727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1536700" y="2596515"/>
            <a:ext cx="2261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solidFill>
                  <a:schemeClr val="accent6"/>
                </a:solidFill>
                <a:latin typeface="firacode" charset="0"/>
                <a:cs typeface="firacode" charset="0"/>
              </a:rPr>
              <a:t>Static Method</a:t>
            </a:r>
            <a:endParaRPr lang="en-US" sz="18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5450840" y="2587625"/>
            <a:ext cx="2647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solidFill>
                  <a:schemeClr val="accent6"/>
                </a:solidFill>
                <a:latin typeface="firacode" charset="0"/>
                <a:cs typeface="firacode" charset="0"/>
              </a:rPr>
              <a:t>non-Static Method</a:t>
            </a:r>
            <a:endParaRPr lang="en-US" sz="18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4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4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4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4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149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383030" y="3419475"/>
            <a:ext cx="68199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Access modifiers are specify the accessablity of the method. Which will be discusses in upcomming class.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61720" y="541020"/>
            <a:ext cx="7019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00B050"/>
                </a:solidFill>
                <a:latin typeface="firacode" charset="0"/>
                <a:cs typeface="firacode" charset="0"/>
              </a:rPr>
              <a:t>Method Syntax :</a:t>
            </a:r>
            <a:endParaRPr lang="en-US" sz="2000" b="1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179830" y="1148080"/>
            <a:ext cx="786892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[access modifier] [static] [</a:t>
            </a:r>
            <a:r>
              <a:rPr lang="en-US" sz="1500">
                <a:solidFill>
                  <a:srgbClr val="FF0000"/>
                </a:solidFill>
                <a:latin typeface="firacode" charset="0"/>
                <a:cs typeface="firacode" charset="0"/>
              </a:rPr>
              <a:t>return type</a:t>
            </a: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] [</a:t>
            </a:r>
            <a:r>
              <a:rPr lang="en-US" sz="1500">
                <a:solidFill>
                  <a:srgbClr val="FF0000"/>
                </a:solidFill>
                <a:latin typeface="firacode" charset="0"/>
                <a:cs typeface="firacode" charset="0"/>
              </a:rPr>
              <a:t>method name</a:t>
            </a: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] ([</a:t>
            </a:r>
            <a:r>
              <a:rPr lang="en-US" sz="1500">
                <a:solidFill>
                  <a:srgbClr val="FF0000"/>
                </a:solidFill>
                <a:latin typeface="firacode" charset="0"/>
                <a:cs typeface="firacode" charset="0"/>
              </a:rPr>
              <a:t>parameter</a:t>
            </a: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])  {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    // Method body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}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061720" y="2139950"/>
            <a:ext cx="7019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00B050"/>
                </a:solidFill>
                <a:latin typeface="firacode" charset="0"/>
                <a:cs typeface="firacode" charset="0"/>
              </a:rPr>
              <a:t>Rules :</a:t>
            </a:r>
            <a:endParaRPr lang="en-US" sz="2000" b="1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383030" y="2673985"/>
            <a:ext cx="68199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The words Which is red color are optional . While others are optional.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19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8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8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383030" y="3568700"/>
            <a:ext cx="68199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Return Type Which Specify the data type that will return by method after perform the operation.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61720" y="541020"/>
            <a:ext cx="7019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00B050"/>
                </a:solidFill>
                <a:latin typeface="firacode" charset="0"/>
                <a:cs typeface="firacode" charset="0"/>
              </a:rPr>
              <a:t>Method Syntax :</a:t>
            </a:r>
            <a:endParaRPr lang="en-US" sz="2000" b="1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179830" y="1148080"/>
            <a:ext cx="786892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[access modifier] [static] [</a:t>
            </a:r>
            <a:r>
              <a:rPr lang="en-US" sz="1500">
                <a:solidFill>
                  <a:srgbClr val="FF0000"/>
                </a:solidFill>
                <a:latin typeface="firacode" charset="0"/>
                <a:cs typeface="firacode" charset="0"/>
              </a:rPr>
              <a:t>return type</a:t>
            </a: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] [</a:t>
            </a:r>
            <a:r>
              <a:rPr lang="en-US" sz="1500">
                <a:solidFill>
                  <a:srgbClr val="FF0000"/>
                </a:solidFill>
                <a:latin typeface="firacode" charset="0"/>
                <a:cs typeface="firacode" charset="0"/>
              </a:rPr>
              <a:t>method name</a:t>
            </a: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] ([</a:t>
            </a:r>
            <a:r>
              <a:rPr lang="en-US" sz="1500">
                <a:solidFill>
                  <a:srgbClr val="FF0000"/>
                </a:solidFill>
                <a:latin typeface="firacode" charset="0"/>
                <a:cs typeface="firacode" charset="0"/>
              </a:rPr>
              <a:t>parameter</a:t>
            </a: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])  {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    // Method body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}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061720" y="2011680"/>
            <a:ext cx="7019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00B050"/>
                </a:solidFill>
                <a:latin typeface="firacode" charset="0"/>
                <a:cs typeface="firacode" charset="0"/>
              </a:rPr>
              <a:t>Rules :</a:t>
            </a:r>
            <a:endParaRPr lang="en-US" sz="2000" b="1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383030" y="2586355"/>
            <a:ext cx="681990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static-modifers is a keyword is indicates wheather the method is is belong to the class itself ( or ) related to memory creation.  static , abstract , final , synchronized , native etc....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149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949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199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8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7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9" grpId="0"/>
      <p:bldP spid="11" grpId="0"/>
      <p:bldP spid="12" grpId="0"/>
      <p:bldP spid="16" grpId="0"/>
      <p:bldP spid="3" grpId="1"/>
      <p:bldP spid="14" grpId="1"/>
      <p:bldP spid="9" grpId="1"/>
      <p:bldP spid="11" grpId="1"/>
      <p:bldP spid="12" grpId="1"/>
      <p:bldP spid="1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383030" y="3340735"/>
            <a:ext cx="68199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Parameter specify the data type and number of parameter pass to the method.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61720" y="541020"/>
            <a:ext cx="7019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00B050"/>
                </a:solidFill>
                <a:latin typeface="firacode" charset="0"/>
                <a:cs typeface="firacode" charset="0"/>
              </a:rPr>
              <a:t>Method Syntax :</a:t>
            </a:r>
            <a:endParaRPr lang="en-US" sz="2000" b="1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179830" y="1148080"/>
            <a:ext cx="786892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[access modifier] [static] [</a:t>
            </a:r>
            <a:r>
              <a:rPr lang="en-US" sz="1500">
                <a:solidFill>
                  <a:srgbClr val="FF0000"/>
                </a:solidFill>
                <a:latin typeface="firacode" charset="0"/>
                <a:cs typeface="firacode" charset="0"/>
              </a:rPr>
              <a:t>return type</a:t>
            </a: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] [</a:t>
            </a:r>
            <a:r>
              <a:rPr lang="en-US" sz="1500">
                <a:solidFill>
                  <a:srgbClr val="FF0000"/>
                </a:solidFill>
                <a:latin typeface="firacode" charset="0"/>
                <a:cs typeface="firacode" charset="0"/>
              </a:rPr>
              <a:t>method name</a:t>
            </a: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] ([</a:t>
            </a:r>
            <a:r>
              <a:rPr lang="en-US" sz="1500">
                <a:solidFill>
                  <a:srgbClr val="FF0000"/>
                </a:solidFill>
                <a:latin typeface="firacode" charset="0"/>
                <a:cs typeface="firacode" charset="0"/>
              </a:rPr>
              <a:t>parameter</a:t>
            </a: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])  {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    // Method body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}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061720" y="2011680"/>
            <a:ext cx="7019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00B050"/>
                </a:solidFill>
                <a:latin typeface="firacode" charset="0"/>
                <a:cs typeface="firacode" charset="0"/>
              </a:rPr>
              <a:t>Rules :</a:t>
            </a:r>
            <a:endParaRPr lang="en-US" sz="2000" b="1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376045" y="2552700"/>
            <a:ext cx="681990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method name : unique identifier of the method.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19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8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99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229995" y="580390"/>
            <a:ext cx="250571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700">
                <a:solidFill>
                  <a:srgbClr val="00B050"/>
                </a:solidFill>
                <a:latin typeface="firacode" charset="0"/>
                <a:cs typeface="firacode" charset="0"/>
              </a:rPr>
              <a:t>STATIC METHOD :</a:t>
            </a:r>
            <a:endParaRPr lang="en-US" sz="1700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651000" y="1064260"/>
            <a:ext cx="65201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Method which is prefixed static keyword is called static method. 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Static methods cannot access or change the values of instance variables , but they can access or change the values of static variables.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325245" y="2795270"/>
            <a:ext cx="548005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700">
                <a:solidFill>
                  <a:srgbClr val="00B050"/>
                </a:solidFill>
                <a:latin typeface="firacode" charset="0"/>
                <a:cs typeface="firacode" charset="0"/>
              </a:rPr>
              <a:t>HOW TO ACCESS THE STATIC METHOD :</a:t>
            </a:r>
            <a:endParaRPr lang="en-US" sz="1700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814830" y="3309620"/>
            <a:ext cx="505523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By using direct method name.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By using ClassName followed by methodName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Font typeface="Wingdings" panose="05000000000000000000" charset="0"/>
              <a:buNone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By using Object reference variable.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9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9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19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49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5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0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251585" y="648335"/>
            <a:ext cx="2425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00B050"/>
                </a:solidFill>
                <a:latin typeface="firacode" charset="0"/>
                <a:cs typeface="firacode" charset="0"/>
              </a:rPr>
              <a:t>Arguments :</a:t>
            </a:r>
            <a:endParaRPr lang="en-US" sz="2000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43000" y="1384300"/>
            <a:ext cx="3423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solidFill>
                  <a:schemeClr val="accent6"/>
                </a:solidFill>
                <a:latin typeface="firacode" charset="0"/>
                <a:cs typeface="firacode" charset="0"/>
              </a:rPr>
              <a:t>methodName( [ data ] )</a:t>
            </a:r>
            <a:endParaRPr lang="en-US" sz="18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04235" y="1834515"/>
            <a:ext cx="6985" cy="490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411220" y="2317750"/>
            <a:ext cx="727710" cy="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4231640" y="2162175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Actual Arguments ( donate the data)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053465" y="2967355"/>
            <a:ext cx="4549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solidFill>
                  <a:schemeClr val="accent6"/>
                </a:solidFill>
                <a:latin typeface="firacode" charset="0"/>
                <a:cs typeface="firacode" charset="0"/>
              </a:rPr>
              <a:t>ClassName.methodName( [ data ] )</a:t>
            </a:r>
            <a:endParaRPr lang="en-US" sz="18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670425" y="3378200"/>
            <a:ext cx="6985" cy="490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677410" y="3861435"/>
            <a:ext cx="727710" cy="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5532120" y="3628390"/>
            <a:ext cx="31381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Formal Arguments ( Accept Aruguments)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5358130" y="3039110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//method Call Statement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49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49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49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8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9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4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73175" y="584835"/>
            <a:ext cx="4129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00B050"/>
                </a:solidFill>
                <a:latin typeface="firacode" charset="0"/>
                <a:cs typeface="firacode" charset="0"/>
              </a:rPr>
              <a:t>Main Method / static method:</a:t>
            </a:r>
            <a:endParaRPr lang="en-US" sz="2000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9" name="Picture 8" descr="mainmethod"/>
          <p:cNvPicPr>
            <a:picLocks noChangeAspect="1"/>
          </p:cNvPicPr>
          <p:nvPr/>
        </p:nvPicPr>
        <p:blipFill>
          <a:blip r:embed="rId1"/>
          <a:srcRect l="7091" t="11708" r="7420" b="15616"/>
          <a:stretch>
            <a:fillRect/>
          </a:stretch>
        </p:blipFill>
        <p:spPr>
          <a:xfrm>
            <a:off x="1680210" y="1119505"/>
            <a:ext cx="5784215" cy="134493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2720975" y="1962150"/>
            <a:ext cx="12700" cy="925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171700" y="2895600"/>
            <a:ext cx="549275" cy="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1160780" y="2635250"/>
            <a:ext cx="1025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Access 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Modifier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69970" y="1955165"/>
            <a:ext cx="6985" cy="1610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134360" y="3554730"/>
            <a:ext cx="435610" cy="11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2171700" y="3156585"/>
            <a:ext cx="999490" cy="514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modifier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291965" y="1962150"/>
            <a:ext cx="6985" cy="1610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91965" y="3554730"/>
            <a:ext cx="499745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4791710" y="3364865"/>
            <a:ext cx="1313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Return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type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839970" y="1926590"/>
            <a:ext cx="23495" cy="9074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63465" y="2843530"/>
            <a:ext cx="499745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5291455" y="2653665"/>
            <a:ext cx="1313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Method Name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403975" y="1962150"/>
            <a:ext cx="19685" cy="1007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423660" y="2966085"/>
            <a:ext cx="499745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7032625" y="2780665"/>
            <a:ext cx="14166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String aruguments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99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5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2476</Words>
  <Application>WPS Presentation</Application>
  <PresentationFormat>On-screen Show (16:9)</PresentationFormat>
  <Paragraphs>171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Arial</vt:lpstr>
      <vt:lpstr>Fira Code</vt:lpstr>
      <vt:lpstr>Segoe Print</vt:lpstr>
      <vt:lpstr>firacode</vt:lpstr>
      <vt:lpstr>Wingdings</vt:lpstr>
      <vt:lpstr>Microsoft YaHei</vt:lpstr>
      <vt:lpstr>Arial Unicode MS</vt:lpstr>
      <vt:lpstr>Programming Language Workshop for Beginners by Slidesgo</vt:lpstr>
      <vt:lpstr>Programming JAVA {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JAVA {</dc:title>
  <dc:creator>Chandra Sekar .T.M</dc:creator>
  <cp:lastModifiedBy>DELL</cp:lastModifiedBy>
  <cp:revision>4</cp:revision>
  <dcterms:created xsi:type="dcterms:W3CDTF">2024-05-16T11:44:00Z</dcterms:created>
  <dcterms:modified xsi:type="dcterms:W3CDTF">2024-05-17T14:57:49Z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2585E07582DE4E6E8C9FAE6758F59CD9_13</vt:lpwstr>
  </property>
  <property fmtid="{D5CDD505-2E9C-101B-9397-08002B2CF9AE}" pid="3" name="KSOProductBuildVer">
    <vt:lpwstr>1033-12.2.0.16909</vt:lpwstr>
  </property>
</Properties>
</file>