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308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09" r:id="rId12"/>
    <p:sldId id="321" r:id="rId13"/>
    <p:sldId id="310" r:id="rId14"/>
    <p:sldId id="311" r:id="rId15"/>
    <p:sldId id="322" r:id="rId16"/>
    <p:sldId id="323" r:id="rId17"/>
    <p:sldId id="32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7E50E-1316-4F63-869B-D8A25C867746}">
  <a:tblStyle styleId="{ACB7E50E-1316-4F63-869B-D8A25C8677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9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accent2"/>
                </a:solidFill>
              </a:rPr>
              <a:t>JAVA </a:t>
            </a:r>
            <a:r>
              <a:rPr lang="en" dirty="0"/>
              <a:t>Programming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124273" y="2682414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JAVA PROGRAMMING 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Hiveed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A9979-281E-04CD-D464-61B1CCB30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56C40317-CE64-BD20-830B-6F0FB15B5035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AA2B48-B939-B14D-37FE-8F760D9E61CF}"/>
              </a:ext>
            </a:extLst>
          </p:cNvPr>
          <p:cNvSpPr txBox="1">
            <a:spLocks/>
          </p:cNvSpPr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</a:p>
        </p:txBody>
      </p: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08DF709B-BCC9-9788-DD90-EC8523DCB1DA}"/>
              </a:ext>
            </a:extLst>
          </p:cNvPr>
          <p:cNvSpPr txBox="1">
            <a:spLocks/>
          </p:cNvSpPr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2D2960-63D0-809A-2ED4-52840C8D94F3}"/>
              </a:ext>
            </a:extLst>
          </p:cNvPr>
          <p:cNvSpPr txBox="1">
            <a:spLocks/>
          </p:cNvSpPr>
          <p:nvPr/>
        </p:nvSpPr>
        <p:spPr>
          <a:xfrm>
            <a:off x="1059906" y="681683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>
                <a:solidFill>
                  <a:schemeClr val="tx2"/>
                </a:solidFill>
              </a:rPr>
              <a:t>Step 8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CBADD-1131-254F-5D21-4870BDFF2AB4}"/>
              </a:ext>
            </a:extLst>
          </p:cNvPr>
          <p:cNvSpPr txBox="1"/>
          <p:nvPr/>
        </p:nvSpPr>
        <p:spPr>
          <a:xfrm>
            <a:off x="1460598" y="1222883"/>
            <a:ext cx="739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Now click on “Create a new Java project”.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472A7-6135-E611-26FD-6499452F69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0598" y="1641706"/>
            <a:ext cx="7212330" cy="282011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4710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47E25-A9ED-C766-0A87-4B563FEB9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DEA7-D5FE-11A1-0683-3807F9F6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JVM Architecture : </a:t>
            </a:r>
          </a:p>
        </p:txBody>
      </p:sp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C63372BF-820C-EE2F-518C-9C540A76B11B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A71F2A-CFF2-435B-5D8B-6AAD2E674371}"/>
              </a:ext>
            </a:extLst>
          </p:cNvPr>
          <p:cNvSpPr txBox="1">
            <a:spLocks/>
          </p:cNvSpPr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</a:p>
        </p:txBody>
      </p: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F7CA6256-E69C-59B2-27FD-04CE3EAC9269}"/>
              </a:ext>
            </a:extLst>
          </p:cNvPr>
          <p:cNvSpPr txBox="1">
            <a:spLocks/>
          </p:cNvSpPr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</a:p>
        </p:txBody>
      </p:sp>
      <p:pic>
        <p:nvPicPr>
          <p:cNvPr id="9" name="Picture 8" descr="MacBook Pro 14_ - 2 (1)">
            <a:extLst>
              <a:ext uri="{FF2B5EF4-FFF2-40B4-BE49-F238E27FC236}">
                <a16:creationId xmlns:a16="http://schemas.microsoft.com/office/drawing/2014/main" id="{A5EFF581-6599-F794-B56A-5823C0A3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1" t="5075" r="6545" b="8598"/>
          <a:stretch>
            <a:fillRect/>
          </a:stretch>
        </p:blipFill>
        <p:spPr>
          <a:xfrm>
            <a:off x="1578768" y="1123900"/>
            <a:ext cx="6855082" cy="33695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862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0FCE-4D5D-D9D6-96C8-D68ED1E7A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7C9-9521-2C11-D242-A8B8E844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Program Execution : </a:t>
            </a:r>
          </a:p>
        </p:txBody>
      </p:sp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F597F2C9-9205-4E61-9D1A-D2350AC1160E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74D638-82DF-A0A0-1826-CB02D76967C9}"/>
              </a:ext>
            </a:extLst>
          </p:cNvPr>
          <p:cNvSpPr txBox="1">
            <a:spLocks/>
          </p:cNvSpPr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</a:p>
        </p:txBody>
      </p: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5CBDAA15-50E6-5AC0-EB41-73B498249D7E}"/>
              </a:ext>
            </a:extLst>
          </p:cNvPr>
          <p:cNvSpPr txBox="1">
            <a:spLocks/>
          </p:cNvSpPr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4AB9F-46A7-BC51-2123-3ED49B58A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203" y="1417561"/>
            <a:ext cx="2129033" cy="212903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8326620-B831-B005-4732-AB3A82E2924B}"/>
              </a:ext>
            </a:extLst>
          </p:cNvPr>
          <p:cNvGrpSpPr/>
          <p:nvPr/>
        </p:nvGrpSpPr>
        <p:grpSpPr>
          <a:xfrm>
            <a:off x="2104444" y="2795486"/>
            <a:ext cx="1456493" cy="751108"/>
            <a:chOff x="2028396" y="3935373"/>
            <a:chExt cx="1256026" cy="734951"/>
          </a:xfrm>
        </p:grpSpPr>
        <p:pic>
          <p:nvPicPr>
            <p:cNvPr id="15" name="Picture 14" descr="213,000+ File Folder Stock Illustrations, Royalty-Free Vector Graphics &amp; Clip  Art - iStock | Open file folder, Files, Folder">
              <a:extLst>
                <a:ext uri="{FF2B5EF4-FFF2-40B4-BE49-F238E27FC236}">
                  <a16:creationId xmlns:a16="http://schemas.microsoft.com/office/drawing/2014/main" id="{C25DF605-FB2F-1977-7D79-EF138348DB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17" t="23435" r="40144" b="53237"/>
            <a:stretch>
              <a:fillRect/>
            </a:stretch>
          </p:blipFill>
          <p:spPr bwMode="auto">
            <a:xfrm>
              <a:off x="2376000" y="3935373"/>
              <a:ext cx="489599" cy="4895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Google Shape;307;p33">
              <a:extLst>
                <a:ext uri="{FF2B5EF4-FFF2-40B4-BE49-F238E27FC236}">
                  <a16:creationId xmlns:a16="http://schemas.microsoft.com/office/drawing/2014/main" id="{15BA4151-6ECA-5A62-3F94-B4E486342D11}"/>
                </a:ext>
              </a:extLst>
            </p:cNvPr>
            <p:cNvSpPr txBox="1"/>
            <p:nvPr/>
          </p:nvSpPr>
          <p:spPr>
            <a:xfrm>
              <a:off x="2028396" y="4399361"/>
              <a:ext cx="1256026" cy="270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indent="0"/>
              <a:r>
                <a:rPr lang="en-US" b="1" dirty="0">
                  <a:solidFill>
                    <a:schemeClr val="accent6"/>
                  </a:solidFill>
                </a:rPr>
                <a:t>Hello.java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3CC1C6-5B0D-E90A-D94F-2E037EEF46A8}"/>
              </a:ext>
            </a:extLst>
          </p:cNvPr>
          <p:cNvGrpSpPr/>
          <p:nvPr/>
        </p:nvGrpSpPr>
        <p:grpSpPr>
          <a:xfrm>
            <a:off x="3530293" y="2295749"/>
            <a:ext cx="1742015" cy="1535276"/>
            <a:chOff x="3506128" y="3763381"/>
            <a:chExt cx="1502250" cy="1502250"/>
          </a:xfrm>
        </p:grpSpPr>
        <p:pic>
          <p:nvPicPr>
            <p:cNvPr id="13" name="Picture 12" descr="Cloud Clipart Images - Free Download on Freepik">
              <a:extLst>
                <a:ext uri="{FF2B5EF4-FFF2-40B4-BE49-F238E27FC236}">
                  <a16:creationId xmlns:a16="http://schemas.microsoft.com/office/drawing/2014/main" id="{C9CAE379-4F3C-D622-9A62-3061536F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5" b="89617" l="5591" r="92812">
                          <a14:foregroundMark x1="9904" y1="55911" x2="8946" y2="56070"/>
                          <a14:foregroundMark x1="92812" y1="52396" x2="92013" y2="60703"/>
                          <a14:foregroundMark x1="5591" y1="56390" x2="5591" y2="563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128" y="3763381"/>
              <a:ext cx="1502250" cy="150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Google Shape;307;p33">
              <a:extLst>
                <a:ext uri="{FF2B5EF4-FFF2-40B4-BE49-F238E27FC236}">
                  <a16:creationId xmlns:a16="http://schemas.microsoft.com/office/drawing/2014/main" id="{7AAD128A-A0C8-F422-7314-A9B8F0A98617}"/>
                </a:ext>
              </a:extLst>
            </p:cNvPr>
            <p:cNvSpPr txBox="1"/>
            <p:nvPr/>
          </p:nvSpPr>
          <p:spPr>
            <a:xfrm>
              <a:off x="3590908" y="4252368"/>
              <a:ext cx="1361700" cy="324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indent="0" algn="ctr"/>
              <a:r>
                <a:rPr lang="en-US" sz="1200" b="1" dirty="0">
                  <a:solidFill>
                    <a:srgbClr val="002060"/>
                  </a:solidFill>
                </a:rPr>
                <a:t>Complier</a:t>
              </a:r>
            </a:p>
          </p:txBody>
        </p:sp>
      </p:grpSp>
      <p:pic>
        <p:nvPicPr>
          <p:cNvPr id="10" name="Picture 9" descr="Binary Computer Stock Vector Illustration and Royalty Free Binary Computer  Clipart">
            <a:extLst>
              <a:ext uri="{FF2B5EF4-FFF2-40B4-BE49-F238E27FC236}">
                <a16:creationId xmlns:a16="http://schemas.microsoft.com/office/drawing/2014/main" id="{13A650BE-2AFD-584F-CB0A-8943503B7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3778" y1="43111" x2="35333" y2="47333"/>
                        <a14:foregroundMark x1="34000" y1="50889" x2="40222" y2="51333"/>
                        <a14:foregroundMark x1="57556" y1="42667" x2="66444" y2="43333"/>
                        <a14:foregroundMark x1="55556" y1="51111" x2="65333" y2="5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148" y="2322411"/>
            <a:ext cx="1515173" cy="15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26 Bytecode Royalty-Free Images, Stock Photos &amp; Pictures | Shutterstock">
            <a:extLst>
              <a:ext uri="{FF2B5EF4-FFF2-40B4-BE49-F238E27FC236}">
                <a16:creationId xmlns:a16="http://schemas.microsoft.com/office/drawing/2014/main" id="{14066063-3310-301A-DD8E-ED510CAB7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72" y="2542590"/>
            <a:ext cx="1354152" cy="89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07;p33">
            <a:extLst>
              <a:ext uri="{FF2B5EF4-FFF2-40B4-BE49-F238E27FC236}">
                <a16:creationId xmlns:a16="http://schemas.microsoft.com/office/drawing/2014/main" id="{8E6611D5-6FDA-8365-B2FA-CE92EED7B21C}"/>
              </a:ext>
            </a:extLst>
          </p:cNvPr>
          <p:cNvSpPr txBox="1"/>
          <p:nvPr/>
        </p:nvSpPr>
        <p:spPr>
          <a:xfrm>
            <a:off x="5654784" y="3437043"/>
            <a:ext cx="1816364" cy="39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/>
            <a:r>
              <a:rPr lang="en-US" b="1" dirty="0">
                <a:solidFill>
                  <a:schemeClr val="accent6"/>
                </a:solidFill>
              </a:rPr>
              <a:t>Executable file</a:t>
            </a:r>
          </a:p>
          <a:p>
            <a:pPr marL="0" indent="0"/>
            <a:r>
              <a:rPr lang="en-US" b="1" dirty="0">
                <a:solidFill>
                  <a:schemeClr val="accent6"/>
                </a:solidFill>
              </a:rPr>
              <a:t>(byte code)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B9553B-642E-7F7C-50BB-8EB3C05DEE8A}"/>
              </a:ext>
            </a:extLst>
          </p:cNvPr>
          <p:cNvSpPr txBox="1"/>
          <p:nvPr/>
        </p:nvSpPr>
        <p:spPr>
          <a:xfrm>
            <a:off x="1214438" y="3301507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18" name="Google Shape;307;p33">
            <a:extLst>
              <a:ext uri="{FF2B5EF4-FFF2-40B4-BE49-F238E27FC236}">
                <a16:creationId xmlns:a16="http://schemas.microsoft.com/office/drawing/2014/main" id="{16C56A77-EA47-350B-3B00-4816913BAA6A}"/>
              </a:ext>
            </a:extLst>
          </p:cNvPr>
          <p:cNvSpPr txBox="1"/>
          <p:nvPr/>
        </p:nvSpPr>
        <p:spPr>
          <a:xfrm>
            <a:off x="7622259" y="3515834"/>
            <a:ext cx="1456493" cy="2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/>
            <a:r>
              <a:rPr lang="en-US" b="1" dirty="0">
                <a:solidFill>
                  <a:schemeClr val="accent6"/>
                </a:solidFill>
              </a:rPr>
              <a:t>Laptop / </a:t>
            </a:r>
            <a:r>
              <a:rPr lang="en-US" b="1" dirty="0" err="1">
                <a:solidFill>
                  <a:schemeClr val="accent6"/>
                </a:solidFill>
              </a:rPr>
              <a:t>cpu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3A121F-631C-7942-4B2A-D36132F8EBA2}"/>
              </a:ext>
            </a:extLst>
          </p:cNvPr>
          <p:cNvCxnSpPr>
            <a:cxnSpLocks/>
          </p:cNvCxnSpPr>
          <p:nvPr/>
        </p:nvCxnSpPr>
        <p:spPr>
          <a:xfrm>
            <a:off x="1805369" y="2961524"/>
            <a:ext cx="598150" cy="0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650D02-3098-7B9A-B207-7C0A97A0924B}"/>
              </a:ext>
            </a:extLst>
          </p:cNvPr>
          <p:cNvCxnSpPr>
            <a:cxnSpLocks/>
          </p:cNvCxnSpPr>
          <p:nvPr/>
        </p:nvCxnSpPr>
        <p:spPr>
          <a:xfrm>
            <a:off x="3143631" y="2961524"/>
            <a:ext cx="598150" cy="0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639738-A2C0-07DC-2229-FE27EE6458A4}"/>
              </a:ext>
            </a:extLst>
          </p:cNvPr>
          <p:cNvCxnSpPr>
            <a:cxnSpLocks/>
          </p:cNvCxnSpPr>
          <p:nvPr/>
        </p:nvCxnSpPr>
        <p:spPr>
          <a:xfrm>
            <a:off x="5109815" y="2944104"/>
            <a:ext cx="598150" cy="0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56BFB7-6C2E-6456-BC3D-1C25BF5A199A}"/>
              </a:ext>
            </a:extLst>
          </p:cNvPr>
          <p:cNvCxnSpPr>
            <a:cxnSpLocks/>
          </p:cNvCxnSpPr>
          <p:nvPr/>
        </p:nvCxnSpPr>
        <p:spPr>
          <a:xfrm>
            <a:off x="7172073" y="2991717"/>
            <a:ext cx="598150" cy="0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Google Shape;307;p33">
            <a:extLst>
              <a:ext uri="{FF2B5EF4-FFF2-40B4-BE49-F238E27FC236}">
                <a16:creationId xmlns:a16="http://schemas.microsoft.com/office/drawing/2014/main" id="{2793D701-CCDC-1E2D-2597-2EE6B45FEC11}"/>
              </a:ext>
            </a:extLst>
          </p:cNvPr>
          <p:cNvSpPr txBox="1"/>
          <p:nvPr/>
        </p:nvSpPr>
        <p:spPr>
          <a:xfrm>
            <a:off x="3843990" y="3399419"/>
            <a:ext cx="1456493" cy="2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/>
            <a:r>
              <a:rPr lang="en-US" b="1" dirty="0">
                <a:solidFill>
                  <a:schemeClr val="accent6"/>
                </a:solidFill>
              </a:rPr>
              <a:t>Translator</a:t>
            </a:r>
          </a:p>
        </p:txBody>
      </p:sp>
    </p:spTree>
    <p:extLst>
      <p:ext uri="{BB962C8B-B14F-4D97-AF65-F5344CB8AC3E}">
        <p14:creationId xmlns:p14="http://schemas.microsoft.com/office/powerpoint/2010/main" val="329506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7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4A149-B8EE-602D-3A99-1F662E15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6E7-1143-FC5E-A757-84604A0F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06" y="467169"/>
            <a:ext cx="7290600" cy="541200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Terminology: </a:t>
            </a:r>
          </a:p>
        </p:txBody>
      </p:sp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D7F9669C-3F42-B393-5436-21000C24A9A9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A2F867-53D5-E1F2-B350-9DD234CAAED4}"/>
              </a:ext>
            </a:extLst>
          </p:cNvPr>
          <p:cNvSpPr txBox="1">
            <a:spLocks/>
          </p:cNvSpPr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1F8A7-010B-8971-9DC6-A7C29677AA7B}"/>
              </a:ext>
            </a:extLst>
          </p:cNvPr>
          <p:cNvSpPr txBox="1"/>
          <p:nvPr/>
        </p:nvSpPr>
        <p:spPr>
          <a:xfrm>
            <a:off x="1163244" y="1043332"/>
            <a:ext cx="756641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Compiler :</a:t>
            </a:r>
          </a:p>
          <a:p>
            <a:r>
              <a:rPr lang="en-US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   </a:t>
            </a:r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It is a translator which is used to convert H.L.L to L.L.L and also it will check for the errors and if it finds any error it will through a error message, otherwise it will provide output.</a:t>
            </a:r>
          </a:p>
          <a:p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Libraries : </a:t>
            </a:r>
          </a:p>
          <a:p>
            <a:r>
              <a:rPr lang="en-US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   </a:t>
            </a:r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It’s a collection of pre-defined interfaces. API’s &amp; Classes.</a:t>
            </a:r>
          </a:p>
          <a:p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API :</a:t>
            </a:r>
          </a:p>
          <a:p>
            <a:r>
              <a:rPr lang="en-US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Application Programming Interface. Collection of essential resources, software which is used to develop a Java application.</a:t>
            </a:r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15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01E27740-DDA0-1A18-1055-A2D9A871463A}"/>
              </a:ext>
            </a:extLst>
          </p:cNvPr>
          <p:cNvSpPr txBox="1">
            <a:spLocks/>
          </p:cNvSpPr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</a:p>
        </p:txBody>
      </p:sp>
    </p:spTree>
    <p:extLst>
      <p:ext uri="{BB962C8B-B14F-4D97-AF65-F5344CB8AC3E}">
        <p14:creationId xmlns:p14="http://schemas.microsoft.com/office/powerpoint/2010/main" val="163506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C91C3-A9C2-15AF-5F00-0C915700D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45E5-50E8-BA7E-8570-6925EDC2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JVM : </a:t>
            </a:r>
          </a:p>
        </p:txBody>
      </p:sp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D48BF62B-DA22-D1A5-7A25-A1705D8780C8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203743-2853-FD6C-9834-21E45AD77D88}"/>
              </a:ext>
            </a:extLst>
          </p:cNvPr>
          <p:cNvSpPr txBox="1">
            <a:spLocks/>
          </p:cNvSpPr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CAB4A-592C-472D-618D-0E99FDE09597}"/>
              </a:ext>
            </a:extLst>
          </p:cNvPr>
          <p:cNvSpPr txBox="1"/>
          <p:nvPr/>
        </p:nvSpPr>
        <p:spPr>
          <a:xfrm>
            <a:off x="1130356" y="1889052"/>
            <a:ext cx="432339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It is interpreter.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It will translate byte code to binary’s.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It will read line-by-line understand and translates</a:t>
            </a:r>
            <a:r>
              <a:rPr lang="en-US" sz="1600" dirty="0">
                <a:solidFill>
                  <a:schemeClr val="tx1"/>
                </a:solidFill>
                <a:latin typeface="Footlight MT Light" panose="0204060206030A020304" charset="0"/>
                <a:cs typeface="Footlight MT Light" panose="0204060206030A020304" charset="0"/>
                <a:sym typeface="+mn-ea"/>
              </a:rPr>
              <a:t>.</a:t>
            </a:r>
            <a:endParaRPr lang="en-US" sz="1600" dirty="0">
              <a:solidFill>
                <a:schemeClr val="tx1"/>
              </a:solidFill>
              <a:latin typeface="Footlight MT Light" panose="0204060206030A020304" charset="0"/>
              <a:cs typeface="Footlight MT Light" panose="0204060206030A0203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15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7DB00F57-C072-0668-24C3-4479B69CC696}"/>
              </a:ext>
            </a:extLst>
          </p:cNvPr>
          <p:cNvSpPr txBox="1">
            <a:spLocks/>
          </p:cNvSpPr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</a:p>
        </p:txBody>
      </p:sp>
      <p:pic>
        <p:nvPicPr>
          <p:cNvPr id="22" name="Picture 2" descr="26 Bytecode Royalty-Free Images, Stock Photos &amp; Pictures | Shutterstock">
            <a:extLst>
              <a:ext uri="{FF2B5EF4-FFF2-40B4-BE49-F238E27FC236}">
                <a16:creationId xmlns:a16="http://schemas.microsoft.com/office/drawing/2014/main" id="{FC931AFB-5721-98A9-C6A4-B13B79D6B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08" y="938635"/>
            <a:ext cx="1085216" cy="71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FD3995E-3808-A916-AE3D-B8EEAEA712C4}"/>
              </a:ext>
            </a:extLst>
          </p:cNvPr>
          <p:cNvSpPr/>
          <p:nvPr/>
        </p:nvSpPr>
        <p:spPr>
          <a:xfrm rot="5400000">
            <a:off x="6223744" y="536996"/>
            <a:ext cx="532800" cy="157824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Google Shape;307;p33">
            <a:extLst>
              <a:ext uri="{FF2B5EF4-FFF2-40B4-BE49-F238E27FC236}">
                <a16:creationId xmlns:a16="http://schemas.microsoft.com/office/drawing/2014/main" id="{940EF5DB-7AA7-0212-5DD3-31A0ED72CE1D}"/>
              </a:ext>
            </a:extLst>
          </p:cNvPr>
          <p:cNvSpPr txBox="1"/>
          <p:nvPr/>
        </p:nvSpPr>
        <p:spPr>
          <a:xfrm>
            <a:off x="6175032" y="1104528"/>
            <a:ext cx="855112" cy="3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9pPr>
          </a:lstStyle>
          <a:p>
            <a:pPr marL="0" indent="0"/>
            <a:r>
              <a:rPr lang="en-US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25" name="Google Shape;307;p33">
            <a:extLst>
              <a:ext uri="{FF2B5EF4-FFF2-40B4-BE49-F238E27FC236}">
                <a16:creationId xmlns:a16="http://schemas.microsoft.com/office/drawing/2014/main" id="{F4950458-F3FF-50FA-8702-FFF71DE710DD}"/>
              </a:ext>
            </a:extLst>
          </p:cNvPr>
          <p:cNvSpPr txBox="1"/>
          <p:nvPr/>
        </p:nvSpPr>
        <p:spPr>
          <a:xfrm>
            <a:off x="7785594" y="2015060"/>
            <a:ext cx="1009189" cy="110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bg1"/>
                </a:solidFill>
              </a:rPr>
              <a:t>Java virtual machine(JVM)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723BA4-4463-F5F7-A18C-A43571AF8EDA}"/>
              </a:ext>
            </a:extLst>
          </p:cNvPr>
          <p:cNvSpPr/>
          <p:nvPr/>
        </p:nvSpPr>
        <p:spPr>
          <a:xfrm>
            <a:off x="7954729" y="640298"/>
            <a:ext cx="722235" cy="6885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Google Shape;307;p33">
            <a:extLst>
              <a:ext uri="{FF2B5EF4-FFF2-40B4-BE49-F238E27FC236}">
                <a16:creationId xmlns:a16="http://schemas.microsoft.com/office/drawing/2014/main" id="{3C65790B-6B39-E1B7-24B1-0EDA0A1909A4}"/>
              </a:ext>
            </a:extLst>
          </p:cNvPr>
          <p:cNvSpPr txBox="1"/>
          <p:nvPr/>
        </p:nvSpPr>
        <p:spPr>
          <a:xfrm>
            <a:off x="7817583" y="796867"/>
            <a:ext cx="1009189" cy="3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tx1"/>
                </a:solidFill>
              </a:rPr>
              <a:t>JIT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4FB42F-BBCC-E10B-52A3-2119ED0D467C}"/>
              </a:ext>
            </a:extLst>
          </p:cNvPr>
          <p:cNvCxnSpPr/>
          <p:nvPr/>
        </p:nvCxnSpPr>
        <p:spPr>
          <a:xfrm>
            <a:off x="5278455" y="1328878"/>
            <a:ext cx="35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06EADA-7829-8895-3DAF-E51C07E940A8}"/>
              </a:ext>
            </a:extLst>
          </p:cNvPr>
          <p:cNvCxnSpPr/>
          <p:nvPr/>
        </p:nvCxnSpPr>
        <p:spPr>
          <a:xfrm>
            <a:off x="7331655" y="1301207"/>
            <a:ext cx="4539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9B146150-B2F1-4D29-0CA8-9C34F140279A}"/>
              </a:ext>
            </a:extLst>
          </p:cNvPr>
          <p:cNvSpPr/>
          <p:nvPr/>
        </p:nvSpPr>
        <p:spPr>
          <a:xfrm rot="16924488">
            <a:off x="6945794" y="456386"/>
            <a:ext cx="1375589" cy="1681856"/>
          </a:xfrm>
          <a:prstGeom prst="arc">
            <a:avLst>
              <a:gd name="adj1" fmla="val 16582249"/>
              <a:gd name="adj2" fmla="val 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Google Shape;307;p33">
            <a:extLst>
              <a:ext uri="{FF2B5EF4-FFF2-40B4-BE49-F238E27FC236}">
                <a16:creationId xmlns:a16="http://schemas.microsoft.com/office/drawing/2014/main" id="{68BF3F3A-6CCD-A0F9-6B9A-DCC8BE162D8D}"/>
              </a:ext>
            </a:extLst>
          </p:cNvPr>
          <p:cNvSpPr txBox="1"/>
          <p:nvPr/>
        </p:nvSpPr>
        <p:spPr>
          <a:xfrm>
            <a:off x="6989487" y="522605"/>
            <a:ext cx="855112" cy="3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prstTxWarp prst="textArchUp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 panose="020B0509030403020204"/>
              <a:buNone/>
              <a:defRPr sz="1400" b="0" i="0" u="none" strike="noStrike" cap="none">
                <a:solidFill>
                  <a:schemeClr val="dk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790CF6-B1FE-37E9-584E-CC27E433CB0A}"/>
              </a:ext>
            </a:extLst>
          </p:cNvPr>
          <p:cNvSpPr txBox="1"/>
          <p:nvPr/>
        </p:nvSpPr>
        <p:spPr>
          <a:xfrm>
            <a:off x="4053850" y="1035704"/>
            <a:ext cx="1578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Executable file</a:t>
            </a:r>
          </a:p>
        </p:txBody>
      </p:sp>
    </p:spTree>
    <p:extLst>
      <p:ext uri="{BB962C8B-B14F-4D97-AF65-F5344CB8AC3E}">
        <p14:creationId xmlns:p14="http://schemas.microsoft.com/office/powerpoint/2010/main" val="40751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3" grpId="0" bldLvl="0" animBg="1"/>
      <p:bldP spid="24" grpId="0"/>
      <p:bldP spid="25" grpId="0"/>
      <p:bldP spid="26" grpId="0" bldLvl="0" animBg="1"/>
      <p:bldP spid="27" grpId="0"/>
      <p:bldP spid="30" grpId="0" bldLvl="0" animBg="1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6FC04-DCE9-5268-2708-B7A67FEE3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71AFF337-BFB7-8447-1775-AE9FD971D71A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C7BAC5-4139-92F7-7D56-A0364721DE6F}"/>
              </a:ext>
            </a:extLst>
          </p:cNvPr>
          <p:cNvSpPr txBox="1">
            <a:spLocks/>
          </p:cNvSpPr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406CD-2126-0996-7329-90456CF126B8}"/>
              </a:ext>
            </a:extLst>
          </p:cNvPr>
          <p:cNvSpPr txBox="1"/>
          <p:nvPr/>
        </p:nvSpPr>
        <p:spPr>
          <a:xfrm>
            <a:off x="1059905" y="582700"/>
            <a:ext cx="78269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JRE  : 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  </a:t>
            </a:r>
            <a:r>
              <a:rPr lang="en-US" sz="15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Java run-time environment. It is a software which will provide an environment to execute JAVA program.</a:t>
            </a:r>
          </a:p>
          <a:p>
            <a:endParaRPr lang="en-US" sz="1500" dirty="0">
              <a:solidFill>
                <a:srgbClr val="00B05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sz="1500" b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JIT : 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 </a:t>
            </a:r>
            <a:r>
              <a:rPr lang="en-US" sz="15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Just in time, It is a tool which helps JVM to optimize the bytecode.(JIT will present inside JVM) .</a:t>
            </a:r>
          </a:p>
          <a:p>
            <a:endParaRPr lang="en-US" sz="15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sz="1500" b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Class loader :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 </a:t>
            </a:r>
            <a:r>
              <a:rPr lang="en-US" sz="15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loading class from hard disk to execution area.</a:t>
            </a:r>
          </a:p>
          <a:p>
            <a:r>
              <a:rPr lang="en-US" sz="1500" b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Interpreter: 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      </a:t>
            </a:r>
            <a:r>
              <a:rPr lang="en-US" sz="15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It is a program that converts high level language to low level language. It will check the code line by line.</a:t>
            </a:r>
          </a:p>
          <a:p>
            <a:endParaRPr lang="en-US" sz="15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sz="1500" b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Why we need JDK?: </a:t>
            </a:r>
          </a:p>
          <a:p>
            <a:r>
              <a:rPr lang="en-US" sz="15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We need JDK to compile and execute because it contains java compiler and JVM</a:t>
            </a:r>
            <a:r>
              <a:rPr lang="en-US" sz="1500" dirty="0">
                <a:solidFill>
                  <a:schemeClr val="accent6"/>
                </a:solidFill>
                <a:latin typeface="Footlight MT Light" panose="0204060206030A020304" charset="0"/>
                <a:cs typeface="Footlight MT Light" panose="0204060206030A020304" charset="0"/>
                <a:sym typeface="+mn-ea"/>
              </a:rPr>
              <a:t>.</a:t>
            </a:r>
            <a:endParaRPr lang="en-US" sz="1500" dirty="0">
              <a:solidFill>
                <a:schemeClr val="accent6"/>
              </a:solidFill>
              <a:latin typeface="Footlight MT Light" panose="0204060206030A020304" charset="0"/>
              <a:cs typeface="Footlight MT Light" panose="0204060206030A0203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15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E08FE42F-B844-C4F3-EF78-39280DF282AF}"/>
              </a:ext>
            </a:extLst>
          </p:cNvPr>
          <p:cNvSpPr txBox="1">
            <a:spLocks/>
          </p:cNvSpPr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</a:p>
        </p:txBody>
      </p:sp>
    </p:spTree>
    <p:extLst>
      <p:ext uri="{BB962C8B-B14F-4D97-AF65-F5344CB8AC3E}">
        <p14:creationId xmlns:p14="http://schemas.microsoft.com/office/powerpoint/2010/main" val="382878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07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charRg st="307" end="4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6" end="4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charRg st="426" end="4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26830-9437-8AD4-E4D7-13153426B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88F6-3797-E324-0A99-46DCC666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06" y="467169"/>
            <a:ext cx="7290600" cy="541200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Compile Time : </a:t>
            </a:r>
          </a:p>
        </p:txBody>
      </p:sp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ABF3A764-A4BB-37E3-2407-38F6C1D95125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F3225E-A344-D464-CBB7-D909A5E34D73}"/>
              </a:ext>
            </a:extLst>
          </p:cNvPr>
          <p:cNvSpPr txBox="1">
            <a:spLocks/>
          </p:cNvSpPr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4F763-065A-3280-80A6-2B0F84E091AD}"/>
              </a:ext>
            </a:extLst>
          </p:cNvPr>
          <p:cNvSpPr txBox="1"/>
          <p:nvPr/>
        </p:nvSpPr>
        <p:spPr>
          <a:xfrm>
            <a:off x="1163244" y="1043332"/>
            <a:ext cx="756641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Compiler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   </a:t>
            </a:r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The time taken by the compiler to check the code and some instruction. In order to obtain class file (or) executable file.</a:t>
            </a:r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In compile time, if code is correct it is C</a:t>
            </a:r>
            <a:r>
              <a:rPr lang="en-US" sz="1600" dirty="0">
                <a:solidFill>
                  <a:schemeClr val="accent6"/>
                </a:solidFill>
                <a:latin typeface="Footlight MT Light" panose="0204060206030A020304" charset="0"/>
                <a:cs typeface="Footlight MT Light" panose="0204060206030A020304" charset="0"/>
                <a:sym typeface="+mn-ea"/>
              </a:rPr>
              <a:t>.T.E (Compile Time Error).</a:t>
            </a:r>
          </a:p>
          <a:p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15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7FDCA974-340C-53A3-BFB6-E76B95560945}"/>
              </a:ext>
            </a:extLst>
          </p:cNvPr>
          <p:cNvSpPr txBox="1">
            <a:spLocks/>
          </p:cNvSpPr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02A39-25B8-1115-64C6-EA06DD7EE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3" t="10620" r="3149" b="27692"/>
          <a:stretch>
            <a:fillRect/>
          </a:stretch>
        </p:blipFill>
        <p:spPr>
          <a:xfrm>
            <a:off x="2578318" y="2720480"/>
            <a:ext cx="3881755" cy="1569720"/>
          </a:xfrm>
          <a:prstGeom prst="rect">
            <a:avLst/>
          </a:prstGeom>
          <a:ln w="19050" cap="sq" cmpd="thickThin">
            <a:solidFill>
              <a:schemeClr val="tx1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29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7A553-2CC3-1763-B045-33C21FEE9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5346-A7B0-73F6-9015-00F34EE0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06" y="962661"/>
            <a:ext cx="7290600" cy="541200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Run Time : </a:t>
            </a:r>
          </a:p>
        </p:txBody>
      </p:sp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18D8171C-B3FE-8A0F-482F-6E90328F2612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AD24CB-9080-761D-DA0A-6EB482C55C13}"/>
              </a:ext>
            </a:extLst>
          </p:cNvPr>
          <p:cNvSpPr txBox="1">
            <a:spLocks/>
          </p:cNvSpPr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2FC4D-64E5-8966-36B5-A54077640165}"/>
              </a:ext>
            </a:extLst>
          </p:cNvPr>
          <p:cNvSpPr txBox="1"/>
          <p:nvPr/>
        </p:nvSpPr>
        <p:spPr>
          <a:xfrm>
            <a:off x="1227658" y="1750563"/>
            <a:ext cx="756641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The time take by JVM to convert byte code to binary’s is called run-time.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In run-time decision is done by JVM.</a:t>
            </a:r>
            <a:b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</a:br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The performance of conversion from byte code to binary’s is increased by JIT.</a:t>
            </a:r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15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CC83D021-7B2E-5DF8-CA4D-CAD087E60C30}"/>
              </a:ext>
            </a:extLst>
          </p:cNvPr>
          <p:cNvSpPr txBox="1">
            <a:spLocks/>
          </p:cNvSpPr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</a:p>
        </p:txBody>
      </p:sp>
    </p:spTree>
    <p:extLst>
      <p:ext uri="{BB962C8B-B14F-4D97-AF65-F5344CB8AC3E}">
        <p14:creationId xmlns:p14="http://schemas.microsoft.com/office/powerpoint/2010/main" val="26063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584381" y="1622538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446225" y="1624919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JDK installation; 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00118" y="2328465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672218" y="2328453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 Architecture ;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150006" y="315177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4965823" y="3126904"/>
            <a:ext cx="367079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 Program Execution ;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‘Contents’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accent3"/>
                </a:solidFill>
              </a:rPr>
              <a:t>JAVA Programming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accent3"/>
                </a:solidFill>
              </a:rPr>
              <a:t>H</a:t>
            </a:r>
            <a:r>
              <a:rPr lang="en" sz="1400" dirty="0">
                <a:solidFill>
                  <a:schemeClr val="accent3"/>
                </a:solidFill>
              </a:rPr>
              <a:t>iveed.java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/>
      <p:bldP spid="482" grpId="0" build="p"/>
      <p:bldP spid="483" grpId="0"/>
      <p:bldP spid="485" grpId="0" build="p"/>
      <p:bldP spid="486" grpId="0"/>
      <p:bldP spid="488" grpId="0" build="p"/>
      <p:bldP spid="4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D74C-DE9B-43B1-3AAB-C0FB185C6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8194-0DB9-2D2B-AADD-040272E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Steps to install eclipse:</a:t>
            </a:r>
          </a:p>
        </p:txBody>
      </p:sp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075A8EC3-FD7C-53D7-56E2-9EE9971D4ECB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E0BFDA-9A2A-FD6F-C798-99AB79D423C4}"/>
              </a:ext>
            </a:extLst>
          </p:cNvPr>
          <p:cNvSpPr txBox="1">
            <a:spLocks/>
          </p:cNvSpPr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</a:p>
        </p:txBody>
      </p: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C7375505-08F9-78BF-030C-503CD0F64A7A}"/>
              </a:ext>
            </a:extLst>
          </p:cNvPr>
          <p:cNvSpPr txBox="1">
            <a:spLocks/>
          </p:cNvSpPr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75D39C-ED73-AABA-5EC8-7150BEAA520F}"/>
              </a:ext>
            </a:extLst>
          </p:cNvPr>
          <p:cNvSpPr txBox="1">
            <a:spLocks/>
          </p:cNvSpPr>
          <p:nvPr/>
        </p:nvSpPr>
        <p:spPr>
          <a:xfrm>
            <a:off x="1143250" y="1355475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>
                <a:solidFill>
                  <a:schemeClr val="tx2"/>
                </a:solidFill>
              </a:rPr>
              <a:t>Step 1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DA2B5-70CC-D917-6467-85FF2E5EAB86}"/>
              </a:ext>
            </a:extLst>
          </p:cNvPr>
          <p:cNvSpPr txBox="1"/>
          <p:nvPr/>
        </p:nvSpPr>
        <p:spPr>
          <a:xfrm>
            <a:off x="1578769" y="2301150"/>
            <a:ext cx="657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Open your browser and type </a:t>
            </a:r>
            <a:r>
              <a:rPr lang="en-US" sz="14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https://www.eclipse.org/</a:t>
            </a:r>
            <a:endParaRPr lang="en-US" sz="1400" dirty="0">
              <a:solidFill>
                <a:srgbClr val="0070C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061AF5-AE0E-7E14-8538-568D4A4B3CA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69" y="2824370"/>
            <a:ext cx="4085273" cy="93886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838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EFCB5-E2C6-009F-ABB7-E751BB522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67EC6AE4-74AC-DB8A-37D8-DE1A2A268DE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69B2C5-067A-878E-AD21-F02474D4C56F}"/>
              </a:ext>
            </a:extLst>
          </p:cNvPr>
          <p:cNvSpPr txBox="1">
            <a:spLocks/>
          </p:cNvSpPr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</a:p>
        </p:txBody>
      </p: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67721AAC-64DF-DAE6-94D8-42F05D87FF62}"/>
              </a:ext>
            </a:extLst>
          </p:cNvPr>
          <p:cNvSpPr txBox="1">
            <a:spLocks/>
          </p:cNvSpPr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82AFA7-E1C2-4C35-E43E-27FD37258546}"/>
              </a:ext>
            </a:extLst>
          </p:cNvPr>
          <p:cNvSpPr txBox="1">
            <a:spLocks/>
          </p:cNvSpPr>
          <p:nvPr/>
        </p:nvSpPr>
        <p:spPr>
          <a:xfrm>
            <a:off x="1059906" y="768383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>
                <a:solidFill>
                  <a:schemeClr val="tx2"/>
                </a:solidFill>
              </a:rPr>
              <a:t>Step 2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DC2AC-8FD1-7478-E552-8115E8B5758C}"/>
              </a:ext>
            </a:extLst>
          </p:cNvPr>
          <p:cNvSpPr txBox="1"/>
          <p:nvPr/>
        </p:nvSpPr>
        <p:spPr>
          <a:xfrm>
            <a:off x="1528762" y="1452091"/>
            <a:ext cx="72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Footlight MT Light" panose="0204060206030A020304" charset="0"/>
                <a:cs typeface="Footlight MT Light" panose="0204060206030A020304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Then, click on the “Download” button to download Eclipse 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3AF5F-37DE-1FAA-C139-32EE9C5EDB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7659" y="1841943"/>
            <a:ext cx="5766435" cy="249745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564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9BB22-192F-E6A2-BAA3-15AD5FBCF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284E464A-5ED9-E66F-738C-F784D7FEEA11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02F3E0-8E45-1ADB-F2EE-3FB3C06440AA}"/>
              </a:ext>
            </a:extLst>
          </p:cNvPr>
          <p:cNvSpPr txBox="1">
            <a:spLocks/>
          </p:cNvSpPr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</a:p>
        </p:txBody>
      </p: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FAEFDABD-8152-1606-989E-28F38FABAF9A}"/>
              </a:ext>
            </a:extLst>
          </p:cNvPr>
          <p:cNvSpPr txBox="1">
            <a:spLocks/>
          </p:cNvSpPr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56AE69-23AE-5B71-D7D5-EEC67912AFB2}"/>
              </a:ext>
            </a:extLst>
          </p:cNvPr>
          <p:cNvSpPr txBox="1">
            <a:spLocks/>
          </p:cNvSpPr>
          <p:nvPr/>
        </p:nvSpPr>
        <p:spPr>
          <a:xfrm>
            <a:off x="1059906" y="768383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>
                <a:solidFill>
                  <a:schemeClr val="tx2"/>
                </a:solidFill>
              </a:rPr>
              <a:t>Step 3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B19B8-033C-FEEB-CF76-33A1B4E9F218}"/>
              </a:ext>
            </a:extLst>
          </p:cNvPr>
          <p:cNvSpPr txBox="1"/>
          <p:nvPr/>
        </p:nvSpPr>
        <p:spPr>
          <a:xfrm>
            <a:off x="1528762" y="1452091"/>
            <a:ext cx="72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Now, click on the “Download x86_64” button.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0509E2-B259-02FB-1163-4292455D93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0598" y="1793080"/>
            <a:ext cx="6889908" cy="264602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4065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0A461-7911-E1B8-87B7-315F3DD4F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D7758D36-55E4-19F3-1F3B-E4A22EBF6580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BADD7A-D7E0-EB64-D3DC-EFDC27997565}"/>
              </a:ext>
            </a:extLst>
          </p:cNvPr>
          <p:cNvSpPr txBox="1">
            <a:spLocks/>
          </p:cNvSpPr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</a:p>
        </p:txBody>
      </p: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47DF2B1E-EEC8-FE73-5C6C-65FAF4EC0C13}"/>
              </a:ext>
            </a:extLst>
          </p:cNvPr>
          <p:cNvSpPr txBox="1">
            <a:spLocks/>
          </p:cNvSpPr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83AC00-48B4-9CED-863C-EA9EE22C439C}"/>
              </a:ext>
            </a:extLst>
          </p:cNvPr>
          <p:cNvSpPr txBox="1">
            <a:spLocks/>
          </p:cNvSpPr>
          <p:nvPr/>
        </p:nvSpPr>
        <p:spPr>
          <a:xfrm>
            <a:off x="1059906" y="681683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>
                <a:solidFill>
                  <a:schemeClr val="tx2"/>
                </a:solidFill>
              </a:rPr>
              <a:t>Step 4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198ED-0999-BFCB-A61E-0EB22AEEE7F8}"/>
              </a:ext>
            </a:extLst>
          </p:cNvPr>
          <p:cNvSpPr txBox="1"/>
          <p:nvPr/>
        </p:nvSpPr>
        <p:spPr>
          <a:xfrm>
            <a:off x="1460598" y="1222883"/>
            <a:ext cx="72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100" dirty="0"/>
              <a:t> </a:t>
            </a: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Then click on the “Download” button. After clicking on the download button the .exe file for the eclipse will be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53870-E779-2865-4525-245A8A9069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7313" y="1764083"/>
            <a:ext cx="7393885" cy="269319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950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A10A4-D97F-1ED9-4D62-065C88A41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4D7F29BB-D4CB-D5A6-9ECB-B6575A2C6E16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7AE01F-FA99-9D6A-3B4F-B6E23CAA942B}"/>
              </a:ext>
            </a:extLst>
          </p:cNvPr>
          <p:cNvSpPr txBox="1">
            <a:spLocks/>
          </p:cNvSpPr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</a:p>
        </p:txBody>
      </p: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7EAB259E-62B7-DA7E-4CCE-5D18F297A5BC}"/>
              </a:ext>
            </a:extLst>
          </p:cNvPr>
          <p:cNvSpPr txBox="1">
            <a:spLocks/>
          </p:cNvSpPr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09CBD1-78E2-7071-80BB-0348F1DFD7FF}"/>
              </a:ext>
            </a:extLst>
          </p:cNvPr>
          <p:cNvSpPr txBox="1">
            <a:spLocks/>
          </p:cNvSpPr>
          <p:nvPr/>
        </p:nvSpPr>
        <p:spPr>
          <a:xfrm>
            <a:off x="1059906" y="681683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>
                <a:solidFill>
                  <a:schemeClr val="tx2"/>
                </a:solidFill>
              </a:rPr>
              <a:t>Step 5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368C7-66AC-8A0F-2002-602A9F39CF26}"/>
              </a:ext>
            </a:extLst>
          </p:cNvPr>
          <p:cNvSpPr txBox="1"/>
          <p:nvPr/>
        </p:nvSpPr>
        <p:spPr>
          <a:xfrm>
            <a:off x="1460598" y="1222883"/>
            <a:ext cx="739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100" dirty="0"/>
              <a:t> </a:t>
            </a: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Now go to File Explorer and click on “Downloads” after that click on the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“eclipse-inst-jre-win64.exe” file for installing Eclipse 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30B4A0-86AA-5066-6CE5-65900FD20B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82068" y="1931651"/>
            <a:ext cx="7550943" cy="23050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9079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C1675-A7A1-40FF-0E78-51DB459BA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891859AD-F2E2-58BC-F23E-EB6B063AFBA9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5F179D-709A-E353-75CC-1FBE8873843A}"/>
              </a:ext>
            </a:extLst>
          </p:cNvPr>
          <p:cNvSpPr txBox="1">
            <a:spLocks/>
          </p:cNvSpPr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</a:p>
        </p:txBody>
      </p: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C97FC51A-6C70-2318-FA68-0D052CAB0C9A}"/>
              </a:ext>
            </a:extLst>
          </p:cNvPr>
          <p:cNvSpPr txBox="1">
            <a:spLocks/>
          </p:cNvSpPr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DC9A21-774D-9126-B683-DE15DC41AD12}"/>
              </a:ext>
            </a:extLst>
          </p:cNvPr>
          <p:cNvSpPr txBox="1">
            <a:spLocks/>
          </p:cNvSpPr>
          <p:nvPr/>
        </p:nvSpPr>
        <p:spPr>
          <a:xfrm>
            <a:off x="1059906" y="939526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>
                <a:solidFill>
                  <a:schemeClr val="tx2"/>
                </a:solidFill>
              </a:rPr>
              <a:t>Step 6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391CC-18D2-21FA-900F-009C271C77F4}"/>
              </a:ext>
            </a:extLst>
          </p:cNvPr>
          <p:cNvSpPr txBox="1"/>
          <p:nvPr/>
        </p:nvSpPr>
        <p:spPr>
          <a:xfrm>
            <a:off x="967680" y="2349914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Then, click on “Eclipse IDE for Java Developers”.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CFC96-4C05-7FBB-D8BE-A97943D4D1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9213" y="442268"/>
            <a:ext cx="3714750" cy="401954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420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325A2-24B6-12EC-2E42-171BF672D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49657129-9A00-0952-2EF7-D8DB8C9F936F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1407FF-6E6B-0A3D-C54A-67601C1C862C}"/>
              </a:ext>
            </a:extLst>
          </p:cNvPr>
          <p:cNvSpPr txBox="1">
            <a:spLocks/>
          </p:cNvSpPr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</a:p>
        </p:txBody>
      </p: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453F9EA7-7560-1C11-5444-155C17648889}"/>
              </a:ext>
            </a:extLst>
          </p:cNvPr>
          <p:cNvSpPr txBox="1">
            <a:spLocks/>
          </p:cNvSpPr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319897-E9C3-B3B7-ACC2-0DFFC1DF55C1}"/>
              </a:ext>
            </a:extLst>
          </p:cNvPr>
          <p:cNvSpPr txBox="1">
            <a:spLocks/>
          </p:cNvSpPr>
          <p:nvPr/>
        </p:nvSpPr>
        <p:spPr>
          <a:xfrm>
            <a:off x="1059906" y="939526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>
                <a:solidFill>
                  <a:schemeClr val="tx2"/>
                </a:solidFill>
              </a:rPr>
              <a:t>Step 7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B008E-7460-F42A-FB5F-304302D6CC04}"/>
              </a:ext>
            </a:extLst>
          </p:cNvPr>
          <p:cNvSpPr txBox="1"/>
          <p:nvPr/>
        </p:nvSpPr>
        <p:spPr>
          <a:xfrm>
            <a:off x="967680" y="2349914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Then, click on the “Install” button</a:t>
            </a:r>
            <a:r>
              <a:rPr lang="en-US" sz="1600" dirty="0">
                <a:latin typeface="Footlight MT Light" panose="0204060206030A020304" charset="0"/>
                <a:cs typeface="Footlight MT Light" panose="0204060206030A0203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8C32EC-0BD2-3000-05B1-6D253C3DD3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7781" y="378619"/>
            <a:ext cx="3886200" cy="399450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4734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652</Words>
  <Application>Microsoft Office PowerPoint</Application>
  <PresentationFormat>On-screen Show (16:9)</PresentationFormat>
  <Paragraphs>130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Fira Code</vt:lpstr>
      <vt:lpstr>Footlight MT Light</vt:lpstr>
      <vt:lpstr>Wingdings</vt:lpstr>
      <vt:lpstr>Programming Language Workshop for Beginners by Slidesgo</vt:lpstr>
      <vt:lpstr>JAVA Programming {</vt:lpstr>
      <vt:lpstr>01</vt:lpstr>
      <vt:lpstr>Steps to install eclipse: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JVM Architecture : </vt:lpstr>
      <vt:lpstr>Program Execution : </vt:lpstr>
      <vt:lpstr>Terminology: </vt:lpstr>
      <vt:lpstr>JVM : </vt:lpstr>
      <vt:lpstr>PowerPoint Presentation</vt:lpstr>
      <vt:lpstr>Compile Time : </vt:lpstr>
      <vt:lpstr>Run Time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Chandra Sekar .T.M</cp:lastModifiedBy>
  <cp:revision>2</cp:revision>
  <dcterms:modified xsi:type="dcterms:W3CDTF">2024-03-07T12:07:18Z</dcterms:modified>
</cp:coreProperties>
</file>