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13"/>
  </p:notesMasterIdLst>
  <p:sldIdLst>
    <p:sldId id="256" r:id="rId2"/>
    <p:sldId id="258" r:id="rId3"/>
    <p:sldId id="307" r:id="rId4"/>
    <p:sldId id="308" r:id="rId5"/>
    <p:sldId id="314" r:id="rId6"/>
    <p:sldId id="315" r:id="rId7"/>
    <p:sldId id="316" r:id="rId8"/>
    <p:sldId id="317" r:id="rId9"/>
    <p:sldId id="318" r:id="rId10"/>
    <p:sldId id="319" r:id="rId11"/>
    <p:sldId id="312"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7E50E-1316-4F63-869B-D8A25C867746}">
  <a:tblStyle styleId="{ACB7E50E-1316-4F63-869B-D8A25C8677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9" r:id="rId3"/>
    <p:sldLayoutId id="2147483669" r:id="rId4"/>
    <p:sldLayoutId id="214748367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lvl="0"/>
            <a:r>
              <a:rPr lang="en" dirty="0">
                <a:solidFill>
                  <a:schemeClr val="accent2"/>
                </a:solidFill>
              </a:rPr>
              <a:t>JAVA </a:t>
            </a:r>
            <a:r>
              <a:rPr lang="en" dirty="0"/>
              <a:t>Programming</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2124273" y="2682414"/>
            <a:ext cx="7086596" cy="517499"/>
          </a:xfrm>
          <a:prstGeom prst="rect">
            <a:avLst/>
          </a:prstGeom>
        </p:spPr>
        <p:txBody>
          <a:bodyPr spcFirstLastPara="1" wrap="square" lIns="91425" tIns="91425" rIns="91425" bIns="91425" anchor="ctr" anchorCtr="0">
            <a:noAutofit/>
          </a:bodyPr>
          <a:lstStyle/>
          <a:p>
            <a:pPr marL="0" indent="0"/>
            <a:r>
              <a:rPr lang="en-GB" dirty="0"/>
              <a:t>/* Here is where your </a:t>
            </a:r>
            <a:r>
              <a:rPr lang="en-IN" altLang="en-GB" dirty="0"/>
              <a:t>journey for your dream</a:t>
            </a:r>
            <a:r>
              <a:rPr lang="en-GB" dirty="0"/>
              <a:t> begins */</a:t>
            </a:r>
          </a:p>
          <a:p>
            <a:pPr marL="0" lvl="0" indent="0" algn="l" rtl="0">
              <a:spcBef>
                <a:spcPts val="0"/>
              </a:spcBef>
              <a:spcAft>
                <a:spcPts val="0"/>
              </a:spcAft>
              <a:buNone/>
            </a:pPr>
            <a:endParaRPr dirty="0"/>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JAVA Programming</a:t>
            </a:r>
            <a:endParaRPr sz="1400" dirty="0">
              <a:solidFill>
                <a:schemeClr val="accent3"/>
              </a:solidFill>
            </a:endParaRPr>
          </a:p>
        </p:txBody>
      </p:sp>
      <p:sp>
        <p:nvSpPr>
          <p:cNvPr id="461" name="Google Shape;461;p27"/>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JAVA PROGRAMMING ; </a:t>
            </a:r>
            <a:endParaRPr dirty="0">
              <a:solidFill>
                <a:schemeClr val="accent6"/>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accent3"/>
                  </a:solidFill>
                  <a:latin typeface="Fira Code"/>
                  <a:ea typeface="Fira Code"/>
                  <a:cs typeface="Fira Code"/>
                  <a:sym typeface="Fira Code"/>
                </a:rPr>
                <a:t>}</a:t>
              </a:r>
              <a:endParaRPr sz="3000" dirty="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Hiveed</a:t>
            </a:r>
            <a:r>
              <a:rPr lang="en" sz="1400" dirty="0">
                <a:solidFill>
                  <a:schemeClr val="accent3"/>
                </a:solidFill>
              </a:rPr>
              <a:t>.</a:t>
            </a:r>
            <a:r>
              <a:rPr lang="en" sz="1400" dirty="0"/>
              <a:t>java</a:t>
            </a:r>
            <a:endParaRPr sz="1400" dirty="0">
              <a:solidFill>
                <a:schemeClr val="accent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458"/>
                                        </p:tgtEl>
                                        <p:attrNameLst>
                                          <p:attrName>style.visibility</p:attrName>
                                        </p:attrNameLst>
                                      </p:cBhvr>
                                      <p:to>
                                        <p:strVal val="visible"/>
                                      </p:to>
                                    </p:set>
                                    <p:animEffect transition="in" filter="fade">
                                      <p:cBhvr>
                                        <p:cTn id="7" dur="500"/>
                                        <p:tgtEl>
                                          <p:spTgt spid="4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461">
                                            <p:txEl>
                                              <p:pRg st="0" end="0"/>
                                            </p:txEl>
                                          </p:spTgt>
                                        </p:tgtEl>
                                        <p:attrNameLst>
                                          <p:attrName>style.visibility</p:attrName>
                                        </p:attrNameLst>
                                      </p:cBhvr>
                                      <p:to>
                                        <p:strVal val="visible"/>
                                      </p:to>
                                    </p:set>
                                    <p:animEffect transition="in" filter="fade">
                                      <p:cBhvr>
                                        <p:cTn id="12" dur="500"/>
                                        <p:tgtEl>
                                          <p:spTgt spid="46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459">
                                            <p:txEl>
                                              <p:pRg st="0" end="0"/>
                                            </p:txEl>
                                          </p:spTgt>
                                        </p:tgtEl>
                                        <p:attrNameLst>
                                          <p:attrName>style.visibility</p:attrName>
                                        </p:attrNameLst>
                                      </p:cBhvr>
                                      <p:to>
                                        <p:strVal val="visible"/>
                                      </p:to>
                                    </p:set>
                                    <p:animEffect transition="in" filter="fade">
                                      <p:cBhvr>
                                        <p:cTn id="17" dur="500"/>
                                        <p:tgtEl>
                                          <p:spTgt spid="4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10000"/>
                                  </p:iterate>
                                  <p:childTnLst>
                                    <p:set>
                                      <p:cBhvr>
                                        <p:cTn id="21" dur="1" fill="hold">
                                          <p:stCondLst>
                                            <p:cond delay="0"/>
                                          </p:stCondLst>
                                        </p:cTn>
                                        <p:tgtEl>
                                          <p:spTgt spid="462"/>
                                        </p:tgtEl>
                                        <p:attrNameLst>
                                          <p:attrName>style.visibility</p:attrName>
                                        </p:attrNameLst>
                                      </p:cBhvr>
                                      <p:to>
                                        <p:strVal val="visible"/>
                                      </p:to>
                                    </p:set>
                                    <p:animEffect transition="in" filter="fade">
                                      <p:cBhvr>
                                        <p:cTn id="22" dur="500"/>
                                        <p:tgtEl>
                                          <p:spTgt spid="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p:bldP spid="459" grpId="0" build="p"/>
      <p:bldP spid="46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CD404-6936-8D1B-F184-31389CC3F7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6817E7-E851-251B-3962-3DC99DFEA44D}"/>
              </a:ext>
            </a:extLst>
          </p:cNvPr>
          <p:cNvSpPr>
            <a:spLocks noGrp="1"/>
          </p:cNvSpPr>
          <p:nvPr>
            <p:ph type="title"/>
          </p:nvPr>
        </p:nvSpPr>
        <p:spPr>
          <a:xfrm>
            <a:off x="1059906" y="689255"/>
            <a:ext cx="7290600" cy="541200"/>
          </a:xfrm>
        </p:spPr>
        <p:txBody>
          <a:bodyPr/>
          <a:lstStyle/>
          <a:p>
            <a:r>
              <a:rPr lang="en-IN" dirty="0">
                <a:solidFill>
                  <a:srgbClr val="00B050"/>
                </a:solidFill>
              </a:rPr>
              <a:t>Main Method :</a:t>
            </a:r>
          </a:p>
        </p:txBody>
      </p:sp>
      <p:sp>
        <p:nvSpPr>
          <p:cNvPr id="3" name="Google Shape;494;p29">
            <a:extLst>
              <a:ext uri="{FF2B5EF4-FFF2-40B4-BE49-F238E27FC236}">
                <a16:creationId xmlns:a16="http://schemas.microsoft.com/office/drawing/2014/main" id="{6AC0AEEC-D0A6-D2AE-4B27-E28F8560A9BE}"/>
              </a:ext>
            </a:extLst>
          </p:cNvPr>
          <p:cNvSpPr txBox="1">
            <a:spLocks/>
          </p:cNvSpPr>
          <p:nvPr/>
        </p:nvSpPr>
        <p:spPr>
          <a:xfrm>
            <a:off x="-5975" y="91525"/>
            <a:ext cx="45720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dirty="0">
                <a:solidFill>
                  <a:schemeClr val="accent6"/>
                </a:solidFill>
              </a:rPr>
              <a:t>Hiveed.java</a:t>
            </a:r>
          </a:p>
        </p:txBody>
      </p:sp>
      <p:sp>
        <p:nvSpPr>
          <p:cNvPr id="5" name="Title 1">
            <a:extLst>
              <a:ext uri="{FF2B5EF4-FFF2-40B4-BE49-F238E27FC236}">
                <a16:creationId xmlns:a16="http://schemas.microsoft.com/office/drawing/2014/main" id="{7B0888D7-BD51-2BB5-D259-9051D36A6ED2}"/>
              </a:ext>
            </a:extLst>
          </p:cNvPr>
          <p:cNvSpPr txBox="1">
            <a:spLocks/>
          </p:cNvSpPr>
          <p:nvPr/>
        </p:nvSpPr>
        <p:spPr>
          <a:xfrm>
            <a:off x="1059906" y="4019600"/>
            <a:ext cx="72906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IN" dirty="0"/>
              <a:t> </a:t>
            </a:r>
          </a:p>
        </p:txBody>
      </p:sp>
      <p:sp>
        <p:nvSpPr>
          <p:cNvPr id="6" name="TextBox 5">
            <a:extLst>
              <a:ext uri="{FF2B5EF4-FFF2-40B4-BE49-F238E27FC236}">
                <a16:creationId xmlns:a16="http://schemas.microsoft.com/office/drawing/2014/main" id="{3FE38CEC-6C82-F879-DC97-311AAC002218}"/>
              </a:ext>
            </a:extLst>
          </p:cNvPr>
          <p:cNvSpPr txBox="1"/>
          <p:nvPr/>
        </p:nvSpPr>
        <p:spPr>
          <a:xfrm>
            <a:off x="904875" y="1214731"/>
            <a:ext cx="4514850" cy="3293209"/>
          </a:xfrm>
          <a:prstGeom prst="rect">
            <a:avLst/>
          </a:prstGeom>
          <a:noFill/>
        </p:spPr>
        <p:txBody>
          <a:bodyPr wrap="square" rtlCol="0">
            <a:spAutoFit/>
          </a:bodyPr>
          <a:lstStyle/>
          <a:p>
            <a:pPr marL="342900" indent="-342900">
              <a:buFont typeface="Wingdings" panose="05000000000000000000" charset="0"/>
              <a:buChar char="Ø"/>
            </a:pPr>
            <a:r>
              <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String[] </a:t>
            </a:r>
            <a:r>
              <a:rPr lang="en-US" altLang="en-GB" sz="1600" b="1" dirty="0" err="1">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args</a:t>
            </a:r>
            <a:r>
              <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 :</a:t>
            </a:r>
          </a:p>
          <a:p>
            <a:pPr marL="0" indent="0">
              <a:buFont typeface="Wingdings" panose="05000000000000000000" charset="0"/>
              <a:buNone/>
            </a:pP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The main() method also accepts some data from the user. It accepts a group of strings, which is called a string array. It is used to hold the command line arguments in the form of string values.</a:t>
            </a:r>
          </a:p>
          <a:p>
            <a:pPr marL="342900" indent="-342900">
              <a:buFont typeface="Wingdings" panose="05000000000000000000" charset="0"/>
              <a:buChar char="Ø"/>
            </a:pP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Here, </a:t>
            </a:r>
            <a:r>
              <a:rPr lang="en-US" sz="1600" dirty="0" err="1">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agrs</a:t>
            </a: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 is the array name, and it is of String type.</a:t>
            </a:r>
          </a:p>
          <a:p>
            <a:pPr marL="342900" indent="-342900">
              <a:buFont typeface="Wingdings" panose="05000000000000000000" charset="0"/>
              <a:buChar char="Ø"/>
            </a:pPr>
            <a:endPar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p:txBody>
      </p:sp>
      <p:sp>
        <p:nvSpPr>
          <p:cNvPr id="7" name="Google Shape;493;p29">
            <a:extLst>
              <a:ext uri="{FF2B5EF4-FFF2-40B4-BE49-F238E27FC236}">
                <a16:creationId xmlns:a16="http://schemas.microsoft.com/office/drawing/2014/main" id="{C875BCAD-DFBA-725D-4D08-8D75A6793475}"/>
              </a:ext>
            </a:extLst>
          </p:cNvPr>
          <p:cNvSpPr txBox="1">
            <a:spLocks/>
          </p:cNvSpPr>
          <p:nvPr/>
        </p:nvSpPr>
        <p:spPr>
          <a:xfrm>
            <a:off x="145768" y="4694675"/>
            <a:ext cx="48651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dirty="0">
                <a:solidFill>
                  <a:schemeClr val="accent3"/>
                </a:solidFill>
              </a:rPr>
              <a:t> JAVA Programming </a:t>
            </a:r>
          </a:p>
        </p:txBody>
      </p:sp>
      <p:pic>
        <p:nvPicPr>
          <p:cNvPr id="8" name="Picture 7" descr="class,package">
            <a:extLst>
              <a:ext uri="{FF2B5EF4-FFF2-40B4-BE49-F238E27FC236}">
                <a16:creationId xmlns:a16="http://schemas.microsoft.com/office/drawing/2014/main" id="{447D13BB-C3E8-D81D-A3A7-1378469B3698}"/>
              </a:ext>
            </a:extLst>
          </p:cNvPr>
          <p:cNvPicPr>
            <a:picLocks noChangeAspect="1"/>
          </p:cNvPicPr>
          <p:nvPr/>
        </p:nvPicPr>
        <p:blipFill>
          <a:blip r:embed="rId2"/>
          <a:srcRect l="7052" t="12283" r="7094" b="9881"/>
          <a:stretch>
            <a:fillRect/>
          </a:stretch>
        </p:blipFill>
        <p:spPr>
          <a:xfrm>
            <a:off x="5355431" y="1017345"/>
            <a:ext cx="3648075" cy="3490595"/>
          </a:xfrm>
          <a:prstGeom prst="rect">
            <a:avLst/>
          </a:prstGeom>
        </p:spPr>
      </p:pic>
    </p:spTree>
    <p:extLst>
      <p:ext uri="{BB962C8B-B14F-4D97-AF65-F5344CB8AC3E}">
        <p14:creationId xmlns:p14="http://schemas.microsoft.com/office/powerpoint/2010/main" val="12001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10000"/>
                                  </p:iterate>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1000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10000"/>
                                  </p:iterate>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6474B-780F-A20A-5028-E67C9BCEE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227A3-B539-2462-851F-6560CE6A2A1C}"/>
              </a:ext>
            </a:extLst>
          </p:cNvPr>
          <p:cNvSpPr>
            <a:spLocks noGrp="1"/>
          </p:cNvSpPr>
          <p:nvPr>
            <p:ph type="title"/>
          </p:nvPr>
        </p:nvSpPr>
        <p:spPr/>
        <p:txBody>
          <a:bodyPr/>
          <a:lstStyle/>
          <a:p>
            <a:r>
              <a:rPr lang="en-IN" dirty="0"/>
              <a:t> Packages {</a:t>
            </a:r>
            <a:br>
              <a:rPr lang="en-US" sz="2800" dirty="0"/>
            </a:br>
            <a:r>
              <a:rPr lang="en-IN" dirty="0">
                <a:solidFill>
                  <a:srgbClr val="00B050"/>
                </a:solidFill>
              </a:rPr>
              <a:t> </a:t>
            </a:r>
          </a:p>
        </p:txBody>
      </p:sp>
      <p:sp>
        <p:nvSpPr>
          <p:cNvPr id="3" name="Google Shape;494;p29">
            <a:extLst>
              <a:ext uri="{FF2B5EF4-FFF2-40B4-BE49-F238E27FC236}">
                <a16:creationId xmlns:a16="http://schemas.microsoft.com/office/drawing/2014/main" id="{C337874B-F48E-F97D-22E8-5C99AA99143E}"/>
              </a:ext>
            </a:extLst>
          </p:cNvPr>
          <p:cNvSpPr txBox="1">
            <a:spLocks/>
          </p:cNvSpPr>
          <p:nvPr/>
        </p:nvSpPr>
        <p:spPr>
          <a:xfrm>
            <a:off x="-5975" y="91525"/>
            <a:ext cx="45720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dirty="0">
                <a:solidFill>
                  <a:schemeClr val="accent6"/>
                </a:solidFill>
              </a:rPr>
              <a:t>Hiveed.java</a:t>
            </a:r>
          </a:p>
        </p:txBody>
      </p:sp>
      <p:sp>
        <p:nvSpPr>
          <p:cNvPr id="5" name="Title 1">
            <a:extLst>
              <a:ext uri="{FF2B5EF4-FFF2-40B4-BE49-F238E27FC236}">
                <a16:creationId xmlns:a16="http://schemas.microsoft.com/office/drawing/2014/main" id="{723004C1-29A3-9CBA-4257-52A18A543B85}"/>
              </a:ext>
            </a:extLst>
          </p:cNvPr>
          <p:cNvSpPr txBox="1">
            <a:spLocks/>
          </p:cNvSpPr>
          <p:nvPr/>
        </p:nvSpPr>
        <p:spPr>
          <a:xfrm>
            <a:off x="8075329" y="3326958"/>
            <a:ext cx="72906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IN" dirty="0"/>
              <a:t> }</a:t>
            </a:r>
          </a:p>
        </p:txBody>
      </p:sp>
      <p:sp>
        <p:nvSpPr>
          <p:cNvPr id="6" name="TextBox 5">
            <a:extLst>
              <a:ext uri="{FF2B5EF4-FFF2-40B4-BE49-F238E27FC236}">
                <a16:creationId xmlns:a16="http://schemas.microsoft.com/office/drawing/2014/main" id="{AA36E3A4-B9AE-6908-F27A-2A82BEF8DD92}"/>
              </a:ext>
            </a:extLst>
          </p:cNvPr>
          <p:cNvSpPr txBox="1"/>
          <p:nvPr/>
        </p:nvSpPr>
        <p:spPr>
          <a:xfrm>
            <a:off x="1068671" y="1181616"/>
            <a:ext cx="7929561" cy="2308324"/>
          </a:xfrm>
          <a:prstGeom prst="rect">
            <a:avLst/>
          </a:prstGeom>
          <a:noFill/>
        </p:spPr>
        <p:txBody>
          <a:bodyPr wrap="square" rtlCol="0">
            <a:spAutoFit/>
          </a:bodyPr>
          <a:lstStyle/>
          <a:p>
            <a:pPr marL="342900" indent="-342900">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In small projects all the java files have unique names . </a:t>
            </a:r>
            <a:r>
              <a:rPr lang="en-US" sz="1600" dirty="0" err="1">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so,it</a:t>
            </a: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 is not difficult to put them in a single folder.</a:t>
            </a:r>
          </a:p>
          <a:p>
            <a:pPr marL="342900" indent="-342900">
              <a:buFont typeface="Wingdings" panose="05000000000000000000" charset="0"/>
              <a:buChar char="Ø"/>
            </a:pP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But in the case of huge project where number of java files is large, it is very difficult to put files in a single folder.</a:t>
            </a:r>
          </a:p>
          <a:p>
            <a:pPr marL="342900" indent="-342900">
              <a:buFont typeface="Wingdings" panose="05000000000000000000" charset="0"/>
              <a:buChar char="Ø"/>
            </a:pP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It is not possible t store two java files with same name in the same folder because it may occur naming conflict.</a:t>
            </a: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p:txBody>
      </p:sp>
      <p:sp>
        <p:nvSpPr>
          <p:cNvPr id="7" name="Google Shape;493;p29">
            <a:extLst>
              <a:ext uri="{FF2B5EF4-FFF2-40B4-BE49-F238E27FC236}">
                <a16:creationId xmlns:a16="http://schemas.microsoft.com/office/drawing/2014/main" id="{2787E266-24F9-9A83-C5DC-F945AD367600}"/>
              </a:ext>
            </a:extLst>
          </p:cNvPr>
          <p:cNvSpPr txBox="1">
            <a:spLocks/>
          </p:cNvSpPr>
          <p:nvPr/>
        </p:nvSpPr>
        <p:spPr>
          <a:xfrm>
            <a:off x="145768" y="4694675"/>
            <a:ext cx="48651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dirty="0">
                <a:solidFill>
                  <a:schemeClr val="accent3"/>
                </a:solidFill>
              </a:rPr>
              <a:t> JAVA Programming </a:t>
            </a:r>
          </a:p>
        </p:txBody>
      </p:sp>
    </p:spTree>
    <p:extLst>
      <p:ext uri="{BB962C8B-B14F-4D97-AF65-F5344CB8AC3E}">
        <p14:creationId xmlns:p14="http://schemas.microsoft.com/office/powerpoint/2010/main" val="262326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584381" y="1622538"/>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2" name="Google Shape;482;p29"/>
          <p:cNvSpPr txBox="1">
            <a:spLocks noGrp="1"/>
          </p:cNvSpPr>
          <p:nvPr>
            <p:ph type="subTitle" idx="2"/>
          </p:nvPr>
        </p:nvSpPr>
        <p:spPr>
          <a:xfrm>
            <a:off x="2446225" y="1624919"/>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Syntax ; </a:t>
            </a:r>
            <a:endParaRPr dirty="0"/>
          </a:p>
        </p:txBody>
      </p:sp>
      <p:sp>
        <p:nvSpPr>
          <p:cNvPr id="483" name="Google Shape;483;p29"/>
          <p:cNvSpPr txBox="1">
            <a:spLocks noGrp="1"/>
          </p:cNvSpPr>
          <p:nvPr>
            <p:ph type="title" idx="3"/>
          </p:nvPr>
        </p:nvSpPr>
        <p:spPr>
          <a:xfrm flipH="1">
            <a:off x="2800118" y="2328465"/>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85" name="Google Shape;485;p29"/>
          <p:cNvSpPr txBox="1">
            <a:spLocks noGrp="1"/>
          </p:cNvSpPr>
          <p:nvPr>
            <p:ph type="subTitle" idx="5"/>
          </p:nvPr>
        </p:nvSpPr>
        <p:spPr>
          <a:xfrm>
            <a:off x="3672218" y="2328453"/>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Class ;</a:t>
            </a:r>
            <a:endParaRPr dirty="0"/>
          </a:p>
        </p:txBody>
      </p:sp>
      <p:sp>
        <p:nvSpPr>
          <p:cNvPr id="486" name="Google Shape;486;p29"/>
          <p:cNvSpPr txBox="1">
            <a:spLocks noGrp="1"/>
          </p:cNvSpPr>
          <p:nvPr>
            <p:ph type="title" idx="6"/>
          </p:nvPr>
        </p:nvSpPr>
        <p:spPr>
          <a:xfrm flipH="1">
            <a:off x="4150006" y="3151772"/>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88" name="Google Shape;488;p29"/>
          <p:cNvSpPr txBox="1">
            <a:spLocks noGrp="1"/>
          </p:cNvSpPr>
          <p:nvPr>
            <p:ph type="subTitle" idx="8"/>
          </p:nvPr>
        </p:nvSpPr>
        <p:spPr>
          <a:xfrm>
            <a:off x="5022106" y="3151760"/>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Methods ;</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a:t>
            </a:r>
            <a:r>
              <a:rPr lang="en" dirty="0">
                <a:solidFill>
                  <a:schemeClr val="accent2"/>
                </a:solidFill>
              </a:rPr>
              <a:t>‘Contents’</a:t>
            </a:r>
            <a:r>
              <a:rPr lang="en" dirty="0"/>
              <a:t>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400" dirty="0">
                <a:solidFill>
                  <a:schemeClr val="accent3"/>
                </a:solidFill>
              </a:rPr>
              <a:t>JAVA Programming</a:t>
            </a: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400" dirty="0">
                <a:solidFill>
                  <a:schemeClr val="accent3"/>
                </a:solidFill>
              </a:rPr>
              <a:t>H</a:t>
            </a:r>
            <a:r>
              <a:rPr lang="en" sz="1400" dirty="0">
                <a:solidFill>
                  <a:schemeClr val="accent3"/>
                </a:solidFill>
              </a:rPr>
              <a:t>iveed.java</a:t>
            </a:r>
            <a:endParaRPr sz="1400" dirty="0">
              <a:solidFill>
                <a:schemeClr val="accent3"/>
              </a:solidFill>
            </a:endParaRPr>
          </a:p>
        </p:txBody>
      </p:sp>
      <p:sp>
        <p:nvSpPr>
          <p:cNvPr id="2" name="Google Shape;486;p29">
            <a:extLst>
              <a:ext uri="{FF2B5EF4-FFF2-40B4-BE49-F238E27FC236}">
                <a16:creationId xmlns:a16="http://schemas.microsoft.com/office/drawing/2014/main" id="{D70500DD-2BBA-438B-29F9-3F9973347CE8}"/>
              </a:ext>
            </a:extLst>
          </p:cNvPr>
          <p:cNvSpPr txBox="1">
            <a:spLocks/>
          </p:cNvSpPr>
          <p:nvPr/>
        </p:nvSpPr>
        <p:spPr>
          <a:xfrm flipH="1">
            <a:off x="5929118" y="3636667"/>
            <a:ext cx="8721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Fira Code"/>
              <a:buNone/>
              <a:defRPr sz="2800" b="0" i="0" u="none" strike="noStrike" cap="none">
                <a:solidFill>
                  <a:schemeClr val="lt1"/>
                </a:solidFill>
                <a:latin typeface="Fira Code"/>
                <a:ea typeface="Fira Code"/>
                <a:cs typeface="Fira Code"/>
                <a:sym typeface="Fira Code"/>
              </a:defRPr>
            </a:lvl1pPr>
            <a:lvl2pPr marR="0" lvl="1"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2pPr>
            <a:lvl3pPr marR="0" lvl="2"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3pPr>
            <a:lvl4pPr marR="0" lvl="3"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4pPr>
            <a:lvl5pPr marR="0" lvl="4"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5pPr>
            <a:lvl6pPr marR="0" lvl="5"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6pPr>
            <a:lvl7pPr marR="0" lvl="6"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7pPr>
            <a:lvl8pPr marR="0" lvl="7"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8pPr>
            <a:lvl9pPr marR="0" lvl="8"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9pPr>
          </a:lstStyle>
          <a:p>
            <a:r>
              <a:rPr lang="en" dirty="0"/>
              <a:t>04</a:t>
            </a:r>
          </a:p>
        </p:txBody>
      </p:sp>
      <p:sp>
        <p:nvSpPr>
          <p:cNvPr id="3" name="Google Shape;488;p29">
            <a:extLst>
              <a:ext uri="{FF2B5EF4-FFF2-40B4-BE49-F238E27FC236}">
                <a16:creationId xmlns:a16="http://schemas.microsoft.com/office/drawing/2014/main" id="{74EC4663-5FEF-9E71-7F2D-0E56E9CA89A6}"/>
              </a:ext>
            </a:extLst>
          </p:cNvPr>
          <p:cNvSpPr txBox="1">
            <a:spLocks/>
          </p:cNvSpPr>
          <p:nvPr/>
        </p:nvSpPr>
        <p:spPr>
          <a:xfrm>
            <a:off x="6586606" y="3616025"/>
            <a:ext cx="31290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1800" b="0" i="0" u="none" strike="noStrike" cap="none">
                <a:solidFill>
                  <a:schemeClr val="dk2"/>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IN" dirty="0">
                <a:solidFill>
                  <a:schemeClr val="accent5">
                    <a:lumMod val="25000"/>
                    <a:lumOff val="75000"/>
                  </a:schemeClr>
                </a:solidFill>
              </a:rPr>
              <a:t>Packages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489"/>
                                        </p:tgtEl>
                                        <p:attrNameLst>
                                          <p:attrName>style.visibility</p:attrName>
                                        </p:attrNameLst>
                                      </p:cBhvr>
                                      <p:to>
                                        <p:strVal val="visible"/>
                                      </p:to>
                                    </p:set>
                                    <p:animEffect transition="in" filter="fade">
                                      <p:cBhvr>
                                        <p:cTn id="7" dur="500"/>
                                        <p:tgtEl>
                                          <p:spTgt spid="4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482">
                                            <p:txEl>
                                              <p:pRg st="0" end="0"/>
                                            </p:txEl>
                                          </p:spTgt>
                                        </p:tgtEl>
                                        <p:attrNameLst>
                                          <p:attrName>style.visibility</p:attrName>
                                        </p:attrNameLst>
                                      </p:cBhvr>
                                      <p:to>
                                        <p:strVal val="visible"/>
                                      </p:to>
                                    </p:set>
                                    <p:animEffect transition="in" filter="fade">
                                      <p:cBhvr>
                                        <p:cTn id="12" dur="500"/>
                                        <p:tgtEl>
                                          <p:spTgt spid="4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480"/>
                                        </p:tgtEl>
                                        <p:attrNameLst>
                                          <p:attrName>style.visibility</p:attrName>
                                        </p:attrNameLst>
                                      </p:cBhvr>
                                      <p:to>
                                        <p:strVal val="visible"/>
                                      </p:to>
                                    </p:set>
                                    <p:animEffect transition="in" filter="fade">
                                      <p:cBhvr>
                                        <p:cTn id="17" dur="500"/>
                                        <p:tgtEl>
                                          <p:spTgt spid="4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485">
                                            <p:txEl>
                                              <p:pRg st="0" end="0"/>
                                            </p:txEl>
                                          </p:spTgt>
                                        </p:tgtEl>
                                        <p:attrNameLst>
                                          <p:attrName>style.visibility</p:attrName>
                                        </p:attrNameLst>
                                      </p:cBhvr>
                                      <p:to>
                                        <p:strVal val="visible"/>
                                      </p:to>
                                    </p:set>
                                    <p:animEffect transition="in" filter="fade">
                                      <p:cBhvr>
                                        <p:cTn id="22" dur="500"/>
                                        <p:tgtEl>
                                          <p:spTgt spid="48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483"/>
                                        </p:tgtEl>
                                        <p:attrNameLst>
                                          <p:attrName>style.visibility</p:attrName>
                                        </p:attrNameLst>
                                      </p:cBhvr>
                                      <p:to>
                                        <p:strVal val="visible"/>
                                      </p:to>
                                    </p:set>
                                    <p:animEffect transition="in" filter="fade">
                                      <p:cBhvr>
                                        <p:cTn id="27" dur="500"/>
                                        <p:tgtEl>
                                          <p:spTgt spid="48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iterate type="lt">
                                    <p:tmPct val="10000"/>
                                  </p:iterate>
                                  <p:childTnLst>
                                    <p:set>
                                      <p:cBhvr>
                                        <p:cTn id="31" dur="1" fill="hold">
                                          <p:stCondLst>
                                            <p:cond delay="0"/>
                                          </p:stCondLst>
                                        </p:cTn>
                                        <p:tgtEl>
                                          <p:spTgt spid="488">
                                            <p:txEl>
                                              <p:pRg st="0" end="0"/>
                                            </p:txEl>
                                          </p:spTgt>
                                        </p:tgtEl>
                                        <p:attrNameLst>
                                          <p:attrName>style.visibility</p:attrName>
                                        </p:attrNameLst>
                                      </p:cBhvr>
                                      <p:to>
                                        <p:strVal val="visible"/>
                                      </p:to>
                                    </p:set>
                                    <p:animEffect transition="in" filter="fade">
                                      <p:cBhvr>
                                        <p:cTn id="32" dur="500"/>
                                        <p:tgtEl>
                                          <p:spTgt spid="48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iterate type="lt">
                                    <p:tmPct val="10000"/>
                                  </p:iterate>
                                  <p:childTnLst>
                                    <p:set>
                                      <p:cBhvr>
                                        <p:cTn id="36" dur="1" fill="hold">
                                          <p:stCondLst>
                                            <p:cond delay="0"/>
                                          </p:stCondLst>
                                        </p:cTn>
                                        <p:tgtEl>
                                          <p:spTgt spid="486"/>
                                        </p:tgtEl>
                                        <p:attrNameLst>
                                          <p:attrName>style.visibility</p:attrName>
                                        </p:attrNameLst>
                                      </p:cBhvr>
                                      <p:to>
                                        <p:strVal val="visible"/>
                                      </p:to>
                                    </p:set>
                                    <p:animEffect transition="in" filter="fade">
                                      <p:cBhvr>
                                        <p:cTn id="37" dur="500"/>
                                        <p:tgtEl>
                                          <p:spTgt spid="48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iterate type="lt">
                                    <p:tmPct val="10000"/>
                                  </p:iterate>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iterate type="lt">
                                    <p:tmPct val="10000"/>
                                  </p:iterate>
                                  <p:childTnLst>
                                    <p:set>
                                      <p:cBhvr>
                                        <p:cTn id="46" dur="1" fill="hold">
                                          <p:stCondLst>
                                            <p:cond delay="0"/>
                                          </p:stCondLst>
                                        </p:cTn>
                                        <p:tgtEl>
                                          <p:spTgt spid="3">
                                            <p:txEl>
                                              <p:pRg st="0" end="0"/>
                                            </p:txEl>
                                          </p:spTgt>
                                        </p:tgtEl>
                                        <p:attrNameLst>
                                          <p:attrName>style.visibility</p:attrName>
                                        </p:attrNameLst>
                                      </p:cBhvr>
                                      <p:to>
                                        <p:strVal val="visible"/>
                                      </p:to>
                                    </p:set>
                                    <p:animEffect transition="in" filter="fade">
                                      <p:cBhvr>
                                        <p:cTn id="47" dur="500"/>
                                        <p:tgtEl>
                                          <p:spTgt spid="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90"/>
                                        </p:tgtEl>
                                        <p:attrNameLst>
                                          <p:attrName>style.visibility</p:attrName>
                                        </p:attrNameLst>
                                      </p:cBhvr>
                                      <p:to>
                                        <p:strVal val="visible"/>
                                      </p:to>
                                    </p:set>
                                    <p:animEffect transition="in" filter="fade">
                                      <p:cBhvr>
                                        <p:cTn id="52" dur="500"/>
                                        <p:tgtEl>
                                          <p:spTgt spid="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 grpId="0"/>
      <p:bldP spid="482" grpId="0" build="p"/>
      <p:bldP spid="483" grpId="0"/>
      <p:bldP spid="485" grpId="0" build="p"/>
      <p:bldP spid="486" grpId="0"/>
      <p:bldP spid="488" grpId="0" build="p"/>
      <p:bldP spid="489" grpId="0"/>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0E53-1194-9BF4-9183-40C7CF7BEC10}"/>
              </a:ext>
            </a:extLst>
          </p:cNvPr>
          <p:cNvSpPr>
            <a:spLocks noGrp="1"/>
          </p:cNvSpPr>
          <p:nvPr>
            <p:ph type="title"/>
          </p:nvPr>
        </p:nvSpPr>
        <p:spPr/>
        <p:txBody>
          <a:bodyPr/>
          <a:lstStyle/>
          <a:p>
            <a:r>
              <a:rPr lang="en-IN" dirty="0">
                <a:solidFill>
                  <a:srgbClr val="00B050"/>
                </a:solidFill>
              </a:rPr>
              <a:t>Syntax</a:t>
            </a:r>
            <a:r>
              <a:rPr lang="en-IN" dirty="0"/>
              <a:t> </a:t>
            </a:r>
            <a:r>
              <a:rPr lang="en-IN" dirty="0">
                <a:solidFill>
                  <a:srgbClr val="00B050"/>
                </a:solidFill>
              </a:rPr>
              <a:t>:</a:t>
            </a:r>
          </a:p>
        </p:txBody>
      </p:sp>
      <p:sp>
        <p:nvSpPr>
          <p:cNvPr id="3" name="Google Shape;494;p29">
            <a:extLst>
              <a:ext uri="{FF2B5EF4-FFF2-40B4-BE49-F238E27FC236}">
                <a16:creationId xmlns:a16="http://schemas.microsoft.com/office/drawing/2014/main" id="{AF0A9D50-9321-8CE2-0C35-4A0F218E976D}"/>
              </a:ext>
            </a:extLst>
          </p:cNvPr>
          <p:cNvSpPr txBox="1">
            <a:spLocks/>
          </p:cNvSpPr>
          <p:nvPr/>
        </p:nvSpPr>
        <p:spPr>
          <a:xfrm>
            <a:off x="-5975" y="91525"/>
            <a:ext cx="45720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dirty="0">
                <a:solidFill>
                  <a:schemeClr val="accent6"/>
                </a:solidFill>
              </a:rPr>
              <a:t>Hiveed.java</a:t>
            </a:r>
          </a:p>
        </p:txBody>
      </p:sp>
      <p:sp>
        <p:nvSpPr>
          <p:cNvPr id="6" name="TextBox 5">
            <a:extLst>
              <a:ext uri="{FF2B5EF4-FFF2-40B4-BE49-F238E27FC236}">
                <a16:creationId xmlns:a16="http://schemas.microsoft.com/office/drawing/2014/main" id="{D7FA4E02-FCB3-9B4D-6C56-3453186CB5CE}"/>
              </a:ext>
            </a:extLst>
          </p:cNvPr>
          <p:cNvSpPr txBox="1"/>
          <p:nvPr/>
        </p:nvSpPr>
        <p:spPr>
          <a:xfrm>
            <a:off x="1579322" y="1257775"/>
            <a:ext cx="6418455" cy="3023905"/>
          </a:xfrm>
          <a:prstGeom prst="rect">
            <a:avLst/>
          </a:prstGeom>
          <a:noFill/>
        </p:spPr>
        <p:txBody>
          <a:bodyPr wrap="square" rtlCol="0">
            <a:spAutoFit/>
          </a:bodyPr>
          <a:lstStyle/>
          <a:p>
            <a:pPr marL="342900" indent="-342900">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Every programming language has its own syntax as well as human language.</a:t>
            </a:r>
          </a:p>
          <a:p>
            <a:pPr marL="342900" indent="-342900">
              <a:buFont typeface="Wingdings" panose="05000000000000000000" charset="0"/>
              <a:buChar char="Ø"/>
            </a:pP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a:p>
            <a:pPr marL="342900" indent="-342900">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Java Syntax is a basic of the language, all the main rules, commands, constructions to write programs that the compiler and computer “understands”.</a:t>
            </a:r>
          </a:p>
          <a:p>
            <a:pPr marL="342900" indent="-342900">
              <a:buFont typeface="Wingdings" panose="05000000000000000000" charset="0"/>
              <a:buChar char="Ø"/>
            </a:pP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a:p>
            <a:pPr marL="342900" indent="-342900">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It provides a way to write algorithms, specify data structures, and control the flow of execution to perform required tasks.</a:t>
            </a:r>
          </a:p>
          <a:p>
            <a:endParaRPr lang="en-IN" sz="1450" dirty="0"/>
          </a:p>
        </p:txBody>
      </p:sp>
      <p:sp>
        <p:nvSpPr>
          <p:cNvPr id="7" name="Google Shape;493;p29">
            <a:extLst>
              <a:ext uri="{FF2B5EF4-FFF2-40B4-BE49-F238E27FC236}">
                <a16:creationId xmlns:a16="http://schemas.microsoft.com/office/drawing/2014/main" id="{8033F91C-5A7D-2213-886E-CD3DFC05DBE6}"/>
              </a:ext>
            </a:extLst>
          </p:cNvPr>
          <p:cNvSpPr txBox="1">
            <a:spLocks/>
          </p:cNvSpPr>
          <p:nvPr/>
        </p:nvSpPr>
        <p:spPr>
          <a:xfrm>
            <a:off x="145768" y="4694675"/>
            <a:ext cx="48651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dirty="0">
                <a:solidFill>
                  <a:schemeClr val="accent3"/>
                </a:solidFill>
              </a:rPr>
              <a:t> JAVA Programming </a:t>
            </a:r>
          </a:p>
        </p:txBody>
      </p:sp>
    </p:spTree>
    <p:extLst>
      <p:ext uri="{BB962C8B-B14F-4D97-AF65-F5344CB8AC3E}">
        <p14:creationId xmlns:p14="http://schemas.microsoft.com/office/powerpoint/2010/main" val="273455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10000"/>
                                  </p:iterate>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1000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10000"/>
                                  </p:iterate>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0D74C-DE9B-43B1-3AAB-C0FB185C69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578194-0DB9-2D2B-AADD-040272E38BA9}"/>
              </a:ext>
            </a:extLst>
          </p:cNvPr>
          <p:cNvSpPr>
            <a:spLocks noGrp="1"/>
          </p:cNvSpPr>
          <p:nvPr>
            <p:ph type="title"/>
          </p:nvPr>
        </p:nvSpPr>
        <p:spPr/>
        <p:txBody>
          <a:bodyPr/>
          <a:lstStyle/>
          <a:p>
            <a:r>
              <a:rPr lang="en-IN" dirty="0">
                <a:solidFill>
                  <a:srgbClr val="00B050"/>
                </a:solidFill>
              </a:rPr>
              <a:t>Class :</a:t>
            </a:r>
          </a:p>
        </p:txBody>
      </p:sp>
      <p:sp>
        <p:nvSpPr>
          <p:cNvPr id="3" name="Google Shape;494;p29">
            <a:extLst>
              <a:ext uri="{FF2B5EF4-FFF2-40B4-BE49-F238E27FC236}">
                <a16:creationId xmlns:a16="http://schemas.microsoft.com/office/drawing/2014/main" id="{075A8EC3-FD7C-53D7-56E2-9EE9971D4ECB}"/>
              </a:ext>
            </a:extLst>
          </p:cNvPr>
          <p:cNvSpPr txBox="1">
            <a:spLocks/>
          </p:cNvSpPr>
          <p:nvPr/>
        </p:nvSpPr>
        <p:spPr>
          <a:xfrm>
            <a:off x="-5975" y="91525"/>
            <a:ext cx="45720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dirty="0">
                <a:solidFill>
                  <a:schemeClr val="accent6"/>
                </a:solidFill>
              </a:rPr>
              <a:t>Hiveed.java</a:t>
            </a:r>
          </a:p>
        </p:txBody>
      </p:sp>
      <p:sp>
        <p:nvSpPr>
          <p:cNvPr id="5" name="Title 1">
            <a:extLst>
              <a:ext uri="{FF2B5EF4-FFF2-40B4-BE49-F238E27FC236}">
                <a16:creationId xmlns:a16="http://schemas.microsoft.com/office/drawing/2014/main" id="{8FE0BFDA-9A2A-FD6F-C798-99AB79D423C4}"/>
              </a:ext>
            </a:extLst>
          </p:cNvPr>
          <p:cNvSpPr txBox="1">
            <a:spLocks/>
          </p:cNvSpPr>
          <p:nvPr/>
        </p:nvSpPr>
        <p:spPr>
          <a:xfrm>
            <a:off x="1059906" y="4019600"/>
            <a:ext cx="72906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IN" dirty="0"/>
              <a:t> </a:t>
            </a:r>
          </a:p>
        </p:txBody>
      </p:sp>
      <p:sp>
        <p:nvSpPr>
          <p:cNvPr id="6" name="TextBox 5">
            <a:extLst>
              <a:ext uri="{FF2B5EF4-FFF2-40B4-BE49-F238E27FC236}">
                <a16:creationId xmlns:a16="http://schemas.microsoft.com/office/drawing/2014/main" id="{EACF87A1-1876-6451-96E1-792E3D83F262}"/>
              </a:ext>
            </a:extLst>
          </p:cNvPr>
          <p:cNvSpPr txBox="1"/>
          <p:nvPr/>
        </p:nvSpPr>
        <p:spPr>
          <a:xfrm>
            <a:off x="933020" y="1477884"/>
            <a:ext cx="4514850" cy="2862322"/>
          </a:xfrm>
          <a:prstGeom prst="rect">
            <a:avLst/>
          </a:prstGeom>
          <a:noFill/>
        </p:spPr>
        <p:txBody>
          <a:bodyPr wrap="square" rtlCol="0">
            <a:spAutoFit/>
          </a:bodyPr>
          <a:lstStyle/>
          <a:p>
            <a:pPr marL="342900" indent="-342900">
              <a:buFont typeface="Wingdings" panose="05000000000000000000" charset="0"/>
              <a:buChar char="Ø"/>
            </a:pPr>
            <a:r>
              <a:rPr lang="en-US" sz="15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A class is a basic building block. It can be defined as template or Blueprint.</a:t>
            </a:r>
          </a:p>
          <a:p>
            <a:pPr marL="342900" indent="-342900">
              <a:buFont typeface="Wingdings" panose="05000000000000000000" charset="0"/>
              <a:buChar char="Ø"/>
            </a:pPr>
            <a:endParaRPr lang="en-US" sz="15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Font typeface="Wingdings" panose="05000000000000000000" charset="0"/>
              <a:buChar char="Ø"/>
            </a:pPr>
            <a:r>
              <a:rPr lang="en-US" sz="15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Class is used to initialize the object.</a:t>
            </a:r>
          </a:p>
          <a:p>
            <a:pPr marL="342900" indent="-342900">
              <a:buFont typeface="Wingdings" panose="05000000000000000000" charset="0"/>
              <a:buChar char="Ø"/>
            </a:pPr>
            <a:endParaRPr lang="en-US" sz="15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Font typeface="Wingdings" panose="05000000000000000000" charset="0"/>
              <a:buChar char="Ø"/>
            </a:pPr>
            <a:r>
              <a:rPr lang="en-US" sz="15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For example, an Employee class may contain all the employee details in the form of variables and methods.</a:t>
            </a:r>
          </a:p>
          <a:p>
            <a:pPr marL="342900" indent="-342900">
              <a:buFont typeface="Wingdings" panose="05000000000000000000" charset="0"/>
              <a:buChar char="Ø"/>
            </a:pPr>
            <a:endParaRPr lang="en-US" sz="15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p:txBody>
      </p:sp>
      <p:sp>
        <p:nvSpPr>
          <p:cNvPr id="7" name="Google Shape;493;p29">
            <a:extLst>
              <a:ext uri="{FF2B5EF4-FFF2-40B4-BE49-F238E27FC236}">
                <a16:creationId xmlns:a16="http://schemas.microsoft.com/office/drawing/2014/main" id="{C7375505-08F9-78BF-030C-503CD0F64A7A}"/>
              </a:ext>
            </a:extLst>
          </p:cNvPr>
          <p:cNvSpPr txBox="1">
            <a:spLocks/>
          </p:cNvSpPr>
          <p:nvPr/>
        </p:nvSpPr>
        <p:spPr>
          <a:xfrm>
            <a:off x="145768" y="4694675"/>
            <a:ext cx="48651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dirty="0">
                <a:solidFill>
                  <a:schemeClr val="accent3"/>
                </a:solidFill>
              </a:rPr>
              <a:t> JAVA Programming </a:t>
            </a:r>
          </a:p>
        </p:txBody>
      </p:sp>
      <p:pic>
        <p:nvPicPr>
          <p:cNvPr id="8" name="Picture 7" descr="class,package">
            <a:extLst>
              <a:ext uri="{FF2B5EF4-FFF2-40B4-BE49-F238E27FC236}">
                <a16:creationId xmlns:a16="http://schemas.microsoft.com/office/drawing/2014/main" id="{CD7051A4-4822-8DD6-E1C6-2A11C6032E1A}"/>
              </a:ext>
            </a:extLst>
          </p:cNvPr>
          <p:cNvPicPr>
            <a:picLocks noChangeAspect="1"/>
          </p:cNvPicPr>
          <p:nvPr/>
        </p:nvPicPr>
        <p:blipFill>
          <a:blip r:embed="rId2"/>
          <a:srcRect l="7052" t="12283" r="7094" b="9881"/>
          <a:stretch>
            <a:fillRect/>
          </a:stretch>
        </p:blipFill>
        <p:spPr>
          <a:xfrm>
            <a:off x="5362575" y="799605"/>
            <a:ext cx="3648075" cy="3490595"/>
          </a:xfrm>
          <a:prstGeom prst="rect">
            <a:avLst/>
          </a:prstGeom>
        </p:spPr>
      </p:pic>
    </p:spTree>
    <p:extLst>
      <p:ext uri="{BB962C8B-B14F-4D97-AF65-F5344CB8AC3E}">
        <p14:creationId xmlns:p14="http://schemas.microsoft.com/office/powerpoint/2010/main" val="98380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10000"/>
                                  </p:iterate>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1000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10000"/>
                                  </p:iterate>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659B2-24A3-CCF3-EC88-4EF6DD3611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9A9F6E-80FC-A657-4A14-DB8442875B3D}"/>
              </a:ext>
            </a:extLst>
          </p:cNvPr>
          <p:cNvSpPr>
            <a:spLocks noGrp="1"/>
          </p:cNvSpPr>
          <p:nvPr>
            <p:ph type="title"/>
          </p:nvPr>
        </p:nvSpPr>
        <p:spPr/>
        <p:txBody>
          <a:bodyPr/>
          <a:lstStyle/>
          <a:p>
            <a:r>
              <a:rPr lang="en-IN" dirty="0">
                <a:solidFill>
                  <a:srgbClr val="00B050"/>
                </a:solidFill>
              </a:rPr>
              <a:t>Methods :</a:t>
            </a:r>
          </a:p>
        </p:txBody>
      </p:sp>
      <p:sp>
        <p:nvSpPr>
          <p:cNvPr id="3" name="Google Shape;494;p29">
            <a:extLst>
              <a:ext uri="{FF2B5EF4-FFF2-40B4-BE49-F238E27FC236}">
                <a16:creationId xmlns:a16="http://schemas.microsoft.com/office/drawing/2014/main" id="{C01C5CC0-2260-83C8-125B-706051083194}"/>
              </a:ext>
            </a:extLst>
          </p:cNvPr>
          <p:cNvSpPr txBox="1">
            <a:spLocks/>
          </p:cNvSpPr>
          <p:nvPr/>
        </p:nvSpPr>
        <p:spPr>
          <a:xfrm>
            <a:off x="-5975" y="91525"/>
            <a:ext cx="45720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dirty="0">
                <a:solidFill>
                  <a:schemeClr val="accent6"/>
                </a:solidFill>
              </a:rPr>
              <a:t>Hiveed.java</a:t>
            </a:r>
          </a:p>
        </p:txBody>
      </p:sp>
      <p:sp>
        <p:nvSpPr>
          <p:cNvPr id="5" name="Title 1">
            <a:extLst>
              <a:ext uri="{FF2B5EF4-FFF2-40B4-BE49-F238E27FC236}">
                <a16:creationId xmlns:a16="http://schemas.microsoft.com/office/drawing/2014/main" id="{136C3BAB-4C0F-D462-C518-B9287FBAC9C1}"/>
              </a:ext>
            </a:extLst>
          </p:cNvPr>
          <p:cNvSpPr txBox="1">
            <a:spLocks/>
          </p:cNvSpPr>
          <p:nvPr/>
        </p:nvSpPr>
        <p:spPr>
          <a:xfrm>
            <a:off x="1059906" y="4019600"/>
            <a:ext cx="72906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IN" dirty="0"/>
              <a:t> </a:t>
            </a:r>
          </a:p>
        </p:txBody>
      </p:sp>
      <p:sp>
        <p:nvSpPr>
          <p:cNvPr id="6" name="TextBox 5">
            <a:extLst>
              <a:ext uri="{FF2B5EF4-FFF2-40B4-BE49-F238E27FC236}">
                <a16:creationId xmlns:a16="http://schemas.microsoft.com/office/drawing/2014/main" id="{1AE2B84F-2D7F-7D07-BDB9-A256D4E74515}"/>
              </a:ext>
            </a:extLst>
          </p:cNvPr>
          <p:cNvSpPr txBox="1"/>
          <p:nvPr/>
        </p:nvSpPr>
        <p:spPr>
          <a:xfrm>
            <a:off x="847725" y="1257775"/>
            <a:ext cx="4514850" cy="2785378"/>
          </a:xfrm>
          <a:prstGeom prst="rect">
            <a:avLst/>
          </a:prstGeom>
          <a:noFill/>
        </p:spPr>
        <p:txBody>
          <a:bodyPr wrap="square" rtlCol="0">
            <a:spAutoFit/>
          </a:bodyPr>
          <a:lstStyle/>
          <a:p>
            <a:pPr marL="342900" indent="-342900">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A method is a block of code </a:t>
            </a:r>
            <a:r>
              <a:rPr lang="en-US" sz="1600" dirty="0" err="1">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ehich</a:t>
            </a: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 only runs when it is called.</a:t>
            </a:r>
          </a:p>
          <a:p>
            <a:pPr marL="342900" indent="-342900">
              <a:buFont typeface="Wingdings" panose="05000000000000000000" charset="0"/>
              <a:buChar char="Ø"/>
            </a:pP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You can pass data , known as parameters ,into a method.</a:t>
            </a:r>
          </a:p>
          <a:p>
            <a:pPr marL="342900" indent="-342900">
              <a:buFont typeface="Wingdings" panose="05000000000000000000" charset="0"/>
              <a:buChar char="Ø"/>
            </a:pP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Methods are used to perform certain </a:t>
            </a:r>
            <a:r>
              <a:rPr lang="en-US" sz="1600" dirty="0" err="1">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actions,and</a:t>
            </a: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 they are also known as functions.</a:t>
            </a:r>
          </a:p>
          <a:p>
            <a:pPr marL="342900" indent="-342900">
              <a:buFont typeface="Wingdings" panose="05000000000000000000" charset="0"/>
              <a:buChar char="Ø"/>
            </a:pPr>
            <a:endParaRPr lang="en-US" sz="15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p:txBody>
      </p:sp>
      <p:sp>
        <p:nvSpPr>
          <p:cNvPr id="7" name="Google Shape;493;p29">
            <a:extLst>
              <a:ext uri="{FF2B5EF4-FFF2-40B4-BE49-F238E27FC236}">
                <a16:creationId xmlns:a16="http://schemas.microsoft.com/office/drawing/2014/main" id="{E389CDE6-32A0-21E5-57F4-1BBC36218D1F}"/>
              </a:ext>
            </a:extLst>
          </p:cNvPr>
          <p:cNvSpPr txBox="1">
            <a:spLocks/>
          </p:cNvSpPr>
          <p:nvPr/>
        </p:nvSpPr>
        <p:spPr>
          <a:xfrm>
            <a:off x="145768" y="4694675"/>
            <a:ext cx="48651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dirty="0">
                <a:solidFill>
                  <a:schemeClr val="accent3"/>
                </a:solidFill>
              </a:rPr>
              <a:t> JAVA Programming </a:t>
            </a:r>
          </a:p>
        </p:txBody>
      </p:sp>
      <p:pic>
        <p:nvPicPr>
          <p:cNvPr id="8" name="Picture 7" descr="class,package">
            <a:extLst>
              <a:ext uri="{FF2B5EF4-FFF2-40B4-BE49-F238E27FC236}">
                <a16:creationId xmlns:a16="http://schemas.microsoft.com/office/drawing/2014/main" id="{80075E31-A7D8-BD6E-D5CC-704E68EB1D55}"/>
              </a:ext>
            </a:extLst>
          </p:cNvPr>
          <p:cNvPicPr>
            <a:picLocks noChangeAspect="1"/>
          </p:cNvPicPr>
          <p:nvPr/>
        </p:nvPicPr>
        <p:blipFill>
          <a:blip r:embed="rId2"/>
          <a:srcRect l="7052" t="12283" r="7094" b="9881"/>
          <a:stretch>
            <a:fillRect/>
          </a:stretch>
        </p:blipFill>
        <p:spPr>
          <a:xfrm>
            <a:off x="5362575" y="799605"/>
            <a:ext cx="3648075" cy="3490595"/>
          </a:xfrm>
          <a:prstGeom prst="rect">
            <a:avLst/>
          </a:prstGeom>
        </p:spPr>
      </p:pic>
    </p:spTree>
    <p:extLst>
      <p:ext uri="{BB962C8B-B14F-4D97-AF65-F5344CB8AC3E}">
        <p14:creationId xmlns:p14="http://schemas.microsoft.com/office/powerpoint/2010/main" val="23589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10000"/>
                                  </p:iterate>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1000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10000"/>
                                  </p:iterate>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DAD65-ACE1-9FE3-C7CA-1AD0C8D30C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A2C559-62DC-22BF-9BAF-68C9DDD2498C}"/>
              </a:ext>
            </a:extLst>
          </p:cNvPr>
          <p:cNvSpPr>
            <a:spLocks noGrp="1"/>
          </p:cNvSpPr>
          <p:nvPr>
            <p:ph type="title"/>
          </p:nvPr>
        </p:nvSpPr>
        <p:spPr/>
        <p:txBody>
          <a:bodyPr/>
          <a:lstStyle/>
          <a:p>
            <a:r>
              <a:rPr lang="en-IN" dirty="0">
                <a:solidFill>
                  <a:srgbClr val="00B050"/>
                </a:solidFill>
              </a:rPr>
              <a:t>Main Method :</a:t>
            </a:r>
          </a:p>
        </p:txBody>
      </p:sp>
      <p:sp>
        <p:nvSpPr>
          <p:cNvPr id="3" name="Google Shape;494;p29">
            <a:extLst>
              <a:ext uri="{FF2B5EF4-FFF2-40B4-BE49-F238E27FC236}">
                <a16:creationId xmlns:a16="http://schemas.microsoft.com/office/drawing/2014/main" id="{5195FB4D-2343-C34F-9DED-9C0AAC223EB7}"/>
              </a:ext>
            </a:extLst>
          </p:cNvPr>
          <p:cNvSpPr txBox="1">
            <a:spLocks/>
          </p:cNvSpPr>
          <p:nvPr/>
        </p:nvSpPr>
        <p:spPr>
          <a:xfrm>
            <a:off x="-5975" y="91525"/>
            <a:ext cx="45720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dirty="0">
                <a:solidFill>
                  <a:schemeClr val="accent6"/>
                </a:solidFill>
              </a:rPr>
              <a:t>Hiveed.java</a:t>
            </a:r>
          </a:p>
        </p:txBody>
      </p:sp>
      <p:sp>
        <p:nvSpPr>
          <p:cNvPr id="5" name="Title 1">
            <a:extLst>
              <a:ext uri="{FF2B5EF4-FFF2-40B4-BE49-F238E27FC236}">
                <a16:creationId xmlns:a16="http://schemas.microsoft.com/office/drawing/2014/main" id="{29078B54-2DFD-0732-AB9B-5908CF785550}"/>
              </a:ext>
            </a:extLst>
          </p:cNvPr>
          <p:cNvSpPr txBox="1">
            <a:spLocks/>
          </p:cNvSpPr>
          <p:nvPr/>
        </p:nvSpPr>
        <p:spPr>
          <a:xfrm>
            <a:off x="1059906" y="4019600"/>
            <a:ext cx="72906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IN" dirty="0"/>
              <a:t> </a:t>
            </a:r>
          </a:p>
        </p:txBody>
      </p:sp>
      <p:sp>
        <p:nvSpPr>
          <p:cNvPr id="6" name="TextBox 5">
            <a:extLst>
              <a:ext uri="{FF2B5EF4-FFF2-40B4-BE49-F238E27FC236}">
                <a16:creationId xmlns:a16="http://schemas.microsoft.com/office/drawing/2014/main" id="{7DC5BE7D-10CB-5DB5-E81D-6582F1840C61}"/>
              </a:ext>
            </a:extLst>
          </p:cNvPr>
          <p:cNvSpPr txBox="1"/>
          <p:nvPr/>
        </p:nvSpPr>
        <p:spPr>
          <a:xfrm>
            <a:off x="1059906" y="1177894"/>
            <a:ext cx="4514850" cy="3000821"/>
          </a:xfrm>
          <a:prstGeom prst="rect">
            <a:avLst/>
          </a:prstGeom>
          <a:noFill/>
        </p:spPr>
        <p:txBody>
          <a:bodyPr wrap="square" rtlCol="0">
            <a:spAutoFit/>
          </a:bodyPr>
          <a:lstStyle/>
          <a:p>
            <a:pPr marL="342900" indent="-342900">
              <a:buFont typeface="Wingdings" panose="05000000000000000000" charset="0"/>
              <a:buChar char="Ø"/>
            </a:pPr>
            <a:r>
              <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Public :</a:t>
            </a:r>
          </a:p>
          <a:p>
            <a:pPr marL="342900" indent="-342900">
              <a:buFont typeface="Wingdings" panose="05000000000000000000" charset="0"/>
              <a:buChar char="Ø"/>
            </a:pPr>
            <a:endPar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Font typeface="Wingdings" panose="05000000000000000000" charset="0"/>
              <a:buChar char="Ø"/>
            </a:pPr>
            <a:r>
              <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It is an access specifier. We should use a public keyword before the main() method so that JVM can identify the execution point of the program. </a:t>
            </a:r>
            <a:br>
              <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br>
            <a:endPar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Font typeface="Wingdings" panose="05000000000000000000" charset="0"/>
              <a:buChar char="Ø"/>
            </a:pPr>
            <a:r>
              <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If we use private, protected, and default before the main() method, it will not be visible to JVM.</a:t>
            </a:r>
          </a:p>
          <a:p>
            <a:pPr marL="342900" indent="-342900">
              <a:buFont typeface="Wingdings" panose="05000000000000000000" charset="0"/>
              <a:buChar char="Ø"/>
            </a:pPr>
            <a:endPar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Font typeface="Wingdings" panose="05000000000000000000" charset="0"/>
              <a:buChar char="Ø"/>
            </a:pPr>
            <a:endParaRPr lang="en-US" sz="15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p:txBody>
      </p:sp>
      <p:sp>
        <p:nvSpPr>
          <p:cNvPr id="7" name="Google Shape;493;p29">
            <a:extLst>
              <a:ext uri="{FF2B5EF4-FFF2-40B4-BE49-F238E27FC236}">
                <a16:creationId xmlns:a16="http://schemas.microsoft.com/office/drawing/2014/main" id="{59BF7200-1B67-43C8-D975-4D45D58AFAAB}"/>
              </a:ext>
            </a:extLst>
          </p:cNvPr>
          <p:cNvSpPr txBox="1">
            <a:spLocks/>
          </p:cNvSpPr>
          <p:nvPr/>
        </p:nvSpPr>
        <p:spPr>
          <a:xfrm>
            <a:off x="145768" y="4694675"/>
            <a:ext cx="48651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dirty="0">
                <a:solidFill>
                  <a:schemeClr val="accent3"/>
                </a:solidFill>
              </a:rPr>
              <a:t> JAVA Programming </a:t>
            </a:r>
          </a:p>
        </p:txBody>
      </p:sp>
      <p:pic>
        <p:nvPicPr>
          <p:cNvPr id="8" name="Picture 7" descr="class,package">
            <a:extLst>
              <a:ext uri="{FF2B5EF4-FFF2-40B4-BE49-F238E27FC236}">
                <a16:creationId xmlns:a16="http://schemas.microsoft.com/office/drawing/2014/main" id="{A96EEB3F-B99E-AF3F-B063-A227C9252FD2}"/>
              </a:ext>
            </a:extLst>
          </p:cNvPr>
          <p:cNvPicPr>
            <a:picLocks noChangeAspect="1"/>
          </p:cNvPicPr>
          <p:nvPr/>
        </p:nvPicPr>
        <p:blipFill>
          <a:blip r:embed="rId2"/>
          <a:srcRect l="7052" t="12283" r="7094" b="9881"/>
          <a:stretch>
            <a:fillRect/>
          </a:stretch>
        </p:blipFill>
        <p:spPr>
          <a:xfrm>
            <a:off x="5419725" y="853300"/>
            <a:ext cx="3648075" cy="3490595"/>
          </a:xfrm>
          <a:prstGeom prst="rect">
            <a:avLst/>
          </a:prstGeom>
        </p:spPr>
      </p:pic>
    </p:spTree>
    <p:extLst>
      <p:ext uri="{BB962C8B-B14F-4D97-AF65-F5344CB8AC3E}">
        <p14:creationId xmlns:p14="http://schemas.microsoft.com/office/powerpoint/2010/main" val="80088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10000"/>
                                  </p:iterate>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1000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10000"/>
                                  </p:iterate>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90271-B511-CFFB-19E4-A609D4D51A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AF3D65-D280-7A10-461B-C92E19EA7CFB}"/>
              </a:ext>
            </a:extLst>
          </p:cNvPr>
          <p:cNvSpPr>
            <a:spLocks noGrp="1"/>
          </p:cNvSpPr>
          <p:nvPr>
            <p:ph type="title"/>
          </p:nvPr>
        </p:nvSpPr>
        <p:spPr>
          <a:xfrm>
            <a:off x="1059906" y="689255"/>
            <a:ext cx="7290600" cy="541200"/>
          </a:xfrm>
        </p:spPr>
        <p:txBody>
          <a:bodyPr/>
          <a:lstStyle/>
          <a:p>
            <a:r>
              <a:rPr lang="en-IN" dirty="0">
                <a:solidFill>
                  <a:srgbClr val="00B050"/>
                </a:solidFill>
              </a:rPr>
              <a:t>Main Method :</a:t>
            </a:r>
          </a:p>
        </p:txBody>
      </p:sp>
      <p:sp>
        <p:nvSpPr>
          <p:cNvPr id="3" name="Google Shape;494;p29">
            <a:extLst>
              <a:ext uri="{FF2B5EF4-FFF2-40B4-BE49-F238E27FC236}">
                <a16:creationId xmlns:a16="http://schemas.microsoft.com/office/drawing/2014/main" id="{1AC1E699-CFDC-C61A-C07E-EFDAB68F8D64}"/>
              </a:ext>
            </a:extLst>
          </p:cNvPr>
          <p:cNvSpPr txBox="1">
            <a:spLocks/>
          </p:cNvSpPr>
          <p:nvPr/>
        </p:nvSpPr>
        <p:spPr>
          <a:xfrm>
            <a:off x="-5975" y="91525"/>
            <a:ext cx="45720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dirty="0">
                <a:solidFill>
                  <a:schemeClr val="accent6"/>
                </a:solidFill>
              </a:rPr>
              <a:t>Hiveed.java</a:t>
            </a:r>
          </a:p>
        </p:txBody>
      </p:sp>
      <p:sp>
        <p:nvSpPr>
          <p:cNvPr id="5" name="Title 1">
            <a:extLst>
              <a:ext uri="{FF2B5EF4-FFF2-40B4-BE49-F238E27FC236}">
                <a16:creationId xmlns:a16="http://schemas.microsoft.com/office/drawing/2014/main" id="{DC0E0995-8A20-A143-A6D6-5A31F582870E}"/>
              </a:ext>
            </a:extLst>
          </p:cNvPr>
          <p:cNvSpPr txBox="1">
            <a:spLocks/>
          </p:cNvSpPr>
          <p:nvPr/>
        </p:nvSpPr>
        <p:spPr>
          <a:xfrm>
            <a:off x="1059906" y="4019600"/>
            <a:ext cx="72906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IN" dirty="0"/>
              <a:t> </a:t>
            </a:r>
          </a:p>
        </p:txBody>
      </p:sp>
      <p:sp>
        <p:nvSpPr>
          <p:cNvPr id="6" name="TextBox 5">
            <a:extLst>
              <a:ext uri="{FF2B5EF4-FFF2-40B4-BE49-F238E27FC236}">
                <a16:creationId xmlns:a16="http://schemas.microsoft.com/office/drawing/2014/main" id="{F9E2A0A0-D1B3-FA70-D3C7-758481201D6D}"/>
              </a:ext>
            </a:extLst>
          </p:cNvPr>
          <p:cNvSpPr txBox="1"/>
          <p:nvPr/>
        </p:nvSpPr>
        <p:spPr>
          <a:xfrm>
            <a:off x="1059906" y="1477932"/>
            <a:ext cx="4514850" cy="2046714"/>
          </a:xfrm>
          <a:prstGeom prst="rect">
            <a:avLst/>
          </a:prstGeom>
          <a:noFill/>
        </p:spPr>
        <p:txBody>
          <a:bodyPr wrap="square" rtlCol="0">
            <a:spAutoFit/>
          </a:bodyPr>
          <a:lstStyle/>
          <a:p>
            <a:pPr marL="342900" indent="-342900">
              <a:buFont typeface="Wingdings" panose="05000000000000000000" charset="0"/>
              <a:buChar char="Ø"/>
            </a:pPr>
            <a:r>
              <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Void :</a:t>
            </a:r>
          </a:p>
          <a:p>
            <a:pPr marL="342900" indent="-342900">
              <a:buFont typeface="Wingdings" panose="05000000000000000000" charset="0"/>
              <a:buChar char="Ø"/>
            </a:pPr>
            <a:endPar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Java, every method has the return type. Void keyword acknowledges the compiler that main() method does not return any value.</a:t>
            </a:r>
            <a:endPar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Font typeface="Wingdings" panose="05000000000000000000" charset="0"/>
              <a:buChar char="Ø"/>
            </a:pPr>
            <a:endParaRPr lang="en-US" sz="15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p:txBody>
      </p:sp>
      <p:sp>
        <p:nvSpPr>
          <p:cNvPr id="7" name="Google Shape;493;p29">
            <a:extLst>
              <a:ext uri="{FF2B5EF4-FFF2-40B4-BE49-F238E27FC236}">
                <a16:creationId xmlns:a16="http://schemas.microsoft.com/office/drawing/2014/main" id="{C3C80042-FE02-D875-C46A-3E6899D42DF1}"/>
              </a:ext>
            </a:extLst>
          </p:cNvPr>
          <p:cNvSpPr txBox="1">
            <a:spLocks/>
          </p:cNvSpPr>
          <p:nvPr/>
        </p:nvSpPr>
        <p:spPr>
          <a:xfrm>
            <a:off x="145768" y="4694675"/>
            <a:ext cx="48651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dirty="0">
                <a:solidFill>
                  <a:schemeClr val="accent3"/>
                </a:solidFill>
              </a:rPr>
              <a:t> JAVA Programming </a:t>
            </a:r>
          </a:p>
        </p:txBody>
      </p:sp>
      <p:pic>
        <p:nvPicPr>
          <p:cNvPr id="8" name="Picture 7" descr="class,package">
            <a:extLst>
              <a:ext uri="{FF2B5EF4-FFF2-40B4-BE49-F238E27FC236}">
                <a16:creationId xmlns:a16="http://schemas.microsoft.com/office/drawing/2014/main" id="{89D18E69-82F5-7C12-2D1C-6FDE1F65DFE3}"/>
              </a:ext>
            </a:extLst>
          </p:cNvPr>
          <p:cNvPicPr>
            <a:picLocks noChangeAspect="1"/>
          </p:cNvPicPr>
          <p:nvPr/>
        </p:nvPicPr>
        <p:blipFill>
          <a:blip r:embed="rId2"/>
          <a:srcRect l="7052" t="12283" r="7094" b="9881"/>
          <a:stretch>
            <a:fillRect/>
          </a:stretch>
        </p:blipFill>
        <p:spPr>
          <a:xfrm>
            <a:off x="5419725" y="853300"/>
            <a:ext cx="3648075" cy="3490595"/>
          </a:xfrm>
          <a:prstGeom prst="rect">
            <a:avLst/>
          </a:prstGeom>
        </p:spPr>
      </p:pic>
    </p:spTree>
    <p:extLst>
      <p:ext uri="{BB962C8B-B14F-4D97-AF65-F5344CB8AC3E}">
        <p14:creationId xmlns:p14="http://schemas.microsoft.com/office/powerpoint/2010/main" val="142231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10000"/>
                                  </p:iterate>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1000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0CE4C-ACAD-3485-614C-BDBD89037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CD5E3A-8CAA-1FA1-09C3-370C637F1607}"/>
              </a:ext>
            </a:extLst>
          </p:cNvPr>
          <p:cNvSpPr>
            <a:spLocks noGrp="1"/>
          </p:cNvSpPr>
          <p:nvPr>
            <p:ph type="title"/>
          </p:nvPr>
        </p:nvSpPr>
        <p:spPr>
          <a:xfrm>
            <a:off x="1059906" y="689255"/>
            <a:ext cx="7290600" cy="541200"/>
          </a:xfrm>
        </p:spPr>
        <p:txBody>
          <a:bodyPr/>
          <a:lstStyle/>
          <a:p>
            <a:r>
              <a:rPr lang="en-IN" dirty="0">
                <a:solidFill>
                  <a:srgbClr val="00B050"/>
                </a:solidFill>
              </a:rPr>
              <a:t>Main Method :</a:t>
            </a:r>
          </a:p>
        </p:txBody>
      </p:sp>
      <p:sp>
        <p:nvSpPr>
          <p:cNvPr id="3" name="Google Shape;494;p29">
            <a:extLst>
              <a:ext uri="{FF2B5EF4-FFF2-40B4-BE49-F238E27FC236}">
                <a16:creationId xmlns:a16="http://schemas.microsoft.com/office/drawing/2014/main" id="{6A07788B-326D-7A73-0D2E-D1BFEF7514ED}"/>
              </a:ext>
            </a:extLst>
          </p:cNvPr>
          <p:cNvSpPr txBox="1">
            <a:spLocks/>
          </p:cNvSpPr>
          <p:nvPr/>
        </p:nvSpPr>
        <p:spPr>
          <a:xfrm>
            <a:off x="-5975" y="91525"/>
            <a:ext cx="45720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dirty="0">
                <a:solidFill>
                  <a:schemeClr val="accent6"/>
                </a:solidFill>
              </a:rPr>
              <a:t>Hiveed.java</a:t>
            </a:r>
          </a:p>
        </p:txBody>
      </p:sp>
      <p:sp>
        <p:nvSpPr>
          <p:cNvPr id="5" name="Title 1">
            <a:extLst>
              <a:ext uri="{FF2B5EF4-FFF2-40B4-BE49-F238E27FC236}">
                <a16:creationId xmlns:a16="http://schemas.microsoft.com/office/drawing/2014/main" id="{B704DDDC-76C6-B407-54AA-6B46AD2BF7EC}"/>
              </a:ext>
            </a:extLst>
          </p:cNvPr>
          <p:cNvSpPr txBox="1">
            <a:spLocks/>
          </p:cNvSpPr>
          <p:nvPr/>
        </p:nvSpPr>
        <p:spPr>
          <a:xfrm>
            <a:off x="1059906" y="4019600"/>
            <a:ext cx="72906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IN" dirty="0"/>
              <a:t> </a:t>
            </a:r>
          </a:p>
        </p:txBody>
      </p:sp>
      <p:sp>
        <p:nvSpPr>
          <p:cNvPr id="6" name="TextBox 5">
            <a:extLst>
              <a:ext uri="{FF2B5EF4-FFF2-40B4-BE49-F238E27FC236}">
                <a16:creationId xmlns:a16="http://schemas.microsoft.com/office/drawing/2014/main" id="{B2CD7D90-C763-BF5A-B167-441C1C1D4191}"/>
              </a:ext>
            </a:extLst>
          </p:cNvPr>
          <p:cNvSpPr txBox="1"/>
          <p:nvPr/>
        </p:nvSpPr>
        <p:spPr>
          <a:xfrm>
            <a:off x="904875" y="1214731"/>
            <a:ext cx="4514850" cy="3293209"/>
          </a:xfrm>
          <a:prstGeom prst="rect">
            <a:avLst/>
          </a:prstGeom>
          <a:noFill/>
        </p:spPr>
        <p:txBody>
          <a:bodyPr wrap="square" rtlCol="0">
            <a:spAutoFit/>
          </a:bodyPr>
          <a:lstStyle/>
          <a:p>
            <a:pPr marL="342900" indent="-342900">
              <a:buFont typeface="Wingdings" panose="05000000000000000000" charset="0"/>
              <a:buChar char="Ø"/>
            </a:pPr>
            <a:r>
              <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Static :</a:t>
            </a:r>
          </a:p>
          <a:p>
            <a:pPr marL="342900" indent="-342900">
              <a:buFont typeface="Wingdings" panose="05000000000000000000" charset="0"/>
              <a:buChar char="Ø"/>
            </a:pPr>
            <a:endPar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You can make a method static by using the keyword static. We should call the main() method without creating an object. Static methods are the method which invokes without creating the objects, so we do not need any object to call the main() method</a:t>
            </a:r>
            <a:r>
              <a:rPr lang="en-US" sz="1600" dirty="0">
                <a:latin typeface="Footlight MT Light" panose="0204060206030A020304" charset="0"/>
                <a:cs typeface="Footlight MT Light" panose="0204060206030A020304" charset="0"/>
                <a:sym typeface="+mn-ea"/>
              </a:rPr>
              <a:t>.</a:t>
            </a:r>
          </a:p>
          <a:p>
            <a:pPr marL="342900" indent="-342900">
              <a:buFont typeface="Wingdings" panose="05000000000000000000" charset="0"/>
              <a:buChar char="Ø"/>
            </a:pPr>
            <a:endParaRPr lang="en-US" sz="1600" dirty="0">
              <a:latin typeface="Footlight MT Light" panose="0204060206030A020304" charset="0"/>
              <a:cs typeface="Footlight MT Light" panose="0204060206030A020304" charset="0"/>
              <a:sym typeface="+mn-ea"/>
            </a:endParaRPr>
          </a:p>
          <a:p>
            <a:pPr marL="342900" indent="-342900">
              <a:buFont typeface="Wingdings" panose="05000000000000000000" charset="0"/>
              <a:buChar char="Ø"/>
            </a:pPr>
            <a:endPar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p:txBody>
      </p:sp>
      <p:sp>
        <p:nvSpPr>
          <p:cNvPr id="7" name="Google Shape;493;p29">
            <a:extLst>
              <a:ext uri="{FF2B5EF4-FFF2-40B4-BE49-F238E27FC236}">
                <a16:creationId xmlns:a16="http://schemas.microsoft.com/office/drawing/2014/main" id="{05FAD2F2-C94D-1A43-22AF-A597B1A15EAF}"/>
              </a:ext>
            </a:extLst>
          </p:cNvPr>
          <p:cNvSpPr txBox="1">
            <a:spLocks/>
          </p:cNvSpPr>
          <p:nvPr/>
        </p:nvSpPr>
        <p:spPr>
          <a:xfrm>
            <a:off x="145768" y="4694675"/>
            <a:ext cx="48651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dirty="0">
                <a:solidFill>
                  <a:schemeClr val="accent3"/>
                </a:solidFill>
              </a:rPr>
              <a:t> JAVA Programming </a:t>
            </a:r>
          </a:p>
        </p:txBody>
      </p:sp>
      <p:pic>
        <p:nvPicPr>
          <p:cNvPr id="8" name="Picture 7" descr="class,package">
            <a:extLst>
              <a:ext uri="{FF2B5EF4-FFF2-40B4-BE49-F238E27FC236}">
                <a16:creationId xmlns:a16="http://schemas.microsoft.com/office/drawing/2014/main" id="{65238358-F615-9256-22CE-97E92263CB23}"/>
              </a:ext>
            </a:extLst>
          </p:cNvPr>
          <p:cNvPicPr>
            <a:picLocks noChangeAspect="1"/>
          </p:cNvPicPr>
          <p:nvPr/>
        </p:nvPicPr>
        <p:blipFill>
          <a:blip r:embed="rId2"/>
          <a:srcRect l="7052" t="12283" r="7094" b="9881"/>
          <a:stretch>
            <a:fillRect/>
          </a:stretch>
        </p:blipFill>
        <p:spPr>
          <a:xfrm>
            <a:off x="5355431" y="1017345"/>
            <a:ext cx="3648075" cy="3490595"/>
          </a:xfrm>
          <a:prstGeom prst="rect">
            <a:avLst/>
          </a:prstGeom>
        </p:spPr>
      </p:pic>
    </p:spTree>
    <p:extLst>
      <p:ext uri="{BB962C8B-B14F-4D97-AF65-F5344CB8AC3E}">
        <p14:creationId xmlns:p14="http://schemas.microsoft.com/office/powerpoint/2010/main" val="189760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10000"/>
                                  </p:iterate>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1000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D718C-451F-5F2B-0B5D-D581E0B7EB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8B0BD3-C5C6-E970-0DBE-DEB1578A92B4}"/>
              </a:ext>
            </a:extLst>
          </p:cNvPr>
          <p:cNvSpPr>
            <a:spLocks noGrp="1"/>
          </p:cNvSpPr>
          <p:nvPr>
            <p:ph type="title"/>
          </p:nvPr>
        </p:nvSpPr>
        <p:spPr>
          <a:xfrm>
            <a:off x="1059906" y="689255"/>
            <a:ext cx="7290600" cy="541200"/>
          </a:xfrm>
        </p:spPr>
        <p:txBody>
          <a:bodyPr/>
          <a:lstStyle/>
          <a:p>
            <a:r>
              <a:rPr lang="en-IN" dirty="0">
                <a:solidFill>
                  <a:srgbClr val="00B050"/>
                </a:solidFill>
              </a:rPr>
              <a:t>Main Method :</a:t>
            </a:r>
          </a:p>
        </p:txBody>
      </p:sp>
      <p:sp>
        <p:nvSpPr>
          <p:cNvPr id="3" name="Google Shape;494;p29">
            <a:extLst>
              <a:ext uri="{FF2B5EF4-FFF2-40B4-BE49-F238E27FC236}">
                <a16:creationId xmlns:a16="http://schemas.microsoft.com/office/drawing/2014/main" id="{C2627B58-D14C-B4CC-0FC1-35A328B92721}"/>
              </a:ext>
            </a:extLst>
          </p:cNvPr>
          <p:cNvSpPr txBox="1">
            <a:spLocks/>
          </p:cNvSpPr>
          <p:nvPr/>
        </p:nvSpPr>
        <p:spPr>
          <a:xfrm>
            <a:off x="-5975" y="91525"/>
            <a:ext cx="45720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dirty="0">
                <a:solidFill>
                  <a:schemeClr val="accent6"/>
                </a:solidFill>
              </a:rPr>
              <a:t>Hiveed.java</a:t>
            </a:r>
          </a:p>
        </p:txBody>
      </p:sp>
      <p:sp>
        <p:nvSpPr>
          <p:cNvPr id="5" name="Title 1">
            <a:extLst>
              <a:ext uri="{FF2B5EF4-FFF2-40B4-BE49-F238E27FC236}">
                <a16:creationId xmlns:a16="http://schemas.microsoft.com/office/drawing/2014/main" id="{15CA6662-BC12-AA48-C14F-09D7B6678F22}"/>
              </a:ext>
            </a:extLst>
          </p:cNvPr>
          <p:cNvSpPr txBox="1">
            <a:spLocks/>
          </p:cNvSpPr>
          <p:nvPr/>
        </p:nvSpPr>
        <p:spPr>
          <a:xfrm>
            <a:off x="1059906" y="4019600"/>
            <a:ext cx="72906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IN" dirty="0"/>
              <a:t> </a:t>
            </a:r>
          </a:p>
        </p:txBody>
      </p:sp>
      <p:sp>
        <p:nvSpPr>
          <p:cNvPr id="6" name="TextBox 5">
            <a:extLst>
              <a:ext uri="{FF2B5EF4-FFF2-40B4-BE49-F238E27FC236}">
                <a16:creationId xmlns:a16="http://schemas.microsoft.com/office/drawing/2014/main" id="{29274D00-357F-FD78-1B42-A75EB7A6CDE3}"/>
              </a:ext>
            </a:extLst>
          </p:cNvPr>
          <p:cNvSpPr txBox="1"/>
          <p:nvPr/>
        </p:nvSpPr>
        <p:spPr>
          <a:xfrm>
            <a:off x="904875" y="1214731"/>
            <a:ext cx="4514850" cy="2554545"/>
          </a:xfrm>
          <a:prstGeom prst="rect">
            <a:avLst/>
          </a:prstGeom>
          <a:noFill/>
        </p:spPr>
        <p:txBody>
          <a:bodyPr wrap="square" rtlCol="0">
            <a:spAutoFit/>
          </a:bodyPr>
          <a:lstStyle/>
          <a:p>
            <a:pPr marL="342900" indent="-342900">
              <a:buFont typeface="Wingdings" panose="05000000000000000000" charset="0"/>
              <a:buChar char="Ø"/>
            </a:pPr>
            <a:r>
              <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main :</a:t>
            </a:r>
          </a:p>
          <a:p>
            <a:pPr marL="342900" indent="-342900">
              <a:buFont typeface="Wingdings" panose="05000000000000000000" charset="0"/>
              <a:buChar char="Ø"/>
            </a:pPr>
            <a:endPar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Font typeface="Wingdings" panose="05000000000000000000" charset="0"/>
              <a:buChar char="Ø"/>
            </a:pPr>
            <a:r>
              <a:rPr lang="en-US"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 </a:t>
            </a: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It is a default signature which is predefined in the JVM. It is called by JVM to execute a program line by line and end the execution after completion of this method. We can also overload the main() method.</a:t>
            </a:r>
          </a:p>
          <a:p>
            <a:pPr marL="342900" indent="-342900">
              <a:buFont typeface="Wingdings" panose="05000000000000000000" charset="0"/>
              <a:buChar char="Ø"/>
            </a:pPr>
            <a:endPar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p:txBody>
      </p:sp>
      <p:sp>
        <p:nvSpPr>
          <p:cNvPr id="7" name="Google Shape;493;p29">
            <a:extLst>
              <a:ext uri="{FF2B5EF4-FFF2-40B4-BE49-F238E27FC236}">
                <a16:creationId xmlns:a16="http://schemas.microsoft.com/office/drawing/2014/main" id="{73464704-822E-517A-A73B-6C258FDBC4EC}"/>
              </a:ext>
            </a:extLst>
          </p:cNvPr>
          <p:cNvSpPr txBox="1">
            <a:spLocks/>
          </p:cNvSpPr>
          <p:nvPr/>
        </p:nvSpPr>
        <p:spPr>
          <a:xfrm>
            <a:off x="145768" y="4694675"/>
            <a:ext cx="48651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dirty="0">
                <a:solidFill>
                  <a:schemeClr val="accent3"/>
                </a:solidFill>
              </a:rPr>
              <a:t> JAVA Programming </a:t>
            </a:r>
          </a:p>
        </p:txBody>
      </p:sp>
      <p:pic>
        <p:nvPicPr>
          <p:cNvPr id="8" name="Picture 7" descr="class,package">
            <a:extLst>
              <a:ext uri="{FF2B5EF4-FFF2-40B4-BE49-F238E27FC236}">
                <a16:creationId xmlns:a16="http://schemas.microsoft.com/office/drawing/2014/main" id="{B4EC472B-7529-8F84-CE77-11BF05F65625}"/>
              </a:ext>
            </a:extLst>
          </p:cNvPr>
          <p:cNvPicPr>
            <a:picLocks noChangeAspect="1"/>
          </p:cNvPicPr>
          <p:nvPr/>
        </p:nvPicPr>
        <p:blipFill>
          <a:blip r:embed="rId2"/>
          <a:srcRect l="7052" t="12283" r="7094" b="9881"/>
          <a:stretch>
            <a:fillRect/>
          </a:stretch>
        </p:blipFill>
        <p:spPr>
          <a:xfrm>
            <a:off x="5355431" y="1017345"/>
            <a:ext cx="3648075" cy="3490595"/>
          </a:xfrm>
          <a:prstGeom prst="rect">
            <a:avLst/>
          </a:prstGeom>
        </p:spPr>
      </p:pic>
    </p:spTree>
    <p:extLst>
      <p:ext uri="{BB962C8B-B14F-4D97-AF65-F5344CB8AC3E}">
        <p14:creationId xmlns:p14="http://schemas.microsoft.com/office/powerpoint/2010/main" val="149507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10000"/>
                                  </p:iterate>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1000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606</Words>
  <Application>Microsoft Office PowerPoint</Application>
  <PresentationFormat>On-screen Show (16:9)</PresentationFormat>
  <Paragraphs>91</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Fira Code</vt:lpstr>
      <vt:lpstr>Footlight MT Light</vt:lpstr>
      <vt:lpstr>Wingdings</vt:lpstr>
      <vt:lpstr>Programming Language Workshop for Beginners by Slidesgo</vt:lpstr>
      <vt:lpstr>JAVA Programming{</vt:lpstr>
      <vt:lpstr>01</vt:lpstr>
      <vt:lpstr>Syntax :</vt:lpstr>
      <vt:lpstr>Class :</vt:lpstr>
      <vt:lpstr>Methods :</vt:lpstr>
      <vt:lpstr>Main Method :</vt:lpstr>
      <vt:lpstr>Main Method :</vt:lpstr>
      <vt:lpstr>Main Method :</vt:lpstr>
      <vt:lpstr>Main Method :</vt:lpstr>
      <vt:lpstr>Main Method :</vt:lpstr>
      <vt:lpstr> Packages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JAVA {</dc:title>
  <dc:creator>Chandra Sekar .T.M</dc:creator>
  <cp:lastModifiedBy>Chandra Sekar .T.M</cp:lastModifiedBy>
  <cp:revision>2</cp:revision>
  <dcterms:modified xsi:type="dcterms:W3CDTF">2024-03-07T12:52:07Z</dcterms:modified>
</cp:coreProperties>
</file>