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315" r:id="rId6"/>
    <p:sldId id="316" r:id="rId7"/>
    <p:sldId id="322" r:id="rId8"/>
    <p:sldId id="317" r:id="rId9"/>
    <p:sldId id="323" r:id="rId10"/>
    <p:sldId id="318" r:id="rId11"/>
    <p:sldId id="319" r:id="rId12"/>
    <p:sldId id="324" r:id="rId13"/>
    <p:sldId id="320" r:id="rId14"/>
    <p:sldId id="321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</a:t>
            </a:r>
            <a:r>
              <a:rPr lang="en-GB" dirty="0">
                <a:solidFill>
                  <a:schemeClr val="accent2"/>
                </a:solidFill>
              </a:rPr>
              <a:t>JAVA </a:t>
            </a:r>
            <a:r>
              <a:rPr lang="en-GB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124273" y="2682414"/>
            <a:ext cx="7086596" cy="517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/* Here is where your </a:t>
            </a:r>
            <a:r>
              <a:rPr lang="en-IN" altLang="en-GB" dirty="0"/>
              <a:t>journey for your dream</a:t>
            </a:r>
            <a:r>
              <a:rPr lang="en-GB" dirty="0"/>
              <a:t> begins */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6"/>
                </a:solidFill>
              </a:rPr>
              <a:t>JAVA PROGRAMMING ;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  <p:bldP spid="459" grpId="0" build="p"/>
      <p:bldP spid="46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091565" y="1595120"/>
            <a:ext cx="5870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500">
                <a:solidFill>
                  <a:srgbClr val="00B050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else if ladder Example :</a:t>
            </a:r>
            <a:r>
              <a:rPr lang="en-US" sz="2800">
                <a:solidFill>
                  <a:srgbClr val="00B050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endParaRPr lang="en-US" sz="2800">
              <a:solidFill>
                <a:srgbClr val="00B050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3" name="Picture 2" descr="else if ladder"/>
          <p:cNvPicPr>
            <a:picLocks noChangeAspect="1"/>
          </p:cNvPicPr>
          <p:nvPr/>
        </p:nvPicPr>
        <p:blipFill>
          <a:blip r:embed="rId1"/>
          <a:srcRect l="6128" t="4111" r="5503" b="4296"/>
          <a:stretch>
            <a:fillRect/>
          </a:stretch>
        </p:blipFill>
        <p:spPr>
          <a:xfrm>
            <a:off x="5237480" y="91440"/>
            <a:ext cx="3772535" cy="4711065"/>
          </a:xfrm>
          <a:prstGeom prst="rect">
            <a:avLst/>
          </a:prstGeom>
        </p:spPr>
      </p:pic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94435" y="621665"/>
            <a:ext cx="5870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500">
                <a:solidFill>
                  <a:srgbClr val="00B050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Switch case :</a:t>
            </a:r>
            <a:r>
              <a:rPr lang="en-US" sz="2800">
                <a:solidFill>
                  <a:srgbClr val="00B050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endParaRPr lang="en-US" sz="2800">
              <a:solidFill>
                <a:srgbClr val="00B050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50365" y="984885"/>
            <a:ext cx="6645910" cy="3091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Switch case statement evaluates a given expression and based on the evaluated value(matching a certain condition).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It executes the statements associated with it. 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Inside swich programmer can pass [ Value / Variable / Expression ].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It very mush better performance than else if ladder.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Inside the Switch [ long , float , double , Boolean These type of Variable programmer cannot pass ].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3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14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94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94435" y="621665"/>
            <a:ext cx="5870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500">
                <a:solidFill>
                  <a:srgbClr val="00B050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Switch case Syntax :</a:t>
            </a:r>
            <a:r>
              <a:rPr lang="en-US" sz="2800">
                <a:solidFill>
                  <a:srgbClr val="00B050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endParaRPr lang="en-US" sz="2800">
              <a:solidFill>
                <a:srgbClr val="00B050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50365" y="984885"/>
            <a:ext cx="400431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switch(Values/Variables){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case 1:{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        //instruction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        break; 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  <a:sym typeface="+mn-ea"/>
              </a:rPr>
              <a:t>case 2:{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  <a:sym typeface="+mn-ea"/>
              </a:rPr>
              <a:t>         //instruction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  <a:sym typeface="+mn-ea"/>
              </a:rPr>
              <a:t>         break ;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  <a:sym typeface="+mn-ea"/>
              </a:rPr>
              <a:t>}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default{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      //instruction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3" name="Picture 2" descr="switch case"/>
          <p:cNvPicPr>
            <a:picLocks noChangeAspect="1"/>
          </p:cNvPicPr>
          <p:nvPr/>
        </p:nvPicPr>
        <p:blipFill>
          <a:blip r:embed="rId1"/>
          <a:srcRect l="4420" t="3963" r="5292" b="4296"/>
          <a:stretch>
            <a:fillRect/>
          </a:stretch>
        </p:blipFill>
        <p:spPr>
          <a:xfrm>
            <a:off x="4797425" y="212725"/>
            <a:ext cx="3748405" cy="4718685"/>
          </a:xfrm>
          <a:prstGeom prst="rect">
            <a:avLst/>
          </a:prstGeom>
        </p:spPr>
      </p:pic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6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8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3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199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7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349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8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00118" y="2328465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</a:t>
            </a:r>
            <a:r>
              <a:rPr lang="en-US" altLang="en-GB" dirty="0"/>
              <a:t>1</a:t>
            </a:r>
            <a:endParaRPr lang="en-US" altLang="en-GB"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672218" y="2328453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dirty="0">
                <a:sym typeface="+mn-ea"/>
              </a:rPr>
              <a:t>Conditional Statement</a:t>
            </a:r>
            <a:r>
              <a:rPr lang="en-IN" dirty="0">
                <a:sym typeface="+mn-ea"/>
              </a:rPr>
              <a:t> </a:t>
            </a:r>
            <a:r>
              <a:rPr lang="en-IN" dirty="0"/>
              <a:t> ;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Table Of </a:t>
            </a:r>
            <a:r>
              <a:rPr lang="en-GB" dirty="0">
                <a:solidFill>
                  <a:schemeClr val="accent2"/>
                </a:solidFill>
              </a:rPr>
              <a:t>‘Contents’</a:t>
            </a:r>
            <a:r>
              <a:rPr lang="en-GB" dirty="0"/>
              <a:t>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337875" y="1168950"/>
            <a:ext cx="1195390" cy="2764500"/>
            <a:chOff x="1337875" y="1168950"/>
            <a:chExt cx="1195390" cy="2764500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2027165" y="32051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accent3"/>
                </a:solidFill>
              </a:rPr>
              <a:t>JAVA Programming</a:t>
            </a:r>
            <a:endParaRPr lang="en-IN" sz="1400" dirty="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accent3"/>
                </a:solidFill>
              </a:rPr>
              <a:t>H</a:t>
            </a:r>
            <a:r>
              <a:rPr lang="en-GB" sz="1400" dirty="0">
                <a:solidFill>
                  <a:schemeClr val="accent3"/>
                </a:solidFill>
              </a:rPr>
              <a:t>iveed.java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026920" y="1169035"/>
            <a:ext cx="1526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sz="2800" dirty="0">
                <a:solidFill>
                  <a:schemeClr val="accent6"/>
                </a:solidFill>
                <a:sym typeface="+mn-ea"/>
              </a:rPr>
              <a:t>{</a:t>
            </a:r>
            <a:endParaRPr lang="en-GB" sz="2800" dirty="0">
              <a:solidFill>
                <a:schemeClr val="accent6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/>
      <p:bldP spid="485" grpId="0" build="p"/>
      <p:bldP spid="48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94435" y="676910"/>
            <a:ext cx="5870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00B050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What is Conditional Statement : </a:t>
            </a:r>
            <a:endParaRPr lang="en-US" sz="2800">
              <a:solidFill>
                <a:srgbClr val="00B050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615440" y="1341120"/>
            <a:ext cx="6998335" cy="2037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Programmmer can decide which instruction need to be executed and which instruction need to be ignore. </a:t>
            </a:r>
            <a:r>
              <a:rPr lang="en-US" sz="16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  <a:sym typeface="+mn-ea"/>
              </a:rPr>
              <a:t>Using decision making statement .</a:t>
            </a:r>
            <a:endParaRPr lang="en-US" sz="16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The decision making Statement always  execute the instruction if the condition is true.</a:t>
            </a:r>
            <a:endParaRPr lang="en-US" sz="16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We have following decision making statement.</a:t>
            </a:r>
            <a:endParaRPr lang="en-US" sz="16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Clr>
                <a:srgbClr val="FFFFFF"/>
              </a:buClr>
              <a:buFont typeface="Wingdings" panose="05000000000000000000" charset="0"/>
              <a:buNone/>
            </a:pPr>
            <a:endParaRPr lang="en-US" sz="16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6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endParaRPr lang="en-US" sz="16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883660" y="3253105"/>
            <a:ext cx="4730115" cy="1045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>
                <a:srgbClr val="FFFFFF"/>
              </a:buClr>
            </a:pPr>
            <a:r>
              <a:rPr lang="en-US" sz="155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  Simple if </a:t>
            </a:r>
            <a:endParaRPr lang="en-US" sz="155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>
              <a:buClr>
                <a:srgbClr val="FFFFFF"/>
              </a:buClr>
            </a:pPr>
            <a:r>
              <a:rPr lang="en-US" sz="155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  if else</a:t>
            </a:r>
            <a:endParaRPr lang="en-US" sz="155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>
              <a:buClr>
                <a:srgbClr val="FFFFFF"/>
              </a:buClr>
            </a:pPr>
            <a:r>
              <a:rPr lang="en-US" sz="155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  else if ladder</a:t>
            </a:r>
            <a:endParaRPr lang="en-US" sz="155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>
              <a:buClr>
                <a:srgbClr val="FFFFFF"/>
              </a:buClr>
            </a:pPr>
            <a:r>
              <a:rPr lang="en-US" sz="155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  switch</a:t>
            </a:r>
            <a:endParaRPr lang="en-US" sz="155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4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5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6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899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94435" y="676910"/>
            <a:ext cx="5870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500">
                <a:solidFill>
                  <a:srgbClr val="00B050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Simple if :</a:t>
            </a:r>
            <a:r>
              <a:rPr lang="en-US" sz="2800">
                <a:solidFill>
                  <a:srgbClr val="00B050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endParaRPr lang="en-US" sz="2800">
              <a:solidFill>
                <a:srgbClr val="00B050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506855" y="1344930"/>
            <a:ext cx="389318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A simple "if" statement is used to execute a block of code if a specified condition is true. 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85875" y="2399665"/>
            <a:ext cx="587057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500">
                <a:solidFill>
                  <a:srgbClr val="00B050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Syntax : </a:t>
            </a:r>
            <a:endParaRPr lang="en-US" sz="2500">
              <a:solidFill>
                <a:srgbClr val="00B050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732915" y="3024505"/>
            <a:ext cx="36671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if (Condition){</a:t>
            </a:r>
            <a:endParaRPr lang="en-US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     // condition is true statement is executed.</a:t>
            </a:r>
            <a:endParaRPr lang="en-US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lang="en-US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5324475" y="448945"/>
            <a:ext cx="3367405" cy="36791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4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14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64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6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94435" y="676910"/>
            <a:ext cx="5870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500">
                <a:solidFill>
                  <a:srgbClr val="00B050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Simple if Example :</a:t>
            </a:r>
            <a:r>
              <a:rPr lang="en-US" sz="2800">
                <a:solidFill>
                  <a:srgbClr val="00B050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endParaRPr lang="en-US" sz="2800">
              <a:solidFill>
                <a:srgbClr val="00B050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7" name="Picture 6" descr="Simple if"/>
          <p:cNvPicPr>
            <a:picLocks noChangeAspect="1"/>
          </p:cNvPicPr>
          <p:nvPr/>
        </p:nvPicPr>
        <p:blipFill>
          <a:blip r:embed="rId1"/>
          <a:srcRect l="3914" t="6901" r="3683" b="6309"/>
          <a:stretch>
            <a:fillRect/>
          </a:stretch>
        </p:blipFill>
        <p:spPr>
          <a:xfrm>
            <a:off x="2276475" y="1198880"/>
            <a:ext cx="6572885" cy="3326130"/>
          </a:xfrm>
          <a:prstGeom prst="rect">
            <a:avLst/>
          </a:prstGeom>
        </p:spPr>
      </p:pic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94435" y="676910"/>
            <a:ext cx="5870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500">
                <a:solidFill>
                  <a:srgbClr val="00B050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if else:</a:t>
            </a:r>
            <a:r>
              <a:rPr lang="en-US" sz="2800">
                <a:solidFill>
                  <a:srgbClr val="00B050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endParaRPr lang="en-US" sz="2800">
              <a:solidFill>
                <a:srgbClr val="00B050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506855" y="1292225"/>
            <a:ext cx="38931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The "if-else" statement allows you to execute one block of code if a specified condition is true and another block of code if the condition is false. 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85875" y="2399665"/>
            <a:ext cx="587057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500">
                <a:solidFill>
                  <a:srgbClr val="00B050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Syntax : </a:t>
            </a:r>
            <a:endParaRPr lang="en-US" sz="2500">
              <a:solidFill>
                <a:srgbClr val="00B050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732915" y="3024505"/>
            <a:ext cx="42240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if (Condition){</a:t>
            </a:r>
            <a:endParaRPr lang="en-US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     // condition is true statement is executed.</a:t>
            </a:r>
            <a:endParaRPr lang="en-US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lang="en-US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else {</a:t>
            </a:r>
            <a:endParaRPr lang="en-US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  </a:t>
            </a:r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  <a:sym typeface="+mn-ea"/>
              </a:rPr>
              <a:t>  // condition is </a:t>
            </a:r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  <a:sym typeface="+mn-ea"/>
              </a:rPr>
              <a:t>False statement is executed.</a:t>
            </a:r>
            <a:endParaRPr lang="en-US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lang="en-US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7" name="Picture 6" descr="java-if-else-flowcha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7055" y="676910"/>
            <a:ext cx="3387725" cy="3187700"/>
          </a:xfrm>
          <a:prstGeom prst="rect">
            <a:avLst/>
          </a:prstGeom>
        </p:spPr>
      </p:pic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4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94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44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34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449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949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699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6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091565" y="496570"/>
            <a:ext cx="5870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500">
                <a:solidFill>
                  <a:srgbClr val="00B050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if else Example :</a:t>
            </a:r>
            <a:r>
              <a:rPr lang="en-US" sz="2800">
                <a:solidFill>
                  <a:srgbClr val="00B050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endParaRPr lang="en-US" sz="2800">
              <a:solidFill>
                <a:srgbClr val="00B050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2" name="Picture 1" descr="if else"/>
          <p:cNvPicPr>
            <a:picLocks noChangeAspect="1"/>
          </p:cNvPicPr>
          <p:nvPr/>
        </p:nvPicPr>
        <p:blipFill>
          <a:blip r:embed="rId1"/>
          <a:srcRect l="4382" t="7359" r="4005" b="6297"/>
          <a:stretch>
            <a:fillRect/>
          </a:stretch>
        </p:blipFill>
        <p:spPr>
          <a:xfrm>
            <a:off x="1950720" y="1026160"/>
            <a:ext cx="5554980" cy="3490595"/>
          </a:xfrm>
          <a:prstGeom prst="rect">
            <a:avLst/>
          </a:prstGeom>
        </p:spPr>
      </p:pic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94435" y="621665"/>
            <a:ext cx="5870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500">
                <a:solidFill>
                  <a:srgbClr val="00B050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else if ladder:</a:t>
            </a:r>
            <a:r>
              <a:rPr lang="en-US" sz="2800">
                <a:solidFill>
                  <a:srgbClr val="00B050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endParaRPr lang="en-US" sz="2800">
              <a:solidFill>
                <a:srgbClr val="00B050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50365" y="984885"/>
            <a:ext cx="66459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It allows you to check multiple conditions sequentially, executing different blocks of code depending on which condition is true.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It's useful when you have more than two possible outcomes. Here's the basic syntax</a:t>
            </a:r>
            <a:endParaRPr lang="en-US" sz="1500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85875" y="2461260"/>
            <a:ext cx="587057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500">
                <a:solidFill>
                  <a:srgbClr val="00B050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Syntax : </a:t>
            </a:r>
            <a:endParaRPr lang="en-US" sz="2500">
              <a:solidFill>
                <a:srgbClr val="00B050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514725" y="2548890"/>
            <a:ext cx="42240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if (Condition){</a:t>
            </a:r>
            <a:endParaRPr lang="en-US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     // condition is true statement is executed.</a:t>
            </a:r>
            <a:endParaRPr lang="en-US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lang="en-US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else if(condition){</a:t>
            </a:r>
            <a:endParaRPr lang="en-US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  </a:t>
            </a:r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  <a:sym typeface="+mn-ea"/>
              </a:rPr>
              <a:t>  // condition is True statement is executed.</a:t>
            </a:r>
            <a:endParaRPr lang="en-US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lang="en-US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else{</a:t>
            </a:r>
            <a:endParaRPr lang="en-US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   </a:t>
            </a:r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  <a:sym typeface="+mn-ea"/>
              </a:rPr>
              <a:t> // condition is False statement is executed.</a:t>
            </a:r>
            <a:endParaRPr lang="en-US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lang="en-US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9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19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99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99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9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7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249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949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38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pic>
        <p:nvPicPr>
          <p:cNvPr id="2" name="Picture 1" descr="if-else-ladd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0820" y="694690"/>
            <a:ext cx="6626225" cy="3786505"/>
          </a:xfrm>
          <a:prstGeom prst="rect">
            <a:avLst/>
          </a:prstGeom>
        </p:spPr>
      </p:pic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2345</Words>
  <Application>WPS Presentation</Application>
  <PresentationFormat>On-screen Show (16:9)</PresentationFormat>
  <Paragraphs>158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Arial</vt:lpstr>
      <vt:lpstr>Fira Code</vt:lpstr>
      <vt:lpstr>Segoe Print</vt:lpstr>
      <vt:lpstr>Fira Code</vt:lpstr>
      <vt:lpstr>Yu Gothic UI Semibold</vt:lpstr>
      <vt:lpstr>Wingdings</vt:lpstr>
      <vt:lpstr>Microsoft YaHei</vt:lpstr>
      <vt:lpstr>Arial Unicode MS</vt:lpstr>
      <vt:lpstr>Programming Language Workshop for Beginners by Slidesgo</vt:lpstr>
      <vt:lpstr>Programming JAVA {</vt:lpstr>
      <vt:lpstr>Table Of ‘Contents’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JAVA {</dc:title>
  <dc:creator>Chandra Sekar .T.M</dc:creator>
  <cp:lastModifiedBy>DELL</cp:lastModifiedBy>
  <cp:revision>4</cp:revision>
  <dcterms:created xsi:type="dcterms:W3CDTF">2024-05-09T16:17:00Z</dcterms:created>
  <dcterms:modified xsi:type="dcterms:W3CDTF">2024-05-10T16:11:44Z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B11DB16C35C3480BA968598CC62C6809_13</vt:lpwstr>
  </property>
  <property fmtid="{D5CDD505-2E9C-101B-9397-08002B2CF9AE}" pid="3" name="KSOProductBuildVer">
    <vt:lpwstr>1033-12.2.0.16909</vt:lpwstr>
  </property>
</Properties>
</file>