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7" r:id="rId6"/>
    <p:sldId id="308" r:id="rId7"/>
    <p:sldId id="314" r:id="rId8"/>
    <p:sldId id="315" r:id="rId9"/>
    <p:sldId id="316" r:id="rId10"/>
    <p:sldId id="309" r:id="rId11"/>
    <p:sldId id="317" r:id="rId12"/>
    <p:sldId id="310" r:id="rId13"/>
    <p:sldId id="318" r:id="rId14"/>
    <p:sldId id="319" r:id="rId15"/>
    <p:sldId id="320" r:id="rId16"/>
    <p:sldId id="321" r:id="rId17"/>
    <p:sldId id="322" r:id="rId18"/>
    <p:sldId id="32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074878614344"/>
          <c:y val="0.117159571010725"/>
          <c:w val="0.775441449403447"/>
          <c:h val="0.7491443538998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Byte</c:v>
                </c:pt>
                <c:pt idx="1">
                  <c:v>Short</c:v>
                </c:pt>
                <c:pt idx="2">
                  <c:v>Int</c:v>
                </c:pt>
                <c:pt idx="3">
                  <c:v>long</c:v>
                </c:pt>
                <c:pt idx="4">
                  <c:v>Float</c:v>
                </c:pt>
                <c:pt idx="5">
                  <c:v>Double</c:v>
                </c:pt>
                <c:pt idx="6">
                  <c:v>Boolean</c:v>
                </c:pt>
                <c:pt idx="7">
                  <c:v>Char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8871952"/>
        <c:axId val="2015667168"/>
      </c:barChart>
      <c:catAx>
        <c:axId val="194887195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Datatypes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667168"/>
        <c:crosses val="autoZero"/>
        <c:auto val="1"/>
        <c:lblAlgn val="ctr"/>
        <c:lblOffset val="100"/>
        <c:noMultiLvlLbl val="0"/>
      </c:catAx>
      <c:valAx>
        <c:axId val="201566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Bytes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887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19" y="497230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Primitive Data Types: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018707" y="87450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Bytes: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870" y="1216695"/>
            <a:ext cx="43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byte keyword is a data type that can store whole numbers from -128 to 127. (1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byte x=127;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78941" y="1911063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Short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405" y="2260865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The short keyword is a data type that can store whole numbers from -32,768 to 32,767. (2 Bytes)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short Y=32767;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10" name="Picture 9" descr="INT,BYTE"/>
          <p:cNvPicPr>
            <a:picLocks noChangeAspect="1"/>
          </p:cNvPicPr>
          <p:nvPr/>
        </p:nvPicPr>
        <p:blipFill>
          <a:blip r:embed="rId1"/>
          <a:srcRect l="5274" t="6605" r="5274" b="6605"/>
          <a:stretch>
            <a:fillRect/>
          </a:stretch>
        </p:blipFill>
        <p:spPr>
          <a:xfrm>
            <a:off x="5395764" y="698902"/>
            <a:ext cx="3748236" cy="3745695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1018707" y="311778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int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707" y="3488330"/>
            <a:ext cx="4335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The int keyword is a data type that can store whole numbers The int contains minimum value of -2147483648 to 2147483647.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(4 Bytes)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int x=21474483647;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978941" y="525404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long: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0170" y="991101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whole numbers from -9,223,372,036,854,775,808 to 9,223,372,036,854,775,807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(8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long x=127;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78941" y="1829625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Float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555" y="2204126"/>
            <a:ext cx="43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Stores fractional numbers. Sufficient for storing 6 to 7 decimal digits. (2 Bytes) 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float Y=3.2767f</a:t>
            </a:r>
            <a:endParaRPr lang="en-IN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" name="Picture 9" descr="INT,BYTE"/>
          <p:cNvPicPr>
            <a:picLocks noChangeAspect="1"/>
          </p:cNvPicPr>
          <p:nvPr/>
        </p:nvPicPr>
        <p:blipFill>
          <a:blip r:embed="rId1"/>
          <a:srcRect l="5274" t="6605" r="5274" b="6605"/>
          <a:stretch>
            <a:fillRect/>
          </a:stretch>
        </p:blipFill>
        <p:spPr>
          <a:xfrm>
            <a:off x="5395764" y="698902"/>
            <a:ext cx="3748236" cy="3745695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1018707" y="3117781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Double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707" y="3488330"/>
            <a:ext cx="4335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Stores fractional numbers. Sufficient for storing 15 decimal digits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  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double z=32.564646;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71784" y="1078715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Boolean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268" y="1671853"/>
            <a:ext cx="4314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true or false values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(1 Byte) </a:t>
            </a:r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r>
              <a:rPr lang="en-US" altLang="en-GB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boolean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x=true;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8" name="Title 1"/>
          <p:cNvSpPr txBox="1"/>
          <p:nvPr/>
        </p:nvSpPr>
        <p:spPr>
          <a:xfrm>
            <a:off x="957511" y="2552473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char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1268" y="3220917"/>
            <a:ext cx="431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Stores a single character/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letter or ASCII values.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(2 Bytes)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altLang="en-GB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char Y='a';</a:t>
            </a: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3" name="Picture 12" descr="char"/>
          <p:cNvPicPr>
            <a:picLocks noChangeAspect="1"/>
          </p:cNvPicPr>
          <p:nvPr/>
        </p:nvPicPr>
        <p:blipFill>
          <a:blip r:embed="rId1"/>
          <a:srcRect l="5936" t="6606" r="5936" b="6593"/>
          <a:stretch>
            <a:fillRect/>
          </a:stretch>
        </p:blipFill>
        <p:spPr>
          <a:xfrm>
            <a:off x="4582287" y="207168"/>
            <a:ext cx="4504563" cy="445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4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1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2" y="314810"/>
            <a:ext cx="7290600" cy="541200"/>
          </a:xfrm>
        </p:spPr>
        <p:txBody>
          <a:bodyPr/>
          <a:lstStyle/>
          <a:p>
            <a:r>
              <a:rPr lang="en-IN" sz="2000" dirty="0">
                <a:solidFill>
                  <a:srgbClr val="00B050"/>
                </a:solidFill>
              </a:rPr>
              <a:t>Non-Primitive Data Types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138" y="1243013"/>
            <a:ext cx="3364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Non-primitive types are created by the programmer and is not defined by Java (except for String).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Non-primitive data types are called reference types because they refer to objects.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Strings, Arrays, Classes, Interface, etc..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10" name="Picture 9" descr="non primitive datatype"/>
          <p:cNvPicPr>
            <a:picLocks noChangeAspect="1"/>
          </p:cNvPicPr>
          <p:nvPr/>
        </p:nvPicPr>
        <p:blipFill>
          <a:blip r:embed="rId1"/>
          <a:srcRect l="5439" t="8000" r="6448" b="6605"/>
          <a:stretch>
            <a:fillRect/>
          </a:stretch>
        </p:blipFill>
        <p:spPr>
          <a:xfrm>
            <a:off x="4577977" y="213995"/>
            <a:ext cx="4534535" cy="439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43209" y="728486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340643"/>
            <a:ext cx="3636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 names used to refer to data stored in the memory.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Variables are used to identify the location of data in a program.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1. Local Variables :</a:t>
            </a:r>
            <a:endParaRPr lang="en-US" altLang="en-GB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A local variable starts functioning inside the block or method, but it gets destroyed when it exits the block.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 descr="local var up"/>
          <p:cNvPicPr>
            <a:picLocks noChangeAspect="1"/>
          </p:cNvPicPr>
          <p:nvPr/>
        </p:nvPicPr>
        <p:blipFill>
          <a:blip r:embed="rId1"/>
          <a:srcRect l="5470" t="8000" r="5479" b="8000"/>
          <a:stretch>
            <a:fillRect/>
          </a:stretch>
        </p:blipFill>
        <p:spPr>
          <a:xfrm>
            <a:off x="4686300" y="285750"/>
            <a:ext cx="440880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018707" y="1165347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540" y="1719262"/>
            <a:ext cx="3636169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2. Instance  Variables/Global Variable :</a:t>
            </a:r>
            <a:endParaRPr lang="en-US" altLang="en-GB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Instance variables are non-static variables and are declared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 a class outside of any method, constructor, or block.</a:t>
            </a:r>
            <a:r>
              <a:rPr lang="en-US" altLang="en-GB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endParaRPr lang="en-US" altLang="en-GB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6" name="Picture 5" descr="inst var"/>
          <p:cNvPicPr>
            <a:picLocks noChangeAspect="1"/>
          </p:cNvPicPr>
          <p:nvPr/>
        </p:nvPicPr>
        <p:blipFill>
          <a:blip r:embed="rId1"/>
          <a:srcRect l="3255" t="5198" r="5655" b="3802"/>
          <a:stretch>
            <a:fillRect/>
          </a:stretch>
        </p:blipFill>
        <p:spPr>
          <a:xfrm>
            <a:off x="4577977" y="195897"/>
            <a:ext cx="4460613" cy="4297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932982" y="741960"/>
            <a:ext cx="7094636" cy="4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sz="2000" dirty="0">
                <a:solidFill>
                  <a:srgbClr val="C00000"/>
                </a:solidFill>
              </a:rPr>
              <a:t>Variables :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844" y="1032816"/>
            <a:ext cx="36361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3. Static  Variables :</a:t>
            </a:r>
            <a:endParaRPr lang="en-US" altLang="en-GB" sz="16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       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These variables are declared similarly to instance variables. The difference is that static variables are declared using the static keyword within a class outside of any method, constructor, or block.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Unlike instance variables, we can only have one copy of a static variable per class, irrespective of how many objects we create.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 descr="static var"/>
          <p:cNvPicPr>
            <a:picLocks noChangeAspect="1"/>
          </p:cNvPicPr>
          <p:nvPr/>
        </p:nvPicPr>
        <p:blipFill>
          <a:blip r:embed="rId1"/>
          <a:srcRect l="4659" t="6605" r="4659" b="6605"/>
          <a:stretch>
            <a:fillRect/>
          </a:stretch>
        </p:blipFill>
        <p:spPr>
          <a:xfrm>
            <a:off x="4668887" y="339725"/>
            <a:ext cx="4396532" cy="416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4381" y="162253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46225" y="162491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Tokens ;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Datatypes 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150006" y="31517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022106" y="315176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Variables 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2" grpId="0" build="p"/>
      <p:bldP spid="483" grpId="0"/>
      <p:bldP spid="485" grpId="0" build="p"/>
      <p:bldP spid="486" grpId="0"/>
      <p:bldP spid="488" grpId="0" build="p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 {</a:t>
            </a:r>
            <a:endParaRPr lang="en-IN" dirty="0"/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934628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32501" y="1182673"/>
            <a:ext cx="451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</a:t>
            </a:r>
            <a:endParaRPr lang="en-IN" sz="1450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2578318" y="1075513"/>
            <a:ext cx="4054526" cy="32281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Keywords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6" y="1313042"/>
            <a:ext cx="3950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 dirty="0">
                <a:latin typeface="Footlight MT Light" panose="0204060206030A020304" charset="0"/>
                <a:cs typeface="Footlight MT Light" panose="0204060206030A020304" charset="0"/>
                <a:sym typeface="+mn-ea"/>
              </a:rPr>
              <a:t>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Java has a set of keywords that are reversed words that cannot be used as a variable , methods , classes , or any other identifiers.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Ex :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package , class , static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8" name="Picture 7" descr="keywords"/>
          <p:cNvPicPr>
            <a:picLocks noChangeAspect="1"/>
          </p:cNvPicPr>
          <p:nvPr/>
        </p:nvPicPr>
        <p:blipFill>
          <a:blip r:embed="rId1"/>
          <a:srcRect l="3810" t="8071" r="2920" b="6452"/>
          <a:stretch>
            <a:fillRect/>
          </a:stretch>
        </p:blipFill>
        <p:spPr>
          <a:xfrm>
            <a:off x="5010868" y="1105060"/>
            <a:ext cx="4008120" cy="278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Indentifiers</a:t>
            </a:r>
            <a:r>
              <a:rPr lang="en-IN" dirty="0">
                <a:solidFill>
                  <a:srgbClr val="00B050"/>
                </a:solidFill>
              </a:rPr>
              <a:t>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313042"/>
            <a:ext cx="39509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Java unique names are called identifiers.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identifers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can be short names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(like x and age , sum , count). 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Names can contain letters , digit ,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underscrore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, and dollar signs.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Ex : 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package , class , static</a:t>
            </a:r>
            <a:endParaRPr lang="en-US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comments"/>
          <p:cNvPicPr>
            <a:picLocks noChangeAspect="1"/>
          </p:cNvPicPr>
          <p:nvPr/>
        </p:nvPicPr>
        <p:blipFill>
          <a:blip r:embed="rId1"/>
          <a:srcRect l="4714" t="6605" r="4722" b="6605"/>
          <a:stretch>
            <a:fillRect/>
          </a:stretch>
        </p:blipFill>
        <p:spPr>
          <a:xfrm>
            <a:off x="4929506" y="144731"/>
            <a:ext cx="4097301" cy="4416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Literals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313042"/>
            <a:ext cx="39509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Literals in java are a synthetic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represntation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of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boolean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. character, numeric or string data They are </a:t>
            </a:r>
            <a:r>
              <a:rPr lang="en-US" altLang="en-GB" sz="16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contanst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values that directly appear in program and can assigned  to variable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</a:t>
            </a: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int count=50 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“int count” = integer ,‘50’ represent the literal</a:t>
            </a:r>
            <a:endParaRPr lang="en-US" altLang="en-GB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comments"/>
          <p:cNvPicPr>
            <a:picLocks noChangeAspect="1"/>
          </p:cNvPicPr>
          <p:nvPr/>
        </p:nvPicPr>
        <p:blipFill>
          <a:blip r:embed="rId1"/>
          <a:srcRect l="4714" t="6605" r="4722" b="6605"/>
          <a:stretch>
            <a:fillRect/>
          </a:stretch>
        </p:blipFill>
        <p:spPr>
          <a:xfrm>
            <a:off x="4929506" y="144731"/>
            <a:ext cx="4097301" cy="4416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39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299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Seprators</a:t>
            </a:r>
            <a:r>
              <a:rPr lang="en-IN" dirty="0">
                <a:solidFill>
                  <a:srgbClr val="00B050"/>
                </a:solidFill>
              </a:rPr>
              <a:t>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9905" y="1257775"/>
            <a:ext cx="3950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Separators help us defining the structure of a program In Java, There are few characters used as separators. 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EX : “{”, “;”, “.”, “}”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comments"/>
          <p:cNvPicPr>
            <a:picLocks noChangeAspect="1"/>
          </p:cNvPicPr>
          <p:nvPr/>
        </p:nvPicPr>
        <p:blipFill>
          <a:blip r:embed="rId1"/>
          <a:srcRect l="4714" t="6605" r="4722" b="6605"/>
          <a:stretch>
            <a:fillRect/>
          </a:stretch>
        </p:blipFill>
        <p:spPr>
          <a:xfrm>
            <a:off x="4929506" y="144731"/>
            <a:ext cx="4097301" cy="441606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02466" y="2352765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Comments :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505" y="2945349"/>
            <a:ext cx="3950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Single-Line Comments: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Start with 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//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and extend to the end of the line.</a:t>
            </a:r>
            <a:endParaRPr lang="en-US" altLang="en-GB" sz="14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Multi-Line Comments: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Start with 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/*</a:t>
            </a:r>
            <a:r>
              <a:rPr lang="en-US" altLang="en-GB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and end with</a:t>
            </a:r>
            <a:r>
              <a:rPr lang="en-US" altLang="en-GB" sz="1400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+mn-ea"/>
              </a:rPr>
              <a:t> */</a:t>
            </a:r>
            <a:endParaRPr lang="en-US" sz="14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09912" y="577177"/>
            <a:ext cx="7290600" cy="541200"/>
          </a:xfrm>
        </p:spPr>
        <p:txBody>
          <a:bodyPr/>
          <a:lstStyle/>
          <a:p>
            <a:r>
              <a:rPr lang="en-IN" dirty="0"/>
              <a:t>Datatypes :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185314"/>
            <a:ext cx="7070448" cy="3243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59906" y="461503"/>
            <a:ext cx="7290600" cy="5412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Primitive Datatypes :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821656" y="1071562"/>
          <a:ext cx="6628862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3545</Words>
  <Application>WPS Presentation</Application>
  <PresentationFormat>On-screen Show (16:9)</PresentationFormat>
  <Paragraphs>229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Footlight MT Light</vt:lpstr>
      <vt:lpstr>Microsoft YaHei</vt:lpstr>
      <vt:lpstr>Arial Unicode MS</vt:lpstr>
      <vt:lpstr>Programming Language Workshop for Beginners by Slidesgo</vt:lpstr>
      <vt:lpstr>Programming JAVA {</vt:lpstr>
      <vt:lpstr>Table Of ‘Contents’ {</vt:lpstr>
      <vt:lpstr>Tokens {</vt:lpstr>
      <vt:lpstr>Keywords :</vt:lpstr>
      <vt:lpstr>Indentifiers :</vt:lpstr>
      <vt:lpstr>Literals :</vt:lpstr>
      <vt:lpstr>Seprators :</vt:lpstr>
      <vt:lpstr>Datatypes :</vt:lpstr>
      <vt:lpstr>Primitive Datatypes :</vt:lpstr>
      <vt:lpstr>Primitive Data Types: </vt:lpstr>
      <vt:lpstr>PowerPoint 演示文稿</vt:lpstr>
      <vt:lpstr>PowerPoint 演示文稿</vt:lpstr>
      <vt:lpstr>Non-Primitive Data Types: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6</cp:revision>
  <dcterms:created xsi:type="dcterms:W3CDTF">2024-03-13T16:35:00Z</dcterms:created>
  <dcterms:modified xsi:type="dcterms:W3CDTF">2024-05-18T15:11:53Z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705361CBFE2848938BD2680C3DEDA7B9_12</vt:lpwstr>
  </property>
  <property fmtid="{D5CDD505-2E9C-101B-9397-08002B2CF9AE}" pid="3" name="KSOProductBuildVer">
    <vt:lpwstr>1033-12.2.0.16909</vt:lpwstr>
  </property>
</Properties>
</file>