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7" r:id="rId2"/>
  </p:sldMasterIdLst>
  <p:notesMasterIdLst>
    <p:notesMasterId r:id="rId16"/>
  </p:notesMasterIdLst>
  <p:sldIdLst>
    <p:sldId id="256" r:id="rId3"/>
    <p:sldId id="262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88" r:id="rId14"/>
    <p:sldId id="268" r:id="rId15"/>
  </p:sldIdLst>
  <p:sldSz cx="9144000" cy="5143500" type="screen16x9"/>
  <p:notesSz cx="6858000" cy="9144000"/>
  <p:embeddedFontLst>
    <p:embeddedFont>
      <p:font typeface="Actor" panose="020B0604020202020204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Lora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Proxima Nova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3AB57DE-DE32-41CB-B8A5-BB007472C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F29E9507-0FD3-37D9-D451-6B9F0657E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>
            <a:extLst>
              <a:ext uri="{FF2B5EF4-FFF2-40B4-BE49-F238E27FC236}">
                <a16:creationId xmlns:a16="http://schemas.microsoft.com/office/drawing/2014/main" id="{0B967C61-6EC1-490E-D49F-70C33C7F0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>
            <a:extLst>
              <a:ext uri="{FF2B5EF4-FFF2-40B4-BE49-F238E27FC236}">
                <a16:creationId xmlns:a16="http://schemas.microsoft.com/office/drawing/2014/main" id="{BB585B01-DA5A-753F-EA09-8CF7F47C7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38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8803A1E9-0EC6-1F91-EE59-E29FC3385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>
            <a:extLst>
              <a:ext uri="{FF2B5EF4-FFF2-40B4-BE49-F238E27FC236}">
                <a16:creationId xmlns:a16="http://schemas.microsoft.com/office/drawing/2014/main" id="{7328DA00-F0FE-E8EE-807A-75BA331414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>
            <a:extLst>
              <a:ext uri="{FF2B5EF4-FFF2-40B4-BE49-F238E27FC236}">
                <a16:creationId xmlns:a16="http://schemas.microsoft.com/office/drawing/2014/main" id="{6B80D4D3-2C11-6FB3-E54A-752948132E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125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1" name="Google Shape;11921;g2a6d082e0d6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2" name="Google Shape;11922;g2a6d082e0d6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A868AF31-4560-EDB0-4028-1B65EE3EF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>
            <a:extLst>
              <a:ext uri="{FF2B5EF4-FFF2-40B4-BE49-F238E27FC236}">
                <a16:creationId xmlns:a16="http://schemas.microsoft.com/office/drawing/2014/main" id="{3AFA7C63-DAAB-E1A7-9A1A-024F58C42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>
            <a:extLst>
              <a:ext uri="{FF2B5EF4-FFF2-40B4-BE49-F238E27FC236}">
                <a16:creationId xmlns:a16="http://schemas.microsoft.com/office/drawing/2014/main" id="{9EDCB9F3-5A87-FE54-7DB2-418DB88DED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01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B799685D-4116-0EF3-C208-5A027430B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>
            <a:extLst>
              <a:ext uri="{FF2B5EF4-FFF2-40B4-BE49-F238E27FC236}">
                <a16:creationId xmlns:a16="http://schemas.microsoft.com/office/drawing/2014/main" id="{8D24E091-29AF-15D3-B17F-318C98AD1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>
            <a:extLst>
              <a:ext uri="{FF2B5EF4-FFF2-40B4-BE49-F238E27FC236}">
                <a16:creationId xmlns:a16="http://schemas.microsoft.com/office/drawing/2014/main" id="{85BF50B7-FE67-AC68-06FB-A670791C1C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56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62D87330-FCB1-E447-F7E5-A31AB1C55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>
            <a:extLst>
              <a:ext uri="{FF2B5EF4-FFF2-40B4-BE49-F238E27FC236}">
                <a16:creationId xmlns:a16="http://schemas.microsoft.com/office/drawing/2014/main" id="{E3DFD11C-66B0-993B-7812-91DAF7B40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>
            <a:extLst>
              <a:ext uri="{FF2B5EF4-FFF2-40B4-BE49-F238E27FC236}">
                <a16:creationId xmlns:a16="http://schemas.microsoft.com/office/drawing/2014/main" id="{D8C544B7-E163-B97A-04BA-725726FE9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9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2F75E7B2-9F1C-6C8D-BFC9-DE625EDE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>
            <a:extLst>
              <a:ext uri="{FF2B5EF4-FFF2-40B4-BE49-F238E27FC236}">
                <a16:creationId xmlns:a16="http://schemas.microsoft.com/office/drawing/2014/main" id="{35D1D602-44AC-381E-7B79-29BB003F36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>
            <a:extLst>
              <a:ext uri="{FF2B5EF4-FFF2-40B4-BE49-F238E27FC236}">
                <a16:creationId xmlns:a16="http://schemas.microsoft.com/office/drawing/2014/main" id="{F4AD6AB2-2D6D-EF79-ED69-9D53E72F5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51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DC6E4EDC-CD21-A5F3-0417-A4122267F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>
            <a:extLst>
              <a:ext uri="{FF2B5EF4-FFF2-40B4-BE49-F238E27FC236}">
                <a16:creationId xmlns:a16="http://schemas.microsoft.com/office/drawing/2014/main" id="{844C4D92-3CE1-2B38-8D8E-C38CFD946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>
            <a:extLst>
              <a:ext uri="{FF2B5EF4-FFF2-40B4-BE49-F238E27FC236}">
                <a16:creationId xmlns:a16="http://schemas.microsoft.com/office/drawing/2014/main" id="{5510402C-5725-671E-574C-54074E611D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4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1146750"/>
            <a:ext cx="65838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48943" y="3539550"/>
            <a:ext cx="484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91875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713225" y="1511325"/>
            <a:ext cx="77175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449500" y="-815350"/>
            <a:ext cx="12042998" cy="67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4759800" y="1583600"/>
            <a:ext cx="32895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2"/>
          </p:nvPr>
        </p:nvSpPr>
        <p:spPr>
          <a:xfrm>
            <a:off x="1094700" y="1583600"/>
            <a:ext cx="32895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347900" y="14609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2496150" y="368210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  <a:hlinkClick r:id="rId4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  <a:hlinkClick r:id="rId5"/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endParaRPr sz="1000" b="1" u="sng">
              <a:solidFill>
                <a:schemeClr val="dk1"/>
              </a:solidFill>
              <a:latin typeface="Actor" panose="020B0503050000020004"/>
              <a:ea typeface="Actor" panose="020B0503050000020004"/>
              <a:cs typeface="Actor" panose="020B0503050000020004"/>
              <a:sym typeface="Actor" panose="020B05030500000200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1100"/>
              <a:buFont typeface="Nunito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839363" y="2820802"/>
            <a:ext cx="30855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219150" y="2820802"/>
            <a:ext cx="30855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4839363" y="2439800"/>
            <a:ext cx="308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1219150" y="2439800"/>
            <a:ext cx="308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000" y="3963800"/>
            <a:ext cx="7704000" cy="64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767275" y="826800"/>
            <a:ext cx="46635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767275" y="1482000"/>
            <a:ext cx="4663500" cy="28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>
            <a:spLocks noGrp="1"/>
          </p:cNvSpPr>
          <p:nvPr>
            <p:ph type="pic" idx="2"/>
          </p:nvPr>
        </p:nvSpPr>
        <p:spPr>
          <a:xfrm>
            <a:off x="0" y="-3750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ctrTitle"/>
          </p:nvPr>
        </p:nvSpPr>
        <p:spPr>
          <a:xfrm>
            <a:off x="610100" y="1794425"/>
            <a:ext cx="7811135" cy="1472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9600" dirty="0"/>
              <a:t>SQL</a:t>
            </a:r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1"/>
          </p:nvPr>
        </p:nvSpPr>
        <p:spPr>
          <a:xfrm>
            <a:off x="2340078" y="3508435"/>
            <a:ext cx="484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your </a:t>
            </a:r>
            <a:r>
              <a:rPr lang="en-IN" altLang="en-GB"/>
              <a:t>journey for your dream</a:t>
            </a:r>
            <a:r>
              <a:rPr lang="en-GB"/>
              <a:t> begins</a:t>
            </a:r>
          </a:p>
        </p:txBody>
      </p:sp>
      <p:pic>
        <p:nvPicPr>
          <p:cNvPr id="4" name="Picture 0" descr="hiveed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320"/>
            <a:ext cx="2722880" cy="19259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Right Triangle 1"/>
          <p:cNvSpPr/>
          <p:nvPr/>
        </p:nvSpPr>
        <p:spPr>
          <a:xfrm rot="10800000">
            <a:off x="7620635" y="635"/>
            <a:ext cx="1523365" cy="141922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s 2"/>
          <p:cNvSpPr/>
          <p:nvPr/>
        </p:nvSpPr>
        <p:spPr>
          <a:xfrm rot="2580000">
            <a:off x="7699375" y="395605"/>
            <a:ext cx="161798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N" altLang="en-US" b="1">
                <a:ln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STAFF’S COPY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C2ED3092-0BDB-B738-D657-385F0FD20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>
            <a:extLst>
              <a:ext uri="{FF2B5EF4-FFF2-40B4-BE49-F238E27FC236}">
                <a16:creationId xmlns:a16="http://schemas.microsoft.com/office/drawing/2014/main" id="{C60A445C-A140-66BB-E747-B5239B0CBF5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30480" y="-26670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>
            <a:extLst>
              <a:ext uri="{FF2B5EF4-FFF2-40B4-BE49-F238E27FC236}">
                <a16:creationId xmlns:a16="http://schemas.microsoft.com/office/drawing/2014/main" id="{33EA6EAA-AEFA-4140-407A-A57B460488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166A7E-74B5-3091-FFA6-E44C59D1AF22}"/>
              </a:ext>
            </a:extLst>
          </p:cNvPr>
          <p:cNvSpPr txBox="1"/>
          <p:nvPr/>
        </p:nvSpPr>
        <p:spPr>
          <a:xfrm>
            <a:off x="426720" y="977801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CHAR(SIZE)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6C4A4-289D-253C-42A3-532416B109CC}"/>
              </a:ext>
            </a:extLst>
          </p:cNvPr>
          <p:cNvSpPr txBox="1"/>
          <p:nvPr/>
        </p:nvSpPr>
        <p:spPr>
          <a:xfrm>
            <a:off x="636587" y="1461551"/>
            <a:ext cx="641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Fixed length character string(up to 8000 characters).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0F026-210C-32A8-8505-A007FF0DF2E6}"/>
              </a:ext>
            </a:extLst>
          </p:cNvPr>
          <p:cNvSpPr txBox="1"/>
          <p:nvPr/>
        </p:nvSpPr>
        <p:spPr>
          <a:xfrm>
            <a:off x="629919" y="1911296"/>
            <a:ext cx="38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All columns have same size.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BECB6-1BE4-12BF-7889-C9B1BC6FD0D4}"/>
              </a:ext>
            </a:extLst>
          </p:cNvPr>
          <p:cNvSpPr txBox="1"/>
          <p:nvPr/>
        </p:nvSpPr>
        <p:spPr>
          <a:xfrm>
            <a:off x="457199" y="3552158"/>
            <a:ext cx="234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VARCHAR(SIZE)</a:t>
            </a:r>
            <a:endParaRPr lang="en-IN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D4693-F159-DD61-3B45-B8CB0A87FE53}"/>
              </a:ext>
            </a:extLst>
          </p:cNvPr>
          <p:cNvSpPr txBox="1"/>
          <p:nvPr/>
        </p:nvSpPr>
        <p:spPr>
          <a:xfrm>
            <a:off x="636587" y="4019026"/>
            <a:ext cx="569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 length character string(up to 8000 characters).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8C9280-2E84-C539-6539-E0D40FFB324F}"/>
              </a:ext>
            </a:extLst>
          </p:cNvPr>
          <p:cNvSpPr txBox="1"/>
          <p:nvPr/>
        </p:nvSpPr>
        <p:spPr>
          <a:xfrm>
            <a:off x="645080" y="4414277"/>
            <a:ext cx="52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All columns have different size based on the string.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29D9C-7E67-26B7-11EF-22CE6B17BA63}"/>
              </a:ext>
            </a:extLst>
          </p:cNvPr>
          <p:cNvSpPr txBox="1"/>
          <p:nvPr/>
        </p:nvSpPr>
        <p:spPr>
          <a:xfrm>
            <a:off x="629919" y="2358217"/>
            <a:ext cx="57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Adds spaces to fill the gaps in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0103F-A18C-A1EF-DECA-FDC89AC62551}"/>
              </a:ext>
            </a:extLst>
          </p:cNvPr>
          <p:cNvSpPr txBox="1"/>
          <p:nvPr/>
        </p:nvSpPr>
        <p:spPr>
          <a:xfrm>
            <a:off x="1249680" y="2677897"/>
            <a:ext cx="4758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Name CHAR(10)   </a:t>
            </a:r>
            <a:r>
              <a:rPr lang="en-US" sz="1400" dirty="0">
                <a:sym typeface="Wingdings" panose="05000000000000000000" pitchFamily="2" charset="2"/>
              </a:rPr>
              <a:t> the size of the string should be 10 but if you provide string of size 8 it adds spaces and make the string size to 10.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102A3-8EFA-E1B7-F055-5271F054DB47}"/>
              </a:ext>
            </a:extLst>
          </p:cNvPr>
          <p:cNvSpPr txBox="1"/>
          <p:nvPr/>
        </p:nvSpPr>
        <p:spPr>
          <a:xfrm>
            <a:off x="869315" y="267789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: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89F9AC-E875-9501-B6DB-AEA77F3AD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48" y="2014722"/>
            <a:ext cx="3040643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238EC05-2DC5-7F11-6BD7-7F84A894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>
            <a:extLst>
              <a:ext uri="{FF2B5EF4-FFF2-40B4-BE49-F238E27FC236}">
                <a16:creationId xmlns:a16="http://schemas.microsoft.com/office/drawing/2014/main" id="{CB7C8933-29E9-16DF-C8EA-18265CD2C1B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30480" y="-26670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>
            <a:extLst>
              <a:ext uri="{FF2B5EF4-FFF2-40B4-BE49-F238E27FC236}">
                <a16:creationId xmlns:a16="http://schemas.microsoft.com/office/drawing/2014/main" id="{651D7C49-4017-D2BD-981F-4109938304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C5EB94-D5AD-2612-F700-CF2C945CF688}"/>
              </a:ext>
            </a:extLst>
          </p:cNvPr>
          <p:cNvSpPr txBox="1"/>
          <p:nvPr/>
        </p:nvSpPr>
        <p:spPr>
          <a:xfrm>
            <a:off x="426719" y="977801"/>
            <a:ext cx="227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VARCHAR(MAX)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CF492-58FE-9B6E-6D0A-DEC47AEA6C6C}"/>
              </a:ext>
            </a:extLst>
          </p:cNvPr>
          <p:cNvSpPr txBox="1"/>
          <p:nvPr/>
        </p:nvSpPr>
        <p:spPr>
          <a:xfrm>
            <a:off x="636587" y="1461551"/>
            <a:ext cx="5076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Works with very large character string(up to 2GB).</a:t>
            </a:r>
          </a:p>
        </p:txBody>
      </p:sp>
    </p:spTree>
    <p:extLst>
      <p:ext uri="{BB962C8B-B14F-4D97-AF65-F5344CB8AC3E}">
        <p14:creationId xmlns:p14="http://schemas.microsoft.com/office/powerpoint/2010/main" val="241893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4" name="Google Shape;11924;p55">
            <a:hlinkClick r:id="rId3"/>
          </p:cNvPr>
          <p:cNvSpPr/>
          <p:nvPr/>
        </p:nvSpPr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sp>
      <p:pic>
        <p:nvPicPr>
          <p:cNvPr id="6" name="Picture Placeholder 5" descr="hiveed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79705" y="123825"/>
            <a:ext cx="1866900" cy="132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4">
            <a:alphaModFix amt="5000"/>
            <a:lum bright="70000" contrast="-7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r>
              <a:rPr lang="en-GB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1"/>
          </p:nvPr>
        </p:nvSpPr>
        <p:spPr>
          <a:xfrm>
            <a:off x="2347595" y="1461135"/>
            <a:ext cx="4448175" cy="878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hive</a:t>
            </a:r>
            <a:r>
              <a:rPr lang="en-GB"/>
              <a:t>@</a:t>
            </a:r>
            <a:r>
              <a:rPr lang="en-IN" altLang="en-GB"/>
              <a:t>hiveed</a:t>
            </a:r>
            <a:r>
              <a:rPr lang="en-GB"/>
              <a:t>.</a:t>
            </a:r>
            <a:r>
              <a:rPr lang="en-IN" altLang="en-GB"/>
              <a:t>in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www.hiveed.in</a:t>
            </a:r>
          </a:p>
        </p:txBody>
      </p:sp>
      <p:grpSp>
        <p:nvGrpSpPr>
          <p:cNvPr id="243" name="Google Shape;243;p35"/>
          <p:cNvGrpSpPr/>
          <p:nvPr/>
        </p:nvGrpSpPr>
        <p:grpSpPr>
          <a:xfrm>
            <a:off x="3749762" y="2713676"/>
            <a:ext cx="543930" cy="548031"/>
            <a:chOff x="3303268" y="3817349"/>
            <a:chExt cx="346056" cy="345674"/>
          </a:xfrm>
        </p:grpSpPr>
        <p:sp>
          <p:nvSpPr>
            <p:cNvPr id="244" name="Google Shape;244;p3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5"/>
          <p:cNvGrpSpPr/>
          <p:nvPr/>
        </p:nvGrpSpPr>
        <p:grpSpPr>
          <a:xfrm>
            <a:off x="4836795" y="2720340"/>
            <a:ext cx="544195" cy="541655"/>
            <a:chOff x="3752358" y="3817349"/>
            <a:chExt cx="346056" cy="345674"/>
          </a:xfrm>
        </p:grpSpPr>
        <p:sp>
          <p:nvSpPr>
            <p:cNvPr id="249" name="Google Shape;249;p3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2627630" y="3796030"/>
            <a:ext cx="4224655" cy="306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>
              <a:ln>
                <a:noFill/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065780" y="290512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6" name="Picture Placeholder 5" descr="hiveed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30" y="2787650"/>
            <a:ext cx="3957320" cy="25400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179705" y="123825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04CC35-5F0A-A94F-65C1-A3EBE1207320}"/>
              </a:ext>
            </a:extLst>
          </p:cNvPr>
          <p:cNvSpPr txBox="1"/>
          <p:nvPr/>
        </p:nvSpPr>
        <p:spPr>
          <a:xfrm>
            <a:off x="2342232" y="1773802"/>
            <a:ext cx="490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DATATYPES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77601-882C-48FA-6C01-5EF0FFC7AA99}"/>
              </a:ext>
            </a:extLst>
          </p:cNvPr>
          <p:cNvSpPr txBox="1"/>
          <p:nvPr/>
        </p:nvSpPr>
        <p:spPr>
          <a:xfrm>
            <a:off x="495300" y="1211580"/>
            <a:ext cx="184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DAY 4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120650" y="-66675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Data types">
            <a:extLst>
              <a:ext uri="{FF2B5EF4-FFF2-40B4-BE49-F238E27FC236}">
                <a16:creationId xmlns:a16="http://schemas.microsoft.com/office/drawing/2014/main" id="{9411DDBA-A9E9-6DE2-4ABD-D4EFAD1E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853122"/>
            <a:ext cx="4314190" cy="343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D3902-7FB5-3182-4C3B-62D9645618E4}"/>
              </a:ext>
            </a:extLst>
          </p:cNvPr>
          <p:cNvSpPr txBox="1"/>
          <p:nvPr/>
        </p:nvSpPr>
        <p:spPr>
          <a:xfrm>
            <a:off x="469900" y="1667212"/>
            <a:ext cx="403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Datatype is used to specify or determine what type of data should be stored in a particular memory location.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DBD6D-5060-7EA3-D1FE-5FECE055C0B5}"/>
              </a:ext>
            </a:extLst>
          </p:cNvPr>
          <p:cNvSpPr txBox="1"/>
          <p:nvPr/>
        </p:nvSpPr>
        <p:spPr>
          <a:xfrm>
            <a:off x="85725" y="1077417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DATATYPES IN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B9ABC-9C43-4322-5EE9-F01C15C3EFB3}"/>
              </a:ext>
            </a:extLst>
          </p:cNvPr>
          <p:cNvSpPr txBox="1"/>
          <p:nvPr/>
        </p:nvSpPr>
        <p:spPr>
          <a:xfrm>
            <a:off x="469900" y="2967574"/>
            <a:ext cx="403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 SQL developer must decide what type of data that will be stored in each column when creating a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179705" y="123825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SQL Data Types - Dev-hwon's blog">
            <a:extLst>
              <a:ext uri="{FF2B5EF4-FFF2-40B4-BE49-F238E27FC236}">
                <a16:creationId xmlns:a16="http://schemas.microsoft.com/office/drawing/2014/main" id="{5538AF0A-23F3-B392-4B12-BC3D6762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303931"/>
            <a:ext cx="8389620" cy="45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7542DA22-0CF2-6FAC-119A-D56D21F1E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>
            <a:extLst>
              <a:ext uri="{FF2B5EF4-FFF2-40B4-BE49-F238E27FC236}">
                <a16:creationId xmlns:a16="http://schemas.microsoft.com/office/drawing/2014/main" id="{5ED135DD-3689-993B-43EC-F311D9E79E7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30480" y="-26670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>
            <a:extLst>
              <a:ext uri="{FF2B5EF4-FFF2-40B4-BE49-F238E27FC236}">
                <a16:creationId xmlns:a16="http://schemas.microsoft.com/office/drawing/2014/main" id="{B73BCE7F-E209-07B3-72AE-94750BE4E3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4D6B0F-ECFE-FD8F-3367-3569863B01DE}"/>
              </a:ext>
            </a:extLst>
          </p:cNvPr>
          <p:cNvSpPr txBox="1"/>
          <p:nvPr/>
        </p:nvSpPr>
        <p:spPr>
          <a:xfrm>
            <a:off x="426720" y="954941"/>
            <a:ext cx="75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BIT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A35511-13A6-FFA2-B360-1458746F8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47604"/>
              </p:ext>
            </p:extLst>
          </p:nvPr>
        </p:nvGraphicFramePr>
        <p:xfrm>
          <a:off x="3617277" y="1522877"/>
          <a:ext cx="27051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74270129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972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8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927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549668E-9C3C-EA3C-DB40-284FCEBB4202}"/>
              </a:ext>
            </a:extLst>
          </p:cNvPr>
          <p:cNvSpPr txBox="1"/>
          <p:nvPr/>
        </p:nvSpPr>
        <p:spPr>
          <a:xfrm>
            <a:off x="636587" y="1370111"/>
            <a:ext cx="290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Returns a Boolean.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1208E-9571-157A-1630-C31763D221D4}"/>
              </a:ext>
            </a:extLst>
          </p:cNvPr>
          <p:cNvSpPr txBox="1"/>
          <p:nvPr/>
        </p:nvSpPr>
        <p:spPr>
          <a:xfrm>
            <a:off x="636587" y="1756122"/>
            <a:ext cx="1965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0 -&gt;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1 -&gt;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823F4-63B2-6ECE-7B1E-771040EEB027}"/>
              </a:ext>
            </a:extLst>
          </p:cNvPr>
          <p:cNvSpPr txBox="1"/>
          <p:nvPr/>
        </p:nvSpPr>
        <p:spPr>
          <a:xfrm>
            <a:off x="487680" y="2672133"/>
            <a:ext cx="126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TINYINT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9A6B1F-9F23-EBA5-3A4C-64F5FF011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82437"/>
              </p:ext>
            </p:extLst>
          </p:nvPr>
        </p:nvGraphicFramePr>
        <p:xfrm>
          <a:off x="3617277" y="3462020"/>
          <a:ext cx="27051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74270129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972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8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927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F3C98B4-9325-8248-2482-AE11D6B570EC}"/>
              </a:ext>
            </a:extLst>
          </p:cNvPr>
          <p:cNvSpPr txBox="1"/>
          <p:nvPr/>
        </p:nvSpPr>
        <p:spPr>
          <a:xfrm>
            <a:off x="637857" y="3142448"/>
            <a:ext cx="297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Occupies 1 Byte space in memory.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94D6D-1047-DD11-D487-C66422E4248B}"/>
              </a:ext>
            </a:extLst>
          </p:cNvPr>
          <p:cNvSpPr txBox="1"/>
          <p:nvPr/>
        </p:nvSpPr>
        <p:spPr>
          <a:xfrm>
            <a:off x="637857" y="3857163"/>
            <a:ext cx="297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Contains Numeric values.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8748B1-4819-572E-6F89-67BDFE8E6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70" y="2292447"/>
            <a:ext cx="1996613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5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5BEFC2C-90FE-03E5-30BC-0E0016C7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>
            <a:extLst>
              <a:ext uri="{FF2B5EF4-FFF2-40B4-BE49-F238E27FC236}">
                <a16:creationId xmlns:a16="http://schemas.microsoft.com/office/drawing/2014/main" id="{8DD94A6C-79EE-A9AA-089F-F350E1D3D03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30480" y="-26670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>
            <a:extLst>
              <a:ext uri="{FF2B5EF4-FFF2-40B4-BE49-F238E27FC236}">
                <a16:creationId xmlns:a16="http://schemas.microsoft.com/office/drawing/2014/main" id="{ACEF9624-DF51-3601-7AE8-DB36E6220A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69081D-4AF1-51AF-916D-FFF9EAFE4BC6}"/>
              </a:ext>
            </a:extLst>
          </p:cNvPr>
          <p:cNvSpPr txBox="1"/>
          <p:nvPr/>
        </p:nvSpPr>
        <p:spPr>
          <a:xfrm>
            <a:off x="426720" y="954941"/>
            <a:ext cx="147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SMALLINT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0301AF-3AD2-FCD7-1606-30BDE3FF8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22777"/>
              </p:ext>
            </p:extLst>
          </p:nvPr>
        </p:nvGraphicFramePr>
        <p:xfrm>
          <a:off x="3617277" y="1522877"/>
          <a:ext cx="27051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74270129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972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8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927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842FA8-F10E-4B1A-6823-40D522C60BDB}"/>
              </a:ext>
            </a:extLst>
          </p:cNvPr>
          <p:cNvSpPr txBox="1"/>
          <p:nvPr/>
        </p:nvSpPr>
        <p:spPr>
          <a:xfrm>
            <a:off x="636587" y="1370111"/>
            <a:ext cx="290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Occupies 2 Bytes space in memory.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EEA2A-9AAC-AB17-A5E3-55E1F840E585}"/>
              </a:ext>
            </a:extLst>
          </p:cNvPr>
          <p:cNvSpPr txBox="1"/>
          <p:nvPr/>
        </p:nvSpPr>
        <p:spPr>
          <a:xfrm>
            <a:off x="675639" y="2040836"/>
            <a:ext cx="290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Contains Numeric values.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2FE6A-2791-F975-9E1D-D643E122D94F}"/>
              </a:ext>
            </a:extLst>
          </p:cNvPr>
          <p:cNvSpPr txBox="1"/>
          <p:nvPr/>
        </p:nvSpPr>
        <p:spPr>
          <a:xfrm>
            <a:off x="487680" y="2672133"/>
            <a:ext cx="126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ADC7C35-866E-569D-D7D4-97A9A9A39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974450"/>
                  </p:ext>
                </p:extLst>
              </p:nvPr>
            </p:nvGraphicFramePr>
            <p:xfrm>
              <a:off x="3617277" y="3462020"/>
              <a:ext cx="2705100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2742701293"/>
                        </a:ext>
                      </a:extLst>
                    </a:gridCol>
                    <a:gridCol w="1352550">
                      <a:extLst>
                        <a:ext uri="{9D8B030D-6E8A-4147-A177-3AD203B41FA5}">
                          <a16:colId xmlns:a16="http://schemas.microsoft.com/office/drawing/2014/main" val="97230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From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8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i="0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a:rPr lang="en-IN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6992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ADC7C35-866E-569D-D7D4-97A9A9A39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974450"/>
                  </p:ext>
                </p:extLst>
              </p:nvPr>
            </p:nvGraphicFramePr>
            <p:xfrm>
              <a:off x="3617277" y="3462020"/>
              <a:ext cx="2705100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2742701293"/>
                        </a:ext>
                      </a:extLst>
                    </a:gridCol>
                    <a:gridCol w="1352550">
                      <a:extLst>
                        <a:ext uri="{9D8B030D-6E8A-4147-A177-3AD203B41FA5}">
                          <a16:colId xmlns:a16="http://schemas.microsoft.com/office/drawing/2014/main" val="97230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From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8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8" t="-103279" r="-1013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01" t="-103279" r="-180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992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057DDC-8206-DDD9-7A8F-EBDB91B6BFCD}"/>
              </a:ext>
            </a:extLst>
          </p:cNvPr>
          <p:cNvSpPr txBox="1"/>
          <p:nvPr/>
        </p:nvSpPr>
        <p:spPr>
          <a:xfrm>
            <a:off x="637857" y="3142448"/>
            <a:ext cx="297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Occupies 4 Bytes space in memory.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A3A85-6ED0-0E13-9BFC-DBE39076C60F}"/>
              </a:ext>
            </a:extLst>
          </p:cNvPr>
          <p:cNvSpPr txBox="1"/>
          <p:nvPr/>
        </p:nvSpPr>
        <p:spPr>
          <a:xfrm>
            <a:off x="637857" y="3857163"/>
            <a:ext cx="297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Contains Numeric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C08B8-4559-C33B-5B5D-33AC47994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85" y="2042653"/>
            <a:ext cx="1905165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9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4FBE2E6D-45DF-FF04-5B75-B77B9E25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>
            <a:extLst>
              <a:ext uri="{FF2B5EF4-FFF2-40B4-BE49-F238E27FC236}">
                <a16:creationId xmlns:a16="http://schemas.microsoft.com/office/drawing/2014/main" id="{4A00B86F-3DA8-2CB8-E1F1-4D24A7380D8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30480" y="-74795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>
            <a:extLst>
              <a:ext uri="{FF2B5EF4-FFF2-40B4-BE49-F238E27FC236}">
                <a16:creationId xmlns:a16="http://schemas.microsoft.com/office/drawing/2014/main" id="{63393048-D64D-84D0-02A4-AD41B9EB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15DA50-A308-838E-FA66-22A692D368BE}"/>
              </a:ext>
            </a:extLst>
          </p:cNvPr>
          <p:cNvSpPr txBox="1"/>
          <p:nvPr/>
        </p:nvSpPr>
        <p:spPr>
          <a:xfrm>
            <a:off x="426720" y="865566"/>
            <a:ext cx="147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BIGINT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BB490-6FBA-AC7C-047A-3D440B43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84738"/>
              </p:ext>
            </p:extLst>
          </p:nvPr>
        </p:nvGraphicFramePr>
        <p:xfrm>
          <a:off x="4067851" y="3675535"/>
          <a:ext cx="27051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74270129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972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8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10 - 65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0 - 30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927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9D5192-4603-5D8F-7565-2A39DA9815F6}"/>
              </a:ext>
            </a:extLst>
          </p:cNvPr>
          <p:cNvSpPr txBox="1"/>
          <p:nvPr/>
        </p:nvSpPr>
        <p:spPr>
          <a:xfrm>
            <a:off x="636586" y="1287961"/>
            <a:ext cx="290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Occupies 8 Bytes space in memory.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D3A1A-BE31-C06E-D782-68B10B2324B4}"/>
              </a:ext>
            </a:extLst>
          </p:cNvPr>
          <p:cNvSpPr txBox="1"/>
          <p:nvPr/>
        </p:nvSpPr>
        <p:spPr>
          <a:xfrm>
            <a:off x="655003" y="1893265"/>
            <a:ext cx="290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Contains Numeric values.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CCAA2-A0C6-34F3-D651-E2F192CA180A}"/>
              </a:ext>
            </a:extLst>
          </p:cNvPr>
          <p:cNvSpPr txBox="1"/>
          <p:nvPr/>
        </p:nvSpPr>
        <p:spPr>
          <a:xfrm>
            <a:off x="426720" y="2323479"/>
            <a:ext cx="2731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DECIMAL(NUMERIC)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11D9CA3-4FA0-A7AF-C748-9E93D883ED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394897"/>
                  </p:ext>
                </p:extLst>
              </p:nvPr>
            </p:nvGraphicFramePr>
            <p:xfrm>
              <a:off x="3706813" y="1584046"/>
              <a:ext cx="2705100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2742701293"/>
                        </a:ext>
                      </a:extLst>
                    </a:gridCol>
                    <a:gridCol w="1352550">
                      <a:extLst>
                        <a:ext uri="{9D8B030D-6E8A-4147-A177-3AD203B41FA5}">
                          <a16:colId xmlns:a16="http://schemas.microsoft.com/office/drawing/2014/main" val="97230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From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8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b="0" i="0" dirty="0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b="0" i="0" dirty="0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  <m:r>
                                <a:rPr lang="en-IN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6992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11D9CA3-4FA0-A7AF-C748-9E93D883ED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394897"/>
                  </p:ext>
                </p:extLst>
              </p:nvPr>
            </p:nvGraphicFramePr>
            <p:xfrm>
              <a:off x="3706813" y="1584046"/>
              <a:ext cx="2705100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2742701293"/>
                        </a:ext>
                      </a:extLst>
                    </a:gridCol>
                    <a:gridCol w="1352550">
                      <a:extLst>
                        <a:ext uri="{9D8B030D-6E8A-4147-A177-3AD203B41FA5}">
                          <a16:colId xmlns:a16="http://schemas.microsoft.com/office/drawing/2014/main" val="97230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From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8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0" t="-103279" r="-1018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50" t="-103279" r="-180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992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34EF37C-8E12-9A5F-83B0-F7AF18B421A4}"/>
              </a:ext>
            </a:extLst>
          </p:cNvPr>
          <p:cNvSpPr txBox="1"/>
          <p:nvPr/>
        </p:nvSpPr>
        <p:spPr>
          <a:xfrm>
            <a:off x="655003" y="3143327"/>
            <a:ext cx="321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</a:t>
            </a:r>
            <a:r>
              <a:rPr lang="en-IN" sz="1600" dirty="0" err="1"/>
              <a:t>recision</a:t>
            </a:r>
            <a:r>
              <a:rPr lang="en-IN" sz="1600" dirty="0"/>
              <a:t> is used to determine the number of digits used to store integer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3F5BB-0766-BCA3-1C79-22AB16515035}"/>
              </a:ext>
            </a:extLst>
          </p:cNvPr>
          <p:cNvSpPr txBox="1"/>
          <p:nvPr/>
        </p:nvSpPr>
        <p:spPr>
          <a:xfrm>
            <a:off x="655003" y="2787928"/>
            <a:ext cx="314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DECIMAL(Precision , [scale])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3D96E-C10A-727C-2C1C-2C6FA18A4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98"/>
          <a:stretch/>
        </p:blipFill>
        <p:spPr>
          <a:xfrm>
            <a:off x="6564086" y="1422677"/>
            <a:ext cx="2501382" cy="1806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D1BBBC-9D0F-F619-087D-D5386F4A5A88}"/>
              </a:ext>
            </a:extLst>
          </p:cNvPr>
          <p:cNvSpPr txBox="1"/>
          <p:nvPr/>
        </p:nvSpPr>
        <p:spPr>
          <a:xfrm>
            <a:off x="636586" y="4043281"/>
            <a:ext cx="3357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Scale is used to determine the number of decimal digits within the precision (not mandatory, initial value is 0).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0496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21F73B8F-93DD-7BAF-948B-BD02C3D5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>
            <a:extLst>
              <a:ext uri="{FF2B5EF4-FFF2-40B4-BE49-F238E27FC236}">
                <a16:creationId xmlns:a16="http://schemas.microsoft.com/office/drawing/2014/main" id="{AF021290-43FB-C9A7-C2EF-0C1E209D8C4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30480" y="-26670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>
            <a:extLst>
              <a:ext uri="{FF2B5EF4-FFF2-40B4-BE49-F238E27FC236}">
                <a16:creationId xmlns:a16="http://schemas.microsoft.com/office/drawing/2014/main" id="{102C8C39-7B6A-3E30-B616-2BC0422303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BBE7E-CE94-035E-EFE1-FB88EACDC3DD}"/>
              </a:ext>
            </a:extLst>
          </p:cNvPr>
          <p:cNvSpPr txBox="1"/>
          <p:nvPr/>
        </p:nvSpPr>
        <p:spPr>
          <a:xfrm>
            <a:off x="426720" y="954941"/>
            <a:ext cx="147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FLOAT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E84E3-C39C-3E19-CD48-33CED13B5B19}"/>
              </a:ext>
            </a:extLst>
          </p:cNvPr>
          <p:cNvSpPr txBox="1"/>
          <p:nvPr/>
        </p:nvSpPr>
        <p:spPr>
          <a:xfrm>
            <a:off x="636587" y="1370111"/>
            <a:ext cx="393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Occupies 4 Bytes space in memory.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8A002-0443-B8E1-1175-8DB70B52B6A2}"/>
              </a:ext>
            </a:extLst>
          </p:cNvPr>
          <p:cNvSpPr txBox="1"/>
          <p:nvPr/>
        </p:nvSpPr>
        <p:spPr>
          <a:xfrm>
            <a:off x="629919" y="1736036"/>
            <a:ext cx="38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Contains Decimal values (6-7 digits).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E1D96-DE9F-5493-FCAF-57BAAC3D03DF}"/>
              </a:ext>
            </a:extLst>
          </p:cNvPr>
          <p:cNvSpPr txBox="1"/>
          <p:nvPr/>
        </p:nvSpPr>
        <p:spPr>
          <a:xfrm>
            <a:off x="457200" y="203967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DATE</a:t>
            </a:r>
            <a:endParaRPr lang="en-IN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E6EDF-ED55-13F9-30B7-75BB4EF41D0B}"/>
              </a:ext>
            </a:extLst>
          </p:cNvPr>
          <p:cNvSpPr txBox="1"/>
          <p:nvPr/>
        </p:nvSpPr>
        <p:spPr>
          <a:xfrm>
            <a:off x="636587" y="2559881"/>
            <a:ext cx="569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Stores the </a:t>
            </a:r>
            <a:r>
              <a:rPr lang="en-IN" sz="1600" dirty="0">
                <a:solidFill>
                  <a:srgbClr val="FF0000"/>
                </a:solidFill>
              </a:rPr>
              <a:t>date</a:t>
            </a:r>
            <a:r>
              <a:rPr lang="en-IN" sz="1600" dirty="0"/>
              <a:t> on when the data is stored on the record.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926FF-227C-4C07-8F35-09D2957EEBC2}"/>
              </a:ext>
            </a:extLst>
          </p:cNvPr>
          <p:cNvSpPr txBox="1"/>
          <p:nvPr/>
        </p:nvSpPr>
        <p:spPr>
          <a:xfrm>
            <a:off x="645080" y="3023712"/>
            <a:ext cx="297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Format </a:t>
            </a:r>
            <a:r>
              <a:rPr lang="en-IN" sz="1600" dirty="0">
                <a:sym typeface="Wingdings" panose="05000000000000000000" pitchFamily="2" charset="2"/>
              </a:rPr>
              <a:t></a:t>
            </a:r>
            <a:r>
              <a:rPr lang="en-IN" sz="1600" dirty="0"/>
              <a:t> YYYY-MM-DD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FFA32-FFCD-13DB-1D0E-714A8C69E5B9}"/>
              </a:ext>
            </a:extLst>
          </p:cNvPr>
          <p:cNvSpPr txBox="1"/>
          <p:nvPr/>
        </p:nvSpPr>
        <p:spPr>
          <a:xfrm>
            <a:off x="457200" y="3431369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TIME</a:t>
            </a:r>
            <a:endParaRPr lang="en-IN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0C08C8-49C3-BBC8-2F3D-03A048B8D0EF}"/>
              </a:ext>
            </a:extLst>
          </p:cNvPr>
          <p:cNvSpPr txBox="1"/>
          <p:nvPr/>
        </p:nvSpPr>
        <p:spPr>
          <a:xfrm>
            <a:off x="636587" y="3951577"/>
            <a:ext cx="569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Stores the </a:t>
            </a:r>
            <a:r>
              <a:rPr lang="en-IN" sz="1600" dirty="0">
                <a:solidFill>
                  <a:srgbClr val="FF0000"/>
                </a:solidFill>
              </a:rPr>
              <a:t>time</a:t>
            </a:r>
            <a:r>
              <a:rPr lang="en-IN" sz="1600" dirty="0"/>
              <a:t> on when the data is stored on the record.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8D3BC-08FA-8F02-9F8E-12D6BF16B714}"/>
              </a:ext>
            </a:extLst>
          </p:cNvPr>
          <p:cNvSpPr txBox="1"/>
          <p:nvPr/>
        </p:nvSpPr>
        <p:spPr>
          <a:xfrm>
            <a:off x="645080" y="4415408"/>
            <a:ext cx="297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Format </a:t>
            </a:r>
            <a:r>
              <a:rPr lang="en-IN" sz="1600" dirty="0">
                <a:sym typeface="Wingdings" panose="05000000000000000000" pitchFamily="2" charset="2"/>
              </a:rPr>
              <a:t></a:t>
            </a:r>
            <a:r>
              <a:rPr lang="en-IN" sz="1600" dirty="0"/>
              <a:t> </a:t>
            </a:r>
            <a:r>
              <a:rPr lang="en-IN" sz="1600" dirty="0" err="1"/>
              <a:t>hh</a:t>
            </a:r>
            <a:r>
              <a:rPr lang="en-IN" sz="1600" dirty="0"/>
              <a:t>-mm-ss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875F12-253F-E711-42C8-E0A774EC0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369" y="1746019"/>
            <a:ext cx="279678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2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B34A322B-2584-98FB-9506-10C19446F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>
            <a:extLst>
              <a:ext uri="{FF2B5EF4-FFF2-40B4-BE49-F238E27FC236}">
                <a16:creationId xmlns:a16="http://schemas.microsoft.com/office/drawing/2014/main" id="{01A25599-C7FF-B503-CEAF-0AC148982E1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30480" y="-26670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>
            <a:extLst>
              <a:ext uri="{FF2B5EF4-FFF2-40B4-BE49-F238E27FC236}">
                <a16:creationId xmlns:a16="http://schemas.microsoft.com/office/drawing/2014/main" id="{C2373E98-FC97-D820-2BEC-34320036C6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22E43-9627-CD26-D901-E93B6F3AD36C}"/>
              </a:ext>
            </a:extLst>
          </p:cNvPr>
          <p:cNvSpPr txBox="1"/>
          <p:nvPr/>
        </p:nvSpPr>
        <p:spPr>
          <a:xfrm>
            <a:off x="426720" y="977801"/>
            <a:ext cx="319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DATETIME(TIMESTAMP)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BD4DA-9EB0-42A3-EC95-2E9C3CCF1ED4}"/>
              </a:ext>
            </a:extLst>
          </p:cNvPr>
          <p:cNvSpPr txBox="1"/>
          <p:nvPr/>
        </p:nvSpPr>
        <p:spPr>
          <a:xfrm>
            <a:off x="636587" y="1461551"/>
            <a:ext cx="641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Stores both date and time of data when it is stored in the record.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1C46F-939E-9837-236F-6DB8D08577A4}"/>
              </a:ext>
            </a:extLst>
          </p:cNvPr>
          <p:cNvSpPr txBox="1"/>
          <p:nvPr/>
        </p:nvSpPr>
        <p:spPr>
          <a:xfrm>
            <a:off x="629919" y="1911296"/>
            <a:ext cx="38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Format </a:t>
            </a:r>
            <a:r>
              <a:rPr lang="en-IN" sz="1600" dirty="0">
                <a:sym typeface="Wingdings" panose="05000000000000000000" pitchFamily="2" charset="2"/>
              </a:rPr>
              <a:t> YYYY-MM-DD  </a:t>
            </a:r>
            <a:r>
              <a:rPr lang="en-IN" sz="1600" dirty="0" err="1">
                <a:sym typeface="Wingdings" panose="05000000000000000000" pitchFamily="2" charset="2"/>
              </a:rPr>
              <a:t>hh</a:t>
            </a:r>
            <a:r>
              <a:rPr lang="en-IN" sz="1600" dirty="0">
                <a:sym typeface="Wingdings" panose="05000000000000000000" pitchFamily="2" charset="2"/>
              </a:rPr>
              <a:t>-mm-ss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5E7A5-BD9E-FE23-34E7-E47ECBE4B71D}"/>
              </a:ext>
            </a:extLst>
          </p:cNvPr>
          <p:cNvSpPr txBox="1"/>
          <p:nvPr/>
        </p:nvSpPr>
        <p:spPr>
          <a:xfrm>
            <a:off x="457200" y="2783669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YEAR</a:t>
            </a:r>
            <a:endParaRPr lang="en-IN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1C55B-634C-47B8-60EF-88B0D4957DE0}"/>
              </a:ext>
            </a:extLst>
          </p:cNvPr>
          <p:cNvSpPr txBox="1"/>
          <p:nvPr/>
        </p:nvSpPr>
        <p:spPr>
          <a:xfrm>
            <a:off x="636587" y="3250537"/>
            <a:ext cx="569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Stores the year in four digit format.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0AD36-A05D-98B6-7393-52507B30370B}"/>
              </a:ext>
            </a:extLst>
          </p:cNvPr>
          <p:cNvSpPr txBox="1"/>
          <p:nvPr/>
        </p:nvSpPr>
        <p:spPr>
          <a:xfrm>
            <a:off x="645080" y="3645788"/>
            <a:ext cx="297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Format </a:t>
            </a:r>
            <a:r>
              <a:rPr lang="en-IN" sz="1600" dirty="0">
                <a:sym typeface="Wingdings" panose="05000000000000000000" pitchFamily="2" charset="2"/>
              </a:rPr>
              <a:t></a:t>
            </a:r>
            <a:r>
              <a:rPr lang="en-IN" sz="1600" dirty="0"/>
              <a:t> YYYY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A8D0D-B6B2-0575-4B45-CE72482A950A}"/>
              </a:ext>
            </a:extLst>
          </p:cNvPr>
          <p:cNvSpPr txBox="1"/>
          <p:nvPr/>
        </p:nvSpPr>
        <p:spPr>
          <a:xfrm>
            <a:off x="629919" y="2358217"/>
            <a:ext cx="4726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you the keyword Datetime or Timestamp.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14C31-8EC5-7519-3EE7-CE08E714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51" y="2262701"/>
            <a:ext cx="2293819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0075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Lavender Gradient Business Basic Template by Slidesgo">
  <a:themeElements>
    <a:clrScheme name="Simple Light">
      <a:dk1>
        <a:srgbClr val="252136"/>
      </a:dk1>
      <a:lt1>
        <a:srgbClr val="FFFFFF"/>
      </a:lt1>
      <a:dk2>
        <a:srgbClr val="C9C7E4"/>
      </a:dk2>
      <a:lt2>
        <a:srgbClr val="57528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1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439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Wingdings</vt:lpstr>
      <vt:lpstr>Proxima Nova</vt:lpstr>
      <vt:lpstr>Nunito Light</vt:lpstr>
      <vt:lpstr>Bebas Neue</vt:lpstr>
      <vt:lpstr>Cambria Math</vt:lpstr>
      <vt:lpstr>Arial</vt:lpstr>
      <vt:lpstr>Lora</vt:lpstr>
      <vt:lpstr>Actor</vt:lpstr>
      <vt:lpstr>Digital Lavender Gradient Business Basic Template by Slidesgo</vt:lpstr>
      <vt:lpstr>Slidesgo Final Pages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for Hiveedians</dc:title>
  <dc:creator/>
  <cp:lastModifiedBy>Nandhakumar S</cp:lastModifiedBy>
  <cp:revision>6</cp:revision>
  <dcterms:created xsi:type="dcterms:W3CDTF">2024-02-22T13:54:25Z</dcterms:created>
  <dcterms:modified xsi:type="dcterms:W3CDTF">2024-03-07T11:09:45Z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C6915F860A9448AF9E7F1AA4655995DC</vt:lpwstr>
  </property>
  <property fmtid="{D5CDD505-2E9C-101B-9397-08002B2CF9AE}" pid="3" name="KSOProductBuildVer">
    <vt:lpwstr>1033-11.2.0.11225</vt:lpwstr>
  </property>
</Properties>
</file>