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256" r:id="rId3"/>
    <p:sldId id="317" r:id="rId5"/>
    <p:sldId id="318" r:id="rId6"/>
    <p:sldId id="319" r:id="rId7"/>
    <p:sldId id="320" r:id="rId8"/>
    <p:sldId id="321" r:id="rId9"/>
    <p:sldId id="322" r:id="rId10"/>
    <p:sldId id="323" r:id="rId11"/>
    <p:sldId id="324" r:id="rId12"/>
    <p:sldId id="325" r:id="rId13"/>
    <p:sldId id="326" r:id="rId14"/>
    <p:sldId id="327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7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62" y="72"/>
      </p:cViewPr>
      <p:guideLst>
        <p:guide orient="horz" pos="1620"/>
        <p:guide pos="287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" name="Google Shape;10;p2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2231025" y="2765300"/>
            <a:ext cx="6202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>
            <a:spLocks noGrp="1"/>
          </p:cNvSpPr>
          <p:nvPr>
            <p:ph type="subTitle" idx="2"/>
          </p:nvPr>
        </p:nvSpPr>
        <p:spPr>
          <a:xfrm>
            <a:off x="1788725" y="1761800"/>
            <a:ext cx="5788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" name="Google Shape;15;p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" name="Google Shape;17;p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" name="Google Shape;18;p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" name="Google Shape;19;p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" name="Google Shape;20;p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" name="Google Shape;21;p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" name="Google Shape;22;p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" name="Google Shape;23;p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" name="Google Shape;24;p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" name="Google Shape;25;p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" name="Google Shape;26;p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" name="Google Shape;27;p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0" name="Google Shape;90;p6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1" name="Google Shape;91;p6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2" name="Google Shape;92;p6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3" name="Google Shape;93;p6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4" name="Google Shape;94;p6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5" name="Google Shape;95;p6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6" name="Google Shape;96;p6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7" name="Google Shape;97;p6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8" name="Google Shape;98;p6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9" name="Google Shape;99;p6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0" name="Google Shape;100;p6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1" name="Google Shape;101;p6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2" name="Google Shape;102;p6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3" name="Google Shape;103;p6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4" name="Google Shape;104;p6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5" name="Google Shape;105;p6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6" name="Google Shape;186;p1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7" name="Google Shape;187;p13"/>
          <p:cNvSpPr txBox="1">
            <a:spLocks noGrp="1"/>
          </p:cNvSpPr>
          <p:nvPr>
            <p:ph type="title" hasCustomPrompt="1"/>
          </p:nvPr>
        </p:nvSpPr>
        <p:spPr>
          <a:xfrm flipH="1">
            <a:off x="1460450" y="1436713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88" name="Google Shape;188;p13"/>
          <p:cNvSpPr txBox="1">
            <a:spLocks noGrp="1"/>
          </p:cNvSpPr>
          <p:nvPr>
            <p:ph type="subTitle" idx="1"/>
          </p:nvPr>
        </p:nvSpPr>
        <p:spPr>
          <a:xfrm>
            <a:off x="2332550" y="177511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9" name="Google Shape;189;p13"/>
          <p:cNvSpPr txBox="1">
            <a:spLocks noGrp="1"/>
          </p:cNvSpPr>
          <p:nvPr>
            <p:ph type="subTitle" idx="2"/>
          </p:nvPr>
        </p:nvSpPr>
        <p:spPr>
          <a:xfrm>
            <a:off x="2332550" y="1436725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0" name="Google Shape;190;p13"/>
          <p:cNvSpPr txBox="1">
            <a:spLocks noGrp="1"/>
          </p:cNvSpPr>
          <p:nvPr>
            <p:ph type="title" idx="3" hasCustomPrompt="1"/>
          </p:nvPr>
        </p:nvSpPr>
        <p:spPr>
          <a:xfrm flipH="1">
            <a:off x="2850125" y="241986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1" name="Google Shape;191;p13"/>
          <p:cNvSpPr txBox="1">
            <a:spLocks noGrp="1"/>
          </p:cNvSpPr>
          <p:nvPr>
            <p:ph type="subTitle" idx="4"/>
          </p:nvPr>
        </p:nvSpPr>
        <p:spPr>
          <a:xfrm>
            <a:off x="3722225" y="275546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2" name="Google Shape;192;p13"/>
          <p:cNvSpPr txBox="1">
            <a:spLocks noGrp="1"/>
          </p:cNvSpPr>
          <p:nvPr>
            <p:ph type="subTitle" idx="5"/>
          </p:nvPr>
        </p:nvSpPr>
        <p:spPr>
          <a:xfrm>
            <a:off x="3722225" y="241985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l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3" name="Google Shape;193;p13"/>
          <p:cNvSpPr txBox="1">
            <a:spLocks noGrp="1"/>
          </p:cNvSpPr>
          <p:nvPr>
            <p:ph type="title" idx="6" hasCustomPrompt="1"/>
          </p:nvPr>
        </p:nvSpPr>
        <p:spPr>
          <a:xfrm flipH="1">
            <a:off x="4242875" y="340021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4" name="Google Shape;194;p13"/>
          <p:cNvSpPr txBox="1">
            <a:spLocks noGrp="1"/>
          </p:cNvSpPr>
          <p:nvPr>
            <p:ph type="subTitle" idx="7"/>
          </p:nvPr>
        </p:nvSpPr>
        <p:spPr>
          <a:xfrm>
            <a:off x="5114975" y="373859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5" name="Google Shape;195;p13"/>
          <p:cNvSpPr txBox="1">
            <a:spLocks noGrp="1"/>
          </p:cNvSpPr>
          <p:nvPr>
            <p:ph type="subTitle" idx="8"/>
          </p:nvPr>
        </p:nvSpPr>
        <p:spPr>
          <a:xfrm>
            <a:off x="5114975" y="340020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6" name="Google Shape;196;p1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7" name="Google Shape;197;p1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8" name="Google Shape;198;p1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9" name="Google Shape;199;p1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0" name="Google Shape;200;p1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1" name="Google Shape;201;p1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2" name="Google Shape;202;p1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3" name="Google Shape;203;p1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4" name="Google Shape;204;p1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5" name="Google Shape;205;p1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6" name="Google Shape;206;p1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7" name="Google Shape;207;p1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8" name="Google Shape;208;p1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9" name="Google Shape;209;p1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0" name="Google Shape;210;p13"/>
          <p:cNvSpPr txBox="1">
            <a:spLocks noGrp="1"/>
          </p:cNvSpPr>
          <p:nvPr>
            <p:ph type="title" idx="9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9"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18" name="Google Shape;418;p2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19" name="Google Shape;419;p2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0" name="Google Shape;420;p2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1" name="Google Shape;421;p2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2" name="Google Shape;422;p2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3" name="Google Shape;423;p2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4" name="Google Shape;424;p2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5" name="Google Shape;425;p2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6" name="Google Shape;426;p2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7" name="Google Shape;427;p2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8" name="Google Shape;428;p2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9" name="Google Shape;429;p2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0" name="Google Shape;430;p2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1" name="Google Shape;431;p2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2" name="Google Shape;432;p2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1">
  <p:cSld name="CUSTOM_9_2"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35" name="Google Shape;435;p24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36" name="Google Shape;436;p2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7" name="Google Shape;437;p2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8" name="Google Shape;438;p2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9" name="Google Shape;439;p2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0" name="Google Shape;440;p2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1" name="Google Shape;441;p2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2" name="Google Shape;442;p2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3" name="Google Shape;443;p2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4" name="Google Shape;444;p2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5" name="Google Shape;445;p2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6" name="Google Shape;446;p2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7" name="Google Shape;447;p2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8" name="Google Shape;448;p2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9" name="Google Shape;449;p2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/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6.png"/><Relationship Id="rId3" Type="http://schemas.openxmlformats.org/officeDocument/2006/relationships/tags" Target="../tags/tag6.xml"/><Relationship Id="rId2" Type="http://schemas.openxmlformats.org/officeDocument/2006/relationships/image" Target="../media/image5.png"/><Relationship Id="rId1" Type="http://schemas.openxmlformats.org/officeDocument/2006/relationships/tags" Target="../tags/tag5.xml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8.png"/><Relationship Id="rId3" Type="http://schemas.openxmlformats.org/officeDocument/2006/relationships/tags" Target="../tags/tag8.xml"/><Relationship Id="rId2" Type="http://schemas.openxmlformats.org/officeDocument/2006/relationships/image" Target="../media/image7.png"/><Relationship Id="rId1" Type="http://schemas.openxmlformats.org/officeDocument/2006/relationships/tags" Target="../tags/tag7.xml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0.png"/><Relationship Id="rId3" Type="http://schemas.openxmlformats.org/officeDocument/2006/relationships/tags" Target="../tags/tag10.xml"/><Relationship Id="rId2" Type="http://schemas.openxmlformats.org/officeDocument/2006/relationships/image" Target="../media/image9.png"/><Relationship Id="rId1" Type="http://schemas.openxmlformats.org/officeDocument/2006/relationships/tags" Target="../tags/tag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.png"/><Relationship Id="rId3" Type="http://schemas.openxmlformats.org/officeDocument/2006/relationships/tags" Target="../tags/tag2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tags" Target="../tags/tag4.xml"/><Relationship Id="rId2" Type="http://schemas.openxmlformats.org/officeDocument/2006/relationships/image" Target="../media/image3.png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7"/>
          <p:cNvSpPr txBox="1">
            <a:spLocks noGrp="1"/>
          </p:cNvSpPr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Programming </a:t>
            </a:r>
            <a:r>
              <a:rPr lang="en-GB" dirty="0">
                <a:solidFill>
                  <a:schemeClr val="accent2"/>
                </a:solidFill>
              </a:rPr>
              <a:t>JAVA </a:t>
            </a:r>
            <a:r>
              <a:rPr lang="en-GB" dirty="0">
                <a:solidFill>
                  <a:schemeClr val="accent3"/>
                </a:solidFill>
              </a:rPr>
              <a:t>{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459" name="Google Shape;459;p27"/>
          <p:cNvSpPr txBox="1">
            <a:spLocks noGrp="1"/>
          </p:cNvSpPr>
          <p:nvPr>
            <p:ph type="subTitle" idx="1"/>
          </p:nvPr>
        </p:nvSpPr>
        <p:spPr>
          <a:xfrm>
            <a:off x="1919803" y="2625899"/>
            <a:ext cx="7086596" cy="5174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GB" dirty="0"/>
              <a:t>/* Here is where your </a:t>
            </a:r>
            <a:r>
              <a:rPr lang="en-IN" altLang="en-GB" dirty="0"/>
              <a:t>journey for your dream</a:t>
            </a:r>
            <a:r>
              <a:rPr lang="en-GB" dirty="0"/>
              <a:t> begins */</a:t>
            </a: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accent3"/>
                </a:solidFill>
              </a:rPr>
              <a:t>JAVA Programming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1" name="Google Shape;461;p27"/>
          <p:cNvSpPr txBox="1">
            <a:spLocks noGrp="1"/>
          </p:cNvSpPr>
          <p:nvPr>
            <p:ph type="subTitle" idx="2"/>
          </p:nvPr>
        </p:nvSpPr>
        <p:spPr>
          <a:xfrm>
            <a:off x="1845875" y="1969445"/>
            <a:ext cx="5788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dirty="0">
                <a:solidFill>
                  <a:schemeClr val="accent6"/>
                </a:solidFill>
              </a:rPr>
              <a:t>      POLYMORPHISM</a:t>
            </a:r>
            <a:r>
              <a:rPr lang="en-GB" dirty="0">
                <a:solidFill>
                  <a:schemeClr val="accent6"/>
                </a:solidFill>
              </a:rPr>
              <a:t>; 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462" name="Google Shape;462;p27"/>
          <p:cNvGrpSpPr/>
          <p:nvPr/>
        </p:nvGrpSpPr>
        <p:grpSpPr>
          <a:xfrm>
            <a:off x="1413510" y="1759585"/>
            <a:ext cx="506095" cy="1862584"/>
            <a:chOff x="1413525" y="1759900"/>
            <a:chExt cx="506100" cy="2746303"/>
          </a:xfrm>
        </p:grpSpPr>
        <p:cxnSp>
          <p:nvCxnSpPr>
            <p:cNvPr id="463" name="Google Shape;463;p27"/>
            <p:cNvCxnSpPr/>
            <p:nvPr/>
          </p:nvCxnSpPr>
          <p:spPr>
            <a:xfrm>
              <a:off x="1552225" y="1759900"/>
              <a:ext cx="0" cy="1763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64" name="Google Shape;464;p27"/>
            <p:cNvSpPr txBox="1"/>
            <p:nvPr/>
          </p:nvSpPr>
          <p:spPr>
            <a:xfrm>
              <a:off x="1413525" y="3557750"/>
              <a:ext cx="506100" cy="94845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000" dirty="0">
                  <a:solidFill>
                    <a:schemeClr val="accent3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Hiveed</a:t>
            </a:r>
            <a:r>
              <a:rPr lang="en-GB" sz="1400" dirty="0">
                <a:solidFill>
                  <a:schemeClr val="accent3"/>
                </a:solidFill>
              </a:rPr>
              <a:t>.</a:t>
            </a:r>
            <a:r>
              <a:rPr lang="en-GB" sz="1400" dirty="0"/>
              <a:t>java</a:t>
            </a:r>
            <a:endParaRPr sz="1400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8" grpId="0"/>
      <p:bldP spid="459" grpId="0" build="p"/>
      <p:bldP spid="461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66059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accent3"/>
                </a:solidFill>
              </a:rPr>
              <a:t>JAVA Programming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Hiveed</a:t>
            </a:r>
            <a:r>
              <a:rPr lang="en-GB" sz="1400" dirty="0">
                <a:solidFill>
                  <a:schemeClr val="accent3"/>
                </a:solidFill>
              </a:rPr>
              <a:t>.</a:t>
            </a:r>
            <a:r>
              <a:rPr lang="en-GB" sz="1400" dirty="0"/>
              <a:t>java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1160145" y="626745"/>
            <a:ext cx="70338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>
                <a:solidFill>
                  <a:srgbClr val="FF0000"/>
                </a:solidFill>
                <a:latin typeface="firacode" charset="0"/>
                <a:cs typeface="firacode" charset="0"/>
              </a:rPr>
              <a:t>Example of Method Shadowing :</a:t>
            </a:r>
            <a:endParaRPr lang="en-US" sz="2000">
              <a:solidFill>
                <a:srgbClr val="FF0000"/>
              </a:solidFill>
              <a:latin typeface="firacode" charset="0"/>
              <a:cs typeface="firacode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l="4200" t="6689" r="3626" b="7317"/>
          <a:stretch>
            <a:fillRect/>
          </a:stretch>
        </p:blipFill>
        <p:spPr>
          <a:xfrm>
            <a:off x="4018280" y="1112520"/>
            <a:ext cx="4833620" cy="32854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 l="13819" t="16258" r="14677" b="15295"/>
          <a:stretch>
            <a:fillRect/>
          </a:stretch>
        </p:blipFill>
        <p:spPr>
          <a:xfrm>
            <a:off x="1235075" y="1788795"/>
            <a:ext cx="2091055" cy="1631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66059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accent3"/>
                </a:solidFill>
              </a:rPr>
              <a:t>JAVA Programming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Hiveed</a:t>
            </a:r>
            <a:r>
              <a:rPr lang="en-GB" sz="1400" dirty="0">
                <a:solidFill>
                  <a:schemeClr val="accent3"/>
                </a:solidFill>
              </a:rPr>
              <a:t>.</a:t>
            </a:r>
            <a:r>
              <a:rPr lang="en-GB" sz="1400" dirty="0"/>
              <a:t>java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1160145" y="626745"/>
            <a:ext cx="70338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>
                <a:solidFill>
                  <a:srgbClr val="FF0000"/>
                </a:solidFill>
                <a:latin typeface="firacode" charset="0"/>
                <a:cs typeface="firacode" charset="0"/>
              </a:rPr>
              <a:t>Example of Variable Shadowing :</a:t>
            </a:r>
            <a:endParaRPr lang="en-US" sz="2000">
              <a:solidFill>
                <a:srgbClr val="FF0000"/>
              </a:solidFill>
              <a:latin typeface="firacode" charset="0"/>
              <a:cs typeface="firacode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l="4630" t="8000" r="4156" b="8559"/>
          <a:stretch>
            <a:fillRect/>
          </a:stretch>
        </p:blipFill>
        <p:spPr>
          <a:xfrm>
            <a:off x="4251960" y="1202690"/>
            <a:ext cx="4367530" cy="325628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 l="14557" t="14634" r="14719" b="15049"/>
          <a:stretch>
            <a:fillRect/>
          </a:stretch>
        </p:blipFill>
        <p:spPr>
          <a:xfrm>
            <a:off x="1468120" y="1811655"/>
            <a:ext cx="2466340" cy="19583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66059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accent3"/>
                </a:solidFill>
              </a:rPr>
              <a:t>JAVA Programming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Hiveed</a:t>
            </a:r>
            <a:r>
              <a:rPr lang="en-GB" sz="1400" dirty="0">
                <a:solidFill>
                  <a:schemeClr val="accent3"/>
                </a:solidFill>
              </a:rPr>
              <a:t>.</a:t>
            </a:r>
            <a:r>
              <a:rPr lang="en-GB" sz="1400" dirty="0"/>
              <a:t>java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1160145" y="626745"/>
            <a:ext cx="70338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>
                <a:solidFill>
                  <a:srgbClr val="FF0000"/>
                </a:solidFill>
                <a:latin typeface="firacode" charset="0"/>
                <a:cs typeface="firacode" charset="0"/>
              </a:rPr>
              <a:t>Example of Method Overriding :</a:t>
            </a:r>
            <a:endParaRPr lang="en-US" sz="2000">
              <a:solidFill>
                <a:srgbClr val="FF0000"/>
              </a:solidFill>
              <a:latin typeface="firacode" charset="0"/>
              <a:cs typeface="firacode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l="4287" t="5652" r="4199" b="5088"/>
          <a:stretch>
            <a:fillRect/>
          </a:stretch>
        </p:blipFill>
        <p:spPr>
          <a:xfrm>
            <a:off x="3874770" y="1113790"/>
            <a:ext cx="4822825" cy="315785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 l="9868" t="15947" r="10421" b="15119"/>
          <a:stretch>
            <a:fillRect/>
          </a:stretch>
        </p:blipFill>
        <p:spPr>
          <a:xfrm>
            <a:off x="1122045" y="1822450"/>
            <a:ext cx="2461895" cy="16840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66059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accent3"/>
                </a:solidFill>
              </a:rPr>
              <a:t>JAVA Programming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Hiveed</a:t>
            </a:r>
            <a:r>
              <a:rPr lang="en-GB" sz="1400" dirty="0">
                <a:solidFill>
                  <a:schemeClr val="accent3"/>
                </a:solidFill>
              </a:rPr>
              <a:t>.</a:t>
            </a:r>
            <a:r>
              <a:rPr lang="en-GB" sz="1400" dirty="0"/>
              <a:t>java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107440" y="764540"/>
            <a:ext cx="62306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>
                <a:solidFill>
                  <a:srgbClr val="FF0000"/>
                </a:solidFill>
                <a:latin typeface="firacode" charset="0"/>
                <a:cs typeface="firacode" charset="0"/>
              </a:rPr>
              <a:t>What is Polymorphism in java :</a:t>
            </a:r>
            <a:endParaRPr lang="en-US" sz="2000">
              <a:solidFill>
                <a:srgbClr val="FF0000"/>
              </a:solidFill>
              <a:latin typeface="firacode" charset="0"/>
              <a:cs typeface="firacode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692275" y="1378585"/>
            <a:ext cx="710565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>
                <a:solidFill>
                  <a:schemeClr val="accent6"/>
                </a:solidFill>
                <a:latin typeface="firacode" charset="0"/>
                <a:cs typeface="firacode" charset="0"/>
              </a:rPr>
              <a:t>The Word polymorphism is deriverd from the greek.</a:t>
            </a: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>
                <a:solidFill>
                  <a:schemeClr val="accent6"/>
                </a:solidFill>
                <a:latin typeface="firacode" charset="0"/>
                <a:cs typeface="firacode" charset="0"/>
              </a:rPr>
              <a:t>The member or object showing a different behaviour with the same name is as polymorphism.</a:t>
            </a: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234440" y="2546985"/>
            <a:ext cx="62306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>
                <a:solidFill>
                  <a:srgbClr val="FF0000"/>
                </a:solidFill>
                <a:latin typeface="firacode" charset="0"/>
                <a:cs typeface="firacode" charset="0"/>
              </a:rPr>
              <a:t>Method Binding :</a:t>
            </a:r>
            <a:endParaRPr lang="en-US" sz="2000">
              <a:solidFill>
                <a:srgbClr val="FF0000"/>
              </a:solidFill>
              <a:latin typeface="firacode" charset="0"/>
              <a:cs typeface="firacode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1819910" y="3161030"/>
            <a:ext cx="71056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>
                <a:solidFill>
                  <a:schemeClr val="accent6"/>
                </a:solidFill>
                <a:latin typeface="firacode" charset="0"/>
                <a:cs typeface="firacode" charset="0"/>
              </a:rPr>
              <a:t>The method caller is associated with its implementation is knowm as method binding.</a:t>
            </a: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9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85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66059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accent3"/>
                </a:solidFill>
              </a:rPr>
              <a:t>JAVA Programming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Hiveed</a:t>
            </a:r>
            <a:r>
              <a:rPr lang="en-GB" sz="1400" dirty="0">
                <a:solidFill>
                  <a:schemeClr val="accent3"/>
                </a:solidFill>
              </a:rPr>
              <a:t>.</a:t>
            </a:r>
            <a:r>
              <a:rPr lang="en-GB" sz="1400" dirty="0"/>
              <a:t>java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3689985" y="1452880"/>
            <a:ext cx="36525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800">
                <a:solidFill>
                  <a:srgbClr val="FF0000"/>
                </a:solidFill>
                <a:latin typeface="firacode" charset="0"/>
                <a:cs typeface="firacode" charset="0"/>
              </a:rPr>
              <a:t>Polymorphism</a:t>
            </a:r>
            <a:endParaRPr lang="en-US" sz="1800">
              <a:solidFill>
                <a:srgbClr val="FF0000"/>
              </a:solidFill>
              <a:latin typeface="firacode" charset="0"/>
              <a:cs typeface="firacode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581525" y="1887855"/>
            <a:ext cx="0" cy="6838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8" name="Text Box 7"/>
          <p:cNvSpPr txBox="1"/>
          <p:nvPr/>
        </p:nvSpPr>
        <p:spPr>
          <a:xfrm>
            <a:off x="1955165" y="3079115"/>
            <a:ext cx="23895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800">
                <a:solidFill>
                  <a:srgbClr val="FF0000"/>
                </a:solidFill>
                <a:latin typeface="firacode" charset="0"/>
                <a:cs typeface="firacode" charset="0"/>
              </a:rPr>
              <a:t>Runtime</a:t>
            </a:r>
            <a:endParaRPr lang="en-US" sz="1800">
              <a:solidFill>
                <a:srgbClr val="FF0000"/>
              </a:solidFill>
              <a:latin typeface="firacode" charset="0"/>
              <a:cs typeface="firacode" charset="0"/>
            </a:endParaRPr>
          </a:p>
          <a:p>
            <a:r>
              <a:rPr lang="en-US" sz="1800">
                <a:solidFill>
                  <a:srgbClr val="FF0000"/>
                </a:solidFill>
                <a:latin typeface="firacode" charset="0"/>
                <a:cs typeface="firacode" charset="0"/>
              </a:rPr>
              <a:t> Polymorphism</a:t>
            </a:r>
            <a:endParaRPr lang="en-US" sz="1800">
              <a:solidFill>
                <a:srgbClr val="FF0000"/>
              </a:solidFill>
              <a:latin typeface="firacode" charset="0"/>
              <a:cs typeface="firacode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5976620" y="3136265"/>
            <a:ext cx="23895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800">
                <a:solidFill>
                  <a:srgbClr val="FF0000"/>
                </a:solidFill>
                <a:latin typeface="firacode" charset="0"/>
                <a:cs typeface="firacode" charset="0"/>
              </a:rPr>
              <a:t>Compile</a:t>
            </a:r>
            <a:endParaRPr lang="en-US" sz="1800">
              <a:solidFill>
                <a:srgbClr val="FF0000"/>
              </a:solidFill>
              <a:latin typeface="firacode" charset="0"/>
              <a:cs typeface="firacode" charset="0"/>
            </a:endParaRPr>
          </a:p>
          <a:p>
            <a:r>
              <a:rPr lang="en-US" sz="1800">
                <a:solidFill>
                  <a:srgbClr val="FF0000"/>
                </a:solidFill>
                <a:latin typeface="firacode" charset="0"/>
                <a:cs typeface="firacode" charset="0"/>
              </a:rPr>
              <a:t> Polymorphism</a:t>
            </a:r>
            <a:endParaRPr lang="en-US" sz="1800">
              <a:solidFill>
                <a:srgbClr val="FF0000"/>
              </a:solidFill>
              <a:latin typeface="firacode" charset="0"/>
              <a:cs typeface="firacode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2398395" y="2580005"/>
            <a:ext cx="4323080" cy="698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2398395" y="2595245"/>
            <a:ext cx="8890" cy="5327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6655435" y="2595245"/>
            <a:ext cx="8890" cy="5327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99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3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64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66059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accent3"/>
                </a:solidFill>
              </a:rPr>
              <a:t>JAVA Programming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Hiveed</a:t>
            </a:r>
            <a:r>
              <a:rPr lang="en-GB" sz="1400" dirty="0">
                <a:solidFill>
                  <a:schemeClr val="accent3"/>
                </a:solidFill>
              </a:rPr>
              <a:t>.</a:t>
            </a:r>
            <a:r>
              <a:rPr lang="en-GB" sz="1400" dirty="0"/>
              <a:t>java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1142365" y="624840"/>
            <a:ext cx="42799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>
                <a:solidFill>
                  <a:srgbClr val="FF0000"/>
                </a:solidFill>
                <a:latin typeface="firacode" charset="0"/>
                <a:cs typeface="firacode" charset="0"/>
              </a:rPr>
              <a:t>Compile Polymorphism</a:t>
            </a:r>
            <a:endParaRPr lang="en-US" sz="2000">
              <a:solidFill>
                <a:srgbClr val="FF0000"/>
              </a:solidFill>
              <a:latin typeface="firacode" charset="0"/>
              <a:cs typeface="firacode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638300" y="1199515"/>
            <a:ext cx="654812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>
                <a:solidFill>
                  <a:schemeClr val="accent6"/>
                </a:solidFill>
                <a:latin typeface="firacode" charset="0"/>
                <a:cs typeface="firacode" charset="0"/>
              </a:rPr>
              <a:t>The method caller is associated with the method implementation during the compile time by the compiler is known as compile time polymorphism.</a:t>
            </a: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094740" y="2265045"/>
            <a:ext cx="65481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rgbClr val="FF0000"/>
                </a:solidFill>
                <a:latin typeface="firacode" charset="0"/>
                <a:cs typeface="firacode" charset="0"/>
              </a:rPr>
              <a:t>It is classfied into Four Types</a:t>
            </a:r>
            <a:endParaRPr lang="en-US">
              <a:solidFill>
                <a:srgbClr val="FF0000"/>
              </a:solidFill>
              <a:latin typeface="firacode" charset="0"/>
              <a:cs typeface="firacode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2712720" y="2687320"/>
            <a:ext cx="6548120" cy="1599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>
                <a:solidFill>
                  <a:schemeClr val="accent6"/>
                </a:solidFill>
                <a:latin typeface="firacode" charset="0"/>
                <a:cs typeface="firacode" charset="0"/>
              </a:rPr>
              <a:t>Method Overloading.</a:t>
            </a: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>
                <a:solidFill>
                  <a:schemeClr val="accent6"/>
                </a:solidFill>
                <a:latin typeface="firacode" charset="0"/>
                <a:cs typeface="firacode" charset="0"/>
              </a:rPr>
              <a:t>Constructor Overloading.</a:t>
            </a: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>
                <a:solidFill>
                  <a:schemeClr val="accent6"/>
                </a:solidFill>
                <a:latin typeface="firacode" charset="0"/>
                <a:cs typeface="firacode" charset="0"/>
              </a:rPr>
              <a:t>Variable Shadowing.</a:t>
            </a: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>
                <a:solidFill>
                  <a:schemeClr val="accent6"/>
                </a:solidFill>
                <a:latin typeface="firacode" charset="0"/>
                <a:cs typeface="firacode" charset="0"/>
              </a:rPr>
              <a:t>Method Shadowing.</a:t>
            </a: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4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949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949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349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4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399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66059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accent3"/>
                </a:solidFill>
              </a:rPr>
              <a:t>JAVA Programming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Hiveed</a:t>
            </a:r>
            <a:r>
              <a:rPr lang="en-GB" sz="1400" dirty="0">
                <a:solidFill>
                  <a:schemeClr val="accent3"/>
                </a:solidFill>
              </a:rPr>
              <a:t>.</a:t>
            </a:r>
            <a:r>
              <a:rPr lang="en-GB" sz="1400" dirty="0"/>
              <a:t>java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1142365" y="624840"/>
            <a:ext cx="42799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>
                <a:solidFill>
                  <a:srgbClr val="FF0000"/>
                </a:solidFill>
                <a:latin typeface="firacode" charset="0"/>
                <a:cs typeface="firacode" charset="0"/>
              </a:rPr>
              <a:t>Method Overloading :</a:t>
            </a:r>
            <a:endParaRPr lang="en-US" sz="2000">
              <a:solidFill>
                <a:srgbClr val="FF0000"/>
              </a:solidFill>
              <a:latin typeface="firacode" charset="0"/>
              <a:cs typeface="firacode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666875" y="1138555"/>
            <a:ext cx="72561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>
                <a:solidFill>
                  <a:schemeClr val="accent6"/>
                </a:solidFill>
                <a:latin typeface="firacode" charset="0"/>
                <a:cs typeface="firacode" charset="0"/>
              </a:rPr>
              <a:t>A Class have more than one method with same method name but different formal argument is called the Method Overloading.</a:t>
            </a: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245870" y="1900555"/>
            <a:ext cx="42799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>
                <a:solidFill>
                  <a:srgbClr val="FF0000"/>
                </a:solidFill>
                <a:latin typeface="firacode" charset="0"/>
                <a:cs typeface="firacode" charset="0"/>
              </a:rPr>
              <a:t>Constructor Overloading :</a:t>
            </a:r>
            <a:endParaRPr lang="en-US" sz="2000">
              <a:solidFill>
                <a:srgbClr val="FF0000"/>
              </a:solidFill>
              <a:latin typeface="firacode" charset="0"/>
              <a:cs typeface="firacode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1793875" y="2539365"/>
            <a:ext cx="72561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>
                <a:solidFill>
                  <a:schemeClr val="accent6"/>
                </a:solidFill>
                <a:latin typeface="firacode" charset="0"/>
                <a:cs typeface="firacode" charset="0"/>
              </a:rPr>
              <a:t>A Class have more than one Constructor with same name but different formal argument is called the Construcor Overloading.</a:t>
            </a: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1372870" y="3247390"/>
            <a:ext cx="42799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>
                <a:solidFill>
                  <a:srgbClr val="FF0000"/>
                </a:solidFill>
                <a:latin typeface="firacode" charset="0"/>
                <a:cs typeface="firacode" charset="0"/>
              </a:rPr>
              <a:t>Method Shadowing :</a:t>
            </a:r>
            <a:endParaRPr lang="en-US" sz="2000">
              <a:solidFill>
                <a:srgbClr val="FF0000"/>
              </a:solidFill>
              <a:latin typeface="firacode" charset="0"/>
              <a:cs typeface="firacode" charset="0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1920875" y="3750945"/>
            <a:ext cx="72561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>
                <a:solidFill>
                  <a:schemeClr val="accent6"/>
                </a:solidFill>
                <a:latin typeface="firacode" charset="0"/>
                <a:cs typeface="firacode" charset="0"/>
              </a:rPr>
              <a:t>Parent Class and child have same static method name and same formal argument.</a:t>
            </a: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4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8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83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66059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accent3"/>
                </a:solidFill>
              </a:rPr>
              <a:t>JAVA Programming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Hiveed</a:t>
            </a:r>
            <a:r>
              <a:rPr lang="en-GB" sz="1400" dirty="0">
                <a:solidFill>
                  <a:schemeClr val="accent3"/>
                </a:solidFill>
              </a:rPr>
              <a:t>.</a:t>
            </a:r>
            <a:r>
              <a:rPr lang="en-GB" sz="1400" dirty="0"/>
              <a:t>java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1160145" y="925830"/>
            <a:ext cx="42799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>
                <a:solidFill>
                  <a:srgbClr val="FF0000"/>
                </a:solidFill>
                <a:latin typeface="firacode" charset="0"/>
                <a:cs typeface="firacode" charset="0"/>
              </a:rPr>
              <a:t>Variable Shadowing :</a:t>
            </a:r>
            <a:endParaRPr lang="en-US" sz="2000">
              <a:solidFill>
                <a:srgbClr val="FF0000"/>
              </a:solidFill>
              <a:latin typeface="firacode" charset="0"/>
              <a:cs typeface="firacode" charset="0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1501140" y="1579245"/>
            <a:ext cx="72561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>
                <a:solidFill>
                  <a:schemeClr val="accent6"/>
                </a:solidFill>
                <a:latin typeface="firacode" charset="0"/>
                <a:cs typeface="firacode" charset="0"/>
              </a:rPr>
              <a:t>A class have same variable name in different scope is called the variable shadowing.</a:t>
            </a: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330325" y="2372360"/>
            <a:ext cx="42799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>
                <a:solidFill>
                  <a:srgbClr val="FF0000"/>
                </a:solidFill>
                <a:latin typeface="firacode" charset="0"/>
                <a:cs typeface="firacode" charset="0"/>
              </a:rPr>
              <a:t>Note :</a:t>
            </a:r>
            <a:endParaRPr lang="en-US" sz="2000">
              <a:solidFill>
                <a:srgbClr val="FF0000"/>
              </a:solidFill>
              <a:latin typeface="firacode" charset="0"/>
              <a:cs typeface="firacode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756410" y="2921000"/>
            <a:ext cx="72561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>
                <a:solidFill>
                  <a:schemeClr val="accent6"/>
                </a:solidFill>
                <a:latin typeface="firacode" charset="0"/>
                <a:cs typeface="firacode" charset="0"/>
              </a:rPr>
              <a:t>Method Shadowing is only applicable for static method Only.</a:t>
            </a: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4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1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8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66059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accent3"/>
                </a:solidFill>
              </a:rPr>
              <a:t>JAVA Programming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Hiveed</a:t>
            </a:r>
            <a:r>
              <a:rPr lang="en-GB" sz="1400" dirty="0">
                <a:solidFill>
                  <a:schemeClr val="accent3"/>
                </a:solidFill>
              </a:rPr>
              <a:t>.</a:t>
            </a:r>
            <a:r>
              <a:rPr lang="en-GB" sz="1400" dirty="0"/>
              <a:t>java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1160145" y="626745"/>
            <a:ext cx="42799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>
                <a:solidFill>
                  <a:srgbClr val="FF0000"/>
                </a:solidFill>
                <a:latin typeface="firacode" charset="0"/>
                <a:cs typeface="firacode" charset="0"/>
              </a:rPr>
              <a:t>RunTime PolyMorphism :</a:t>
            </a:r>
            <a:endParaRPr lang="en-US" sz="2000">
              <a:solidFill>
                <a:srgbClr val="FF0000"/>
              </a:solidFill>
              <a:latin typeface="firacode" charset="0"/>
              <a:cs typeface="firacode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1544320" y="1459865"/>
            <a:ext cx="7388225" cy="11684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>
                <a:solidFill>
                  <a:schemeClr val="accent6"/>
                </a:solidFill>
                <a:latin typeface="firacode" charset="0"/>
                <a:cs typeface="firacode" charset="0"/>
                <a:sym typeface="+mn-ea"/>
              </a:rPr>
              <a:t>The method caller is associated with the method implementation during the compile time by the Runtime is known as compile time polymorphism.</a:t>
            </a:r>
            <a:endParaRPr lang="en-US">
              <a:solidFill>
                <a:schemeClr val="accent6"/>
              </a:solidFill>
              <a:latin typeface="firacode" charset="0"/>
              <a:cs typeface="firacode" charset="0"/>
              <a:sym typeface="+mn-ea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endParaRPr lang="en-US">
              <a:solidFill>
                <a:schemeClr val="accent6"/>
              </a:solidFill>
              <a:latin typeface="firacode" charset="0"/>
              <a:cs typeface="firacode" charset="0"/>
              <a:sym typeface="+mn-ea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endParaRPr lang="en-US">
              <a:solidFill>
                <a:schemeClr val="accent6"/>
              </a:solidFill>
              <a:latin typeface="firacode" charset="0"/>
              <a:cs typeface="firacode" charset="0"/>
              <a:sym typeface="+mn-ea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>
                <a:solidFill>
                  <a:schemeClr val="accent6"/>
                </a:solidFill>
                <a:latin typeface="firacode" charset="0"/>
                <a:cs typeface="firacode" charset="0"/>
                <a:sym typeface="+mn-ea"/>
              </a:rPr>
              <a:t>Example for Runtime polymorphism is Method Overriding.</a:t>
            </a:r>
            <a:endParaRPr lang="en-US">
              <a:solidFill>
                <a:schemeClr val="accent6"/>
              </a:solidFill>
              <a:latin typeface="firacode" charset="0"/>
              <a:cs typeface="firacode" charset="0"/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287145" y="2994025"/>
            <a:ext cx="42799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>
                <a:solidFill>
                  <a:srgbClr val="FF0000"/>
                </a:solidFill>
                <a:latin typeface="firacode" charset="0"/>
                <a:cs typeface="firacode" charset="0"/>
              </a:rPr>
              <a:t>Method Overriding :</a:t>
            </a:r>
            <a:endParaRPr lang="en-US" sz="2000">
              <a:solidFill>
                <a:srgbClr val="FF0000"/>
              </a:solidFill>
              <a:latin typeface="firacode" charset="0"/>
              <a:cs typeface="firacode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1755775" y="3639185"/>
            <a:ext cx="738822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>
                <a:solidFill>
                  <a:schemeClr val="accent6"/>
                </a:solidFill>
                <a:latin typeface="firacode" charset="0"/>
                <a:cs typeface="firacode" charset="0"/>
                <a:sym typeface="+mn-ea"/>
              </a:rPr>
              <a:t>When a parent and child Class have a same method name and same number , same type of the argument is called the method overloading .</a:t>
            </a:r>
            <a:endParaRPr lang="en-US">
              <a:solidFill>
                <a:schemeClr val="accent6"/>
              </a:solidFill>
              <a:latin typeface="firacode" charset="0"/>
              <a:cs typeface="firacode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49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9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1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355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66059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accent3"/>
                </a:solidFill>
              </a:rPr>
              <a:t>JAVA Programming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Hiveed</a:t>
            </a:r>
            <a:r>
              <a:rPr lang="en-GB" sz="1400" dirty="0">
                <a:solidFill>
                  <a:schemeClr val="accent3"/>
                </a:solidFill>
              </a:rPr>
              <a:t>.</a:t>
            </a:r>
            <a:r>
              <a:rPr lang="en-GB" sz="1400" dirty="0"/>
              <a:t>java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1160145" y="626745"/>
            <a:ext cx="70338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>
                <a:solidFill>
                  <a:srgbClr val="FF0000"/>
                </a:solidFill>
                <a:latin typeface="firacode" charset="0"/>
                <a:cs typeface="firacode" charset="0"/>
              </a:rPr>
              <a:t>Example of method Overloading :</a:t>
            </a:r>
            <a:endParaRPr lang="en-US" sz="2000">
              <a:solidFill>
                <a:srgbClr val="FF0000"/>
              </a:solidFill>
              <a:latin typeface="firacode" charset="0"/>
              <a:cs typeface="firacode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l="4743" t="7482" r="4579" b="7230"/>
          <a:stretch>
            <a:fillRect/>
          </a:stretch>
        </p:blipFill>
        <p:spPr>
          <a:xfrm>
            <a:off x="4682490" y="1121410"/>
            <a:ext cx="4197350" cy="32664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 l="7813" t="16082" r="7427" b="16607"/>
          <a:stretch>
            <a:fillRect/>
          </a:stretch>
        </p:blipFill>
        <p:spPr>
          <a:xfrm>
            <a:off x="1344295" y="1981200"/>
            <a:ext cx="2788920" cy="19507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66059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accent3"/>
                </a:solidFill>
              </a:rPr>
              <a:t>JAVA Programming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Hiveed</a:t>
            </a:r>
            <a:r>
              <a:rPr lang="en-GB" sz="1400" dirty="0">
                <a:solidFill>
                  <a:schemeClr val="accent3"/>
                </a:solidFill>
              </a:rPr>
              <a:t>.</a:t>
            </a:r>
            <a:r>
              <a:rPr lang="en-GB" sz="1400" dirty="0"/>
              <a:t>java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1160145" y="626745"/>
            <a:ext cx="70338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>
                <a:solidFill>
                  <a:srgbClr val="FF0000"/>
                </a:solidFill>
                <a:latin typeface="firacode" charset="0"/>
                <a:cs typeface="firacode" charset="0"/>
              </a:rPr>
              <a:t>Example of Constructor Overloading :</a:t>
            </a:r>
            <a:endParaRPr lang="en-US" sz="2000">
              <a:solidFill>
                <a:srgbClr val="FF0000"/>
              </a:solidFill>
              <a:latin typeface="firacode" charset="0"/>
              <a:cs typeface="firacode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l="4037" t="6999" r="4377" b="7691"/>
          <a:stretch>
            <a:fillRect/>
          </a:stretch>
        </p:blipFill>
        <p:spPr>
          <a:xfrm>
            <a:off x="4566920" y="1322705"/>
            <a:ext cx="4278630" cy="289496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 l="5901" t="15195" r="5998" b="14532"/>
          <a:stretch>
            <a:fillRect/>
          </a:stretch>
        </p:blipFill>
        <p:spPr>
          <a:xfrm>
            <a:off x="1303020" y="1843405"/>
            <a:ext cx="3090545" cy="1682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Programming Language Workshop for Beginners by Slidesgo">
  <a:themeElements>
    <a:clrScheme name="Simple Light">
      <a:dk1>
        <a:srgbClr val="2E323B"/>
      </a:dk1>
      <a:lt1>
        <a:srgbClr val="FF5858"/>
      </a:lt1>
      <a:dk2>
        <a:srgbClr val="72D9F0"/>
      </a:dk2>
      <a:lt2>
        <a:srgbClr val="FCC642"/>
      </a:lt2>
      <a:accent1>
        <a:srgbClr val="DBA0DB"/>
      </a:accent1>
      <a:accent2>
        <a:srgbClr val="A5CF27"/>
      </a:accent2>
      <a:accent3>
        <a:srgbClr val="E7E7E7"/>
      </a:accent3>
      <a:accent4>
        <a:srgbClr val="707070"/>
      </a:accent4>
      <a:accent5>
        <a:srgbClr val="16191F"/>
      </a:accent5>
      <a:accent6>
        <a:srgbClr val="FFFFFF"/>
      </a:accent6>
      <a:hlink>
        <a:srgbClr val="FF58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2080</Words>
  <Application>WPS Presentation</Application>
  <PresentationFormat>On-screen Show (16:9)</PresentationFormat>
  <Paragraphs>130</Paragraphs>
  <Slides>12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4" baseType="lpstr">
      <vt:lpstr>Arial</vt:lpstr>
      <vt:lpstr>SimSun</vt:lpstr>
      <vt:lpstr>Wingdings</vt:lpstr>
      <vt:lpstr>Arial</vt:lpstr>
      <vt:lpstr>Fira Code</vt:lpstr>
      <vt:lpstr>Segoe Print</vt:lpstr>
      <vt:lpstr>firacode</vt:lpstr>
      <vt:lpstr>Wingdings</vt:lpstr>
      <vt:lpstr>Microsoft YaHei</vt:lpstr>
      <vt:lpstr>Arial Unicode MS</vt:lpstr>
      <vt:lpstr>Consolas</vt:lpstr>
      <vt:lpstr>Programming Language Workshop for Beginners by Slidesgo</vt:lpstr>
      <vt:lpstr>Programming JAVA {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JAVA {</dc:title>
  <dc:creator>Chandra Sekar .T.M</dc:creator>
  <cp:lastModifiedBy>DELL</cp:lastModifiedBy>
  <cp:revision>5</cp:revision>
  <dcterms:created xsi:type="dcterms:W3CDTF">2024-05-18T11:00:00Z</dcterms:created>
  <dcterms:modified xsi:type="dcterms:W3CDTF">2024-06-30T19:53:04Z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3244DF75FAAB432B9AADC48D4BA8AE48_13</vt:lpwstr>
  </property>
  <property fmtid="{D5CDD505-2E9C-101B-9397-08002B2CF9AE}" pid="3" name="KSOProductBuildVer">
    <vt:lpwstr>1033-12.2.0.17119</vt:lpwstr>
  </property>
</Properties>
</file>