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307" r:id="rId6"/>
    <p:sldId id="308" r:id="rId7"/>
    <p:sldId id="314" r:id="rId8"/>
    <p:sldId id="315" r:id="rId9"/>
    <p:sldId id="316" r:id="rId10"/>
    <p:sldId id="317" r:id="rId11"/>
    <p:sldId id="318" r:id="rId12"/>
    <p:sldId id="319" r:id="rId13"/>
    <p:sldId id="31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3" userDrawn="1">
          <p15:clr>
            <a:srgbClr val="A4A3A4"/>
          </p15:clr>
        </p15:guide>
        <p15:guide id="2" pos="2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62" y="72"/>
      </p:cViewPr>
      <p:guideLst>
        <p:guide orient="horz" pos="1603"/>
        <p:guide pos="2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lvl="0"/>
            <a:r>
              <a:rPr lang="en-GB" dirty="0">
                <a:solidFill>
                  <a:schemeClr val="accent2"/>
                </a:solidFill>
              </a:rPr>
              <a:t>JAVA </a:t>
            </a:r>
            <a:r>
              <a:rPr lang="en-GB" dirty="0"/>
              <a:t>Programming</a:t>
            </a:r>
            <a:r>
              <a:rPr lang="en-GB"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124273" y="2682414"/>
            <a:ext cx="7086596" cy="517499"/>
          </a:xfrm>
          <a:prstGeom prst="rect">
            <a:avLst/>
          </a:prstGeom>
        </p:spPr>
        <p:txBody>
          <a:bodyPr spcFirstLastPara="1" wrap="square" lIns="91425" tIns="91425" rIns="91425" bIns="91425" anchor="ctr" anchorCtr="0">
            <a:noAutofit/>
          </a:bodyPr>
          <a:lstStyle/>
          <a:p>
            <a:pPr marL="0" indent="0"/>
            <a:r>
              <a:rPr lang="en-GB" dirty="0"/>
              <a:t>/* Here is where your </a:t>
            </a:r>
            <a:r>
              <a:rPr lang="en-IN" altLang="en-GB" dirty="0"/>
              <a:t>journey for your dream</a:t>
            </a:r>
            <a:r>
              <a:rPr lang="en-GB" dirty="0"/>
              <a:t> begins */</a:t>
            </a:r>
            <a:endParaRPr lang="en-GB" dirty="0"/>
          </a:p>
          <a:p>
            <a:pPr marL="0" lvl="0" indent="0" algn="l" rtl="0">
              <a:spcBef>
                <a:spcPts val="0"/>
              </a:spcBef>
              <a:spcAft>
                <a:spcPts val="0"/>
              </a:spcAft>
              <a:buNone/>
            </a:pP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dirty="0">
                <a:solidFill>
                  <a:schemeClr val="accent3"/>
                </a:solidFill>
              </a:rPr>
              <a:t>JAVA Programming</a:t>
            </a:r>
            <a:endParaRPr sz="1400"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6"/>
                </a:solidFill>
              </a:rPr>
              <a:t>JAVA PROGRAMMING ;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Hiveed</a:t>
            </a:r>
            <a:r>
              <a:rPr lang="en-GB" sz="1400" dirty="0">
                <a:solidFill>
                  <a:schemeClr val="accent3"/>
                </a:solidFill>
              </a:rPr>
              <a:t>.</a:t>
            </a:r>
            <a:r>
              <a:rPr lang="en-GB" sz="1400" dirty="0"/>
              <a:t>java</a:t>
            </a:r>
            <a:endParaRPr sz="1400"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58"/>
                                        </p:tgtEl>
                                        <p:attrNameLst>
                                          <p:attrName>style.visibility</p:attrName>
                                        </p:attrNameLst>
                                      </p:cBhvr>
                                      <p:to>
                                        <p:strVal val="visible"/>
                                      </p:to>
                                    </p:set>
                                    <p:animEffect transition="in" filter="fade">
                                      <p:cBhvr>
                                        <p:cTn id="7" dur="5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61">
                                            <p:txEl>
                                              <p:pRg st="0" end="0"/>
                                            </p:txEl>
                                          </p:spTgt>
                                        </p:tgtEl>
                                        <p:attrNameLst>
                                          <p:attrName>style.visibility</p:attrName>
                                        </p:attrNameLst>
                                      </p:cBhvr>
                                      <p:to>
                                        <p:strVal val="visible"/>
                                      </p:to>
                                    </p:set>
                                    <p:animEffect transition="in" filter="fade">
                                      <p:cBhvr>
                                        <p:cTn id="12" dur="500"/>
                                        <p:tgtEl>
                                          <p:spTgt spid="4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59">
                                            <p:txEl>
                                              <p:pRg st="0" end="0"/>
                                            </p:txEl>
                                          </p:spTgt>
                                        </p:tgtEl>
                                        <p:attrNameLst>
                                          <p:attrName>style.visibility</p:attrName>
                                        </p:attrNameLst>
                                      </p:cBhvr>
                                      <p:to>
                                        <p:strVal val="visible"/>
                                      </p:to>
                                    </p:set>
                                    <p:animEffect transition="in" filter="fade">
                                      <p:cBhvr>
                                        <p:cTn id="17" dur="500"/>
                                        <p:tgtEl>
                                          <p:spTgt spid="4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462"/>
                                        </p:tgtEl>
                                        <p:attrNameLst>
                                          <p:attrName>style.visibility</p:attrName>
                                        </p:attrNameLst>
                                      </p:cBhvr>
                                      <p:to>
                                        <p:strVal val="visible"/>
                                      </p:to>
                                    </p:set>
                                    <p:animEffect transition="in" filter="fade">
                                      <p:cBhvr>
                                        <p:cTn id="22"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build="p"/>
      <p:bldP spid="46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06" y="689255"/>
            <a:ext cx="7290600" cy="541200"/>
          </a:xfrm>
        </p:spPr>
        <p:txBody>
          <a:bodyPr/>
          <a:lstStyle/>
          <a:p>
            <a:r>
              <a:rPr lang="en-IN" dirty="0">
                <a:solidFill>
                  <a:srgbClr val="00B050"/>
                </a:solidFill>
              </a:rPr>
              <a:t>Main Method :</a:t>
            </a:r>
            <a:endParaRPr lang="en-IN" dirty="0">
              <a:solidFill>
                <a:srgbClr val="00B050"/>
              </a:solidFill>
            </a:endParaRPr>
          </a:p>
        </p:txBody>
      </p:sp>
      <p:sp>
        <p:nvSpPr>
          <p:cNvPr id="3" name="Google Shape;494;p29"/>
          <p:cNvSpPr txBox="1"/>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dirty="0">
                <a:solidFill>
                  <a:schemeClr val="accent6"/>
                </a:solidFill>
              </a:rPr>
              <a:t>Hiveed.java</a:t>
            </a:r>
            <a:endParaRPr lang="en-IN" dirty="0">
              <a:solidFill>
                <a:schemeClr val="accent6"/>
              </a:solidFill>
            </a:endParaRPr>
          </a:p>
        </p:txBody>
      </p:sp>
      <p:sp>
        <p:nvSpPr>
          <p:cNvPr id="5" name="Title 1"/>
          <p:cNvSpPr txBox="1"/>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endParaRPr lang="en-IN" dirty="0"/>
          </a:p>
        </p:txBody>
      </p:sp>
      <p:sp>
        <p:nvSpPr>
          <p:cNvPr id="6" name="TextBox 5"/>
          <p:cNvSpPr txBox="1"/>
          <p:nvPr/>
        </p:nvSpPr>
        <p:spPr>
          <a:xfrm>
            <a:off x="904875" y="1214731"/>
            <a:ext cx="4514850" cy="2799715"/>
          </a:xfrm>
          <a:prstGeom prst="rect">
            <a:avLst/>
          </a:prstGeom>
          <a:noFill/>
        </p:spPr>
        <p:txBody>
          <a:bodyPr wrap="square" rtlCol="0">
            <a:spAutoFit/>
          </a:bodyPr>
          <a:lstStyle/>
          <a:p>
            <a:pPr marL="0" indent="0">
              <a:buFont typeface="Wingdings" panose="05000000000000000000" charset="0"/>
              <a:buNone/>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String[] </a:t>
            </a:r>
            <a:r>
              <a:rPr lang="en-US" altLang="en-GB" sz="1600" b="1"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args</a:t>
            </a: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a:t>
            </a: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0" indent="0">
              <a:buFont typeface="Wingdings" panose="05000000000000000000" charset="0"/>
              <a:buNone/>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The main() method also accepts some data from the user. It accepts a group of strings, which is called a string array. It is used to hold the command line arguments in the form of string values.</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Here, </a:t>
            </a:r>
            <a:r>
              <a:rPr lang="en-US" sz="1600"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agrs</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is the array name, and it is of String type.</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p:cNvSpPr txBox="1"/>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dirty="0">
                <a:solidFill>
                  <a:schemeClr val="accent3"/>
                </a:solidFill>
              </a:rPr>
              <a:t> JAVA Programming </a:t>
            </a:r>
            <a:endParaRPr lang="en-IN" dirty="0">
              <a:solidFill>
                <a:schemeClr val="accent3"/>
              </a:solidFill>
            </a:endParaRPr>
          </a:p>
        </p:txBody>
      </p:sp>
      <p:pic>
        <p:nvPicPr>
          <p:cNvPr id="4" name="Picture 3" descr="MAIN"/>
          <p:cNvPicPr>
            <a:picLocks noChangeAspect="1"/>
          </p:cNvPicPr>
          <p:nvPr>
            <p:custDataLst>
              <p:tags r:id="rId1"/>
            </p:custDataLst>
          </p:nvPr>
        </p:nvPicPr>
        <p:blipFill>
          <a:blip r:embed="rId2"/>
          <a:srcRect l="7403" t="15889" r="7069" b="14764"/>
          <a:stretch>
            <a:fillRect/>
          </a:stretch>
        </p:blipFill>
        <p:spPr>
          <a:xfrm>
            <a:off x="5419725" y="1056005"/>
            <a:ext cx="3472180" cy="2964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Packages {</a:t>
            </a:r>
            <a:br>
              <a:rPr lang="en-US" sz="2800" dirty="0"/>
            </a:br>
            <a:r>
              <a:rPr lang="en-IN" dirty="0">
                <a:solidFill>
                  <a:srgbClr val="00B050"/>
                </a:solidFill>
              </a:rPr>
              <a:t> </a:t>
            </a:r>
            <a:endParaRPr lang="en-IN" dirty="0">
              <a:solidFill>
                <a:srgbClr val="00B050"/>
              </a:solidFill>
            </a:endParaRPr>
          </a:p>
        </p:txBody>
      </p:sp>
      <p:sp>
        <p:nvSpPr>
          <p:cNvPr id="3" name="Google Shape;494;p29"/>
          <p:cNvSpPr txBox="1"/>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dirty="0">
                <a:solidFill>
                  <a:schemeClr val="accent6"/>
                </a:solidFill>
              </a:rPr>
              <a:t>Hiveed.java</a:t>
            </a:r>
            <a:endParaRPr lang="en-IN" dirty="0">
              <a:solidFill>
                <a:schemeClr val="accent6"/>
              </a:solidFill>
            </a:endParaRPr>
          </a:p>
        </p:txBody>
      </p:sp>
      <p:sp>
        <p:nvSpPr>
          <p:cNvPr id="5" name="Title 1"/>
          <p:cNvSpPr txBox="1"/>
          <p:nvPr/>
        </p:nvSpPr>
        <p:spPr>
          <a:xfrm>
            <a:off x="8075329" y="3326958"/>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endParaRPr lang="en-IN" dirty="0"/>
          </a:p>
        </p:txBody>
      </p:sp>
      <p:sp>
        <p:nvSpPr>
          <p:cNvPr id="6" name="TextBox 5"/>
          <p:cNvSpPr txBox="1"/>
          <p:nvPr/>
        </p:nvSpPr>
        <p:spPr>
          <a:xfrm>
            <a:off x="1068671" y="1181616"/>
            <a:ext cx="7929561" cy="2308324"/>
          </a:xfrm>
          <a:prstGeom prst="rect">
            <a:avLst/>
          </a:prstGeom>
          <a:noFill/>
        </p:spPr>
        <p:txBody>
          <a:bodyPr wrap="square" rtlCol="0">
            <a:spAutoFit/>
          </a:bodyPr>
          <a:lstStyle/>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In small projects all the java files have unique names . </a:t>
            </a:r>
            <a:r>
              <a:rPr lang="en-US" sz="1600"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so,it</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is not difficult to put them in a single folder.</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But in the case of huge project where number of java files is large, it is very difficult to put files in a single folder.</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It is not possible t store two java files with same name in the same folder because it may occur naming conflict.</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Google Shape;493;p29"/>
          <p:cNvSpPr txBox="1"/>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dirty="0">
                <a:solidFill>
                  <a:schemeClr val="accent3"/>
                </a:solidFill>
              </a:rPr>
              <a:t> JAVA Programming </a:t>
            </a:r>
            <a:endParaRPr lang="en-IN"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584381" y="1622538"/>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482" name="Google Shape;482;p29"/>
          <p:cNvSpPr txBox="1">
            <a:spLocks noGrp="1"/>
          </p:cNvSpPr>
          <p:nvPr>
            <p:ph type="subTitle" idx="2"/>
          </p:nvPr>
        </p:nvSpPr>
        <p:spPr>
          <a:xfrm>
            <a:off x="2446225" y="1624919"/>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Syntax ; </a:t>
            </a:r>
            <a:endParaRPr dirty="0"/>
          </a:p>
        </p:txBody>
      </p:sp>
      <p:sp>
        <p:nvSpPr>
          <p:cNvPr id="483" name="Google Shape;483;p29"/>
          <p:cNvSpPr txBox="1">
            <a:spLocks noGrp="1"/>
          </p:cNvSpPr>
          <p:nvPr>
            <p:ph type="title" idx="3"/>
          </p:nvPr>
        </p:nvSpPr>
        <p:spPr>
          <a:xfrm flipH="1">
            <a:off x="2800118" y="2328465"/>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dirty="0"/>
          </a:p>
        </p:txBody>
      </p:sp>
      <p:sp>
        <p:nvSpPr>
          <p:cNvPr id="485" name="Google Shape;485;p29"/>
          <p:cNvSpPr txBox="1">
            <a:spLocks noGrp="1"/>
          </p:cNvSpPr>
          <p:nvPr>
            <p:ph type="subTitle" idx="5"/>
          </p:nvPr>
        </p:nvSpPr>
        <p:spPr>
          <a:xfrm>
            <a:off x="3672218" y="2328453"/>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Class ;</a:t>
            </a:r>
            <a:endParaRPr dirty="0"/>
          </a:p>
        </p:txBody>
      </p:sp>
      <p:sp>
        <p:nvSpPr>
          <p:cNvPr id="486" name="Google Shape;486;p29"/>
          <p:cNvSpPr txBox="1">
            <a:spLocks noGrp="1"/>
          </p:cNvSpPr>
          <p:nvPr>
            <p:ph type="title" idx="6"/>
          </p:nvPr>
        </p:nvSpPr>
        <p:spPr>
          <a:xfrm flipH="1">
            <a:off x="4150006" y="315177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dirty="0"/>
          </a:p>
        </p:txBody>
      </p:sp>
      <p:sp>
        <p:nvSpPr>
          <p:cNvPr id="488" name="Google Shape;488;p29"/>
          <p:cNvSpPr txBox="1">
            <a:spLocks noGrp="1"/>
          </p:cNvSpPr>
          <p:nvPr>
            <p:ph type="subTitle" idx="8"/>
          </p:nvPr>
        </p:nvSpPr>
        <p:spPr>
          <a:xfrm>
            <a:off x="5022106" y="315176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Methods ;</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Table Of </a:t>
            </a:r>
            <a:r>
              <a:rPr lang="en-GB" dirty="0">
                <a:solidFill>
                  <a:schemeClr val="accent2"/>
                </a:solidFill>
              </a:rPr>
              <a:t>‘Contents’</a:t>
            </a:r>
            <a:r>
              <a:rPr lang="en-GB" dirty="0"/>
              <a:t> </a:t>
            </a:r>
            <a:r>
              <a:rPr lang="en-GB"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solidFill>
                  <a:schemeClr val="accent3"/>
                </a:solidFill>
              </a:rPr>
              <a:t>JAVA Programming</a:t>
            </a:r>
            <a:endParaRPr lang="en-IN"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solidFill>
                  <a:schemeClr val="accent3"/>
                </a:solidFill>
              </a:rPr>
              <a:t>H</a:t>
            </a:r>
            <a:r>
              <a:rPr lang="en-GB" sz="1400" dirty="0">
                <a:solidFill>
                  <a:schemeClr val="accent3"/>
                </a:solidFill>
              </a:rPr>
              <a:t>iveed.java</a:t>
            </a:r>
            <a:endParaRPr sz="1400" dirty="0">
              <a:solidFill>
                <a:schemeClr val="accent3"/>
              </a:solidFill>
            </a:endParaRPr>
          </a:p>
        </p:txBody>
      </p:sp>
      <p:sp>
        <p:nvSpPr>
          <p:cNvPr id="2" name="Google Shape;486;p29"/>
          <p:cNvSpPr txBox="1"/>
          <p:nvPr/>
        </p:nvSpPr>
        <p:spPr>
          <a:xfrm flipH="1">
            <a:off x="5929118" y="3636667"/>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GB" dirty="0"/>
              <a:t>04</a:t>
            </a:r>
            <a:endParaRPr lang="en-GB" dirty="0"/>
          </a:p>
        </p:txBody>
      </p:sp>
      <p:sp>
        <p:nvSpPr>
          <p:cNvPr id="3" name="Google Shape;488;p29"/>
          <p:cNvSpPr txBox="1"/>
          <p:nvPr/>
        </p:nvSpPr>
        <p:spPr>
          <a:xfrm>
            <a:off x="6586606" y="3616025"/>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IN" dirty="0">
                <a:solidFill>
                  <a:schemeClr val="accent5">
                    <a:lumMod val="25000"/>
                    <a:lumOff val="75000"/>
                  </a:schemeClr>
                </a:solidFill>
              </a:rPr>
              <a:t>Packages ;</a:t>
            </a:r>
            <a:endParaRPr lang="en-IN" dirty="0">
              <a:solidFill>
                <a:schemeClr val="accent5">
                  <a:lumMod val="25000"/>
                  <a:lumOff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89"/>
                                        </p:tgtEl>
                                        <p:attrNameLst>
                                          <p:attrName>style.visibility</p:attrName>
                                        </p:attrNameLst>
                                      </p:cBhvr>
                                      <p:to>
                                        <p:strVal val="visible"/>
                                      </p:to>
                                    </p:set>
                                    <p:animEffect transition="in" filter="fade">
                                      <p:cBhvr>
                                        <p:cTn id="7" dur="500"/>
                                        <p:tgtEl>
                                          <p:spTgt spid="4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82">
                                            <p:txEl>
                                              <p:pRg st="0" end="0"/>
                                            </p:txEl>
                                          </p:spTgt>
                                        </p:tgtEl>
                                        <p:attrNameLst>
                                          <p:attrName>style.visibility</p:attrName>
                                        </p:attrNameLst>
                                      </p:cBhvr>
                                      <p:to>
                                        <p:strVal val="visible"/>
                                      </p:to>
                                    </p:set>
                                    <p:animEffect transition="in" filter="fade">
                                      <p:cBhvr>
                                        <p:cTn id="12" dur="500"/>
                                        <p:tgtEl>
                                          <p:spTgt spid="4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80"/>
                                        </p:tgtEl>
                                        <p:attrNameLst>
                                          <p:attrName>style.visibility</p:attrName>
                                        </p:attrNameLst>
                                      </p:cBhvr>
                                      <p:to>
                                        <p:strVal val="visible"/>
                                      </p:to>
                                    </p:set>
                                    <p:animEffect transition="in" filter="fade">
                                      <p:cBhvr>
                                        <p:cTn id="17" dur="500"/>
                                        <p:tgtEl>
                                          <p:spTgt spid="4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485">
                                            <p:txEl>
                                              <p:pRg st="0" end="0"/>
                                            </p:txEl>
                                          </p:spTgt>
                                        </p:tgtEl>
                                        <p:attrNameLst>
                                          <p:attrName>style.visibility</p:attrName>
                                        </p:attrNameLst>
                                      </p:cBhvr>
                                      <p:to>
                                        <p:strVal val="visible"/>
                                      </p:to>
                                    </p:set>
                                    <p:animEffect transition="in" filter="fade">
                                      <p:cBhvr>
                                        <p:cTn id="22" dur="500"/>
                                        <p:tgtEl>
                                          <p:spTgt spid="48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483"/>
                                        </p:tgtEl>
                                        <p:attrNameLst>
                                          <p:attrName>style.visibility</p:attrName>
                                        </p:attrNameLst>
                                      </p:cBhvr>
                                      <p:to>
                                        <p:strVal val="visible"/>
                                      </p:to>
                                    </p:set>
                                    <p:animEffect transition="in" filter="fade">
                                      <p:cBhvr>
                                        <p:cTn id="27" dur="500"/>
                                        <p:tgtEl>
                                          <p:spTgt spid="4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488">
                                            <p:txEl>
                                              <p:pRg st="0" end="0"/>
                                            </p:txEl>
                                          </p:spTgt>
                                        </p:tgtEl>
                                        <p:attrNameLst>
                                          <p:attrName>style.visibility</p:attrName>
                                        </p:attrNameLst>
                                      </p:cBhvr>
                                      <p:to>
                                        <p:strVal val="visible"/>
                                      </p:to>
                                    </p:set>
                                    <p:animEffect transition="in" filter="fade">
                                      <p:cBhvr>
                                        <p:cTn id="32" dur="500"/>
                                        <p:tgtEl>
                                          <p:spTgt spid="48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486"/>
                                        </p:tgtEl>
                                        <p:attrNameLst>
                                          <p:attrName>style.visibility</p:attrName>
                                        </p:attrNameLst>
                                      </p:cBhvr>
                                      <p:to>
                                        <p:strVal val="visible"/>
                                      </p:to>
                                    </p:set>
                                    <p:animEffect transition="in" filter="fade">
                                      <p:cBhvr>
                                        <p:cTn id="37" dur="500"/>
                                        <p:tgtEl>
                                          <p:spTgt spid="48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iterate type="lt">
                                    <p:tmPct val="10000"/>
                                  </p:iterate>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iterate type="lt">
                                    <p:tmPct val="10000"/>
                                  </p:iterate>
                                  <p:childTnLst>
                                    <p:set>
                                      <p:cBhvr>
                                        <p:cTn id="46" dur="1" fill="hold">
                                          <p:stCondLst>
                                            <p:cond delay="0"/>
                                          </p:stCondLst>
                                        </p:cTn>
                                        <p:tgtEl>
                                          <p:spTgt spid="3">
                                            <p:txEl>
                                              <p:pRg st="0" end="0"/>
                                            </p:txEl>
                                          </p:spTgt>
                                        </p:tgtEl>
                                        <p:attrNameLst>
                                          <p:attrName>style.visibility</p:attrName>
                                        </p:attrNameLst>
                                      </p:cBhvr>
                                      <p:to>
                                        <p:strVal val="visible"/>
                                      </p:to>
                                    </p:set>
                                    <p:animEffect transition="in" filter="fade">
                                      <p:cBhvr>
                                        <p:cTn id="47" dur="500"/>
                                        <p:tgtEl>
                                          <p:spTgt spid="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0"/>
                                        </p:tgtEl>
                                        <p:attrNameLst>
                                          <p:attrName>style.visibility</p:attrName>
                                        </p:attrNameLst>
                                      </p:cBhvr>
                                      <p:to>
                                        <p:strVal val="visible"/>
                                      </p:to>
                                    </p:set>
                                    <p:animEffect transition="in" filter="fade">
                                      <p:cBhvr>
                                        <p:cTn id="52" dur="5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 grpId="0"/>
      <p:bldP spid="482" grpId="0" build="p"/>
      <p:bldP spid="483" grpId="0"/>
      <p:bldP spid="485" grpId="0" build="p"/>
      <p:bldP spid="486" grpId="0"/>
      <p:bldP spid="488" grpId="0" build="p"/>
      <p:bldP spid="489" grpId="0"/>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Syntax</a:t>
            </a:r>
            <a:r>
              <a:rPr lang="en-IN" dirty="0"/>
              <a:t> </a:t>
            </a:r>
            <a:r>
              <a:rPr lang="en-IN" dirty="0">
                <a:solidFill>
                  <a:srgbClr val="00B050"/>
                </a:solidFill>
              </a:rPr>
              <a:t>:</a:t>
            </a:r>
            <a:endParaRPr lang="en-IN" dirty="0">
              <a:solidFill>
                <a:srgbClr val="00B050"/>
              </a:solidFill>
            </a:endParaRPr>
          </a:p>
        </p:txBody>
      </p:sp>
      <p:sp>
        <p:nvSpPr>
          <p:cNvPr id="3" name="Google Shape;494;p29"/>
          <p:cNvSpPr txBox="1"/>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dirty="0">
                <a:solidFill>
                  <a:schemeClr val="accent6"/>
                </a:solidFill>
              </a:rPr>
              <a:t>Hiveed.java</a:t>
            </a:r>
            <a:endParaRPr lang="en-IN" dirty="0">
              <a:solidFill>
                <a:schemeClr val="accent6"/>
              </a:solidFill>
            </a:endParaRPr>
          </a:p>
        </p:txBody>
      </p:sp>
      <p:sp>
        <p:nvSpPr>
          <p:cNvPr id="6" name="TextBox 5"/>
          <p:cNvSpPr txBox="1"/>
          <p:nvPr/>
        </p:nvSpPr>
        <p:spPr>
          <a:xfrm>
            <a:off x="1579322" y="1257775"/>
            <a:ext cx="6418455" cy="2530475"/>
          </a:xfrm>
          <a:prstGeom prst="rect">
            <a:avLst/>
          </a:prstGeom>
          <a:noFill/>
        </p:spPr>
        <p:txBody>
          <a:bodyPr wrap="square" rtlCol="0">
            <a:spAutoFit/>
          </a:bodyPr>
          <a:lstStyle/>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Every programming language has its own syntax as well as human language.</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p>
            <a:pPr marL="342900" indent="-342900">
              <a:buClr>
                <a:srgbClr val="FFFFFF"/>
              </a:buClr>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Java Syntax is a basic of the language, all the main rules, commands, constructions to write programs that the compiler and computer “understands”.</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It provides a way to write algorithms, specify data structures, and control the flow of execution to perform required tasks.</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p>
            <a:pPr marL="285750" indent="-285750">
              <a:buClr>
                <a:srgbClr val="FFFFFF"/>
              </a:buClr>
              <a:buFont typeface="Wingdings" panose="05000000000000000000" charset="0"/>
              <a:buChar char="Ø"/>
            </a:pPr>
            <a:endParaRPr lang="en-IN" sz="1450" dirty="0"/>
          </a:p>
        </p:txBody>
      </p:sp>
      <p:sp>
        <p:nvSpPr>
          <p:cNvPr id="7" name="Google Shape;493;p29"/>
          <p:cNvSpPr txBox="1"/>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dirty="0">
                <a:solidFill>
                  <a:schemeClr val="accent3"/>
                </a:solidFill>
              </a:rPr>
              <a:t> JAVA Programming </a:t>
            </a:r>
            <a:endParaRPr lang="en-IN"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Class :</a:t>
            </a:r>
            <a:endParaRPr lang="en-IN" dirty="0">
              <a:solidFill>
                <a:srgbClr val="00B050"/>
              </a:solidFill>
            </a:endParaRPr>
          </a:p>
        </p:txBody>
      </p:sp>
      <p:sp>
        <p:nvSpPr>
          <p:cNvPr id="3" name="Google Shape;494;p29"/>
          <p:cNvSpPr txBox="1"/>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dirty="0">
                <a:solidFill>
                  <a:schemeClr val="accent6"/>
                </a:solidFill>
              </a:rPr>
              <a:t>Hiveed.java</a:t>
            </a:r>
            <a:endParaRPr lang="en-IN" dirty="0">
              <a:solidFill>
                <a:schemeClr val="accent6"/>
              </a:solidFill>
            </a:endParaRPr>
          </a:p>
        </p:txBody>
      </p:sp>
      <p:sp>
        <p:nvSpPr>
          <p:cNvPr id="6" name="TextBox 5"/>
          <p:cNvSpPr txBox="1"/>
          <p:nvPr/>
        </p:nvSpPr>
        <p:spPr>
          <a:xfrm>
            <a:off x="933020" y="1477884"/>
            <a:ext cx="4514850" cy="2168525"/>
          </a:xfrm>
          <a:prstGeom prst="rect">
            <a:avLst/>
          </a:prstGeom>
          <a:noFill/>
        </p:spPr>
        <p:txBody>
          <a:bodyPr wrap="square" rtlCol="0">
            <a:spAutoFit/>
          </a:bodyPr>
          <a:lstStyle/>
          <a:p>
            <a:pPr marL="285750" indent="-285750">
              <a:buClr>
                <a:srgbClr val="FFFFFF"/>
              </a:buClr>
              <a:buFont typeface="Wingdings" panose="05000000000000000000" charset="0"/>
              <a:buChar char="Ø"/>
            </a:pPr>
            <a:r>
              <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 class is a basic building block. It can be defined as template or Blueprint.</a:t>
            </a: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285750" indent="-285750">
              <a:buClr>
                <a:srgbClr val="FFFFFF"/>
              </a:buClr>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285750" indent="-285750">
              <a:buClr>
                <a:srgbClr val="FFFFFF"/>
              </a:buClr>
              <a:buFont typeface="Wingdings" panose="05000000000000000000" charset="0"/>
              <a:buChar char="Ø"/>
            </a:pPr>
            <a:r>
              <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Class is used to initialize the object.</a:t>
            </a: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285750" indent="-285750">
              <a:buClr>
                <a:srgbClr val="FFFFFF"/>
              </a:buClr>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285750" indent="-285750">
              <a:buClr>
                <a:srgbClr val="FFFFFF"/>
              </a:buClr>
              <a:buFont typeface="Wingdings" panose="05000000000000000000" charset="0"/>
              <a:buChar char="Ø"/>
            </a:pPr>
            <a:r>
              <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For example, an Employee class may contain all the employee details in the form of variables and methods.</a:t>
            </a: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p:cNvSpPr txBox="1"/>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dirty="0">
                <a:solidFill>
                  <a:schemeClr val="accent3"/>
                </a:solidFill>
              </a:rPr>
              <a:t> JAVA Programming </a:t>
            </a:r>
            <a:endParaRPr lang="en-IN" dirty="0">
              <a:solidFill>
                <a:schemeClr val="accent3"/>
              </a:solidFill>
            </a:endParaRPr>
          </a:p>
        </p:txBody>
      </p:sp>
      <p:pic>
        <p:nvPicPr>
          <p:cNvPr id="9" name="Picture 8" descr="code"/>
          <p:cNvPicPr>
            <a:picLocks noChangeAspect="1"/>
          </p:cNvPicPr>
          <p:nvPr/>
        </p:nvPicPr>
        <p:blipFill>
          <a:blip r:embed="rId1"/>
          <a:srcRect l="7403" t="13553" r="7153" b="13865"/>
          <a:stretch>
            <a:fillRect/>
          </a:stretch>
        </p:blipFill>
        <p:spPr>
          <a:xfrm>
            <a:off x="5364480" y="1010285"/>
            <a:ext cx="3500120" cy="2627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Methods :</a:t>
            </a:r>
            <a:endParaRPr lang="en-IN" dirty="0">
              <a:solidFill>
                <a:srgbClr val="00B050"/>
              </a:solidFill>
            </a:endParaRPr>
          </a:p>
        </p:txBody>
      </p:sp>
      <p:sp>
        <p:nvSpPr>
          <p:cNvPr id="3" name="Google Shape;494;p29"/>
          <p:cNvSpPr txBox="1"/>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dirty="0">
                <a:solidFill>
                  <a:schemeClr val="accent6"/>
                </a:solidFill>
              </a:rPr>
              <a:t>Hiveed.java</a:t>
            </a:r>
            <a:endParaRPr lang="en-IN" dirty="0">
              <a:solidFill>
                <a:schemeClr val="accent6"/>
              </a:solidFill>
            </a:endParaRPr>
          </a:p>
        </p:txBody>
      </p:sp>
      <p:sp>
        <p:nvSpPr>
          <p:cNvPr id="5" name="Title 1"/>
          <p:cNvSpPr txBox="1"/>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endParaRPr lang="en-IN" dirty="0"/>
          </a:p>
        </p:txBody>
      </p:sp>
      <p:sp>
        <p:nvSpPr>
          <p:cNvPr id="6" name="TextBox 5"/>
          <p:cNvSpPr txBox="1"/>
          <p:nvPr/>
        </p:nvSpPr>
        <p:spPr>
          <a:xfrm>
            <a:off x="847725" y="1257775"/>
            <a:ext cx="4514850" cy="2538095"/>
          </a:xfrm>
          <a:prstGeom prst="rect">
            <a:avLst/>
          </a:prstGeom>
          <a:noFill/>
        </p:spPr>
        <p:txBody>
          <a:bodyPr wrap="square" rtlCol="0">
            <a:spAutoFit/>
          </a:bodyPr>
          <a:lstStyle/>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 method is a block of code </a:t>
            </a:r>
            <a:r>
              <a:rPr lang="en-US" sz="1600"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ehich</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only runs when it is called.</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You can pass data , known as parameters ,into a method.</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Methods are used to perform certain </a:t>
            </a:r>
            <a:r>
              <a:rPr lang="en-US" sz="1600" dirty="0" err="1">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actions,and</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they are also known as functions.</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p:cNvSpPr txBox="1"/>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dirty="0">
                <a:solidFill>
                  <a:schemeClr val="accent3"/>
                </a:solidFill>
              </a:rPr>
              <a:t> JAVA Programming </a:t>
            </a:r>
            <a:endParaRPr lang="en-IN" dirty="0">
              <a:solidFill>
                <a:schemeClr val="accent3"/>
              </a:solidFill>
            </a:endParaRPr>
          </a:p>
        </p:txBody>
      </p:sp>
      <p:pic>
        <p:nvPicPr>
          <p:cNvPr id="4" name="Picture 3" descr="MAIN"/>
          <p:cNvPicPr>
            <a:picLocks noChangeAspect="1"/>
          </p:cNvPicPr>
          <p:nvPr/>
        </p:nvPicPr>
        <p:blipFill>
          <a:blip r:embed="rId1"/>
          <a:srcRect l="7403" t="15889" r="7069" b="14764"/>
          <a:stretch>
            <a:fillRect/>
          </a:stretch>
        </p:blipFill>
        <p:spPr>
          <a:xfrm>
            <a:off x="4935855" y="1056005"/>
            <a:ext cx="3956050" cy="2251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Main Method :</a:t>
            </a:r>
            <a:endParaRPr lang="en-IN" dirty="0">
              <a:solidFill>
                <a:srgbClr val="00B050"/>
              </a:solidFill>
            </a:endParaRPr>
          </a:p>
        </p:txBody>
      </p:sp>
      <p:sp>
        <p:nvSpPr>
          <p:cNvPr id="3" name="Google Shape;494;p29"/>
          <p:cNvSpPr txBox="1"/>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dirty="0">
                <a:solidFill>
                  <a:schemeClr val="accent6"/>
                </a:solidFill>
              </a:rPr>
              <a:t>Hiveed.java</a:t>
            </a:r>
            <a:endParaRPr lang="en-IN" dirty="0">
              <a:solidFill>
                <a:schemeClr val="accent6"/>
              </a:solidFill>
            </a:endParaRPr>
          </a:p>
        </p:txBody>
      </p:sp>
      <p:sp>
        <p:nvSpPr>
          <p:cNvPr id="5" name="Title 1"/>
          <p:cNvSpPr txBox="1"/>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endParaRPr lang="en-IN" dirty="0"/>
          </a:p>
        </p:txBody>
      </p:sp>
      <p:sp>
        <p:nvSpPr>
          <p:cNvPr id="6" name="TextBox 5"/>
          <p:cNvSpPr txBox="1"/>
          <p:nvPr/>
        </p:nvSpPr>
        <p:spPr>
          <a:xfrm>
            <a:off x="1059906" y="1177894"/>
            <a:ext cx="4514850" cy="2353310"/>
          </a:xfrm>
          <a:prstGeom prst="rect">
            <a:avLst/>
          </a:prstGeom>
          <a:noFill/>
        </p:spPr>
        <p:txBody>
          <a:bodyPr wrap="square" rtlCol="0">
            <a:spAutoFit/>
          </a:bodyPr>
          <a:lstStyle/>
          <a:p>
            <a:pPr marL="0" indent="0">
              <a:buClr>
                <a:srgbClr val="FFFFFF"/>
              </a:buClr>
              <a:buFont typeface="Wingdings" panose="05000000000000000000" charset="0"/>
              <a:buNone/>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Public :</a:t>
            </a: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It is an access specifier. We should use a public keyword before the main() method so that JVM can identify the execution point of the program. </a:t>
            </a:r>
            <a:b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br>
            <a:endPar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If we use private, protected, and default before the main() method, it will not be visible to JVM.</a:t>
            </a:r>
            <a:endPar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p:cNvSpPr txBox="1"/>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dirty="0">
                <a:solidFill>
                  <a:schemeClr val="accent3"/>
                </a:solidFill>
              </a:rPr>
              <a:t> JAVA Programming </a:t>
            </a:r>
            <a:endParaRPr lang="en-IN" dirty="0">
              <a:solidFill>
                <a:schemeClr val="accent3"/>
              </a:solidFill>
            </a:endParaRPr>
          </a:p>
        </p:txBody>
      </p:sp>
      <p:pic>
        <p:nvPicPr>
          <p:cNvPr id="4" name="Picture 3" descr="MAIN"/>
          <p:cNvPicPr>
            <a:picLocks noChangeAspect="1"/>
          </p:cNvPicPr>
          <p:nvPr>
            <p:custDataLst>
              <p:tags r:id="rId1"/>
            </p:custDataLst>
          </p:nvPr>
        </p:nvPicPr>
        <p:blipFill>
          <a:blip r:embed="rId2"/>
          <a:srcRect l="7403" t="15889" r="7069" b="14764"/>
          <a:stretch>
            <a:fillRect/>
          </a:stretch>
        </p:blipFill>
        <p:spPr>
          <a:xfrm>
            <a:off x="5574665" y="1123950"/>
            <a:ext cx="3256915" cy="3039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06" y="689255"/>
            <a:ext cx="7290600" cy="541200"/>
          </a:xfrm>
        </p:spPr>
        <p:txBody>
          <a:bodyPr/>
          <a:lstStyle/>
          <a:p>
            <a:r>
              <a:rPr lang="en-IN" dirty="0">
                <a:solidFill>
                  <a:srgbClr val="00B050"/>
                </a:solidFill>
              </a:rPr>
              <a:t>Main Method :</a:t>
            </a:r>
            <a:endParaRPr lang="en-IN" dirty="0">
              <a:solidFill>
                <a:srgbClr val="00B050"/>
              </a:solidFill>
            </a:endParaRPr>
          </a:p>
        </p:txBody>
      </p:sp>
      <p:sp>
        <p:nvSpPr>
          <p:cNvPr id="3" name="Google Shape;494;p29"/>
          <p:cNvSpPr txBox="1"/>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dirty="0">
                <a:solidFill>
                  <a:schemeClr val="accent6"/>
                </a:solidFill>
              </a:rPr>
              <a:t>Hiveed.java</a:t>
            </a:r>
            <a:endParaRPr lang="en-IN" dirty="0">
              <a:solidFill>
                <a:schemeClr val="accent6"/>
              </a:solidFill>
            </a:endParaRPr>
          </a:p>
        </p:txBody>
      </p:sp>
      <p:sp>
        <p:nvSpPr>
          <p:cNvPr id="5" name="Title 1"/>
          <p:cNvSpPr txBox="1"/>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endParaRPr lang="en-IN" dirty="0"/>
          </a:p>
        </p:txBody>
      </p:sp>
      <p:sp>
        <p:nvSpPr>
          <p:cNvPr id="6" name="TextBox 5"/>
          <p:cNvSpPr txBox="1"/>
          <p:nvPr/>
        </p:nvSpPr>
        <p:spPr>
          <a:xfrm>
            <a:off x="1059906" y="1477932"/>
            <a:ext cx="4514850" cy="1799590"/>
          </a:xfrm>
          <a:prstGeom prst="rect">
            <a:avLst/>
          </a:prstGeom>
          <a:noFill/>
        </p:spPr>
        <p:txBody>
          <a:bodyPr wrap="square" rtlCol="0">
            <a:spAutoFit/>
          </a:bodyPr>
          <a:lstStyle/>
          <a:p>
            <a:pPr marL="0" indent="0">
              <a:buClr>
                <a:srgbClr val="FFFFFF"/>
              </a:buClr>
              <a:buFont typeface="Wingdings" panose="05000000000000000000" charset="0"/>
              <a:buNone/>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Void :</a:t>
            </a: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Java, every method has the return type. Void keyword acknowledges the compiler that main() method does not return any value.</a:t>
            </a: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sz="15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p:cNvSpPr txBox="1"/>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dirty="0">
                <a:solidFill>
                  <a:schemeClr val="accent3"/>
                </a:solidFill>
              </a:rPr>
              <a:t> JAVA Programming </a:t>
            </a:r>
            <a:endParaRPr lang="en-IN" dirty="0">
              <a:solidFill>
                <a:schemeClr val="accent3"/>
              </a:solidFill>
            </a:endParaRPr>
          </a:p>
        </p:txBody>
      </p:sp>
      <p:pic>
        <p:nvPicPr>
          <p:cNvPr id="4" name="Picture 3" descr="MAIN"/>
          <p:cNvPicPr>
            <a:picLocks noChangeAspect="1"/>
          </p:cNvPicPr>
          <p:nvPr>
            <p:custDataLst>
              <p:tags r:id="rId1"/>
            </p:custDataLst>
          </p:nvPr>
        </p:nvPicPr>
        <p:blipFill>
          <a:blip r:embed="rId2"/>
          <a:srcRect l="7403" t="15889" r="7069" b="14764"/>
          <a:stretch>
            <a:fillRect/>
          </a:stretch>
        </p:blipFill>
        <p:spPr>
          <a:xfrm>
            <a:off x="5477510" y="1230630"/>
            <a:ext cx="3415665" cy="2016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06" y="689255"/>
            <a:ext cx="7290600" cy="541200"/>
          </a:xfrm>
        </p:spPr>
        <p:txBody>
          <a:bodyPr/>
          <a:lstStyle/>
          <a:p>
            <a:r>
              <a:rPr lang="en-IN" dirty="0">
                <a:solidFill>
                  <a:srgbClr val="00B050"/>
                </a:solidFill>
              </a:rPr>
              <a:t>Main Method :</a:t>
            </a:r>
            <a:endParaRPr lang="en-IN" dirty="0">
              <a:solidFill>
                <a:srgbClr val="00B050"/>
              </a:solidFill>
            </a:endParaRPr>
          </a:p>
        </p:txBody>
      </p:sp>
      <p:sp>
        <p:nvSpPr>
          <p:cNvPr id="3" name="Google Shape;494;p29"/>
          <p:cNvSpPr txBox="1"/>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dirty="0">
                <a:solidFill>
                  <a:schemeClr val="accent6"/>
                </a:solidFill>
              </a:rPr>
              <a:t>Hiveed.java</a:t>
            </a:r>
            <a:endParaRPr lang="en-IN" dirty="0">
              <a:solidFill>
                <a:schemeClr val="accent6"/>
              </a:solidFill>
            </a:endParaRPr>
          </a:p>
        </p:txBody>
      </p:sp>
      <p:sp>
        <p:nvSpPr>
          <p:cNvPr id="5" name="Title 1"/>
          <p:cNvSpPr txBox="1"/>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endParaRPr lang="en-IN" dirty="0"/>
          </a:p>
        </p:txBody>
      </p:sp>
      <p:sp>
        <p:nvSpPr>
          <p:cNvPr id="6" name="TextBox 5"/>
          <p:cNvSpPr txBox="1"/>
          <p:nvPr/>
        </p:nvSpPr>
        <p:spPr>
          <a:xfrm>
            <a:off x="904875" y="1214731"/>
            <a:ext cx="4514850" cy="2553335"/>
          </a:xfrm>
          <a:prstGeom prst="rect">
            <a:avLst/>
          </a:prstGeom>
          <a:noFill/>
        </p:spPr>
        <p:txBody>
          <a:bodyPr wrap="square" rtlCol="0">
            <a:spAutoFit/>
          </a:bodyPr>
          <a:lstStyle/>
          <a:p>
            <a:pPr marL="0" indent="0">
              <a:buClr>
                <a:srgbClr val="FFFFFF"/>
              </a:buClr>
              <a:buFont typeface="Wingdings" panose="05000000000000000000" charset="0"/>
              <a:buNone/>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Static :</a:t>
            </a: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You can make a method static by using the keyword static. We should call the main() method without creating an object. Static methods are the method which invokes without creating the objects, so we do not need any object to call the main() method</a:t>
            </a:r>
            <a:r>
              <a:rPr lang="en-US" sz="1600" dirty="0">
                <a:latin typeface="Footlight MT Light" panose="0204060206030A020304" charset="0"/>
                <a:cs typeface="Footlight MT Light" panose="0204060206030A020304" charset="0"/>
                <a:sym typeface="+mn-ea"/>
              </a:rPr>
              <a:t>.</a:t>
            </a:r>
            <a:endParaRPr lang="en-US" sz="1600" dirty="0">
              <a:latin typeface="Footlight MT Light" panose="0204060206030A020304" charset="0"/>
              <a:cs typeface="Footlight MT Light" panose="0204060206030A020304" charset="0"/>
              <a:sym typeface="+mn-ea"/>
            </a:endParaRPr>
          </a:p>
          <a:p>
            <a:pPr marL="342900" indent="-342900">
              <a:buClr>
                <a:srgbClr val="FFFFFF"/>
              </a:buClr>
              <a:buFont typeface="Wingdings" panose="05000000000000000000" charset="0"/>
              <a:buChar char="Ø"/>
            </a:pPr>
            <a:endParaRPr lang="en-US" sz="1600" dirty="0">
              <a:latin typeface="Footlight MT Light" panose="0204060206030A020304" charset="0"/>
              <a:cs typeface="Footlight MT Light" panose="0204060206030A020304" charset="0"/>
              <a:sym typeface="+mn-ea"/>
            </a:endParaRPr>
          </a:p>
          <a:p>
            <a:pPr marL="342900" indent="-342900">
              <a:buClr>
                <a:srgbClr val="FFFFFF"/>
              </a:buClr>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p:cNvSpPr txBox="1"/>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dirty="0">
                <a:solidFill>
                  <a:schemeClr val="accent3"/>
                </a:solidFill>
              </a:rPr>
              <a:t> JAVA Programming </a:t>
            </a:r>
            <a:endParaRPr lang="en-IN" dirty="0">
              <a:solidFill>
                <a:schemeClr val="accent3"/>
              </a:solidFill>
            </a:endParaRPr>
          </a:p>
        </p:txBody>
      </p:sp>
      <p:pic>
        <p:nvPicPr>
          <p:cNvPr id="4" name="Picture 3" descr="MAIN"/>
          <p:cNvPicPr>
            <a:picLocks noChangeAspect="1"/>
          </p:cNvPicPr>
          <p:nvPr>
            <p:custDataLst>
              <p:tags r:id="rId1"/>
            </p:custDataLst>
          </p:nvPr>
        </p:nvPicPr>
        <p:blipFill>
          <a:blip r:embed="rId2"/>
          <a:srcRect l="7403" t="15889" r="7069" b="14764"/>
          <a:stretch>
            <a:fillRect/>
          </a:stretch>
        </p:blipFill>
        <p:spPr>
          <a:xfrm>
            <a:off x="5521960" y="1056005"/>
            <a:ext cx="3369945" cy="2883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06" y="689255"/>
            <a:ext cx="7290600" cy="541200"/>
          </a:xfrm>
        </p:spPr>
        <p:txBody>
          <a:bodyPr/>
          <a:lstStyle/>
          <a:p>
            <a:r>
              <a:rPr lang="en-IN" dirty="0">
                <a:solidFill>
                  <a:srgbClr val="00B050"/>
                </a:solidFill>
              </a:rPr>
              <a:t>Main Method :</a:t>
            </a:r>
            <a:endParaRPr lang="en-IN" dirty="0">
              <a:solidFill>
                <a:srgbClr val="00B050"/>
              </a:solidFill>
            </a:endParaRPr>
          </a:p>
        </p:txBody>
      </p:sp>
      <p:sp>
        <p:nvSpPr>
          <p:cNvPr id="3" name="Google Shape;494;p29"/>
          <p:cNvSpPr txBox="1"/>
          <p:nvPr/>
        </p:nvSpPr>
        <p:spPr>
          <a:xfrm>
            <a:off x="-5975" y="91525"/>
            <a:ext cx="45720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dirty="0">
                <a:solidFill>
                  <a:schemeClr val="accent6"/>
                </a:solidFill>
              </a:rPr>
              <a:t>Hiveed.java</a:t>
            </a:r>
            <a:endParaRPr lang="en-IN" dirty="0">
              <a:solidFill>
                <a:schemeClr val="accent6"/>
              </a:solidFill>
            </a:endParaRPr>
          </a:p>
        </p:txBody>
      </p:sp>
      <p:sp>
        <p:nvSpPr>
          <p:cNvPr id="5" name="Title 1"/>
          <p:cNvSpPr txBox="1"/>
          <p:nvPr/>
        </p:nvSpPr>
        <p:spPr>
          <a:xfrm>
            <a:off x="1059906" y="401960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dirty="0"/>
              <a:t> </a:t>
            </a:r>
            <a:endParaRPr lang="en-IN" dirty="0"/>
          </a:p>
        </p:txBody>
      </p:sp>
      <p:sp>
        <p:nvSpPr>
          <p:cNvPr id="6" name="TextBox 5"/>
          <p:cNvSpPr txBox="1"/>
          <p:nvPr/>
        </p:nvSpPr>
        <p:spPr>
          <a:xfrm>
            <a:off x="904875" y="1214731"/>
            <a:ext cx="4514850" cy="2306955"/>
          </a:xfrm>
          <a:prstGeom prst="rect">
            <a:avLst/>
          </a:prstGeom>
          <a:noFill/>
        </p:spPr>
        <p:txBody>
          <a:bodyPr wrap="square" rtlCol="0">
            <a:spAutoFit/>
          </a:bodyPr>
          <a:lstStyle/>
          <a:p>
            <a:pPr marL="0" indent="0">
              <a:buClr>
                <a:srgbClr val="FFFFFF"/>
              </a:buClr>
              <a:buFont typeface="Wingdings" panose="05000000000000000000" charset="0"/>
              <a:buNone/>
            </a:pPr>
            <a:r>
              <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main :</a:t>
            </a: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r>
              <a:rPr lang="en-US"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 </a:t>
            </a:r>
            <a:r>
              <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rPr>
              <a:t>It is a default signature which is predefined in the JVM. It is called by JVM to execute a program line by line and end the execution after completion of this method. We can also overload the main() method.</a:t>
            </a:r>
            <a:endParaRPr lang="en-US" sz="1600"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a:p>
            <a:pPr marL="342900" indent="-342900">
              <a:buClr>
                <a:srgbClr val="FFFFFF"/>
              </a:buClr>
              <a:buFont typeface="Wingdings" panose="05000000000000000000" charset="0"/>
              <a:buChar char="Ø"/>
            </a:pPr>
            <a:endParaRPr lang="en-US" altLang="en-GB" sz="1600" b="1" dirty="0">
              <a:solidFill>
                <a:schemeClr val="accent6"/>
              </a:solidFill>
              <a:latin typeface="Fira Code" panose="020B0809050000020004" pitchFamily="49" charset="0"/>
              <a:ea typeface="Fira Code" panose="020B0809050000020004" pitchFamily="49" charset="0"/>
              <a:cs typeface="Fira Code" panose="020B0809050000020004" pitchFamily="49" charset="0"/>
              <a:sym typeface="+mn-ea"/>
            </a:endParaRPr>
          </a:p>
        </p:txBody>
      </p:sp>
      <p:sp>
        <p:nvSpPr>
          <p:cNvPr id="7" name="Google Shape;493;p29"/>
          <p:cNvSpPr txBox="1"/>
          <p:nvPr/>
        </p:nvSpPr>
        <p:spPr>
          <a:xfrm>
            <a:off x="145768" y="4694675"/>
            <a:ext cx="4865100" cy="357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dirty="0">
                <a:solidFill>
                  <a:schemeClr val="accent3"/>
                </a:solidFill>
              </a:rPr>
              <a:t> JAVA Programming </a:t>
            </a:r>
            <a:endParaRPr lang="en-IN" dirty="0">
              <a:solidFill>
                <a:schemeClr val="accent3"/>
              </a:solidFill>
            </a:endParaRPr>
          </a:p>
        </p:txBody>
      </p:sp>
      <p:pic>
        <p:nvPicPr>
          <p:cNvPr id="4" name="Picture 3" descr="MAIN"/>
          <p:cNvPicPr>
            <a:picLocks noChangeAspect="1"/>
          </p:cNvPicPr>
          <p:nvPr>
            <p:custDataLst>
              <p:tags r:id="rId1"/>
            </p:custDataLst>
          </p:nvPr>
        </p:nvPicPr>
        <p:blipFill>
          <a:blip r:embed="rId2"/>
          <a:srcRect l="7403" t="15889" r="7069" b="14764"/>
          <a:stretch>
            <a:fillRect/>
          </a:stretch>
        </p:blipFill>
        <p:spPr>
          <a:xfrm>
            <a:off x="5567045" y="1056005"/>
            <a:ext cx="3084195" cy="2762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2806</Words>
  <Application>WPS Presentation</Application>
  <PresentationFormat>On-screen Show (16:9)</PresentationFormat>
  <Paragraphs>162</Paragraphs>
  <Slides>11</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Arial</vt:lpstr>
      <vt:lpstr>Fira Code</vt:lpstr>
      <vt:lpstr>Segoe Print</vt:lpstr>
      <vt:lpstr>Wingdings</vt:lpstr>
      <vt:lpstr>Fira Code</vt:lpstr>
      <vt:lpstr>Yu Gothic UI Semibold</vt:lpstr>
      <vt:lpstr>Footlight MT Light</vt:lpstr>
      <vt:lpstr>Microsoft YaHei</vt:lpstr>
      <vt:lpstr>Arial Unicode MS</vt:lpstr>
      <vt:lpstr>Programming Language Workshop for Beginners by Slidesgo</vt:lpstr>
      <vt:lpstr>JAVA Programming{</vt:lpstr>
      <vt:lpstr>Table Of ‘Contents’ {</vt:lpstr>
      <vt:lpstr>Syntax :</vt:lpstr>
      <vt:lpstr>Class :</vt:lpstr>
      <vt:lpstr>Methods :</vt:lpstr>
      <vt:lpstr>Main Method :</vt:lpstr>
      <vt:lpstr>Main Method :</vt:lpstr>
      <vt:lpstr>Main Method :</vt:lpstr>
      <vt:lpstr>Main Method :</vt:lpstr>
      <vt:lpstr>Main Method :</vt:lpstr>
      <vt:lpstr> Packages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JAVA {</dc:title>
  <dc:creator>Chandra Sekar .T.M</dc:creator>
  <cp:lastModifiedBy>DELL</cp:lastModifiedBy>
  <cp:revision>4</cp:revision>
  <dcterms:created xsi:type="dcterms:W3CDTF">2024-06-30T16:49:30Z</dcterms:created>
  <dcterms:modified xsi:type="dcterms:W3CDTF">2024-06-30T17:06:54Z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C99E5333E9A944E6ABAEDBD3CC4C7D80_12</vt:lpwstr>
  </property>
  <property fmtid="{D5CDD505-2E9C-101B-9397-08002B2CF9AE}" pid="3" name="KSOProductBuildVer">
    <vt:lpwstr>1033-12.2.0.17119</vt:lpwstr>
  </property>
</Properties>
</file>