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1d3d1f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1d3d1f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1d3d1fc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1d3d1fc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1d3d1fc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1d3d1fc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2c25cff3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2c25cff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a48c6e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a48c6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61cf75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61cf75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1d3d1fc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1d3d1fc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c5008d25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c5008d25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8a48c6e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8a48c6e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8a48c6e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8a48c6e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2c25cff3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62c25cff3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8a48c6e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8a48c6e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8fe693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8fe693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c25cff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c25cff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1d3d1f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1d3d1f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c25cff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c25cff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c25cf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2c25cf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c25cff3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c25cff3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1d3d1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1d3d1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41437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A78D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rgbClr val="88A78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A78D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88A78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88A78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88A78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A7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A7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A7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A78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A7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685800" y="2526270"/>
            <a:ext cx="4563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descr="UOSignature-107-WHT-4C.eps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53650" y="4539209"/>
            <a:ext cx="2057398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O-Logo-107.eps"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8320" y="4518660"/>
            <a:ext cx="523875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57200" y="1144756"/>
            <a:ext cx="4563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200151"/>
            <a:ext cx="40386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648200" y="1200150"/>
            <a:ext cx="40386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3" name="Google Shape;23;p4"/>
          <p:cNvCxnSpPr/>
          <p:nvPr/>
        </p:nvCxnSpPr>
        <p:spPr>
          <a:xfrm>
            <a:off x="457200" y="1063228"/>
            <a:ext cx="4563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descr="UO-Logo-107.eps"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8320" y="4516755"/>
            <a:ext cx="5238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213360"/>
            <a:ext cx="4038600" cy="4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48200" y="213361"/>
            <a:ext cx="4038600" cy="4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O-Logo-107.eps"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8320" y="4516755"/>
            <a:ext cx="5238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>
            <a:off x="457200" y="1063228"/>
            <a:ext cx="4563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descr="UO-Logo-107.eps"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8320" y="4516755"/>
            <a:ext cx="5238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esh.png" id="8" name="Google Shape;8;p1"/>
          <p:cNvPicPr preferRelativeResize="0"/>
          <p:nvPr/>
        </p:nvPicPr>
        <p:blipFill rotWithShape="1">
          <a:blip r:embed="rId1">
            <a:alphaModFix amt="41000"/>
          </a:blip>
          <a:srcRect b="67183" l="11324" r="6484" t="0"/>
          <a:stretch/>
        </p:blipFill>
        <p:spPr>
          <a:xfrm>
            <a:off x="0" y="3244138"/>
            <a:ext cx="9144001" cy="18993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arxiv.org/ct?url=https%3A%2F%2Fdx.doi.org%2F10.1103%252FPhysRevLett.114.111801&amp;v=4d891467" TargetMode="External"/><Relationship Id="rId5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searcy1/BI608-202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b.jhu.edu/2016/05/03/medical-errors-third-leading-cause-of-death/" TargetMode="External"/><Relationship Id="rId4" Type="http://schemas.openxmlformats.org/officeDocument/2006/relationships/hyperlink" Target="https://hub.jhu.edu/2016/05/03/medical-errors-third-leading-cause-of-death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ackernoon.com/@kozyrko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techleer.com/articles/203-machine-learning-algorithm-backbone-of-emerging-technologi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ctrTitle"/>
          </p:nvPr>
        </p:nvSpPr>
        <p:spPr>
          <a:xfrm>
            <a:off x="685800" y="1414375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Machine Learning </a:t>
            </a:r>
            <a:endParaRPr sz="3600"/>
          </a:p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6858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Jake Searcy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Associate Director of AI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71075" y="1123950"/>
            <a:ext cx="8792700" cy="381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different works ML models try to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Find f(x) such that f(x) best approximates y</a:t>
            </a:r>
            <a:endParaRPr sz="2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Given some pixels (x) tell me the probability it’s a cat (y)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Given news articles (x) tell me a stocks value (y)</a:t>
            </a:r>
            <a:endParaRPr sz="2400"/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Important Note: No prediction of causality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Function outputs can be stochastic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13250" y="1127151"/>
            <a:ext cx="52143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Very powerful method used for a host image analysis problems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Many layers often of </a:t>
            </a:r>
            <a:r>
              <a:rPr lang="en" sz="2400"/>
              <a:t>different</a:t>
            </a:r>
            <a:r>
              <a:rPr lang="en" sz="2400"/>
              <a:t> types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Dense, Convolutional, Dropout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Image result for artificial neural network"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350" y="205975"/>
            <a:ext cx="3585650" cy="175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nn artificial neural network"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50" y="3194300"/>
            <a:ext cx="5548250" cy="19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338" y="1964788"/>
            <a:ext cx="2064137" cy="6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75" y="72875"/>
            <a:ext cx="40671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type="title"/>
          </p:nvPr>
        </p:nvSpPr>
        <p:spPr>
          <a:xfrm>
            <a:off x="-28550" y="1274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 Advantages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6154375" y="2173650"/>
            <a:ext cx="2694900" cy="39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10.1103/PhysRevLett.114.111801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99875" y="1291225"/>
            <a:ext cx="4886700" cy="3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Often can lead to better results than human crafted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Provided the data is </a:t>
            </a: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sufficient</a:t>
            </a:r>
            <a:b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ingested huge varieties of raw data with limited or no preprocessing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Sounds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etc.</a:t>
            </a: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estimate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uncertainties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fits without assumptions on functional forms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Rare due to CPU expense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Fit of the gluon distribution at Q^2 = 2 GeV^2 in the NNPDF2.3 NNLO fit. Each green line is the best fit for one of the 100 NNPDF Monte Carlo replica. The average is given by the red line, the 1-sigma contour is given by the solid blue line."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575" y="3502700"/>
            <a:ext cx="2284975" cy="154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Network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Deep Neural Networks are </a:t>
            </a:r>
            <a:r>
              <a:rPr lang="en"/>
              <a:t>usually</a:t>
            </a:r>
            <a:r>
              <a:rPr lang="en"/>
              <a:t> a stack of layers that learn how to transform input data into something useful </a:t>
            </a:r>
            <a:endParaRPr/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nn artificial neural network"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150" y="2994175"/>
            <a:ext cx="5548250" cy="19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two </a:t>
            </a:r>
            <a:endParaRPr/>
          </a:p>
        </p:txBody>
      </p: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457200" y="1402051"/>
            <a:ext cx="8229600" cy="32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The two most important blocks we’ll introduce throughout the workshop</a:t>
            </a:r>
            <a:endParaRPr/>
          </a:p>
          <a:p>
            <a:pPr indent="-431800" lvl="0" marL="9144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Dense Neural Networks</a:t>
            </a:r>
            <a:endParaRPr/>
          </a:p>
          <a:p>
            <a:pPr indent="-406400" lvl="1" marL="18288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Simplest layers and an introduction	</a:t>
            </a:r>
            <a:endParaRPr/>
          </a:p>
          <a:p>
            <a:pPr indent="-431800" lvl="0" marL="9144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Convolutional neural Networks</a:t>
            </a:r>
            <a:endParaRPr/>
          </a:p>
          <a:p>
            <a:pPr indent="-406400" lvl="1" marL="18288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Layers designed for images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75" y="1247600"/>
            <a:ext cx="3163375" cy="3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725" y="1838775"/>
            <a:ext cx="2967250" cy="16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Tools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6094725" y="3033775"/>
            <a:ext cx="1160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Tensorflow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370950" y="1105725"/>
            <a:ext cx="4815300" cy="3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Tons of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implementations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basic ML tools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Matlab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ML research and development is happening in python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Tensorflow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PyTorch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Deploying ML models in production a bit more diverse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ython™"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275" y="972075"/>
            <a:ext cx="27622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ytorch" id="153" name="Google Shape;153;p24" title="https://commons.wikimedia.org/wiki/File:Pytorch_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4725" y="3632950"/>
            <a:ext cx="2967250" cy="5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Tools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414175" y="1319575"/>
            <a:ext cx="78018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GPUS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Nvidia GPUs are the primary tools for machine learning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Primarily due to CUDA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CPUS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Fine for smaller models, can’t compete with GPUS for larger models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Tensor Cores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generation of core highly optimized for tensor operations used in Deep Learning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Google’s TPUs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Nvidia’s RTX/Volta lines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FP16 only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FPGAs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Cores and other custom chips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a user CPUS are a good place to start, and GPUs will be the main workhorse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</a:t>
            </a:r>
            <a:r>
              <a:rPr lang="en"/>
              <a:t> 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144225" y="1248225"/>
            <a:ext cx="5711400" cy="32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What is ‘right’ 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Some things don’t work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Lots of things work fine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What works best depends on the dataset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"/>
              <a:t>When </a:t>
            </a:r>
            <a:r>
              <a:rPr b="1" lang="en"/>
              <a:t>getting started focus on what works</a:t>
            </a:r>
            <a:endParaRPr b="1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775" y="2997200"/>
            <a:ext cx="31623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950" y="868350"/>
            <a:ext cx="1383950" cy="15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6326825" y="438250"/>
            <a:ext cx="2163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 Good a Car Tire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461450" y="2670200"/>
            <a:ext cx="2163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Plenty of Good Car Tries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Cycle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57200" y="1209751"/>
            <a:ext cx="8229600" cy="32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Create/Get a dataset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Build a model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Train your dataset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Evaluate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Repeat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-------------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Use</a:t>
            </a:r>
            <a:endParaRPr/>
          </a:p>
        </p:txBody>
      </p:sp>
      <p:cxnSp>
        <p:nvCxnSpPr>
          <p:cNvPr id="176" name="Google Shape;176;p27"/>
          <p:cNvCxnSpPr/>
          <p:nvPr/>
        </p:nvCxnSpPr>
        <p:spPr>
          <a:xfrm rot="-5400000">
            <a:off x="4485800" y="2112650"/>
            <a:ext cx="1230600" cy="75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7"/>
          <p:cNvCxnSpPr/>
          <p:nvPr/>
        </p:nvCxnSpPr>
        <p:spPr>
          <a:xfrm>
            <a:off x="4105975" y="2098250"/>
            <a:ext cx="1374900" cy="12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ctrTitle"/>
          </p:nvPr>
        </p:nvSpPr>
        <p:spPr>
          <a:xfrm>
            <a:off x="332000" y="258200"/>
            <a:ext cx="8635800" cy="10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Getting Started</a:t>
            </a:r>
            <a:endParaRPr/>
          </a:p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152400" y="1910300"/>
            <a:ext cx="8895300" cy="66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https://github.com/jsearcy1/BI608-2020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Let’s Get Started!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 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57200" y="1177901"/>
            <a:ext cx="8229600" cy="32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Johns Hopkins study suggests medical errors are third-leading cause of death in U.S. 	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https://hub.jhu.edu/2016/05/03/medical-errors-third-leading-cause-of-death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/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Error=any action “that does not achieve its intended outcome” or any planned action that, for whatever reason, is not done “that may or may not cause harm to the patient.”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</a:t>
            </a:r>
            <a:r>
              <a:rPr lang="en" sz="3600"/>
              <a:t>Machine Learning </a:t>
            </a:r>
            <a:endParaRPr sz="3600"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047751"/>
            <a:ext cx="8229600" cy="32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Machine learning (ML) is a lot like programing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It’s a series of </a:t>
            </a:r>
            <a:r>
              <a:rPr lang="en" sz="1800"/>
              <a:t>technique</a:t>
            </a:r>
            <a:r>
              <a:rPr lang="en" sz="1800"/>
              <a:t> for telling a computer how to do something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en" sz="1800"/>
              <a:t>Instead of writing an algorithm with code you create a system that can learn an algorithm from data</a:t>
            </a:r>
            <a:br>
              <a:rPr lang="en" sz="1800"/>
            </a:b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Often is not the right choice</a:t>
            </a:r>
            <a:endParaRPr b="1"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Training an ML model to add numbers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Would take a </a:t>
            </a:r>
            <a:r>
              <a:rPr lang="en" sz="1800"/>
              <a:t>comparatively</a:t>
            </a:r>
            <a:r>
              <a:rPr lang="en" sz="1800"/>
              <a:t>  lot of work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And isn’t would be as accurate a</a:t>
            </a:r>
            <a:br>
              <a:rPr lang="en" sz="1800"/>
            </a:b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Perfect when you have data but no algorithm</a:t>
            </a:r>
            <a:endParaRPr b="1" sz="1800"/>
          </a:p>
          <a:p>
            <a:pPr indent="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12"/>
          <p:cNvSpPr txBox="1"/>
          <p:nvPr/>
        </p:nvSpPr>
        <p:spPr>
          <a:xfrm>
            <a:off x="373300" y="4186950"/>
            <a:ext cx="6502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Besides quick coding fingers, look for a personality that can cope with failure. You almost never know what you’re doing, even if you think you do.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Cassie Kozyrkov</a:t>
            </a:r>
            <a:r>
              <a:rPr lang="en">
                <a:solidFill>
                  <a:schemeClr val="lt1"/>
                </a:solidFill>
              </a:rPr>
              <a:t>  Chief Decision Intelligence Engineer at Google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6" y="48812"/>
            <a:ext cx="7057170" cy="50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5951375" y="4479800"/>
            <a:ext cx="31245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Source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7425775" y="646075"/>
            <a:ext cx="1501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technique depends on the problem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Experiment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/>
              <a:t> How would you write an algorithm to tell the difference between cats and dogs</a:t>
            </a:r>
            <a:endParaRPr sz="24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417327"/>
            <a:ext cx="3097350" cy="20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425" y="2142750"/>
            <a:ext cx="2366950" cy="26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Rule based algorithms are difficult to design images, deep learning wins</a:t>
            </a:r>
            <a:endParaRPr sz="18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Image-net Challenge: Identify the subject of an image out of 1000 classes </a:t>
            </a:r>
            <a:endParaRPr sz="18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825" y="2027300"/>
            <a:ext cx="6337999" cy="293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>
            <a:off x="1780975" y="3759075"/>
            <a:ext cx="5546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2374575" y="3591225"/>
            <a:ext cx="1325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Human Error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5890275" y="3859725"/>
            <a:ext cx="6042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an Algorithm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57200" y="1200151"/>
            <a:ext cx="8229600" cy="32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Algorithms can have bugs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Bugs in ML often occur in data</a:t>
            </a:r>
            <a:endParaRPr sz="18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375" y="2080900"/>
            <a:ext cx="6181726" cy="2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04800" y="1123951"/>
            <a:ext cx="8229600" cy="32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Artificial</a:t>
            </a:r>
            <a:r>
              <a:rPr lang="en"/>
              <a:t> </a:t>
            </a:r>
            <a:r>
              <a:rPr lang="en"/>
              <a:t>Intelligence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all encompassing term for a broad field the most promising of which is currently machine learning</a:t>
            </a:r>
            <a:endParaRPr sz="1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Machine Learning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Deep Learning - Deep Neural Networks of all forms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‘Traditional’ Machine Learning</a:t>
            </a:r>
            <a:r>
              <a:rPr lang="en" sz="1800"/>
              <a:t>  - Pretty much everything else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Trees, SVMs, Linear Regression, </a:t>
            </a:r>
            <a:r>
              <a:rPr lang="en" sz="1800"/>
              <a:t>Naive</a:t>
            </a:r>
            <a:r>
              <a:rPr lang="en" sz="1800"/>
              <a:t> Bayes...</a:t>
            </a:r>
            <a:endParaRPr sz="1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X’s = Input variables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Y’s = Target Variables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Loss function - Numerical Goal of the Model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-green-Kievit">
  <a:themeElements>
    <a:clrScheme name="UO Brand">
      <a:dk1>
        <a:srgbClr val="007935"/>
      </a:dk1>
      <a:lt1>
        <a:srgbClr val="FFFFFF"/>
      </a:lt1>
      <a:dk2>
        <a:srgbClr val="54565B"/>
      </a:dk2>
      <a:lt2>
        <a:srgbClr val="FEE123"/>
      </a:lt2>
      <a:accent1>
        <a:srgbClr val="124734"/>
      </a:accent1>
      <a:accent2>
        <a:srgbClr val="A8A8AA"/>
      </a:accent2>
      <a:accent3>
        <a:srgbClr val="E1D200"/>
      </a:accent3>
      <a:accent4>
        <a:srgbClr val="62A70F"/>
      </a:accent4>
      <a:accent5>
        <a:srgbClr val="000000"/>
      </a:accent5>
      <a:accent6>
        <a:srgbClr val="683025"/>
      </a:accent6>
      <a:hlink>
        <a:srgbClr val="00AEEF"/>
      </a:hlink>
      <a:folHlink>
        <a:srgbClr val="EC00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