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atrick Hand"/>
      <p:regular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Indie Flower"/>
      <p:regular r:id="rId43"/>
    </p:embeddedFont>
    <p:embeddedFont>
      <p:font typeface="Alfa Slab On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E46B58-AB1E-4978-8FB6-B45D5A75D338}">
  <a:tblStyle styleId="{4CE46B58-AB1E-4978-8FB6-B45D5A75D33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1588A69-7380-4392-8E42-B5C767B18690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44" Type="http://schemas.openxmlformats.org/officeDocument/2006/relationships/font" Target="fonts/AlfaSlabOne-regular.fntdata"/><Relationship Id="rId21" Type="http://schemas.openxmlformats.org/officeDocument/2006/relationships/slide" Target="slides/slide16.xml"/><Relationship Id="rId43" Type="http://schemas.openxmlformats.org/officeDocument/2006/relationships/font" Target="fonts/IndieFlower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font" Target="fonts/PatrickHa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Hi, I’m James,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And, I’m going to talk a bit about building responsive reactive applications, using reactive streams.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But first I’ve got to say I’ve not done a lot of public speaking, I’ve only done weddings speeches previously…. And I’ve been banned from telling any jokes….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Which is a shame because I had a really good Fibonacci joke….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but I was told it was as bad as the last two jokes you heard </a:t>
            </a:r>
            <a:r>
              <a:rPr b="1" lang="en-GB"/>
              <a:t>combined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-GB"/>
              <a:t>But anyway that’s the kind of community we want to have here, where anybody can come along and contribute.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-GB"/>
              <a:t>So let’s start...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Composability is adequate, functional style methods provided are good for composing but they stop there and you’re back in the imperative world, there’s nothing to process, transform, reduce,  that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If you’ve got to this point in your code you probably don’t have that many headaches with this stuff…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but I think there’s something more flexible, more suited to way that data is consumed these days.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Let me introduce you to A reactive stream…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You can think of this as a dataflow pipeline...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I’m using an Observable here, because the particular flavour of Rx Stream I’m most familiar with… There’s also Flux if you use Reactor Core, ___ If you use Akka streams, or Flowable if you use the Java 9 Flowable API...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 find this really easy to read,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 very easy to combine asynchronous data sources,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[CLICK] METHOD REFERENCES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And we’re only really scratching the surface of reactive streams, many functions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transform,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limit,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Combine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Reductions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Group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sorting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OR define your own operators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THIS IS WHERE WE Want to be in terms of reactive applications….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This is why Reactive Streaming APIs such as RxJava and Reactor are getting so popular!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[OPTIONAL] RxJava is: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GB">
                <a:solidFill>
                  <a:schemeClr val="dk1"/>
                </a:solidFill>
              </a:rPr>
              <a:t>Set of Classes for representing sources of data (as a stream)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GB">
                <a:solidFill>
                  <a:schemeClr val="dk1"/>
                </a:solidFill>
              </a:rPr>
              <a:t>Set of Classes for listening (or observing) to data sources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GB">
                <a:solidFill>
                  <a:schemeClr val="dk1"/>
                </a:solidFill>
              </a:rPr>
              <a:t>A set of Operators to transform, composing, aggregate, reduce, collect 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MULTICORE IS COMMON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Your phone is </a:t>
            </a:r>
            <a:r>
              <a:rPr lang="en-GB" sz="1000"/>
              <a:t>millions of times more powerful than all of the NASA computers that put the man on the moon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The JVM is 25 years old and is heavily optimzed for </a:t>
            </a:r>
            <a:r>
              <a:rPr lang="en-GB" sz="1000"/>
              <a:t>concurrent</a:t>
            </a:r>
            <a:r>
              <a:rPr lang="en-GB" sz="1000"/>
              <a:t> and parallel execution.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-----------------------------------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So this is Basic Concurrency Java 101....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Although extremely powerful, it’s fair to say that Java has a pretty poor reputation for the producing thread safe, concurrent code, easily.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The Fact is Multi threaded code is hard to: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-GB" sz="1000"/>
              <a:t>WRITE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-GB" sz="1000"/>
              <a:t>TEST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-GB" sz="1000"/>
              <a:t>DEBUG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There has to be a better way…..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 really Like this, in my years I’ve not worked with any framework that allows you to hop around with threads like this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And it’s all because preferring immutable state, and  Functional Programming,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Which is a shame, as we all know, the worst thing about Functional Programming, is the Smug Functional Programmers.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Which is pretty cool, if you think about ListenableFuture, or Completable future, they just take Executors services (thread pools).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Diagram from the Reactive Manifesto…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Some of the arrows point in one direction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Some two directions (elastic and </a:t>
            </a:r>
            <a:r>
              <a:rPr lang="en-GB"/>
              <a:t>resilient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Everything points to ONE BIG FAT LAZY ENTITY AT THE TOP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Yup… RESPONSIVE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And it points to nothing ELSE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Being responsive occurrs as a result of the other entities’ efforts.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[CLICK FOR TEXT]</a:t>
            </a:r>
          </a:p>
          <a:p>
            <a:pPr lvl="0">
              <a:spcBef>
                <a:spcPts val="0"/>
              </a:spcBef>
              <a:buNone/>
            </a:pPr>
            <a:br>
              <a:rPr lang="en-GB"/>
            </a:br>
            <a:r>
              <a:rPr lang="en-GB"/>
              <a:t>Neil and Ben have done a great job of already covered off of the things that make a System as a whole : </a:t>
            </a:r>
            <a:r>
              <a:rPr b="1" lang="en-GB" u="sng"/>
              <a:t>responsive.</a:t>
            </a:r>
            <a:br>
              <a:rPr lang="en-GB"/>
            </a:br>
            <a:br>
              <a:rPr lang="en-GB"/>
            </a:br>
            <a:r>
              <a:rPr lang="en-GB"/>
              <a:t>But at the Application level, I think there’s a bit more to be done… And over the last few years we’re we’re seeing a massive uptake in usage in Reactive Streams to build: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Event driven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Fault Tolerant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>
                <a:solidFill>
                  <a:schemeClr val="dk1"/>
                </a:solidFill>
              </a:rPr>
              <a:t>Responsive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Applications.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Req-&gt;Response - Apps we’ve built for years, doing stuff like CRUD, are showing their 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And as Neil said, times are changing and the industry is moving towards more interactive methods...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[CLICK to see non blocking Buffered writes]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[CLICK to see Event loops]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This is important if you consider the traditional THREAD PER REQUEST approach applied by the Servlet containers like Tomcat.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Where Request comes in, it is assigned a thread, does it’s work, responds, and then puts the thread back in the pool…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That’s been fine for years but….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If you think back a slide and remember everyone is moving towards Reactive APIS, how well do you think it is going to cope when we have to provide updates to the client?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Well, luckily you don’t have to think, because Netflix have done the research to show that Non blocking IO….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And this is because there’s less threads blocking on IO requests, freeing up memory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it’s just a different approach that seems to works well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These tests were executed in situations where systems are network and IO bound.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Which certainly in my experience is true, most services I have written in the past were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calling other services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Writing to / reading from databases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Using Queues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 should point out that Tomcat has special Non-blocking HTTP IO connectors for use with things like websockets.  This is not an attack on Tomcat, I actually like Tomcat.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last and final tip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Like a typical developer, I’ve left error handling until last.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Another nice addition there is in reactive streams that they took the observer pattern from the Gang of Four book, and built in Errors, and made them first class citizens.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Utilising these can allow your application to remain resilient, in the face of an increase in data to process.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Let’s have a look at how these look...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Observable at the top is the source.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Middle box is the operator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Lower stream is the observable after the operator.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-GB" sz="1800">
                <a:solidFill>
                  <a:schemeClr val="dk2"/>
                </a:solidFill>
              </a:rPr>
              <a:t>Erik Miejer - if you want your mind blown, go on google and watch some of his talks about FP and Reactive programming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RxJava itself doesn’t target Java, it target the JVM. Interop with other languages.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-GB" sz="1800">
                <a:solidFill>
                  <a:schemeClr val="dk2"/>
                </a:solidFill>
              </a:rPr>
              <a:t>Reactive Stream Commons - working alongside pivotal - working on Reactor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I’m going to give you 5 Tips which you can take away to help you build responsive, </a:t>
            </a:r>
            <a:r>
              <a:rPr lang="en-GB"/>
              <a:t>resilient</a:t>
            </a:r>
            <a:r>
              <a:rPr lang="en-GB"/>
              <a:t>, and reactive applications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...Java 9 if it ever gets released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If you do use java 6 I would recommend you check out retrolambda, or use intellij code folding. Other IDEs are available.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-GB" sz="1800">
                <a:solidFill>
                  <a:schemeClr val="dk2"/>
                </a:solidFill>
              </a:rPr>
              <a:t>Reactive libraries are extremely powerful, but can have a steep learning curve.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GB">
                <a:solidFill>
                  <a:schemeClr val="dk1"/>
                </a:solidFill>
              </a:rPr>
              <a:t>The developer has to have a mental shift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GB">
                <a:solidFill>
                  <a:schemeClr val="dk1"/>
                </a:solidFill>
              </a:rPr>
              <a:t>Imperative to Functional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GB">
                <a:solidFill>
                  <a:schemeClr val="dk1"/>
                </a:solidFill>
              </a:rPr>
              <a:t>Sync to Async</a:t>
            </a:r>
          </a:p>
          <a:p>
            <a:pPr indent="-228600" lvl="1" marL="91440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GB">
                <a:solidFill>
                  <a:schemeClr val="dk1"/>
                </a:solidFill>
              </a:rPr>
              <a:t>Pull to Push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And if you have underlying problems in your application you may just well end with Observable Stream of Problems.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Aaah this guy!?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He’s got a point though…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Java has been able to Asynchronous operations for years… so we don’t need any Libraries for that… right?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Let’s see what’s wrong with what we’ve got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Added in Java 1.5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Let’s see some code...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Imagine you have a series of network reuqests…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You need an A to make a request for B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You need a B to get a C1 and a C2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[CLICK] TO see get()s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So all this premature blocking is sub optimal. Blocking is bad for reactive systems.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>
                <a:solidFill>
                  <a:schemeClr val="dk2"/>
                </a:solidFill>
              </a:rPr>
              <a:t>FULLY Asynchronous!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000">
                <a:solidFill>
                  <a:schemeClr val="dk2"/>
                </a:solidFill>
              </a:rPr>
              <a:t>An example of the Deferred execution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000">
                <a:solidFill>
                  <a:schemeClr val="dk2"/>
                </a:solidFill>
              </a:rPr>
              <a:t>Less chance of the premature blocking we saw with Future…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[CLICK] to see uncle bob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[CLICK] to see Linus Torvalds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These guys have got a point,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Bob wrote the Bible on clean code,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other wrote arguably the most important piece of software in history: linux Kernel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 these guys are talking about how code complexity increases with each indent,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but it also increases in complexity when you factor in deferred execution.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Hence why this is called: callback hell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--------------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 I’m not entirely sold on either of these…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Hmm I wonder what happens if you take a future and glue a callback onto it?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Guavas ListenableFuture came out in 2007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Oracle finally copied it in 2014, you know Java’s getting a bit old now so you have to give it time to catch up!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179775"/>
            <a:ext cx="8520600" cy="339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Building response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reactive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rgbClr val="000000"/>
                </a:solidFill>
              </a:rPr>
              <a:t>(using reactive streams)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50075" y="282575"/>
            <a:ext cx="87423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CompletableFuture&lt;B&gt; bComp = api.getA()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.thenCompose(a -&gt; api.getB(a));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bComp.thenCompose(b -&gt; api.getC1(b))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.thenCombine(bComp.thenCompose((B b) -&gt; api.getC2(b)), 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                    (c1, c2) -&gt; new Pair&lt;&gt;(c1, c2))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.thenCompose(pair -&gt; api.getD(pair.first, pair.second))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.thenCompose( d -&gt; api.getE(d))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.handle((e, throwable) -&gt;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if (throwable == null)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updateUI(e);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} else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handleError(throwable);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return 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591575" y="4328075"/>
            <a:ext cx="3285900" cy="578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</a:rPr>
              <a:t>// FYI: thenCompose == flatMap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Composability is 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n-GB" sz="2400">
                <a:solidFill>
                  <a:srgbClr val="666666"/>
                </a:solidFill>
              </a:rPr>
              <a:t>Eagerly evaluated, need to process all of the data before we can move onto the next completion stage. (It’s just a placeholder for the result).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11700" y="391950"/>
            <a:ext cx="8520600" cy="8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CompletableFuture&lt;T&gt; getData(...)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ublic Observable&lt;T&gt; getData(...)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-GB"/>
              <a:t>Asynchronous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-GB"/>
              <a:t>Cardinality: one, many, or </a:t>
            </a:r>
            <a:r>
              <a:rPr lang="en-GB" u="sng"/>
              <a:t>infinite</a:t>
            </a:r>
            <a:r>
              <a:rPr lang="en-GB"/>
              <a:t> items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-GB"/>
              <a:t>Very composable, in a functional/</a:t>
            </a:r>
            <a:r>
              <a:rPr lang="en-GB"/>
              <a:t>declarative</a:t>
            </a:r>
            <a:r>
              <a:rPr lang="en-GB"/>
              <a:t> way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-GB"/>
              <a:t>Data is </a:t>
            </a:r>
            <a:r>
              <a:rPr b="1" lang="en-GB"/>
              <a:t>push</a:t>
            </a:r>
            <a:r>
              <a:rPr lang="en-GB"/>
              <a:t>ed to the client/subscriber, from the source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-GB"/>
              <a:t>Lazily evaluated - only process the data you need to process.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2339125" y="42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{4CE46B58-AB1E-4978-8FB6-B45D5A75D338}</a:tableStyleId>
              </a:tblPr>
              <a:tblGrid>
                <a:gridCol w="396675"/>
                <a:gridCol w="396675"/>
                <a:gridCol w="396675"/>
                <a:gridCol w="396675"/>
                <a:gridCol w="396675"/>
                <a:gridCol w="396675"/>
                <a:gridCol w="396675"/>
                <a:gridCol w="396675"/>
                <a:gridCol w="396675"/>
                <a:gridCol w="396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6" name="Shape 136"/>
          <p:cNvCxnSpPr/>
          <p:nvPr/>
        </p:nvCxnSpPr>
        <p:spPr>
          <a:xfrm rot="10800000">
            <a:off x="3387475" y="4997275"/>
            <a:ext cx="20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537375" y="4128850"/>
            <a:ext cx="1247400" cy="7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Client/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subscriber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6305875" y="4479100"/>
            <a:ext cx="5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/>
          <p:nvPr/>
        </p:nvSpPr>
        <p:spPr>
          <a:xfrm>
            <a:off x="6860225" y="4085650"/>
            <a:ext cx="1180200" cy="7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Source</a:t>
            </a:r>
          </a:p>
        </p:txBody>
      </p:sp>
      <p:cxnSp>
        <p:nvCxnSpPr>
          <p:cNvPr id="140" name="Shape 140"/>
          <p:cNvCxnSpPr/>
          <p:nvPr/>
        </p:nvCxnSpPr>
        <p:spPr>
          <a:xfrm rot="10800000">
            <a:off x="1784775" y="4479100"/>
            <a:ext cx="5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3665150" y="4669600"/>
            <a:ext cx="1564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direction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784775" y="4176125"/>
            <a:ext cx="1564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notify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push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305875" y="4176125"/>
            <a:ext cx="1564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</a:t>
            </a:r>
            <a:r>
              <a:rPr lang="en-GB"/>
              <a:t>mit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push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69600" y="480800"/>
            <a:ext cx="89028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api.getA()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.flatMap(a -&gt; api.getB(a))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.flatMap(b -&gt; zip(api.getC1(b), api.getC2(b),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(c1, c2) -&gt; new Pair&lt;&gt;(c1, c2)))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.flatMap(cPair -&gt; api.getD(cPair.first, cPair.second))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.flatMap(d -&gt; api.getE(d))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.subscribe(val -&gt; updateUI(val),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err -&gt; handleError(err));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69600" y="480800"/>
            <a:ext cx="89028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api.getA()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.flatMap(api::getB)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.flatMap(b -&gt; zip(api.getC1(b), api.getC2(b), Pair::new))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.flatMap(cPair -&gt; api.getD(cPair.first, cPair.second))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.flatMap(api::getE)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.subscribe(this::updateUI, this::handleError);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122000" y="105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{4CE46B58-AB1E-4978-8FB6-B45D5A75D338}</a:tableStyleId>
              </a:tblPr>
              <a:tblGrid>
                <a:gridCol w="1388350"/>
                <a:gridCol w="1258400"/>
                <a:gridCol w="1821925"/>
                <a:gridCol w="1309000"/>
                <a:gridCol w="1403675"/>
                <a:gridCol w="1647150"/>
              </a:tblGrid>
              <a:tr h="809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Async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Composable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Push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Lazily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Evaluated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1/many/</a:t>
                      </a:r>
                      <a:r>
                        <a:rPr lang="en-GB" sz="2800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</a:p>
                  </a:txBody>
                  <a:tcPr marT="91425" marB="91425" marR="91425" marL="91425" anchor="ctr"/>
                </a:tc>
              </a:tr>
              <a:tr h="6484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Future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GB" sz="1600"/>
                        <a:t>ಠ_ಠ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GB" sz="1600"/>
                        <a:t>( ͡° ͜ʖ ͡°)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GB" sz="1600"/>
                        <a:t>(╥﹏╥)</a:t>
                      </a: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(╥﹏╥)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(╥﹏╥)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484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Callbacks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GB" sz="1600"/>
                        <a:t>( ͡° ͜ʖ ͡°)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(╯°□°）╯︵ ┻━┻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GB" sz="1600"/>
                        <a:t>( ͡° ͜ʖ ͡°)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(╥﹏╥)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(╥﹏╥)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927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Completable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Future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(⌐■_■)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 ͡° ͜ʖ ͡°)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GB" sz="1600"/>
                        <a:t>(⌐■_■)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(╥﹏╥)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(╥﹏╥)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927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Reactive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solidFill>
                            <a:schemeClr val="accent5"/>
                          </a:solidFill>
                        </a:rPr>
                        <a:t>Streams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(⌐■_■)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(⌐■_■)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(⌐■_■)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(⌐■_■)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(⌐■_■)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Feature vs Emoticon matrix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a Reactive Stream?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Observer Pattern enhanced: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/>
              <a:t>onNext(T thing)		onError(Throwable t)		onComplete()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An </a:t>
            </a:r>
            <a:r>
              <a:rPr b="1" lang="en-GB" u="sng"/>
              <a:t>Asynchronous</a:t>
            </a:r>
            <a:r>
              <a:rPr lang="en-GB"/>
              <a:t> and </a:t>
            </a:r>
            <a:r>
              <a:rPr b="1" lang="en-GB" u="sng"/>
              <a:t>Push</a:t>
            </a:r>
            <a:r>
              <a:rPr lang="en-GB"/>
              <a:t> based version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Iterable&lt;T&gt;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1799994">
            <a:off x="7266295" y="379602"/>
            <a:ext cx="1896053" cy="1409434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WTF?!</a:t>
            </a:r>
            <a:br>
              <a:rPr lang="en-GB"/>
            </a:br>
            <a:r>
              <a:rPr lang="en-GB"/>
              <a:t>D</a:t>
            </a:r>
            <a:r>
              <a:rPr lang="en-GB"/>
              <a:t>eviation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389225" y="280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{4CE46B58-AB1E-4978-8FB6-B45D5A75D338}</a:tableStyleId>
              </a:tblPr>
              <a:tblGrid>
                <a:gridCol w="2749400"/>
                <a:gridCol w="2749400"/>
                <a:gridCol w="274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Iterable (pull)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Observable (push)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retrieve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next()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onNext(T)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discover 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 Exception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onError(Exception)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!hasNext()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onCompleted()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03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 example...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748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Observable.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ftse100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nasdaq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tokyoSE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.sorted()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.take(</a:t>
            </a:r>
            <a:r>
              <a:rPr lang="en-GB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.subscribe(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Observer&lt;Instrument&gt;()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onNext(Instrument value)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printInstrument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(value);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onError(Throwable e)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handleError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onComplete() 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0" name="Shape 170"/>
          <p:cNvGraphicFramePr/>
          <p:nvPr/>
        </p:nvGraphicFramePr>
        <p:xfrm>
          <a:off x="5870025" y="254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{F1588A69-7380-4392-8E42-B5C767B18690}</a:tableStyleId>
              </a:tblPr>
              <a:tblGrid>
                <a:gridCol w="1001225"/>
                <a:gridCol w="1330225"/>
                <a:gridCol w="6809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Instrument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Sector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Price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ANTO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Ecommerce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462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AZN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Trading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NG.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IT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HSBA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Ecommerce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441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SGE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IT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433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STAN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Banking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407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BRBY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Telecommunications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395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PSN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Trading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393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REX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IT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386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ADN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IT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374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71" name="Shape 171"/>
          <p:cNvCxnSpPr/>
          <p:nvPr/>
        </p:nvCxnSpPr>
        <p:spPr>
          <a:xfrm>
            <a:off x="4491900" y="2540775"/>
            <a:ext cx="12885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 2: Utilise Your Cores!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Multi-core systems (and Hyper-threading) are commonplace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The JVM is extremely performant, heavily optimized, mutli-threaded machine!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01825" y="2211525"/>
            <a:ext cx="8430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So just learn and apply the following as appropriate: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Thread, Runnable, Callable, Future&lt;T&gt;, Executor, Executor Service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03625" y="2470350"/>
            <a:ext cx="84270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,                    Executors, Synchronized, ReentrantLock, ReadWriteReentrantLock, StampedLock, wait(), notify(), volatile, AtomicInteger, AtomicReference, Condition, TimerTask,  NEW/RUNNABLE/BLOCKED/WAITING/TIMED_WAITING/TERMINATED, ConcurrentMap, ConcurrentHashMap, ConcurrentLinkedDeque, PriorityBlockingQueue, Phasers, CountdownLatch, ForkJoinPool, Delayed, RunnableFuture, RunnableScheduledFuture, TransferQueue, Exchanger, Semaphore, Splitterators, Cyclic Barrier, ConcurrentSkipListMap, ForkJoinPool, ForkJoinWorkerThread...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99900" y="4156500"/>
            <a:ext cx="84306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solidFill>
                  <a:schemeClr val="dk2"/>
                </a:solidFill>
              </a:rPr>
              <a:t>but don’t cause...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Deadlock, Race conditions, Lock Starvation, Livelock, Memory Consistency Errors, Unnecessary Memory Barriers, etc...</a:t>
            </a:r>
          </a:p>
        </p:txBody>
      </p:sp>
      <p:sp>
        <p:nvSpPr>
          <p:cNvPr id="181" name="Shape 181"/>
          <p:cNvSpPr/>
          <p:nvPr/>
        </p:nvSpPr>
        <p:spPr>
          <a:xfrm>
            <a:off x="-131200" y="1063550"/>
            <a:ext cx="9392700" cy="412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62" y="1501862"/>
            <a:ext cx="42957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635725" y="1725175"/>
            <a:ext cx="2745900" cy="1260900"/>
          </a:xfrm>
          <a:prstGeom prst="wedgeEllipseCallout">
            <a:avLst>
              <a:gd fmla="val -68466" name="adj1"/>
              <a:gd fmla="val 481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000">
                <a:latin typeface="Patrick Hand"/>
                <a:ea typeface="Patrick Hand"/>
                <a:cs typeface="Patrick Hand"/>
                <a:sym typeface="Patrick Hand"/>
              </a:rPr>
              <a:t>THIS IS FINE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712925"/>
            <a:ext cx="8520600" cy="35511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 API: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Observable&lt;Things&gt; getThingsObservable() { ... }</a:t>
            </a:r>
            <a:b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//Client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getThingsObservable()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.subscribeOn(Schedulers.io())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.observeOn(Schedulers.computation())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.map(longProcessingTask())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.observeOn(uiThread())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.subscribeOn(updateView());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Focus on business logic, not multithreading logic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Utilise your cores where appropriate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Allow your thread that the user/ client interacts with the system to remain responsive (</a:t>
            </a:r>
            <a:r>
              <a:rPr i="1" lang="en-GB"/>
              <a:t>don’t block!</a:t>
            </a:r>
            <a:r>
              <a:rPr lang="en-GB"/>
              <a:t>)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311700" y="205100"/>
            <a:ext cx="8520600" cy="77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… Or prefer a more modern, high level abstraction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768725" y="1769375"/>
            <a:ext cx="3115500" cy="478500"/>
          </a:xfrm>
          <a:prstGeom prst="flowChartAlternateProcess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113250" y="1671225"/>
            <a:ext cx="3557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900">
                <a:solidFill>
                  <a:srgbClr val="4A86E8"/>
                </a:solidFill>
                <a:latin typeface="Patrick Hand"/>
                <a:ea typeface="Patrick Hand"/>
                <a:cs typeface="Patrick Hand"/>
                <a:sym typeface="Patrick Hand"/>
              </a:rPr>
              <a:t>Get some “Things” on the IO scheduler</a:t>
            </a:r>
          </a:p>
        </p:txBody>
      </p:sp>
      <p:cxnSp>
        <p:nvCxnSpPr>
          <p:cNvPr id="192" name="Shape 192"/>
          <p:cNvCxnSpPr>
            <a:stCxn id="190" idx="3"/>
            <a:endCxn id="191" idx="1"/>
          </p:cNvCxnSpPr>
          <p:nvPr/>
        </p:nvCxnSpPr>
        <p:spPr>
          <a:xfrm flipH="1" rot="10800000">
            <a:off x="3884225" y="1875725"/>
            <a:ext cx="228900" cy="132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1054925" y="2276375"/>
            <a:ext cx="3189000" cy="47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4600900" y="2247725"/>
            <a:ext cx="4504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900">
                <a:solidFill>
                  <a:srgbClr val="FF9900"/>
                </a:solidFill>
                <a:latin typeface="Patrick Hand"/>
                <a:ea typeface="Patrick Hand"/>
                <a:cs typeface="Patrick Hand"/>
                <a:sym typeface="Patrick Hand"/>
              </a:rPr>
              <a:t>Process the things, on the Computation scheduler</a:t>
            </a:r>
          </a:p>
        </p:txBody>
      </p:sp>
      <p:cxnSp>
        <p:nvCxnSpPr>
          <p:cNvPr id="195" name="Shape 195"/>
          <p:cNvCxnSpPr>
            <a:stCxn id="194" idx="1"/>
            <a:endCxn id="193" idx="3"/>
          </p:cNvCxnSpPr>
          <p:nvPr/>
        </p:nvCxnSpPr>
        <p:spPr>
          <a:xfrm rot="10800000">
            <a:off x="4243900" y="2515625"/>
            <a:ext cx="3570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/>
          <p:nvPr/>
        </p:nvSpPr>
        <p:spPr>
          <a:xfrm>
            <a:off x="1054925" y="2783375"/>
            <a:ext cx="3189000" cy="47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4638825" y="2907125"/>
            <a:ext cx="4193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900">
                <a:solidFill>
                  <a:srgbClr val="38761D"/>
                </a:solidFill>
                <a:latin typeface="Patrick Hand"/>
                <a:ea typeface="Patrick Hand"/>
                <a:cs typeface="Patrick Hand"/>
                <a:sym typeface="Patrick Hand"/>
              </a:rPr>
              <a:t>Send the processed data to the UI/View</a:t>
            </a:r>
          </a:p>
        </p:txBody>
      </p:sp>
      <p:cxnSp>
        <p:nvCxnSpPr>
          <p:cNvPr id="198" name="Shape 198"/>
          <p:cNvCxnSpPr>
            <a:stCxn id="196" idx="3"/>
            <a:endCxn id="197" idx="1"/>
          </p:cNvCxnSpPr>
          <p:nvPr/>
        </p:nvCxnSpPr>
        <p:spPr>
          <a:xfrm>
            <a:off x="4243925" y="3022625"/>
            <a:ext cx="394800" cy="215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5726412" y="3787816"/>
            <a:ext cx="1023000" cy="729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147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… it’s actually un</a:t>
            </a:r>
            <a:r>
              <a:rPr lang="en-GB"/>
              <a:t>opinionated</a:t>
            </a:r>
            <a:r>
              <a:rPr lang="en-GB"/>
              <a:t> about how you implement your concurrency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359700"/>
            <a:ext cx="4260300" cy="32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-GB" sz="2000"/>
              <a:t>T</a:t>
            </a:r>
            <a:r>
              <a:rPr lang="en-GB" sz="2000"/>
              <a:t>hread-pools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-GB" sz="2000"/>
              <a:t>Single threads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-GB" sz="2000"/>
              <a:t>Actors (e.g. Akka)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-GB" sz="2000"/>
              <a:t>Event loops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-GB" sz="2000"/>
              <a:t>Non-blocking I/O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-GB" sz="2000"/>
              <a:t>Something else?!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Schedulers provide the abstraction layer between the stream and the underlying implementation.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503075" y="1307712"/>
            <a:ext cx="11052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-GB"/>
              <a:t>f</a:t>
            </a:r>
            <a:r>
              <a:rPr lang="en-GB"/>
              <a:t> </a:t>
            </a:r>
            <a:r>
              <a:rPr lang="en-GB"/>
              <a:t>(x)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649" y="3857850"/>
            <a:ext cx="777450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6262248" y="3887261"/>
            <a:ext cx="71668" cy="454723"/>
          </a:xfrm>
          <a:custGeom>
            <a:pathLst>
              <a:path extrusionOk="0" h="12017" w="1894">
                <a:moveTo>
                  <a:pt x="1143" y="0"/>
                </a:moveTo>
                <a:cubicBezTo>
                  <a:pt x="-1694" y="2837"/>
                  <a:pt x="1894" y="8003"/>
                  <a:pt x="1894" y="120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9" name="Shape 209"/>
          <p:cNvSpPr/>
          <p:nvPr/>
        </p:nvSpPr>
        <p:spPr>
          <a:xfrm>
            <a:off x="6154852" y="3906219"/>
            <a:ext cx="314034" cy="369469"/>
          </a:xfrm>
          <a:custGeom>
            <a:pathLst>
              <a:path extrusionOk="0" h="9764" w="8299">
                <a:moveTo>
                  <a:pt x="883" y="0"/>
                </a:moveTo>
                <a:cubicBezTo>
                  <a:pt x="-2993" y="1293"/>
                  <a:pt x="7247" y="5814"/>
                  <a:pt x="8299" y="97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0" name="Shape 210"/>
          <p:cNvSpPr/>
          <p:nvPr/>
        </p:nvSpPr>
        <p:spPr>
          <a:xfrm>
            <a:off x="6032222" y="3977283"/>
            <a:ext cx="46921" cy="397849"/>
          </a:xfrm>
          <a:custGeom>
            <a:pathLst>
              <a:path extrusionOk="0" h="10514" w="1240">
                <a:moveTo>
                  <a:pt x="1118" y="0"/>
                </a:moveTo>
                <a:cubicBezTo>
                  <a:pt x="-2242" y="1033"/>
                  <a:pt x="3347" y="8807"/>
                  <a:pt x="273" y="1051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1" name="Shape 211"/>
          <p:cNvSpPr/>
          <p:nvPr/>
        </p:nvSpPr>
        <p:spPr>
          <a:xfrm>
            <a:off x="6362943" y="3938194"/>
            <a:ext cx="184583" cy="447609"/>
          </a:xfrm>
          <a:custGeom>
            <a:pathLst>
              <a:path extrusionOk="0" h="11829" w="4878">
                <a:moveTo>
                  <a:pt x="1579" y="0"/>
                </a:moveTo>
                <a:cubicBezTo>
                  <a:pt x="-136" y="685"/>
                  <a:pt x="-363" y="3836"/>
                  <a:pt x="546" y="5445"/>
                </a:cubicBezTo>
                <a:cubicBezTo>
                  <a:pt x="1426" y="7003"/>
                  <a:pt x="4964" y="6849"/>
                  <a:pt x="4865" y="8637"/>
                </a:cubicBezTo>
                <a:cubicBezTo>
                  <a:pt x="4789" y="9993"/>
                  <a:pt x="2453" y="10475"/>
                  <a:pt x="2330" y="118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12" name="Shape 212"/>
          <p:cNvCxnSpPr/>
          <p:nvPr/>
        </p:nvCxnSpPr>
        <p:spPr>
          <a:xfrm flipH="1" rot="-5400000">
            <a:off x="5848970" y="4032309"/>
            <a:ext cx="447600" cy="22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 flipH="1" rot="10800000">
            <a:off x="5914705" y="4122781"/>
            <a:ext cx="302100" cy="16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 flipH="1" rot="-5400000">
            <a:off x="6417304" y="4078577"/>
            <a:ext cx="341100" cy="8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event loop.png"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900" y="3665025"/>
            <a:ext cx="866149" cy="851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 rot="-5400000">
            <a:off x="7881225" y="4035300"/>
            <a:ext cx="629100" cy="19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" name="Shape 217"/>
          <p:cNvSpPr txBox="1"/>
          <p:nvPr/>
        </p:nvSpPr>
        <p:spPr>
          <a:xfrm>
            <a:off x="5440400" y="4786375"/>
            <a:ext cx="1868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Patrick Hand"/>
                <a:ea typeface="Patrick Hand"/>
                <a:cs typeface="Patrick Hand"/>
                <a:sym typeface="Patrick Hand"/>
              </a:rPr>
              <a:t>Thread pool btw!</a:t>
            </a:r>
          </a:p>
        </p:txBody>
      </p:sp>
      <p:cxnSp>
        <p:nvCxnSpPr>
          <p:cNvPr id="218" name="Shape 218"/>
          <p:cNvCxnSpPr/>
          <p:nvPr/>
        </p:nvCxnSpPr>
        <p:spPr>
          <a:xfrm flipH="1" rot="10800000">
            <a:off x="5900412" y="4568866"/>
            <a:ext cx="197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5093375" y="2138925"/>
            <a:ext cx="2656800" cy="629100"/>
          </a:xfrm>
          <a:prstGeom prst="flowChartMulti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Schedulers</a:t>
            </a:r>
          </a:p>
        </p:txBody>
      </p:sp>
      <p:cxnSp>
        <p:nvCxnSpPr>
          <p:cNvPr id="220" name="Shape 220"/>
          <p:cNvCxnSpPr>
            <a:stCxn id="206" idx="2"/>
          </p:cNvCxnSpPr>
          <p:nvPr/>
        </p:nvCxnSpPr>
        <p:spPr>
          <a:xfrm>
            <a:off x="6055675" y="1880412"/>
            <a:ext cx="363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19" idx="2"/>
          </p:cNvCxnSpPr>
          <p:nvPr/>
        </p:nvCxnSpPr>
        <p:spPr>
          <a:xfrm flipH="1">
            <a:off x="5252729" y="2744200"/>
            <a:ext cx="984300" cy="9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>
            <a:stCxn id="219" idx="2"/>
          </p:cNvCxnSpPr>
          <p:nvPr/>
        </p:nvCxnSpPr>
        <p:spPr>
          <a:xfrm>
            <a:off x="6237029" y="2744200"/>
            <a:ext cx="10800" cy="8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>
            <a:stCxn id="219" idx="2"/>
          </p:cNvCxnSpPr>
          <p:nvPr/>
        </p:nvCxnSpPr>
        <p:spPr>
          <a:xfrm>
            <a:off x="6237029" y="2744200"/>
            <a:ext cx="8370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19" idx="2"/>
          </p:cNvCxnSpPr>
          <p:nvPr/>
        </p:nvCxnSpPr>
        <p:spPr>
          <a:xfrm>
            <a:off x="6237029" y="2744200"/>
            <a:ext cx="1822500" cy="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97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Responsive - at the System Level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active-traits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254175"/>
            <a:ext cx="73818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ive-traits-everything-points-to-responsive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62" y="1257300"/>
            <a:ext cx="73818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2625" y="2903825"/>
            <a:ext cx="2472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System is able to cope with load, autoscales appropriately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797100" y="2936075"/>
            <a:ext cx="23469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Fault tolerant and available</a:t>
            </a:r>
            <a:r>
              <a:rPr lang="en-GB">
                <a:solidFill>
                  <a:schemeClr val="dk1"/>
                </a:solidFill>
              </a:rPr>
              <a:t>, even when errors occur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717565" y="3919350"/>
            <a:ext cx="3708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Communication tool between reactive system components that enables: load management, loose coupling, location transparency.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 3: Use Streaming APIs and Protocols 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017725"/>
            <a:ext cx="5653500" cy="368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-GB" sz="1700"/>
              <a:t>Request and Response style APIs are showing their age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-GB" sz="1700"/>
              <a:t>polling for updates is inefficient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-GB" sz="1700"/>
              <a:t>WebSockets allow full duplex communication 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-GB" sz="1700"/>
              <a:t>HTML5 Server Sent Events allow one way updates*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-GB" sz="1700"/>
              <a:t>Also: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en-GB" sz="1700"/>
              <a:t>Twitter: Firehose Streaming API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en-GB" sz="1700"/>
              <a:t>Netflix/Facebook: ReactiveSocket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en-GB" sz="1700"/>
              <a:t>Google: GRPC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49847" r="0" t="89"/>
          <a:stretch/>
        </p:blipFill>
        <p:spPr>
          <a:xfrm>
            <a:off x="6090275" y="1152425"/>
            <a:ext cx="26941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39375" y="4733725"/>
            <a:ext cx="8320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* supported in all browsers except IE / MS Edge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733950" y="4568825"/>
            <a:ext cx="2214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Indie Flower"/>
                <a:ea typeface="Indie Flower"/>
                <a:cs typeface="Indie Flower"/>
                <a:sym typeface="Indie Flower"/>
              </a:rPr>
              <a:t>© Twitter 2017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153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 4: Prefer non-blocking I/O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399" y="1220450"/>
            <a:ext cx="4308200" cy="3315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" type="body"/>
          </p:nvPr>
        </p:nvSpPr>
        <p:spPr>
          <a:xfrm>
            <a:off x="130500" y="806325"/>
            <a:ext cx="5673900" cy="42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I/O operations that “block” threads, leaves CPU under-utilised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Using non blocking: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/>
              <a:t>reduces the number of threads needed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/>
              <a:t>greatly reduces the memory requirements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Typical implementations: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/>
              <a:t>Buffered writes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/>
              <a:t>Event Loops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e.g. Java 1.5 nio/2 / Netty / AsyncHttpClient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-GB"/>
              <a:t>See Netflix’</a:t>
            </a:r>
            <a:r>
              <a:rPr lang="en-GB"/>
              <a:t> research in the slide notes, RxNetty vs Tomcat.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7463400" y="4354850"/>
            <a:ext cx="13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Indie Flower"/>
                <a:ea typeface="Indie Flower"/>
                <a:cs typeface="Indie Flower"/>
                <a:sym typeface="Indie Flower"/>
              </a:rPr>
              <a:t>© Jacob Jenkov</a:t>
            </a:r>
          </a:p>
        </p:txBody>
      </p:sp>
      <p:pic>
        <p:nvPicPr>
          <p:cNvPr descr="non blocking io (3).png"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374" y="1308425"/>
            <a:ext cx="4487650" cy="22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26680" l="20897" r="19951" t="15555"/>
          <a:stretch/>
        </p:blipFill>
        <p:spPr>
          <a:xfrm>
            <a:off x="194450" y="833301"/>
            <a:ext cx="6470150" cy="39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10">
            <a:off x="6397753" y="2079674"/>
            <a:ext cx="1177675" cy="78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753" y="710075"/>
            <a:ext cx="1327746" cy="6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256800" y="101225"/>
            <a:ext cx="84045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Netty handles more requests per second...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12668" l="33464" r="11047" t="31425"/>
          <a:stretch/>
        </p:blipFill>
        <p:spPr>
          <a:xfrm>
            <a:off x="117824" y="1049249"/>
            <a:ext cx="6501776" cy="409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142725" y="148775"/>
            <a:ext cx="86898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… at a much lower request latency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505105">
            <a:off x="6584643" y="1059613"/>
            <a:ext cx="1357491" cy="90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373" y="4102124"/>
            <a:ext cx="1811099" cy="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 5: React to errors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Reactive Streams = Observer pattern++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	onError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As defined by the contract: Errors are first class citizens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Errors are pushed, as opposed to usual try/catch (pull). Meaning they are consumed as early as possible.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08825" y="3162300"/>
            <a:ext cx="70497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api.getA()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.subscribe(this::updateUI, this::handleError);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Utilise Backpressure/Flow Control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b="1" lang="en-GB" sz="2600"/>
              <a:t>Backpressure </a:t>
            </a:r>
            <a:r>
              <a:rPr lang="en-GB" sz="2600"/>
              <a:t>is a way to inform the data source that you cannot process as fast as they are sending.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>
              <a:spcBef>
                <a:spcPts val="0"/>
              </a:spcBef>
              <a:buSzPct val="100000"/>
              <a:buChar char="●"/>
            </a:pPr>
            <a:r>
              <a:rPr b="1" lang="en-GB" sz="2800"/>
              <a:t>Flow Control </a:t>
            </a:r>
            <a:r>
              <a:rPr lang="en-GB" sz="2800"/>
              <a:t>is attempting to deal with the rate at which the data source is sending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Buffering….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046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Latest...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8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Dropping...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8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47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RxJava Info / Summary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834850"/>
            <a:ext cx="8520600" cy="37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Reactive Extensions; created by a crazy dutch genius; </a:t>
            </a:r>
            <a:r>
              <a:rPr lang="en-GB" sz="2400"/>
              <a:t>Erik Miejer (Micro</a:t>
            </a:r>
            <a:r>
              <a:rPr b="1" lang="en-GB"/>
              <a:t>$</a:t>
            </a:r>
            <a:r>
              <a:rPr lang="en-GB" sz="2400"/>
              <a:t>oft)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Netflix created a Java version, implemented their whole service layer with it.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“Reactive Extensions” is Polyglot project: C#, Java, JS, Scala, Kotlin, Swift, Clojure, Groovy, C++, Python, + more in future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RxJava itself doesn’t target Java, it target the JVM.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BUT HOW?!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86850"/>
            <a:ext cx="10852723" cy="678295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4837275" y="269500"/>
            <a:ext cx="3810300" cy="2342100"/>
          </a:xfrm>
          <a:prstGeom prst="cloudCallout">
            <a:avLst>
              <a:gd fmla="val -87653" name="adj1"/>
              <a:gd fmla="val -1654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5200">
                <a:latin typeface="Patrick Hand"/>
                <a:ea typeface="Patrick Hand"/>
                <a:cs typeface="Patrick Hand"/>
                <a:sym typeface="Patrick Hand"/>
              </a:rPr>
              <a:t>But how?!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147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RxJava Info / Summary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950000"/>
            <a:ext cx="8520600" cy="36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-GB" sz="2500"/>
              <a:t>Implements the Reactive Streams standard, which is being incorporated into Java 9 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-GB" sz="2500"/>
              <a:t>...also implements the Reactive Stream Commons, (standardises operators across Reactive Stream Implementations)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-GB" sz="2500"/>
              <a:t>Library, not a framework (1.2MB!)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-GB" sz="2500"/>
              <a:t>Compatible with Java 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abble_12_14.jp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25" y="152400"/>
            <a:ext cx="55299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289575" y="521700"/>
            <a:ext cx="1061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 8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82675" y="833725"/>
            <a:ext cx="96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RxJava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>
            <a:stCxn id="308" idx="3"/>
          </p:cNvCxnSpPr>
          <p:nvPr/>
        </p:nvCxnSpPr>
        <p:spPr>
          <a:xfrm flipH="1" rot="10800000">
            <a:off x="1247775" y="990475"/>
            <a:ext cx="7242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/>
          <p:nvPr/>
        </p:nvCxnSpPr>
        <p:spPr>
          <a:xfrm>
            <a:off x="1061800" y="756125"/>
            <a:ext cx="1323900" cy="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717225" y="1368775"/>
            <a:ext cx="661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Kotlin</a:t>
            </a:r>
          </a:p>
        </p:txBody>
      </p:sp>
      <p:cxnSp>
        <p:nvCxnSpPr>
          <p:cNvPr id="312" name="Shape 312"/>
          <p:cNvCxnSpPr>
            <a:stCxn id="311" idx="3"/>
          </p:cNvCxnSpPr>
          <p:nvPr/>
        </p:nvCxnSpPr>
        <p:spPr>
          <a:xfrm>
            <a:off x="1379025" y="1529125"/>
            <a:ext cx="1240800" cy="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282675" y="4462025"/>
            <a:ext cx="64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Akka</a:t>
            </a:r>
          </a:p>
        </p:txBody>
      </p:sp>
      <p:cxnSp>
        <p:nvCxnSpPr>
          <p:cNvPr id="314" name="Shape 314"/>
          <p:cNvCxnSpPr>
            <a:stCxn id="313" idx="3"/>
          </p:cNvCxnSpPr>
          <p:nvPr/>
        </p:nvCxnSpPr>
        <p:spPr>
          <a:xfrm>
            <a:off x="923775" y="4622375"/>
            <a:ext cx="11310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5" name="Shape 315"/>
          <p:cNvSpPr txBox="1"/>
          <p:nvPr/>
        </p:nvSpPr>
        <p:spPr>
          <a:xfrm>
            <a:off x="372325" y="2700450"/>
            <a:ext cx="1131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Guava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1130750" y="2907300"/>
            <a:ext cx="11997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482625" y="3307200"/>
            <a:ext cx="113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RxJava1</a:t>
            </a:r>
          </a:p>
        </p:txBody>
      </p:sp>
      <p:cxnSp>
        <p:nvCxnSpPr>
          <p:cNvPr id="318" name="Shape 318"/>
          <p:cNvCxnSpPr>
            <a:stCxn id="317" idx="3"/>
          </p:cNvCxnSpPr>
          <p:nvPr/>
        </p:nvCxnSpPr>
        <p:spPr>
          <a:xfrm flipH="1" rot="10800000">
            <a:off x="1613625" y="3169200"/>
            <a:ext cx="6618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9" name="Shape 319"/>
          <p:cNvSpPr txBox="1"/>
          <p:nvPr/>
        </p:nvSpPr>
        <p:spPr>
          <a:xfrm>
            <a:off x="245925" y="1160725"/>
            <a:ext cx="965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Reactor 3</a:t>
            </a:r>
          </a:p>
        </p:txBody>
      </p:sp>
      <p:cxnSp>
        <p:nvCxnSpPr>
          <p:cNvPr id="320" name="Shape 320"/>
          <p:cNvCxnSpPr>
            <a:stCxn id="319" idx="3"/>
          </p:cNvCxnSpPr>
          <p:nvPr/>
        </p:nvCxnSpPr>
        <p:spPr>
          <a:xfrm flipH="1" rot="10800000">
            <a:off x="1211025" y="1269925"/>
            <a:ext cx="75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GB" sz="6500"/>
              <a:t>blocking = bad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 1: Prefer Asynchronous operations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94775" y="1135575"/>
            <a:ext cx="7524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lang="en-GB" sz="1700">
                <a:solidFill>
                  <a:srgbClr val="434343"/>
                </a:solidFill>
              </a:rPr>
              <a:t>Asynchronous requests can be thought of as </a:t>
            </a:r>
            <a:r>
              <a:rPr lang="en-GB" sz="1700">
                <a:solidFill>
                  <a:srgbClr val="434343"/>
                </a:solidFill>
              </a:rPr>
              <a:t>happening “in the background”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lang="en-GB" sz="1700">
                <a:solidFill>
                  <a:srgbClr val="434343"/>
                </a:solidFill>
              </a:rPr>
              <a:t>Allows your application to continue processing other tasks, without blocking on the previous 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lang="en-GB" sz="1700">
                <a:solidFill>
                  <a:srgbClr val="434343"/>
                </a:solidFill>
              </a:rPr>
              <a:t>Unless your application is simple, you’ll usually want to perform multiple asynchronous operations.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-336550" lvl="0" marL="457200"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lang="en-GB" sz="1700">
                <a:solidFill>
                  <a:srgbClr val="434343"/>
                </a:solidFill>
              </a:rPr>
              <a:t>New Reactive Frameworks are great for creating and composing asynchronous requests</a:t>
            </a:r>
          </a:p>
        </p:txBody>
      </p:sp>
      <p:sp>
        <p:nvSpPr>
          <p:cNvPr id="81" name="Shape 81"/>
          <p:cNvSpPr/>
          <p:nvPr/>
        </p:nvSpPr>
        <p:spPr>
          <a:xfrm>
            <a:off x="-48725" y="-32725"/>
            <a:ext cx="9291600" cy="5241000"/>
          </a:xfrm>
          <a:prstGeom prst="rect">
            <a:avLst/>
          </a:prstGeom>
          <a:solidFill>
            <a:srgbClr val="EEEEEE">
              <a:alpha val="74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830" y="2348825"/>
            <a:ext cx="1491949" cy="26870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494775" y="445025"/>
            <a:ext cx="6776400" cy="3627900"/>
          </a:xfrm>
          <a:prstGeom prst="wedgeEllipseCallout">
            <a:avLst>
              <a:gd fmla="val 52599" name="adj1"/>
              <a:gd fmla="val 376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Hi...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It seems you’re wanting to perform Asynchronous Operations?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I’ve been doing them for years, you don’t need any fancy “Reactive” frameworks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20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ublic Future&lt;T&gt; getData(...)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17800"/>
            <a:ext cx="8520600" cy="3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+"/>
            </a:pPr>
            <a:r>
              <a:rPr lang="en-GB"/>
              <a:t>Asynchronous,</a:t>
            </a:r>
            <a:r>
              <a:rPr lang="en-GB"/>
              <a:t> but...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There’s a tendency to block immediately getting the future:</a:t>
            </a: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future.get();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Composability can get tricky...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Future&lt;List&lt;Future&gt;&gt; getData(...)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[...]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for (future f : futureList) {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    f.get(); // weep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214375" y="220075"/>
            <a:ext cx="87423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Future&lt;A&gt; aFuture = api.getA();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a = aFuture.get();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Future&lt;B&gt; bFuture = api.getB(a);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b = bFuture.get();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Future&lt;C1&gt; c1Future = api.getC1(b);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Future&lt;C2&gt; c2Future = api.getC2(b);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Future&lt;D&gt; dFuture = api.getD(c1Future.get(), c2Future.get());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 d = dFuture.get();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updateUI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(api.getE(d).get());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GB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(InterruptedException | ExecutionException ex)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handleError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214375" y="220075"/>
            <a:ext cx="87423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Future&lt;A&gt; aFuture = api.getA();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a = aFuture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.get()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Future&lt;B&gt; bFuture = api.getB(a);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b = bFuture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.get()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Future&lt;C1&gt; c1Future = api.getC1(b);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Future&lt;C2&gt; c2Future = api.getC2(b);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Future&lt;D&gt; dFuture = api.getD(c1Future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.get()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c2Future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.get()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 d = dFuture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.get()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updateUI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(api.getE(d)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.get()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(InterruptedException | ExecutionException ex)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handleError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void getData(Callback&lt;T&gt; c);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9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-GB" sz="3000"/>
              <a:t>Asynchronous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-GB" sz="3000"/>
              <a:t>Push-based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+ </a:t>
            </a:r>
            <a:r>
              <a:rPr lang="en-GB" sz="3000"/>
              <a:t>/ - 	Composable, usually nested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453200" y="466800"/>
            <a:ext cx="62376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api.getA(a -&gt;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.getB(a, b -&gt;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.getC1(b, c1 -&gt;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.getC2(</a:t>
            </a:r>
            <a:r>
              <a:rPr lang="en-GB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c2 -&gt;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.getD(</a:t>
            </a:r>
            <a:r>
              <a:rPr lang="en-GB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c2, d -&gt;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.getE(d, e -&gt; {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updateUI(e);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unclebob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705450" y="845125"/>
            <a:ext cx="7220226" cy="451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2991475" y="532600"/>
            <a:ext cx="2869800" cy="1651800"/>
          </a:xfrm>
          <a:prstGeom prst="wedgeEllipseCallout">
            <a:avLst>
              <a:gd fmla="val -71898" name="adj1"/>
              <a:gd fmla="val 417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980000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lang="en-GB" sz="1800">
                <a:solidFill>
                  <a:srgbClr val="980000"/>
                </a:solidFill>
                <a:latin typeface="Impact"/>
                <a:ea typeface="Impact"/>
                <a:cs typeface="Impact"/>
                <a:sym typeface="Impact"/>
              </a:rPr>
              <a:t>he indent level of a function should not be greater than </a:t>
            </a:r>
            <a:r>
              <a:rPr lang="en-GB" sz="1800" u="sng">
                <a:solidFill>
                  <a:srgbClr val="980000"/>
                </a:solidFill>
                <a:latin typeface="Impact"/>
                <a:ea typeface="Impact"/>
                <a:cs typeface="Impact"/>
                <a:sym typeface="Impact"/>
              </a:rPr>
              <a:t>one</a:t>
            </a:r>
            <a:r>
              <a:rPr lang="en-GB" sz="1800">
                <a:solidFill>
                  <a:srgbClr val="980000"/>
                </a:solidFill>
                <a:latin typeface="Impact"/>
                <a:ea typeface="Impact"/>
                <a:cs typeface="Impact"/>
                <a:sym typeface="Impact"/>
              </a:rPr>
              <a:t> or </a:t>
            </a:r>
            <a:r>
              <a:rPr lang="en-GB" sz="1800" u="sng">
                <a:solidFill>
                  <a:srgbClr val="980000"/>
                </a:solidFill>
                <a:latin typeface="Impact"/>
                <a:ea typeface="Impact"/>
                <a:cs typeface="Impact"/>
                <a:sym typeface="Impact"/>
              </a:rPr>
              <a:t>two!</a:t>
            </a:r>
          </a:p>
        </p:txBody>
      </p:sp>
      <p:pic>
        <p:nvPicPr>
          <p:cNvPr descr="linus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14762" y="3483162"/>
            <a:ext cx="26765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783900" y="1831375"/>
            <a:ext cx="2676600" cy="1651800"/>
          </a:xfrm>
          <a:prstGeom prst="wedgeRoundRectCallout">
            <a:avLst>
              <a:gd fmla="val 41325" name="adj1"/>
              <a:gd fmla="val 8058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800">
                <a:solidFill>
                  <a:srgbClr val="4A86E8"/>
                </a:solidFill>
                <a:latin typeface="Indie Flower"/>
                <a:ea typeface="Indie Flower"/>
                <a:cs typeface="Indie Flower"/>
                <a:sym typeface="Indie Flower"/>
              </a:rPr>
              <a:t> If you need more than 3 levels of indentation, you're screwed!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39550"/>
            <a:ext cx="8520600" cy="8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CompletableFuture&lt;T&gt; getData(...)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91675"/>
            <a:ext cx="8520600" cy="3658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Char char="+"/>
            </a:pPr>
            <a:r>
              <a:rPr lang="en-GB" sz="2100"/>
              <a:t>Future + Callback = CompletableFuture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+"/>
            </a:pPr>
            <a:r>
              <a:rPr lang="en-GB" sz="2100"/>
              <a:t>Asynchronous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+"/>
            </a:pPr>
            <a:r>
              <a:rPr lang="en-GB" sz="2100"/>
              <a:t>Composable (thenAccept()/thenCombine()/runAfterBoth()/etc...)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+"/>
            </a:pPr>
            <a:r>
              <a:rPr lang="en-GB" sz="2100"/>
              <a:t>Push based data </a:t>
            </a:r>
            <a:r>
              <a:rPr lang="en-GB" sz="2100"/>
              <a:t>retrieval</a:t>
            </a:r>
          </a:p>
          <a:p>
            <a:pPr lvl="0">
              <a:spcBef>
                <a:spcPts val="0"/>
              </a:spcBef>
              <a:buNone/>
            </a:pPr>
            <a:r>
              <a:rPr lang="en-GB" sz="2100"/>
              <a:t>Implemented in: 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GB" sz="2100"/>
              <a:t>Guava ListenableFuture,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GB" sz="2100"/>
              <a:t>Akka Composable Future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GB" sz="2100"/>
              <a:t>Java 8 CompletableFuture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