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1" r:id="rId5"/>
    <p:sldId id="282" r:id="rId6"/>
    <p:sldId id="265" r:id="rId7"/>
    <p:sldId id="267" r:id="rId8"/>
    <p:sldId id="259" r:id="rId9"/>
    <p:sldId id="260" r:id="rId10"/>
    <p:sldId id="268" r:id="rId11"/>
    <p:sldId id="269" r:id="rId12"/>
    <p:sldId id="261" r:id="rId13"/>
    <p:sldId id="262" r:id="rId14"/>
    <p:sldId id="264" r:id="rId15"/>
    <p:sldId id="266" r:id="rId16"/>
    <p:sldId id="270" r:id="rId17"/>
    <p:sldId id="272" r:id="rId18"/>
    <p:sldId id="271" r:id="rId19"/>
    <p:sldId id="283" r:id="rId20"/>
    <p:sldId id="278" r:id="rId21"/>
    <p:sldId id="273" r:id="rId22"/>
    <p:sldId id="274" r:id="rId23"/>
    <p:sldId id="275" r:id="rId24"/>
    <p:sldId id="276" r:id="rId25"/>
    <p:sldId id="279" r:id="rId26"/>
    <p:sldId id="277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6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3E19-0E93-7848-91EC-EBD1169FC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96BE4-C314-BE46-8B97-B30B3A88B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B638-5661-174D-9AE7-A80FED97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78375-4F6E-CC46-B437-A552531C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3EDD-2DE9-4B4D-A16C-9D964E16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7640-DEF7-9045-9FD9-B829950B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8DD99-52ED-404D-82F5-B21ECD78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93169-0C47-DD40-9B5F-9DD5751D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AE92-0B24-124F-8244-018AEA2E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E7309-26B8-2940-A115-85E12139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0364A-1147-2346-A55B-7CCC42D9B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CFDD0-F51E-5842-9DFD-B40F487DE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378-62CD-F142-9CFD-26B375B9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627C-37FC-D447-82E5-DA4B3200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673D-A363-A348-853B-B9078799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6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34A9-54C4-BA46-B37D-72792061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9586-AA6A-6643-9DD1-1B216B46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B02C6-0172-AA4B-8424-FF0F885B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FE0E-8B14-644C-8247-0CC9B778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7D6D-28A1-2049-8F25-25EA06E6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70C1-7DB2-474D-B3CF-2CD6936B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25E1-58FA-BB43-8C14-36A42C48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38691-70AA-124F-B099-3C248C6D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B6BEA-D508-C949-8AD1-62608532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4D395-ADD1-8B46-9AF0-290C6C98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35B1-1208-A94B-BA02-A49A5F14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C462-5774-0F4A-B05D-792B07A54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99836-BB04-524A-9E2E-5FA1746D0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6F646-6A9D-4345-AD91-20230813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EB4D1-5CAB-6F43-B94E-1D58097A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A27DA-E0C3-ED45-AEF5-630CECDD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0988-F0B0-2741-A51B-EDEA86CB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B0527-8871-4E4F-81F8-4328FDF09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8E614-B767-5B47-A883-42DAD7523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7009E-8959-974E-A1A1-AC7DCA6C4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7831C-3EC1-E942-8C09-48FF47B1C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E46BA-5E9C-2247-89E2-B7B730F6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D3F9C-8D2C-DF47-8EC3-1171F0A5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2D4EE-ED2E-3D40-9DEB-74AB90AB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1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C317-4F9B-1A44-AFC8-34FD3A45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ED088-B4A8-4748-A938-DB782C8F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DF4C8-48A0-1A4D-8768-1C38BAFC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4C11D-5CCE-5D4D-B30C-967D8E2F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5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7BC1A-B81B-1B47-83BD-3BB27890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73169-7E5D-E04D-AA45-D66C3525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94CA1-4AB7-DC4A-A073-CC15C807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9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EBE4-0780-8F40-A5EA-571ED266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E2A2-690E-0544-93DF-94F72C5DC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54C38-95C0-9C4B-93C3-A0E7211C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685FD-A924-AF4B-95DE-B0613843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0D4FA-62F0-DA4B-8929-7206438B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74D25-3F69-4843-9CA2-407166AB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3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C69B-371A-984C-A610-82363A98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056A7-BA9A-AC4E-BFBA-A86E30D8E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0EC19-3881-E749-8F80-8A8B7A36A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BE080-74E0-1843-83C1-2B7012C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910A-3DE7-7648-8D6F-5B97A5E5BFE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E08A5-033C-6448-A2D3-B522F88E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E9D4A-16DE-4943-9401-CEE42BE4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A73A1-6DDD-A04D-937E-8E604C01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9E7E3-9E4C-444D-9899-FC9817F87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62944-E86C-B541-99D5-3A13A1E1E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910A-3DE7-7648-8D6F-5B97A5E5BFE1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86BD-E5B1-8241-8D50-69836C40A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9F768-6EBA-2749-A4B7-F91BEDCC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0B98-75AF-334D-BCD9-50B09B43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s://www.eavi2020.org/wp-content/uploads/2016/01/P22_unsw_kirby_col_pos_cmyk-1024x291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mltar.com/" TargetMode="External"/><Relationship Id="rId4" Type="http://schemas.openxmlformats.org/officeDocument/2006/relationships/hyperlink" Target="https://bcheggeseth.github.io/253_fall_2021/index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dgoodman@mednet.ucla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nchs/nvss/vsrr/drug-overdose-data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6876-B0A5-704B-929E-5DACA96F3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Natural Language Processing to identify substances related to overdose deaths: </a:t>
            </a:r>
            <a:br>
              <a:rPr lang="en-US" dirty="0"/>
            </a:br>
            <a:r>
              <a:rPr lang="en-US" dirty="0"/>
              <a:t>An R-</a:t>
            </a:r>
            <a:r>
              <a:rPr lang="en-US" dirty="0" err="1"/>
              <a:t>tidymodels</a:t>
            </a:r>
            <a:r>
              <a:rPr lang="en-US" dirty="0"/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93464-849C-4040-B512-0225D3193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David Goodman-Meza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0B5BD6-AB41-8A40-BF79-3F43FAF72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68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2" descr="EAVI2020University of New South Wales (UNSW Australia) - EAVI2020">
            <a:extLst>
              <a:ext uri="{FF2B5EF4-FFF2-40B4-BE49-F238E27FC236}">
                <a16:creationId xmlns:a16="http://schemas.microsoft.com/office/drawing/2014/main" id="{8494749D-7A57-8A4B-A35C-1DA33D4F6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68900"/>
            <a:ext cx="59436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nd Guidelines | Identity | Logos and Marks">
            <a:extLst>
              <a:ext uri="{FF2B5EF4-FFF2-40B4-BE49-F238E27FC236}">
                <a16:creationId xmlns:a16="http://schemas.microsoft.com/office/drawing/2014/main" id="{CC9A955C-3000-6249-9FD2-FFFB7F089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2" y="4935414"/>
            <a:ext cx="2742292" cy="192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95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9B6A-2E3E-6041-9A7C-CAC3785F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5436-9FE1-B540-8E93-1EA8CAE6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rec &lt;- rec(fentanyl ~ text, data = training) %&gt;% 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#Initial set-up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step_tokenize</a:t>
            </a:r>
            <a:r>
              <a:rPr lang="en-US" dirty="0"/>
              <a:t>(text,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#Tokenize, default word</a:t>
            </a:r>
          </a:p>
          <a:p>
            <a:pPr marL="0" indent="0">
              <a:buNone/>
            </a:pPr>
            <a:r>
              <a:rPr lang="en-US" dirty="0"/>
              <a:t>                                options = list(lowercase = F,</a:t>
            </a:r>
          </a:p>
          <a:p>
            <a:pPr marL="0" indent="0">
              <a:buNone/>
            </a:pPr>
            <a:r>
              <a:rPr lang="en-US" dirty="0"/>
              <a:t>                                               </a:t>
            </a:r>
            <a:r>
              <a:rPr lang="en-US" dirty="0" err="1"/>
              <a:t>strip_punct</a:t>
            </a:r>
            <a:r>
              <a:rPr lang="en-US" dirty="0"/>
              <a:t> = TRUE)) %&gt;%</a:t>
            </a:r>
          </a:p>
          <a:p>
            <a:pPr marL="0" indent="0">
              <a:buNone/>
            </a:pPr>
            <a:r>
              <a:rPr lang="en-US" dirty="0"/>
              <a:t>             	 </a:t>
            </a:r>
            <a:r>
              <a:rPr lang="en-US" dirty="0" err="1"/>
              <a:t>step_tokenfilter</a:t>
            </a:r>
            <a:r>
              <a:rPr lang="en-US" dirty="0"/>
              <a:t>(text,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min_times</a:t>
            </a:r>
            <a:r>
              <a:rPr lang="en-US" dirty="0"/>
              <a:t> = 5,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max_times</a:t>
            </a:r>
            <a:r>
              <a:rPr lang="en-US" dirty="0"/>
              <a:t> = Inf) %&gt;%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#Filter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step_tfidf</a:t>
            </a:r>
            <a:r>
              <a:rPr lang="en-US" dirty="0"/>
              <a:t>(text)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#Weight words based on TF-IDF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#Others</a:t>
            </a:r>
          </a:p>
          <a:p>
            <a:pPr marL="0" indent="0">
              <a:buNone/>
            </a:pPr>
            <a:r>
              <a:rPr lang="en-US" dirty="0" err="1"/>
              <a:t>step_tf</a:t>
            </a:r>
            <a:r>
              <a:rPr lang="en-US" dirty="0"/>
              <a:t>(text)</a:t>
            </a:r>
          </a:p>
          <a:p>
            <a:pPr marL="0" indent="0">
              <a:buNone/>
            </a:pPr>
            <a:r>
              <a:rPr lang="en-US" dirty="0" err="1"/>
              <a:t>step_sequence_onehot</a:t>
            </a:r>
            <a:r>
              <a:rPr lang="en-US" dirty="0"/>
              <a:t>(text)</a:t>
            </a:r>
          </a:p>
          <a:p>
            <a:pPr marL="0" indent="0">
              <a:buNone/>
            </a:pPr>
            <a:r>
              <a:rPr lang="en-US" dirty="0" err="1"/>
              <a:t>step_word_embeddings</a:t>
            </a:r>
            <a:r>
              <a:rPr lang="en-US" dirty="0"/>
              <a:t>(text, embeddings = </a:t>
            </a:r>
            <a:r>
              <a:rPr lang="en-US" dirty="0" err="1"/>
              <a:t>glove_embed</a:t>
            </a:r>
            <a:r>
              <a:rPr lang="en-US" dirty="0"/>
              <a:t>, prefix ="</a:t>
            </a:r>
            <a:r>
              <a:rPr lang="en-US" dirty="0" err="1"/>
              <a:t>emb</a:t>
            </a:r>
            <a:r>
              <a:rPr lang="en-US" dirty="0"/>
              <a:t>_")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8907B-1312-484C-B26B-6D6A10ACC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69" t="9013" r="7325" b="19746"/>
          <a:stretch/>
        </p:blipFill>
        <p:spPr>
          <a:xfrm>
            <a:off x="10391311" y="63964"/>
            <a:ext cx="1800689" cy="192788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FEDDE7A-A2DC-4F4F-B8C6-24EF340D2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54" y="78166"/>
            <a:ext cx="1913681" cy="19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19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FFB240E-12CE-E744-9152-057EF63D92E4}"/>
              </a:ext>
            </a:extLst>
          </p:cNvPr>
          <p:cNvGrpSpPr/>
          <p:nvPr/>
        </p:nvGrpSpPr>
        <p:grpSpPr>
          <a:xfrm>
            <a:off x="4103914" y="3638134"/>
            <a:ext cx="3462143" cy="1338178"/>
            <a:chOff x="4103914" y="3601312"/>
            <a:chExt cx="3462143" cy="13381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5483AEB-81E9-B04C-8350-2283903DE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389" t="10866" r="16198" b="19420"/>
            <a:stretch/>
          </p:blipFill>
          <p:spPr>
            <a:xfrm>
              <a:off x="4103914" y="3604419"/>
              <a:ext cx="1295400" cy="1325563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3B099ED-479B-F049-B45A-CBE9FA7677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033" y="3606058"/>
              <a:ext cx="1151165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275F61B-B2D3-3A4E-9D54-AC5ADBA47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663" y="3601312"/>
              <a:ext cx="1150394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0B0B18-F12A-DD47-87F4-6CF92C72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204"/>
            <a:ext cx="10515600" cy="1325563"/>
          </a:xfrm>
        </p:spPr>
        <p:txBody>
          <a:bodyPr/>
          <a:lstStyle/>
          <a:p>
            <a:r>
              <a:rPr lang="en-US" dirty="0"/>
              <a:t>NLP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9F1DD-DA21-C442-A37E-2B4E572E0A3F}"/>
              </a:ext>
            </a:extLst>
          </p:cNvPr>
          <p:cNvSpPr/>
          <p:nvPr/>
        </p:nvSpPr>
        <p:spPr>
          <a:xfrm>
            <a:off x="370114" y="105421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09BC9-5CE8-5147-842F-41AF9634FD84}"/>
              </a:ext>
            </a:extLst>
          </p:cNvPr>
          <p:cNvSpPr/>
          <p:nvPr/>
        </p:nvSpPr>
        <p:spPr>
          <a:xfrm>
            <a:off x="370114" y="2436771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AE634-B6EB-6A4B-A57A-E58369DCBA19}"/>
              </a:ext>
            </a:extLst>
          </p:cNvPr>
          <p:cNvSpPr/>
          <p:nvPr/>
        </p:nvSpPr>
        <p:spPr>
          <a:xfrm>
            <a:off x="370114" y="390590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3B4C-915F-6948-A04B-EAAA7A130BBA}"/>
              </a:ext>
            </a:extLst>
          </p:cNvPr>
          <p:cNvSpPr/>
          <p:nvPr/>
        </p:nvSpPr>
        <p:spPr>
          <a:xfrm>
            <a:off x="370114" y="5375037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77B1D-7F59-C04C-BC9B-AF6BBCF41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21" t="9013" r="7325" b="19746"/>
          <a:stretch/>
        </p:blipFill>
        <p:spPr>
          <a:xfrm>
            <a:off x="3454004" y="2118704"/>
            <a:ext cx="3614057" cy="135459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7F5B425-8361-C240-9E2F-1805647A5961}"/>
              </a:ext>
            </a:extLst>
          </p:cNvPr>
          <p:cNvGrpSpPr/>
          <p:nvPr/>
        </p:nvGrpSpPr>
        <p:grpSpPr>
          <a:xfrm>
            <a:off x="4065277" y="712927"/>
            <a:ext cx="3500780" cy="1387889"/>
            <a:chOff x="4051697" y="1156978"/>
            <a:chExt cx="3500780" cy="138788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D0E6819-4AE5-694C-B46F-C30EED19F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1312" y="1190778"/>
              <a:ext cx="1151165" cy="13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3C116F7-F6EA-D04D-967B-A1CC431D7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1697" y="1180137"/>
              <a:ext cx="1151165" cy="1328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E90B0E0-6252-F048-B22B-8D76D6FFB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998" y="1156978"/>
              <a:ext cx="1198178" cy="138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CE9EFAB-F838-A943-8BFC-59B9853BBE14}"/>
              </a:ext>
            </a:extLst>
          </p:cNvPr>
          <p:cNvGrpSpPr/>
          <p:nvPr/>
        </p:nvGrpSpPr>
        <p:grpSpPr>
          <a:xfrm>
            <a:off x="7842307" y="3110971"/>
            <a:ext cx="4627101" cy="2394860"/>
            <a:chOff x="6950508" y="3069771"/>
            <a:chExt cx="4627101" cy="23948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81A483-1F12-5F43-BAB8-4264B3C3C2AF}"/>
                </a:ext>
              </a:extLst>
            </p:cNvPr>
            <p:cNvSpPr txBox="1"/>
            <p:nvPr/>
          </p:nvSpPr>
          <p:spPr>
            <a:xfrm>
              <a:off x="7485954" y="3069771"/>
              <a:ext cx="409165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Linear regression - </a:t>
              </a:r>
              <a:r>
                <a:rPr lang="en-US" dirty="0" err="1"/>
                <a:t>lm</a:t>
              </a:r>
              <a:endParaRPr lang="en-US" dirty="0"/>
            </a:p>
            <a:p>
              <a:r>
                <a:rPr lang="en-US" dirty="0"/>
                <a:t>Logistic regression - </a:t>
              </a:r>
              <a:r>
                <a:rPr lang="en-US" dirty="0" err="1"/>
                <a:t>glm</a:t>
              </a:r>
              <a:endParaRPr lang="en-US" dirty="0"/>
            </a:p>
            <a:p>
              <a:r>
                <a:rPr lang="en-US" dirty="0"/>
                <a:t>KNN - </a:t>
              </a:r>
              <a:r>
                <a:rPr lang="en-US" dirty="0" err="1"/>
                <a:t>kknn</a:t>
              </a:r>
              <a:endParaRPr lang="en-US" dirty="0"/>
            </a:p>
            <a:p>
              <a:r>
                <a:rPr lang="en-US" dirty="0"/>
                <a:t>Naive Bayes - </a:t>
              </a:r>
              <a:r>
                <a:rPr lang="en-US" dirty="0" err="1"/>
                <a:t>naivebayes</a:t>
              </a:r>
              <a:endParaRPr lang="en-US" dirty="0"/>
            </a:p>
            <a:p>
              <a:r>
                <a:rPr lang="en-US" dirty="0"/>
                <a:t>Random forest - </a:t>
              </a:r>
              <a:r>
                <a:rPr lang="en-US" dirty="0" err="1"/>
                <a:t>randomForest</a:t>
              </a:r>
              <a:r>
                <a:rPr lang="en-US" dirty="0"/>
                <a:t>, ranger</a:t>
              </a:r>
            </a:p>
            <a:p>
              <a:r>
                <a:rPr lang="en-US" dirty="0"/>
                <a:t>Boosted trees - </a:t>
              </a:r>
              <a:r>
                <a:rPr lang="en-US" dirty="0" err="1"/>
                <a:t>xgboost</a:t>
              </a:r>
              <a:endParaRPr lang="en-US" dirty="0"/>
            </a:p>
            <a:p>
              <a:r>
                <a:rPr lang="en-US" dirty="0"/>
                <a:t>SVM – </a:t>
              </a:r>
              <a:r>
                <a:rPr lang="en-US" dirty="0" err="1"/>
                <a:t>Kernlab</a:t>
              </a:r>
              <a:r>
                <a:rPr lang="en-US" dirty="0"/>
                <a:t>, </a:t>
              </a:r>
              <a:r>
                <a:rPr lang="en-US" dirty="0" err="1"/>
                <a:t>liquidSVM</a:t>
              </a:r>
              <a:endParaRPr lang="en-US" dirty="0"/>
            </a:p>
            <a:p>
              <a:r>
                <a:rPr lang="en-US" dirty="0"/>
                <a:t>Neural </a:t>
              </a:r>
              <a:r>
                <a:rPr lang="en-US" dirty="0" err="1"/>
                <a:t>networs</a:t>
              </a:r>
              <a:r>
                <a:rPr lang="en-US" dirty="0"/>
                <a:t> – </a:t>
              </a:r>
              <a:r>
                <a:rPr lang="en-US" dirty="0" err="1"/>
                <a:t>Keras</a:t>
              </a:r>
              <a:r>
                <a:rPr lang="en-US" dirty="0"/>
                <a:t>, </a:t>
              </a:r>
              <a:r>
                <a:rPr lang="en-US" dirty="0" err="1"/>
                <a:t>nnet</a:t>
              </a:r>
              <a:endParaRPr lang="en-US" dirty="0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B665A67D-11F8-7344-9704-35C50B776FFC}"/>
                </a:ext>
              </a:extLst>
            </p:cNvPr>
            <p:cNvSpPr/>
            <p:nvPr/>
          </p:nvSpPr>
          <p:spPr>
            <a:xfrm>
              <a:off x="6950508" y="3069771"/>
              <a:ext cx="451413" cy="2394860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3F3695-F638-414B-B600-4899A8BAB3BE}"/>
              </a:ext>
            </a:extLst>
          </p:cNvPr>
          <p:cNvGrpSpPr/>
          <p:nvPr/>
        </p:nvGrpSpPr>
        <p:grpSpPr>
          <a:xfrm>
            <a:off x="4575013" y="4966804"/>
            <a:ext cx="2552239" cy="1577755"/>
            <a:chOff x="4564861" y="4679318"/>
            <a:chExt cx="2552239" cy="157775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D316951-D5C2-3A41-9F84-971A0C208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719" y="4679318"/>
              <a:ext cx="1366381" cy="1577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Tidymodels - Tidymodels packages">
              <a:extLst>
                <a:ext uri="{FF2B5EF4-FFF2-40B4-BE49-F238E27FC236}">
                  <a16:creationId xmlns:a16="http://schemas.microsoft.com/office/drawing/2014/main" id="{7B13A2F1-5C6E-9B40-86EB-B070E41FD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4861" y="4722685"/>
              <a:ext cx="1276002" cy="147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320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2176-D041-3E49-A250-31A013CF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387A1-9FB5-F141-8ED2-29ABA60C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rf_spec</a:t>
            </a:r>
            <a:r>
              <a:rPr lang="en-US" dirty="0"/>
              <a:t> &lt;- </a:t>
            </a:r>
            <a:r>
              <a:rPr lang="en-US" dirty="0" err="1"/>
              <a:t>rand_forest</a:t>
            </a:r>
            <a:r>
              <a:rPr lang="en-US" dirty="0"/>
              <a:t>() %&gt;%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#Pick a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set_mode</a:t>
            </a:r>
            <a:r>
              <a:rPr lang="en-US" dirty="0"/>
              <a:t>(“classification”) %&gt;% 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set_enginge</a:t>
            </a:r>
            <a:r>
              <a:rPr lang="en-US" dirty="0"/>
              <a:t>(“</a:t>
            </a:r>
            <a:r>
              <a:rPr lang="en-US" dirty="0" err="1"/>
              <a:t>randomForest</a:t>
            </a:r>
            <a:r>
              <a:rPr lang="en-US" dirty="0"/>
              <a:t>”) 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engine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Search models: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www.tidymodels.org</a:t>
            </a:r>
            <a:r>
              <a:rPr lang="en-US" dirty="0"/>
              <a:t>/find/parsnip/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855E1-AE63-3C48-BC02-D511D6FF2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9" t="10866" r="16198" b="19420"/>
          <a:stretch/>
        </p:blipFill>
        <p:spPr>
          <a:xfrm>
            <a:off x="10173655" y="108865"/>
            <a:ext cx="1827845" cy="18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1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EBB90-F400-EF48-83BF-4EF944B5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448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22240-01EC-5644-A85D-21729293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189" y="1388962"/>
            <a:ext cx="5497811" cy="46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6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2176-D041-3E49-A250-31A013CF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387A1-9FB5-F141-8ED2-29ABA60C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rf_spec</a:t>
            </a:r>
            <a:r>
              <a:rPr lang="en-US" dirty="0"/>
              <a:t> &lt;- </a:t>
            </a:r>
            <a:r>
              <a:rPr lang="en-US" dirty="0" err="1"/>
              <a:t>rand_forest</a:t>
            </a:r>
            <a:r>
              <a:rPr lang="en-US" dirty="0"/>
              <a:t>() %&gt;%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#Pick a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set_mode</a:t>
            </a:r>
            <a:r>
              <a:rPr lang="en-US" dirty="0"/>
              <a:t>(“classification”) %&gt;% 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set_enginge</a:t>
            </a:r>
            <a:r>
              <a:rPr lang="en-US" dirty="0"/>
              <a:t>(“</a:t>
            </a:r>
            <a:r>
              <a:rPr lang="en-US" dirty="0" err="1"/>
              <a:t>randomForest</a:t>
            </a:r>
            <a:r>
              <a:rPr lang="en-US" dirty="0"/>
              <a:t>”) 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 the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engine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#Set hyperparameters manually or for automatic tunning  </a:t>
            </a:r>
          </a:p>
          <a:p>
            <a:pPr marL="0" indent="0">
              <a:buNone/>
            </a:pPr>
            <a:r>
              <a:rPr lang="en-US" dirty="0" err="1"/>
              <a:t>rand_forest</a:t>
            </a:r>
            <a:r>
              <a:rPr lang="en-US" dirty="0"/>
              <a:t>(</a:t>
            </a:r>
            <a:r>
              <a:rPr lang="en-US" b="1" dirty="0" err="1"/>
              <a:t>min_n</a:t>
            </a:r>
            <a:r>
              <a:rPr lang="en-US" b="1" dirty="0"/>
              <a:t> = tune( ), trees = tune( ), </a:t>
            </a:r>
            <a:r>
              <a:rPr lang="en-US" b="1" dirty="0" err="1"/>
              <a:t>mtry</a:t>
            </a:r>
            <a:r>
              <a:rPr lang="en-US" b="1" dirty="0"/>
              <a:t>  = tune( )) </a:t>
            </a:r>
            <a:r>
              <a:rPr lang="en-US" dirty="0"/>
              <a:t>%&gt;% 			</a:t>
            </a:r>
            <a:r>
              <a:rPr lang="en-US" dirty="0" err="1"/>
              <a:t>set_mode</a:t>
            </a:r>
            <a:r>
              <a:rPr lang="en-US" dirty="0"/>
              <a:t>(“classification”) %&gt;% 						</a:t>
            </a:r>
            <a:r>
              <a:rPr lang="en-US" dirty="0" err="1"/>
              <a:t>set_enginge</a:t>
            </a:r>
            <a:r>
              <a:rPr lang="en-US" dirty="0"/>
              <a:t>(“</a:t>
            </a:r>
            <a:r>
              <a:rPr lang="en-US" dirty="0" err="1"/>
              <a:t>randomForest</a:t>
            </a:r>
            <a:r>
              <a:rPr lang="en-US" dirty="0"/>
              <a:t>”) 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F555D-653F-3D4A-B8CC-BBAF3DCA5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9" t="10866" r="16198" b="19420"/>
          <a:stretch/>
        </p:blipFill>
        <p:spPr>
          <a:xfrm>
            <a:off x="9763934" y="12682"/>
            <a:ext cx="1295400" cy="132556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47E049A-2231-8146-9132-10A133190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053" y="14321"/>
            <a:ext cx="1151165" cy="13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24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6975-7BC2-F140-B6A6-926FBDA0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hyperparameter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6B30-C2B3-6541-B908-34DA3174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grid_ctrl</a:t>
            </a:r>
            <a:r>
              <a:rPr lang="en-US" dirty="0"/>
              <a:t> &lt;- </a:t>
            </a:r>
            <a:r>
              <a:rPr lang="en-US" dirty="0" err="1"/>
              <a:t>control_grid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save_pred</a:t>
            </a:r>
            <a:r>
              <a:rPr lang="en-US" dirty="0"/>
              <a:t> = TRUE,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parallel_over</a:t>
            </a:r>
            <a:r>
              <a:rPr lang="en-US" dirty="0"/>
              <a:t> = "everything",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save_workflow</a:t>
            </a:r>
            <a:r>
              <a:rPr lang="en-US" dirty="0"/>
              <a:t> = FALSE,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event_level</a:t>
            </a:r>
            <a:r>
              <a:rPr lang="en-US" dirty="0"/>
              <a:t> = "first"</a:t>
            </a:r>
          </a:p>
          <a:p>
            <a:pPr marL="0" indent="0">
              <a:buNone/>
            </a:pPr>
            <a:r>
              <a:rPr lang="en-US" dirty="0"/>
              <a:t>  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#Set cores for </a:t>
            </a:r>
            <a:r>
              <a:rPr lang="en-US" dirty="0" err="1"/>
              <a:t>parrallelization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doMC</a:t>
            </a:r>
            <a:r>
              <a:rPr lang="en-US" dirty="0"/>
              <a:t>::</a:t>
            </a:r>
            <a:r>
              <a:rPr lang="en-US" dirty="0" err="1"/>
              <a:t>registerDoMC</a:t>
            </a:r>
            <a:r>
              <a:rPr lang="en-US" dirty="0"/>
              <a:t>(cores = parallel::</a:t>
            </a:r>
            <a:r>
              <a:rPr lang="en-US" dirty="0" err="1"/>
              <a:t>detectCores</a:t>
            </a:r>
            <a:r>
              <a:rPr lang="en-US" dirty="0"/>
              <a:t>(logical = FALSE))</a:t>
            </a:r>
          </a:p>
          <a:p>
            <a:pPr marL="0" indent="0">
              <a:buNone/>
            </a:pPr>
            <a:r>
              <a:rPr lang="en-US" dirty="0" err="1"/>
              <a:t>doMC</a:t>
            </a:r>
            <a:r>
              <a:rPr lang="en-US" dirty="0"/>
              <a:t>::</a:t>
            </a:r>
            <a:r>
              <a:rPr lang="en-US" dirty="0" err="1"/>
              <a:t>registerDoMC</a:t>
            </a:r>
            <a:r>
              <a:rPr lang="en-US" dirty="0"/>
              <a:t>(cores = 4)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8F9403E-6CA6-BE43-AAC2-8803AED04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067" y="14321"/>
            <a:ext cx="1678152" cy="194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1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606F-E97E-0049-84E8-0DAA3B0B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</a:t>
            </a:r>
            <a:r>
              <a:rPr lang="en-US" b="1" dirty="0"/>
              <a:t>Workflow</a:t>
            </a:r>
            <a:r>
              <a:rPr lang="en-US" dirty="0"/>
              <a:t> vs </a:t>
            </a:r>
            <a:r>
              <a:rPr lang="en-US" dirty="0" err="1"/>
              <a:t>workflowsets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E311-3CB3-E147-B1FA-9DD2142D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rf_wflow</a:t>
            </a:r>
            <a:r>
              <a:rPr lang="en-US" dirty="0"/>
              <a:t> &lt;- workflow() %&gt;%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add_recipe</a:t>
            </a:r>
            <a:r>
              <a:rPr lang="en-US" dirty="0"/>
              <a:t>(rec) %&gt;%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add_model</a:t>
            </a:r>
            <a:r>
              <a:rPr lang="en-US" dirty="0"/>
              <a:t>(</a:t>
            </a:r>
            <a:r>
              <a:rPr lang="en-US" dirty="0" err="1"/>
              <a:t>rf_spec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rf_fit</a:t>
            </a:r>
            <a:r>
              <a:rPr lang="en-US" dirty="0"/>
              <a:t> &lt;- </a:t>
            </a:r>
            <a:r>
              <a:rPr lang="en-US" dirty="0" err="1"/>
              <a:t>rf_wflow</a:t>
            </a:r>
            <a:r>
              <a:rPr lang="en-US" dirty="0"/>
              <a:t>  %&gt;% </a:t>
            </a:r>
          </a:p>
          <a:p>
            <a:pPr marL="0" indent="0">
              <a:buNone/>
            </a:pPr>
            <a:r>
              <a:rPr lang="en-US" dirty="0"/>
              <a:t>		fit(data = 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#We would have to write individual code for each model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679969-37D5-4A41-801A-A01497C4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457" y="1462625"/>
            <a:ext cx="1295400" cy="150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25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EEDB-AF70-334E-8CA5-C2C7C37C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workflow vs </a:t>
            </a:r>
            <a:r>
              <a:rPr lang="en-US" b="1" dirty="0" err="1"/>
              <a:t>Workflowsets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FB50-22CC-8244-8CD2-D9D90E57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84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wflw_set</a:t>
            </a:r>
            <a:r>
              <a:rPr lang="en-US" dirty="0"/>
              <a:t> &lt;- </a:t>
            </a:r>
            <a:r>
              <a:rPr lang="en-US" dirty="0" err="1"/>
              <a:t>workflow_set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preproc</a:t>
            </a:r>
            <a:r>
              <a:rPr lang="en-US" dirty="0"/>
              <a:t> = list(recipe_1 = rec1, recipe_2 = rec2, ...), </a:t>
            </a:r>
          </a:p>
          <a:p>
            <a:pPr marL="0" indent="0">
              <a:buNone/>
            </a:pPr>
            <a:r>
              <a:rPr lang="en-US" dirty="0"/>
              <a:t>	models = list(model_1 = </a:t>
            </a:r>
            <a:r>
              <a:rPr lang="en-US" dirty="0" err="1"/>
              <a:t>model_spec</a:t>
            </a:r>
            <a:r>
              <a:rPr lang="en-US" dirty="0"/>
              <a:t>, model_2 = model_spec2,..), </a:t>
            </a:r>
          </a:p>
          <a:p>
            <a:pPr marL="0" indent="0">
              <a:buNone/>
            </a:pPr>
            <a:r>
              <a:rPr lang="en-US" dirty="0"/>
              <a:t>	cross = 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grid_resutls</a:t>
            </a:r>
            <a:r>
              <a:rPr lang="en-US" dirty="0"/>
              <a:t> &lt;- </a:t>
            </a:r>
            <a:r>
              <a:rPr lang="en-US" dirty="0" err="1"/>
              <a:t>wflw_set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workflow_map</a:t>
            </a:r>
            <a:r>
              <a:rPr lang="en-US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262146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EEDB-AF70-334E-8CA5-C2C7C37C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workflow vs </a:t>
            </a:r>
            <a:r>
              <a:rPr lang="en-US" b="1" dirty="0" err="1"/>
              <a:t>Workflowsets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FB50-22CC-8244-8CD2-D9D90E57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844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cv_folds_train</a:t>
            </a:r>
            <a:r>
              <a:rPr lang="en-US" dirty="0"/>
              <a:t> &lt;- </a:t>
            </a:r>
            <a:r>
              <a:rPr lang="en-US" dirty="0" err="1"/>
              <a:t>vfold_cv</a:t>
            </a:r>
            <a:r>
              <a:rPr lang="en-US" dirty="0"/>
              <a:t>(training, v = 5, strata = .y)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#Cross 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&lt;- </a:t>
            </a:r>
            <a:r>
              <a:rPr lang="en-US" dirty="0" err="1"/>
              <a:t>wflw_set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workflow_map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seed = 100,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#For reproducibility</a:t>
            </a:r>
          </a:p>
          <a:p>
            <a:pPr marL="0" indent="0">
              <a:buNone/>
            </a:pPr>
            <a:r>
              <a:rPr lang="en-US" dirty="0"/>
              <a:t>      resamples = </a:t>
            </a:r>
            <a:r>
              <a:rPr lang="en-US" dirty="0" err="1"/>
              <a:t>cv_folds</a:t>
            </a:r>
            <a:r>
              <a:rPr lang="en-US" dirty="0"/>
              <a:t>,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#Cross validation</a:t>
            </a:r>
          </a:p>
          <a:p>
            <a:pPr marL="0" indent="0">
              <a:buNone/>
            </a:pPr>
            <a:r>
              <a:rPr lang="en-US" dirty="0"/>
              <a:t>      grid = 10,	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#Number of tunning runs</a:t>
            </a:r>
          </a:p>
          <a:p>
            <a:pPr marL="0" indent="0">
              <a:buNone/>
            </a:pPr>
            <a:r>
              <a:rPr lang="en-US" dirty="0"/>
              <a:t>      control = </a:t>
            </a:r>
            <a:r>
              <a:rPr lang="en-US" dirty="0" err="1"/>
              <a:t>grid_ctrl</a:t>
            </a:r>
            <a:r>
              <a:rPr lang="en-US" dirty="0"/>
              <a:t>,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#Grid set-up</a:t>
            </a:r>
          </a:p>
          <a:p>
            <a:pPr marL="0" indent="0">
              <a:buNone/>
            </a:pPr>
            <a:r>
              <a:rPr lang="en-US" dirty="0"/>
              <a:t>      metrics = </a:t>
            </a:r>
            <a:r>
              <a:rPr lang="en-US" dirty="0" err="1"/>
              <a:t>metric_set</a:t>
            </a:r>
            <a:r>
              <a:rPr lang="en-US" dirty="0"/>
              <a:t>(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#Metrics to calculate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recall, precision, </a:t>
            </a:r>
            <a:r>
              <a:rPr lang="en-US" dirty="0" err="1"/>
              <a:t>f_meas</a:t>
            </a:r>
            <a:r>
              <a:rPr lang="en-US" dirty="0"/>
              <a:t>, accuracy, </a:t>
            </a:r>
            <a:r>
              <a:rPr lang="en-US" dirty="0" err="1"/>
              <a:t>kap</a:t>
            </a:r>
            <a:r>
              <a:rPr lang="en-US" dirty="0"/>
              <a:t>, </a:t>
            </a:r>
            <a:r>
              <a:rPr lang="en-US" dirty="0" err="1"/>
              <a:t>roc_auc</a:t>
            </a:r>
            <a:r>
              <a:rPr lang="en-US" dirty="0"/>
              <a:t>, </a:t>
            </a:r>
            <a:r>
              <a:rPr lang="en-US" dirty="0" err="1"/>
              <a:t>sens</a:t>
            </a:r>
            <a:r>
              <a:rPr lang="en-US" dirty="0"/>
              <a:t>, spec, </a:t>
            </a:r>
            <a:r>
              <a:rPr lang="en-US" dirty="0" err="1"/>
              <a:t>ppv</a:t>
            </a:r>
            <a:r>
              <a:rPr lang="en-US" dirty="0"/>
              <a:t>, </a:t>
            </a:r>
            <a:r>
              <a:rPr lang="en-US" dirty="0" err="1"/>
              <a:t>npv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  verbose = T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#View progress</a:t>
            </a:r>
          </a:p>
          <a:p>
            <a:pPr marL="0" indent="0">
              <a:buNone/>
            </a:pPr>
            <a:r>
              <a:rPr lang="en-US" dirty="0"/>
              <a:t>      )</a:t>
            </a:r>
          </a:p>
        </p:txBody>
      </p:sp>
    </p:spTree>
    <p:extLst>
      <p:ext uri="{BB962C8B-B14F-4D97-AF65-F5344CB8AC3E}">
        <p14:creationId xmlns:p14="http://schemas.microsoft.com/office/powerpoint/2010/main" val="1410679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F486-CE44-2147-9489-370DECAA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DEA3-BF6C-B642-8455-A5278BB33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63E88-8FE3-9E4A-ACFA-82F3EFC6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009650"/>
            <a:ext cx="74295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938F-50C7-B64A-B3DB-D2FD54EA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6843-3388-6B41-929E-FA5927C8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for data science: </a:t>
            </a:r>
            <a:r>
              <a:rPr lang="en-US" dirty="0">
                <a:hlinkClick r:id="rId2"/>
              </a:rPr>
              <a:t>https://r4ds.had.co.nz/</a:t>
            </a:r>
            <a:endParaRPr lang="en-US" dirty="0"/>
          </a:p>
          <a:p>
            <a:r>
              <a:rPr lang="en-US" dirty="0"/>
              <a:t>Text Mining with R: </a:t>
            </a:r>
            <a:r>
              <a:rPr lang="en-US" dirty="0">
                <a:hlinkClick r:id="rId3"/>
              </a:rPr>
              <a:t>https://www.tidytextmining.com/</a:t>
            </a:r>
            <a:endParaRPr lang="en-US" dirty="0"/>
          </a:p>
          <a:p>
            <a:r>
              <a:rPr lang="en-US" dirty="0"/>
              <a:t>Statistical Machine Learning: </a:t>
            </a:r>
            <a:r>
              <a:rPr lang="en-US" dirty="0">
                <a:hlinkClick r:id="rId4"/>
              </a:rPr>
              <a:t>https://bcheggeseth.github.io/253_fall_2021/index.html</a:t>
            </a:r>
            <a:endParaRPr lang="en-US" dirty="0"/>
          </a:p>
          <a:p>
            <a:r>
              <a:rPr lang="en-US" dirty="0"/>
              <a:t>Supervised Machine Learning for Text Analysis: </a:t>
            </a:r>
            <a:r>
              <a:rPr lang="en-US" dirty="0">
                <a:hlinkClick r:id="rId5"/>
              </a:rPr>
              <a:t>https://smltar.com/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45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227B-DA4E-AF4E-A29D-F78FCC48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FE43-1BE4-C047-B7AA-BFD4B70B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73EDE-4454-0340-B2F7-AAFAEC397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1478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6FFCCC-1AFB-AE47-A014-4E51A812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81" y="0"/>
            <a:ext cx="5607424" cy="6858000"/>
          </a:xfrm>
          <a:prstGeom prst="rect">
            <a:avLst/>
          </a:prstGeom>
        </p:spPr>
      </p:pic>
      <p:pic>
        <p:nvPicPr>
          <p:cNvPr id="6" name="Picture 6" descr="Tidymodels - Tidymodels packages">
            <a:extLst>
              <a:ext uri="{FF2B5EF4-FFF2-40B4-BE49-F238E27FC236}">
                <a16:creationId xmlns:a16="http://schemas.microsoft.com/office/drawing/2014/main" id="{F1C70F00-1C6B-7648-A45E-630259944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395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4F8C-2FC5-214E-8374-3070671D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3E12-B267-5D40-95AC-5AABB74C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autoplot</a:t>
            </a:r>
            <a:r>
              <a:rPr lang="en-US" dirty="0"/>
              <a:t>()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#Plot all results</a:t>
            </a:r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autoplot</a:t>
            </a:r>
            <a:r>
              <a:rPr lang="en-US" dirty="0"/>
              <a:t>(</a:t>
            </a:r>
            <a:r>
              <a:rPr lang="en-US" dirty="0" err="1"/>
              <a:t>select_best</a:t>
            </a:r>
            <a:r>
              <a:rPr lang="en-US" dirty="0"/>
              <a:t> = T)  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#Plot best results</a:t>
            </a:r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collect_predictions</a:t>
            </a:r>
            <a:r>
              <a:rPr lang="en-US" dirty="0"/>
              <a:t>() %&gt;%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#ROC curve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roc_curve</a:t>
            </a:r>
            <a:r>
              <a:rPr lang="en-US" dirty="0"/>
              <a:t>(truth = var, estimate = .pred_1) %&gt;%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err="1"/>
              <a:t>autoplot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</a:t>
            </a:r>
            <a:r>
              <a:rPr lang="en-US" dirty="0" err="1"/>
              <a:t>collect_predictions</a:t>
            </a:r>
            <a:r>
              <a:rPr lang="en-US" dirty="0"/>
              <a:t>() %&gt;%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#PR curve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pr_curve</a:t>
            </a:r>
            <a:r>
              <a:rPr lang="en-US" dirty="0"/>
              <a:t>(truth = var, estimate = .pred_1) %&gt;%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err="1"/>
              <a:t>autoplot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4BE7B954-AC0D-EB40-B22E-2193C6A96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11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F06C-6396-F44D-9782-3C62298F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7B211-89F3-4047-B41F-E09EEFB9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#Get all metrics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collect_metrics</a:t>
            </a:r>
            <a:r>
              <a:rPr lang="en-US" dirty="0"/>
              <a:t>(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grid_results</a:t>
            </a:r>
            <a:r>
              <a:rPr lang="en-US" dirty="0"/>
              <a:t> %&gt;% 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#Get only best metrics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rank_results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rank_metric</a:t>
            </a:r>
            <a:r>
              <a:rPr lang="en-US" dirty="0"/>
              <a:t> = "</a:t>
            </a:r>
            <a:r>
              <a:rPr lang="en-US" dirty="0" err="1"/>
              <a:t>f_meas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               	</a:t>
            </a:r>
            <a:r>
              <a:rPr lang="en-US" dirty="0" err="1"/>
              <a:t>select_best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		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AC827497-864C-DC47-8FC6-6813EF78D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903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B905-10F9-1D4D-B4E3-B05F851B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on Test dataset alone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8480-5F51-1A49-A9BE-8C2F96BD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best.workflow</a:t>
            </a:r>
            <a:r>
              <a:rPr lang="en-US" dirty="0"/>
              <a:t> &lt;- </a:t>
            </a:r>
            <a:r>
              <a:rPr lang="en-US" dirty="0" err="1"/>
              <a:t>tbl.train.results.best$wflow_id</a:t>
            </a:r>
            <a:r>
              <a:rPr lang="en-US" dirty="0"/>
              <a:t>[1]</a:t>
            </a:r>
          </a:p>
          <a:p>
            <a:pPr marL="0" indent="0">
              <a:buNone/>
            </a:pPr>
            <a:r>
              <a:rPr lang="en-US" dirty="0" err="1"/>
              <a:t>best.paramaters</a:t>
            </a:r>
            <a:r>
              <a:rPr lang="en-US" dirty="0"/>
              <a:t> &lt;- </a:t>
            </a:r>
            <a:r>
              <a:rPr lang="en-US" dirty="0" err="1"/>
              <a:t>grid_results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dirty="0" err="1"/>
              <a:t>extract_workflow_set_result</a:t>
            </a:r>
            <a:r>
              <a:rPr lang="en-US" dirty="0"/>
              <a:t>(</a:t>
            </a:r>
            <a:r>
              <a:rPr lang="en-US" dirty="0" err="1"/>
              <a:t>tbl.train.results.best$wflow_id</a:t>
            </a:r>
            <a:r>
              <a:rPr lang="en-US" dirty="0"/>
              <a:t>[1]) %&gt;%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dirty="0" err="1"/>
              <a:t>select_best</a:t>
            </a:r>
            <a:r>
              <a:rPr lang="en-US" dirty="0"/>
              <a:t>(metric = "</a:t>
            </a:r>
            <a:r>
              <a:rPr lang="en-US" dirty="0" err="1"/>
              <a:t>f_meas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&lt;- </a:t>
            </a:r>
            <a:r>
              <a:rPr lang="en-US" dirty="0" err="1"/>
              <a:t>grid_results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extract_workflow</a:t>
            </a:r>
            <a:r>
              <a:rPr lang="en-US" dirty="0"/>
              <a:t>(</a:t>
            </a:r>
            <a:r>
              <a:rPr lang="en-US" dirty="0" err="1"/>
              <a:t>best.workflow</a:t>
            </a:r>
            <a:r>
              <a:rPr lang="en-US" dirty="0"/>
              <a:t>) %&gt;%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finalize_workflow</a:t>
            </a:r>
            <a:r>
              <a:rPr lang="en-US" dirty="0"/>
              <a:t>(</a:t>
            </a:r>
            <a:r>
              <a:rPr lang="en-US" dirty="0" err="1"/>
              <a:t>best.paramaters</a:t>
            </a:r>
            <a:r>
              <a:rPr lang="en-US" dirty="0"/>
              <a:t>) %&gt;%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last_fit</a:t>
            </a:r>
            <a:r>
              <a:rPr lang="en-US" dirty="0"/>
              <a:t>(split = </a:t>
            </a:r>
            <a:r>
              <a:rPr lang="en-US" dirty="0" err="1"/>
              <a:t>data_split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metrics = </a:t>
            </a:r>
            <a:r>
              <a:rPr lang="en-US" dirty="0" err="1"/>
              <a:t>metric_set</a:t>
            </a:r>
            <a:r>
              <a:rPr lang="en-US" dirty="0"/>
              <a:t>(</a:t>
            </a:r>
            <a:r>
              <a:rPr lang="en-US" dirty="0" err="1"/>
              <a:t>f_meas</a:t>
            </a:r>
            <a:r>
              <a:rPr lang="en-US" dirty="0"/>
              <a:t>, accuracy, </a:t>
            </a:r>
            <a:r>
              <a:rPr lang="en-US" dirty="0" err="1"/>
              <a:t>kap</a:t>
            </a:r>
            <a:r>
              <a:rPr lang="en-US" dirty="0"/>
              <a:t>, </a:t>
            </a:r>
            <a:r>
              <a:rPr lang="en-US" dirty="0" err="1"/>
              <a:t>roc_auc</a:t>
            </a:r>
            <a:r>
              <a:rPr lang="en-US" dirty="0"/>
              <a:t>, </a:t>
            </a:r>
            <a:r>
              <a:rPr lang="en-US" dirty="0" err="1"/>
              <a:t>sens</a:t>
            </a:r>
            <a:r>
              <a:rPr lang="en-US" dirty="0"/>
              <a:t>, spec, </a:t>
            </a:r>
            <a:r>
              <a:rPr lang="en-US" dirty="0" err="1"/>
              <a:t>ppv</a:t>
            </a:r>
            <a:r>
              <a:rPr lang="en-US" dirty="0"/>
              <a:t>, </a:t>
            </a:r>
            <a:r>
              <a:rPr lang="en-US" dirty="0" err="1"/>
              <a:t>npv</a:t>
            </a:r>
            <a:r>
              <a:rPr lang="en-US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341904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ED19-367D-3D47-ADDC-62E7F411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CB34-DE06-BE4D-A076-E10F1610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</a:t>
            </a:r>
            <a:r>
              <a:rPr lang="en-US" dirty="0" err="1"/>
              <a:t>collect_metrics</a:t>
            </a:r>
            <a:r>
              <a:rPr lang="en-US" dirty="0"/>
              <a:t>()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#Results long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	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#Results wide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collect_metrics</a:t>
            </a:r>
            <a:r>
              <a:rPr lang="en-US" dirty="0"/>
              <a:t>() %&gt;%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pivot_wider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id_cols</a:t>
            </a:r>
            <a:r>
              <a:rPr lang="en-US" dirty="0"/>
              <a:t> = .config,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names_from</a:t>
            </a:r>
            <a:r>
              <a:rPr lang="en-US" dirty="0"/>
              <a:t> = .metric,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values_from</a:t>
            </a:r>
            <a:r>
              <a:rPr lang="en-US" dirty="0"/>
              <a:t> = .estimate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8EEF98CC-2015-6949-A8FB-ECC3BCBD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952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553C-A116-E842-8184-F8155A05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1162-BC53-6A4D-9EDB-7455494E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collect_predictions</a:t>
            </a:r>
            <a:r>
              <a:rPr lang="en-US" dirty="0"/>
              <a:t>( )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conf_mat</a:t>
            </a:r>
            <a:r>
              <a:rPr lang="en-US" dirty="0"/>
              <a:t>(truth, .</a:t>
            </a:r>
            <a:r>
              <a:rPr lang="en-US" dirty="0" err="1"/>
              <a:t>pred_class</a:t>
            </a:r>
            <a:r>
              <a:rPr lang="en-US" dirty="0"/>
              <a:t>)  %&gt;%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autoplot</a:t>
            </a:r>
            <a:r>
              <a:rPr lang="en-US" dirty="0"/>
              <a:t>(type = "heatmap")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#Can also be “mosaic”</a:t>
            </a:r>
          </a:p>
        </p:txBody>
      </p:sp>
      <p:pic>
        <p:nvPicPr>
          <p:cNvPr id="4" name="Picture 6" descr="Tidymodels - Tidymodels packages">
            <a:extLst>
              <a:ext uri="{FF2B5EF4-FFF2-40B4-BE49-F238E27FC236}">
                <a16:creationId xmlns:a16="http://schemas.microsoft.com/office/drawing/2014/main" id="{C92FD4D4-504A-CC42-B375-4CB10A9C4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88" y="49065"/>
            <a:ext cx="1276002" cy="14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398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5C7C-8B2C-214C-B4B4-F8C4CC41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E3B0-3BA0-4741-B1CB-38583D15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test_results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  pluck(".workflow", 1) %&gt;% 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extract_fit_parsnip</a:t>
            </a:r>
            <a:r>
              <a:rPr lang="en-US" dirty="0"/>
              <a:t>() %&gt;%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vip</a:t>
            </a:r>
            <a:r>
              <a:rPr lang="en-US" dirty="0"/>
              <a:t>(</a:t>
            </a:r>
            <a:r>
              <a:rPr lang="en-US" dirty="0" err="1"/>
              <a:t>num_features</a:t>
            </a:r>
            <a:r>
              <a:rPr lang="en-US" dirty="0"/>
              <a:t> = 20)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A0BF5E8-5D9F-994D-B1E0-2220A21EC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722" y="180401"/>
            <a:ext cx="1366381" cy="157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455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EDE7-0752-7D42-961F-88B42382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CF853-DD90-C945-B3FD-5996CD7B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dgoodman@mednet.ucla.edu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9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0B18-F12A-DD47-87F4-6CF92C72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204"/>
            <a:ext cx="10515600" cy="1325563"/>
          </a:xfrm>
        </p:spPr>
        <p:txBody>
          <a:bodyPr/>
          <a:lstStyle/>
          <a:p>
            <a:r>
              <a:rPr lang="en-US" dirty="0"/>
              <a:t>NLP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9F1DD-DA21-C442-A37E-2B4E572E0A3F}"/>
              </a:ext>
            </a:extLst>
          </p:cNvPr>
          <p:cNvSpPr/>
          <p:nvPr/>
        </p:nvSpPr>
        <p:spPr>
          <a:xfrm>
            <a:off x="370114" y="1513114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09BC9-5CE8-5147-842F-41AF9634FD84}"/>
              </a:ext>
            </a:extLst>
          </p:cNvPr>
          <p:cNvSpPr/>
          <p:nvPr/>
        </p:nvSpPr>
        <p:spPr>
          <a:xfrm>
            <a:off x="370114" y="2710543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AE634-B6EB-6A4B-A57A-E58369DCBA19}"/>
              </a:ext>
            </a:extLst>
          </p:cNvPr>
          <p:cNvSpPr/>
          <p:nvPr/>
        </p:nvSpPr>
        <p:spPr>
          <a:xfrm>
            <a:off x="370114" y="3907973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3B4C-915F-6948-A04B-EAAA7A130BBA}"/>
              </a:ext>
            </a:extLst>
          </p:cNvPr>
          <p:cNvSpPr/>
          <p:nvPr/>
        </p:nvSpPr>
        <p:spPr>
          <a:xfrm>
            <a:off x="370114" y="5105403"/>
            <a:ext cx="220980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77B1D-7F59-C04C-BC9B-AF6BBCF41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" t="9013" r="7325" b="19746"/>
          <a:stretch/>
        </p:blipFill>
        <p:spPr>
          <a:xfrm>
            <a:off x="3461656" y="2285920"/>
            <a:ext cx="3614057" cy="1354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83AEB-81E9-B04C-8350-2283903DE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9" t="10866" r="16198" b="19420"/>
          <a:stretch/>
        </p:blipFill>
        <p:spPr>
          <a:xfrm>
            <a:off x="4103914" y="3604419"/>
            <a:ext cx="1295400" cy="132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69687F-E11A-4246-85B3-D4DABD071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07" y="4763182"/>
            <a:ext cx="1394732" cy="14852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D0E6819-4AE5-694C-B46F-C30EED19F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12" y="1190778"/>
            <a:ext cx="1151165" cy="13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C116F7-F6EA-D04D-967B-A1CC431D7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97" y="1180137"/>
            <a:ext cx="1151165" cy="132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3B099ED-479B-F049-B45A-CBE9FA767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33" y="3606058"/>
            <a:ext cx="1151165" cy="13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E90B0E0-6252-F048-B22B-8D76D6FF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98" y="1156978"/>
            <a:ext cx="1198178" cy="138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81A483-1F12-5F43-BAB8-4264B3C3C2AF}"/>
              </a:ext>
            </a:extLst>
          </p:cNvPr>
          <p:cNvSpPr txBox="1"/>
          <p:nvPr/>
        </p:nvSpPr>
        <p:spPr>
          <a:xfrm>
            <a:off x="7485954" y="3069771"/>
            <a:ext cx="4091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- </a:t>
            </a:r>
            <a:r>
              <a:rPr lang="en-US" dirty="0" err="1"/>
              <a:t>lm</a:t>
            </a:r>
            <a:endParaRPr lang="en-US" dirty="0"/>
          </a:p>
          <a:p>
            <a:r>
              <a:rPr lang="en-US" dirty="0"/>
              <a:t>Logistic regression - </a:t>
            </a:r>
            <a:r>
              <a:rPr lang="en-US" dirty="0" err="1"/>
              <a:t>glm</a:t>
            </a:r>
            <a:endParaRPr lang="en-US" dirty="0"/>
          </a:p>
          <a:p>
            <a:r>
              <a:rPr lang="en-US" dirty="0"/>
              <a:t>KNN - </a:t>
            </a:r>
            <a:r>
              <a:rPr lang="en-US" dirty="0" err="1"/>
              <a:t>kknn</a:t>
            </a:r>
            <a:endParaRPr lang="en-US" dirty="0"/>
          </a:p>
          <a:p>
            <a:r>
              <a:rPr lang="en-US" dirty="0"/>
              <a:t>Naive Bayes - </a:t>
            </a:r>
            <a:r>
              <a:rPr lang="en-US" dirty="0" err="1"/>
              <a:t>naivebayes</a:t>
            </a:r>
            <a:endParaRPr lang="en-US" dirty="0"/>
          </a:p>
          <a:p>
            <a:r>
              <a:rPr lang="en-US" dirty="0"/>
              <a:t>Random forest - </a:t>
            </a:r>
            <a:r>
              <a:rPr lang="en-US" dirty="0" err="1"/>
              <a:t>randomForest</a:t>
            </a:r>
            <a:r>
              <a:rPr lang="en-US" dirty="0"/>
              <a:t>, ranger</a:t>
            </a:r>
          </a:p>
          <a:p>
            <a:r>
              <a:rPr lang="en-US" dirty="0"/>
              <a:t>Boosted trees -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SVM – </a:t>
            </a:r>
            <a:r>
              <a:rPr lang="en-US" dirty="0" err="1"/>
              <a:t>Kernlab</a:t>
            </a:r>
            <a:r>
              <a:rPr lang="en-US" dirty="0"/>
              <a:t>, </a:t>
            </a:r>
            <a:r>
              <a:rPr lang="en-US" dirty="0" err="1"/>
              <a:t>liquidSVM</a:t>
            </a:r>
            <a:endParaRPr lang="en-US" dirty="0"/>
          </a:p>
          <a:p>
            <a:r>
              <a:rPr lang="en-US" dirty="0"/>
              <a:t>Neural </a:t>
            </a:r>
            <a:r>
              <a:rPr lang="en-US" dirty="0" err="1"/>
              <a:t>networs</a:t>
            </a:r>
            <a:r>
              <a:rPr lang="en-US" dirty="0"/>
              <a:t> –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nnet</a:t>
            </a:r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665A67D-11F8-7344-9704-35C50B776FFC}"/>
              </a:ext>
            </a:extLst>
          </p:cNvPr>
          <p:cNvSpPr/>
          <p:nvPr/>
        </p:nvSpPr>
        <p:spPr>
          <a:xfrm>
            <a:off x="6950508" y="3069771"/>
            <a:ext cx="451413" cy="2394860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0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BB21-B103-E34E-BF37-1970A30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Drug Overdoses U.S.</a:t>
            </a:r>
          </a:p>
        </p:txBody>
      </p:sp>
      <p:pic>
        <p:nvPicPr>
          <p:cNvPr id="2050" name="Picture 2" descr="Understanding the Epidemic | Drug Overdose | CDC Injury Center">
            <a:extLst>
              <a:ext uri="{FF2B5EF4-FFF2-40B4-BE49-F238E27FC236}">
                <a16:creationId xmlns:a16="http://schemas.microsoft.com/office/drawing/2014/main" id="{486E7DB6-5C68-1B45-94D6-68DDAC32A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5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72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CB4A-8595-F541-9D40-FA36DC90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AFA8-E444-704E-AB5A-B18E96B8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According to the CDC there were over 93,000 deaths in 2020</a:t>
            </a:r>
          </a:p>
          <a:p>
            <a:pPr lvl="1"/>
            <a:r>
              <a:rPr lang="en-US" dirty="0"/>
              <a:t>We know this 7 months after the fact</a:t>
            </a:r>
          </a:p>
          <a:p>
            <a:pPr lvl="1"/>
            <a:r>
              <a:rPr lang="en-US" dirty="0"/>
              <a:t>We only know these trends at the national- and state-levels</a:t>
            </a:r>
          </a:p>
          <a:p>
            <a:pPr lvl="1"/>
            <a:r>
              <a:rPr lang="en-US" dirty="0"/>
              <a:t>We only know this over a 12-month period</a:t>
            </a:r>
          </a:p>
          <a:p>
            <a:r>
              <a:rPr lang="en-US" dirty="0"/>
              <a:t>Overall objective is to create an automated approach to rapidly and accurately identify substances that led to death in coroners’ report to provide much more rapid surveillance data around overdoses. </a:t>
            </a:r>
          </a:p>
          <a:p>
            <a:r>
              <a:rPr lang="en-US" dirty="0"/>
              <a:t>Aims: </a:t>
            </a:r>
          </a:p>
          <a:p>
            <a:pPr lvl="1"/>
            <a:r>
              <a:rPr lang="en-US" dirty="0"/>
              <a:t>To evaluate a natural language processing (NLP) based approach on their diagnostic accuracy to identify substances related to overdose in coroners/medical examiner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9B235-66EF-8C42-A0BD-1E7C3908C1EE}"/>
              </a:ext>
            </a:extLst>
          </p:cNvPr>
          <p:cNvSpPr/>
          <p:nvPr/>
        </p:nvSpPr>
        <p:spPr>
          <a:xfrm>
            <a:off x="229496" y="6211669"/>
            <a:ext cx="11962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Ahmad F,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</a:rPr>
              <a:t>Rossen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, LM, Sutton, P. Provisional drug overdose death counts: National Center for Health Statistics; 2021 [8/3/2021]. Available from: </a:t>
            </a:r>
            <a:r>
              <a:rPr lang="en-US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https://www.cdc.gov/nchs/nvss/vsrr/drug-overdose-data.htm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911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F839-CE76-3F4F-8D16-A0297586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958C-DBA3-2545-A939-9E012CC3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data_split</a:t>
            </a:r>
            <a:r>
              <a:rPr lang="en-US" dirty="0"/>
              <a:t> &lt;- </a:t>
            </a:r>
            <a:r>
              <a:rPr lang="en-US" dirty="0" err="1"/>
              <a:t>initial_split</a:t>
            </a:r>
            <a:r>
              <a:rPr lang="en-US" dirty="0"/>
              <a:t>(df, </a:t>
            </a:r>
          </a:p>
          <a:p>
            <a:pPr marL="0" indent="0">
              <a:buNone/>
            </a:pPr>
            <a:r>
              <a:rPr lang="en-US" dirty="0"/>
              <a:t>				prop = 0.8, </a:t>
            </a:r>
          </a:p>
          <a:p>
            <a:pPr marL="0" indent="0">
              <a:buNone/>
            </a:pPr>
            <a:r>
              <a:rPr lang="en-US" dirty="0"/>
              <a:t>				strata =  .y)</a:t>
            </a:r>
          </a:p>
          <a:p>
            <a:pPr marL="0" indent="0">
              <a:buNone/>
            </a:pPr>
            <a:r>
              <a:rPr lang="en-US" dirty="0"/>
              <a:t>train &lt;- training(</a:t>
            </a:r>
            <a:r>
              <a:rPr lang="en-US" dirty="0" err="1"/>
              <a:t>data_split</a:t>
            </a:r>
            <a:r>
              <a:rPr lang="en-US" dirty="0"/>
              <a:t>) 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#Save training as object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test &lt;- test(</a:t>
            </a:r>
            <a:r>
              <a:rPr lang="en-US" dirty="0" err="1"/>
              <a:t>data_split</a:t>
            </a:r>
            <a:r>
              <a:rPr lang="en-US" dirty="0"/>
              <a:t>)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#Save testing as object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#Other tools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rsample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/>
              <a:t>cv_folds</a:t>
            </a:r>
            <a:r>
              <a:rPr lang="en-US" dirty="0"/>
              <a:t> &lt;- </a:t>
            </a:r>
            <a:r>
              <a:rPr lang="en-US" dirty="0" err="1"/>
              <a:t>vfold_cv</a:t>
            </a:r>
            <a:r>
              <a:rPr lang="en-US" dirty="0"/>
              <a:t>(training, v = 5, strata = .y) 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#Cross validation</a:t>
            </a:r>
          </a:p>
          <a:p>
            <a:pPr marL="0" indent="0">
              <a:buNone/>
            </a:pPr>
            <a:r>
              <a:rPr lang="en-US" dirty="0" err="1"/>
              <a:t>boot_test</a:t>
            </a:r>
            <a:r>
              <a:rPr lang="en-US" dirty="0"/>
              <a:t> &lt;- bootstraps(testing, times = 1000, strata = .y)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#Bootstrapping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A1C3B-EDC8-3948-A181-AB03D0C35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" t="9013" r="65554" b="19746"/>
          <a:stretch/>
        </p:blipFill>
        <p:spPr>
          <a:xfrm>
            <a:off x="10486663" y="96338"/>
            <a:ext cx="1462682" cy="166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7A9B-6D58-424F-A825-17B2F52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1DEC9-6C12-CF40-BB99-84B73C1CA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rec( y ~ x1 + x2 + x3, data = df)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#Initial set-up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 &lt;- rec( y ~ x1 + x2 + x3, data = df) %&gt;%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#Initial set-up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update_role</a:t>
            </a:r>
            <a:r>
              <a:rPr lang="en-US" dirty="0"/>
              <a:t>(</a:t>
            </a:r>
            <a:r>
              <a:rPr lang="en-US" dirty="0" err="1"/>
              <a:t>new_role</a:t>
            </a:r>
            <a:r>
              <a:rPr lang="en-US" dirty="0"/>
              <a:t> = “outcome”) %&gt;%		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#Update roles (if needed)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update_role</a:t>
            </a:r>
            <a:r>
              <a:rPr lang="en-US" dirty="0"/>
              <a:t>(</a:t>
            </a:r>
            <a:r>
              <a:rPr lang="en-US" dirty="0" err="1"/>
              <a:t>all_continous</a:t>
            </a:r>
            <a:r>
              <a:rPr lang="en-US" dirty="0"/>
              <a:t>( ), </a:t>
            </a:r>
            <a:r>
              <a:rPr lang="en-US" dirty="0" err="1"/>
              <a:t>new_role</a:t>
            </a:r>
            <a:r>
              <a:rPr lang="en-US" dirty="0"/>
              <a:t> = “predictor”) %&gt;%</a:t>
            </a:r>
          </a:p>
          <a:p>
            <a:pPr marL="0" indent="0">
              <a:buNone/>
            </a:pPr>
            <a:r>
              <a:rPr lang="en-US" dirty="0"/>
              <a:t>	step_( ) %&gt;%	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#Add steps</a:t>
            </a:r>
          </a:p>
          <a:p>
            <a:pPr marL="0" indent="0">
              <a:buNone/>
            </a:pPr>
            <a:r>
              <a:rPr lang="en-US" dirty="0"/>
              <a:t>	step_( 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prepped.rec</a:t>
            </a:r>
            <a:r>
              <a:rPr lang="en-US" dirty="0"/>
              <a:t> &lt;- Prep(rec)</a:t>
            </a:r>
          </a:p>
          <a:p>
            <a:pPr marL="0" indent="0">
              <a:buNone/>
            </a:pPr>
            <a:r>
              <a:rPr lang="en-US" dirty="0" err="1"/>
              <a:t>baked.rec</a:t>
            </a:r>
            <a:r>
              <a:rPr lang="en-US" dirty="0"/>
              <a:t> &lt;- bake(</a:t>
            </a:r>
            <a:r>
              <a:rPr lang="en-US" dirty="0" err="1"/>
              <a:t>prepped.rec</a:t>
            </a:r>
            <a:r>
              <a:rPr lang="en-US" dirty="0"/>
              <a:t>, </a:t>
            </a:r>
            <a:r>
              <a:rPr lang="en-US" dirty="0" err="1"/>
              <a:t>new_data</a:t>
            </a:r>
            <a:r>
              <a:rPr lang="en-US" dirty="0"/>
              <a:t> = )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1DAD2F7-C73F-EF41-8F06-F6FB31976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318" y="0"/>
            <a:ext cx="1913681" cy="19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19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4DB3-A475-DA4C-B68A-C63ED4AD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351"/>
            <a:ext cx="10515600" cy="1325563"/>
          </a:xfrm>
        </p:spPr>
        <p:txBody>
          <a:bodyPr/>
          <a:lstStyle/>
          <a:p>
            <a:r>
              <a:rPr lang="en-US" dirty="0"/>
              <a:t>Recipes: Steps</a:t>
            </a:r>
            <a:br>
              <a:rPr lang="en-US" dirty="0"/>
            </a:br>
            <a:r>
              <a:rPr lang="en-US" sz="2800" dirty="0"/>
              <a:t>https://</a:t>
            </a:r>
            <a:r>
              <a:rPr lang="en-US" sz="2800" dirty="0" err="1"/>
              <a:t>www.tidymodels.org</a:t>
            </a:r>
            <a:r>
              <a:rPr lang="en-US" sz="2800" dirty="0"/>
              <a:t>/find/recipes/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5983-79F2-384F-896B-03865286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C7095-506F-7C4A-95B2-DE18A5004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686"/>
            <a:ext cx="3639538" cy="5399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5D9A33-903E-FF47-8CA4-35D7A93C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032" y="1458684"/>
            <a:ext cx="3851430" cy="5399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1970DD-AF5C-4F4B-837F-A111047FE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956" y="1458683"/>
            <a:ext cx="4161844" cy="5399316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25227667-BB66-4D47-A71A-B60F29872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432" y="5212"/>
            <a:ext cx="1659681" cy="165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77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9FDF-7E45-6B47-B7FC-F5ED1FBF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Textrecipes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910B4-C584-924F-99C9-C1452088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391" y="0"/>
            <a:ext cx="4789846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4514CB-CC01-F844-8383-59037FE54D1D}"/>
              </a:ext>
            </a:extLst>
          </p:cNvPr>
          <p:cNvCxnSpPr/>
          <p:nvPr/>
        </p:nvCxnSpPr>
        <p:spPr>
          <a:xfrm>
            <a:off x="3962400" y="1027906"/>
            <a:ext cx="536665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9ED5D9-1462-B049-BE42-7F5FEE99EBA9}"/>
              </a:ext>
            </a:extLst>
          </p:cNvPr>
          <p:cNvCxnSpPr/>
          <p:nvPr/>
        </p:nvCxnSpPr>
        <p:spPr>
          <a:xfrm>
            <a:off x="3940010" y="3796185"/>
            <a:ext cx="536665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26E6F8E-0C9F-0346-884D-D7F189AC3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69" t="9013" r="7325" b="19746"/>
          <a:stretch/>
        </p:blipFill>
        <p:spPr>
          <a:xfrm>
            <a:off x="9977377" y="156179"/>
            <a:ext cx="2009034" cy="21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5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1681</Words>
  <Application>Microsoft Macintosh PowerPoint</Application>
  <PresentationFormat>Widescreen</PresentationFormat>
  <Paragraphs>189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Helvetica</vt:lpstr>
      <vt:lpstr>Office Theme</vt:lpstr>
      <vt:lpstr>Natural Language Processing to identify substances related to overdose deaths:  An R-tidymodels workshop</vt:lpstr>
      <vt:lpstr>References</vt:lpstr>
      <vt:lpstr>NLP Workflow</vt:lpstr>
      <vt:lpstr>Drug Overdoses U.S.</vt:lpstr>
      <vt:lpstr>Premise</vt:lpstr>
      <vt:lpstr>Train-test split</vt:lpstr>
      <vt:lpstr>Recipe</vt:lpstr>
      <vt:lpstr>Recipes: Steps https://www.tidymodels.org/find/recipes/</vt:lpstr>
      <vt:lpstr>Textrecipes</vt:lpstr>
      <vt:lpstr>Recipe: Example</vt:lpstr>
      <vt:lpstr>NLP Workflow</vt:lpstr>
      <vt:lpstr>Set up Models</vt:lpstr>
      <vt:lpstr>PowerPoint Presentation</vt:lpstr>
      <vt:lpstr>Set up Models</vt:lpstr>
      <vt:lpstr>Set up hyperparameter grid</vt:lpstr>
      <vt:lpstr>Putting it together: Workflow vs workflowsets</vt:lpstr>
      <vt:lpstr>Putting it together: workflow vs Workflowsets</vt:lpstr>
      <vt:lpstr>Putting it together: workflow vs Workflowsets</vt:lpstr>
      <vt:lpstr>PowerPoint Presentation</vt:lpstr>
      <vt:lpstr>PowerPoint Presentation</vt:lpstr>
      <vt:lpstr>Plot Training Results</vt:lpstr>
      <vt:lpstr>Table Training Results</vt:lpstr>
      <vt:lpstr>Evaluate on Test dataset alone</vt:lpstr>
      <vt:lpstr>Get final results</vt:lpstr>
      <vt:lpstr>Confusion Matrix</vt:lpstr>
      <vt:lpstr>Feature importance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Goodman, David JR.</dc:creator>
  <cp:lastModifiedBy>Goodman, David JR.</cp:lastModifiedBy>
  <cp:revision>5</cp:revision>
  <dcterms:created xsi:type="dcterms:W3CDTF">2022-03-24T15:36:19Z</dcterms:created>
  <dcterms:modified xsi:type="dcterms:W3CDTF">2022-04-24T05:11:20Z</dcterms:modified>
</cp:coreProperties>
</file>