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68"/>
  </p:notesMasterIdLst>
  <p:handoutMasterIdLst>
    <p:handoutMasterId r:id="rId69"/>
  </p:handoutMasterIdLst>
  <p:sldIdLst>
    <p:sldId id="377" r:id="rId4"/>
    <p:sldId id="257" r:id="rId5"/>
    <p:sldId id="286" r:id="rId6"/>
    <p:sldId id="287" r:id="rId7"/>
    <p:sldId id="288" r:id="rId8"/>
    <p:sldId id="289" r:id="rId9"/>
    <p:sldId id="292" r:id="rId10"/>
    <p:sldId id="291"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48"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8" r:id="rId57"/>
    <p:sldId id="339" r:id="rId58"/>
    <p:sldId id="340" r:id="rId59"/>
    <p:sldId id="341" r:id="rId60"/>
    <p:sldId id="342" r:id="rId61"/>
    <p:sldId id="343" r:id="rId62"/>
    <p:sldId id="344" r:id="rId63"/>
    <p:sldId id="345" r:id="rId64"/>
    <p:sldId id="346" r:id="rId65"/>
    <p:sldId id="347" r:id="rId66"/>
    <p:sldId id="285"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D3"/>
    <a:srgbClr val="E6F0F5"/>
    <a:srgbClr val="7F6106"/>
    <a:srgbClr val="F3F2DF"/>
    <a:srgbClr val="985777"/>
    <a:srgbClr val="FEF4F8"/>
    <a:srgbClr val="E7E7FF"/>
    <a:srgbClr val="FBF0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840A8-C814-E149-A5BE-0F0C5B407E9A}" v="1" dt="2021-10-25T00:26:31.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94219" autoAdjust="0"/>
  </p:normalViewPr>
  <p:slideViewPr>
    <p:cSldViewPr snapToGrid="0">
      <p:cViewPr varScale="1">
        <p:scale>
          <a:sx n="139" d="100"/>
          <a:sy n="139" d="100"/>
        </p:scale>
        <p:origin x="896" y="160"/>
      </p:cViewPr>
      <p:guideLst>
        <p:guide orient="horz" pos="1620"/>
        <p:guide pos="2880"/>
      </p:guideLst>
    </p:cSldViewPr>
  </p:slideViewPr>
  <p:outlineViewPr>
    <p:cViewPr>
      <p:scale>
        <a:sx n="33" d="100"/>
        <a:sy n="33" d="100"/>
      </p:scale>
      <p:origin x="0" y="-6138"/>
    </p:cViewPr>
  </p:outlineViewPr>
  <p:notesTextViewPr>
    <p:cViewPr>
      <p:scale>
        <a:sx n="1" d="1"/>
        <a:sy n="1" d="1"/>
      </p:scale>
      <p:origin x="0" y="0"/>
    </p:cViewPr>
  </p:notesTextViewPr>
  <p:notesViewPr>
    <p:cSldViewPr snapToGrid="0" showGuides="1">
      <p:cViewPr varScale="1">
        <p:scale>
          <a:sx n="52" d="100"/>
          <a:sy n="52" d="100"/>
        </p:scale>
        <p:origin x="239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Navarro" userId="c25dad19-d08c-4611-ab05-d85e0c0fb7e0" providerId="ADAL" clId="{B5C840A8-C814-E149-A5BE-0F0C5B407E9A}"/>
    <pc:docChg chg="addSld delSld modSld">
      <pc:chgData name="Christian Navarro" userId="c25dad19-d08c-4611-ab05-d85e0c0fb7e0" providerId="ADAL" clId="{B5C840A8-C814-E149-A5BE-0F0C5B407E9A}" dt="2021-10-25T00:27:05.982" v="34" actId="2696"/>
      <pc:docMkLst>
        <pc:docMk/>
      </pc:docMkLst>
      <pc:sldChg chg="del">
        <pc:chgData name="Christian Navarro" userId="c25dad19-d08c-4611-ab05-d85e0c0fb7e0" providerId="ADAL" clId="{B5C840A8-C814-E149-A5BE-0F0C5B407E9A}" dt="2021-10-25T00:27:05.982" v="34" actId="2696"/>
        <pc:sldMkLst>
          <pc:docMk/>
          <pc:sldMk cId="0" sldId="256"/>
        </pc:sldMkLst>
      </pc:sldChg>
      <pc:sldChg chg="modSp add mod">
        <pc:chgData name="Christian Navarro" userId="c25dad19-d08c-4611-ab05-d85e0c0fb7e0" providerId="ADAL" clId="{B5C840A8-C814-E149-A5BE-0F0C5B407E9A}" dt="2021-10-25T00:27:01.650" v="33" actId="1076"/>
        <pc:sldMkLst>
          <pc:docMk/>
          <pc:sldMk cId="2093800859" sldId="377"/>
        </pc:sldMkLst>
        <pc:spChg chg="mod">
          <ac:chgData name="Christian Navarro" userId="c25dad19-d08c-4611-ab05-d85e0c0fb7e0" providerId="ADAL" clId="{B5C840A8-C814-E149-A5BE-0F0C5B407E9A}" dt="2021-10-25T00:27:01.650" v="33" actId="1076"/>
          <ac:spMkLst>
            <pc:docMk/>
            <pc:sldMk cId="2093800859" sldId="377"/>
            <ac:spMk id="7" creationId="{32D5B334-2FBB-4B61-96E8-6987188DABA7}"/>
          </ac:spMkLst>
        </pc:spChg>
      </pc:sldChg>
      <pc:sldMasterChg chg="delSldLayout">
        <pc:chgData name="Christian Navarro" userId="c25dad19-d08c-4611-ab05-d85e0c0fb7e0" providerId="ADAL" clId="{B5C840A8-C814-E149-A5BE-0F0C5B407E9A}" dt="2021-10-25T00:27:05.982" v="34" actId="2696"/>
        <pc:sldMasterMkLst>
          <pc:docMk/>
          <pc:sldMasterMk cId="0" sldId="2147483673"/>
        </pc:sldMasterMkLst>
        <pc:sldLayoutChg chg="del">
          <pc:chgData name="Christian Navarro" userId="c25dad19-d08c-4611-ab05-d85e0c0fb7e0" providerId="ADAL" clId="{B5C840A8-C814-E149-A5BE-0F0C5B407E9A}" dt="2021-10-25T00:27:05.982" v="34" actId="2696"/>
          <pc:sldLayoutMkLst>
            <pc:docMk/>
            <pc:sldMasterMk cId="0" sldId="2147483673"/>
            <pc:sldLayoutMk cId="0" sldId="2147483660"/>
          </pc:sldLayoutMkLst>
        </pc:sldLayoutChg>
      </pc:sldMasterChg>
    </pc:docChg>
  </pc:docChgLst>
  <pc:docChgLst>
    <pc:chgData name="Christian Navarro" userId="c25dad19-d08c-4611-ab05-d85e0c0fb7e0" providerId="ADAL" clId="{DAF7B516-CD58-4737-AD4B-F71EADB5F3DE}"/>
    <pc:docChg chg="addSld modSld">
      <pc:chgData name="Christian Navarro" userId="c25dad19-d08c-4611-ab05-d85e0c0fb7e0" providerId="ADAL" clId="{DAF7B516-CD58-4737-AD4B-F71EADB5F3DE}" dt="2021-10-23T21:27:03.824" v="250" actId="1076"/>
      <pc:docMkLst>
        <pc:docMk/>
      </pc:docMkLst>
      <pc:sldChg chg="mod modShow">
        <pc:chgData name="Christian Navarro" userId="c25dad19-d08c-4611-ab05-d85e0c0fb7e0" providerId="ADAL" clId="{DAF7B516-CD58-4737-AD4B-F71EADB5F3DE}" dt="2021-10-23T15:22:10.682" v="0" actId="729"/>
        <pc:sldMkLst>
          <pc:docMk/>
          <pc:sldMk cId="2769805336" sldId="301"/>
        </pc:sldMkLst>
      </pc:sldChg>
      <pc:sldChg chg="mod modShow">
        <pc:chgData name="Christian Navarro" userId="c25dad19-d08c-4611-ab05-d85e0c0fb7e0" providerId="ADAL" clId="{DAF7B516-CD58-4737-AD4B-F71EADB5F3DE}" dt="2021-10-23T16:34:49.226" v="1" actId="729"/>
        <pc:sldMkLst>
          <pc:docMk/>
          <pc:sldMk cId="1751555760" sldId="303"/>
        </pc:sldMkLst>
      </pc:sldChg>
      <pc:sldChg chg="mod modShow">
        <pc:chgData name="Christian Navarro" userId="c25dad19-d08c-4611-ab05-d85e0c0fb7e0" providerId="ADAL" clId="{DAF7B516-CD58-4737-AD4B-F71EADB5F3DE}" dt="2021-10-23T16:34:51.536" v="2" actId="729"/>
        <pc:sldMkLst>
          <pc:docMk/>
          <pc:sldMk cId="3145909193" sldId="304"/>
        </pc:sldMkLst>
      </pc:sldChg>
      <pc:sldChg chg="mod modShow">
        <pc:chgData name="Christian Navarro" userId="c25dad19-d08c-4611-ab05-d85e0c0fb7e0" providerId="ADAL" clId="{DAF7B516-CD58-4737-AD4B-F71EADB5F3DE}" dt="2021-10-23T18:35:06.583" v="3" actId="729"/>
        <pc:sldMkLst>
          <pc:docMk/>
          <pc:sldMk cId="2110255405" sldId="307"/>
        </pc:sldMkLst>
      </pc:sldChg>
      <pc:sldChg chg="mod modShow">
        <pc:chgData name="Christian Navarro" userId="c25dad19-d08c-4611-ab05-d85e0c0fb7e0" providerId="ADAL" clId="{DAF7B516-CD58-4737-AD4B-F71EADB5F3DE}" dt="2021-10-23T18:46:58.846" v="4" actId="729"/>
        <pc:sldMkLst>
          <pc:docMk/>
          <pc:sldMk cId="1937091756" sldId="310"/>
        </pc:sldMkLst>
      </pc:sldChg>
      <pc:sldChg chg="modSp mod">
        <pc:chgData name="Christian Navarro" userId="c25dad19-d08c-4611-ab05-d85e0c0fb7e0" providerId="ADAL" clId="{DAF7B516-CD58-4737-AD4B-F71EADB5F3DE}" dt="2021-10-23T20:39:39.372" v="8" actId="20577"/>
        <pc:sldMkLst>
          <pc:docMk/>
          <pc:sldMk cId="4243865526" sldId="314"/>
        </pc:sldMkLst>
        <pc:spChg chg="mod">
          <ac:chgData name="Christian Navarro" userId="c25dad19-d08c-4611-ab05-d85e0c0fb7e0" providerId="ADAL" clId="{DAF7B516-CD58-4737-AD4B-F71EADB5F3DE}" dt="2021-10-23T20:39:39.372" v="8" actId="20577"/>
          <ac:spMkLst>
            <pc:docMk/>
            <pc:sldMk cId="4243865526" sldId="314"/>
            <ac:spMk id="4" creationId="{6C102B34-FE98-4022-8992-7A269A5BBE59}"/>
          </ac:spMkLst>
        </pc:spChg>
      </pc:sldChg>
      <pc:sldChg chg="addSp modSp add mod">
        <pc:chgData name="Christian Navarro" userId="c25dad19-d08c-4611-ab05-d85e0c0fb7e0" providerId="ADAL" clId="{DAF7B516-CD58-4737-AD4B-F71EADB5F3DE}" dt="2021-10-23T21:27:03.824" v="250" actId="1076"/>
        <pc:sldMkLst>
          <pc:docMk/>
          <pc:sldMk cId="814342410" sldId="348"/>
        </pc:sldMkLst>
        <pc:spChg chg="mod">
          <ac:chgData name="Christian Navarro" userId="c25dad19-d08c-4611-ab05-d85e0c0fb7e0" providerId="ADAL" clId="{DAF7B516-CD58-4737-AD4B-F71EADB5F3DE}" dt="2021-10-23T21:24:24.468" v="34" actId="20577"/>
          <ac:spMkLst>
            <pc:docMk/>
            <pc:sldMk cId="814342410" sldId="348"/>
            <ac:spMk id="2" creationId="{E753633C-CAEC-4152-8A09-3319EDBDCED0}"/>
          </ac:spMkLst>
        </pc:spChg>
        <pc:spChg chg="mod">
          <ac:chgData name="Christian Navarro" userId="c25dad19-d08c-4611-ab05-d85e0c0fb7e0" providerId="ADAL" clId="{DAF7B516-CD58-4737-AD4B-F71EADB5F3DE}" dt="2021-10-23T21:26:57.174" v="248" actId="20577"/>
          <ac:spMkLst>
            <pc:docMk/>
            <pc:sldMk cId="814342410" sldId="348"/>
            <ac:spMk id="3" creationId="{4AA77010-07DC-476B-A696-FD7BCC300EC8}"/>
          </ac:spMkLst>
        </pc:spChg>
        <pc:picChg chg="add mod">
          <ac:chgData name="Christian Navarro" userId="c25dad19-d08c-4611-ab05-d85e0c0fb7e0" providerId="ADAL" clId="{DAF7B516-CD58-4737-AD4B-F71EADB5F3DE}" dt="2021-10-23T21:25:41.600" v="77" actId="1076"/>
          <ac:picMkLst>
            <pc:docMk/>
            <pc:sldMk cId="814342410" sldId="348"/>
            <ac:picMk id="5" creationId="{B58BDAE8-3E38-47FF-9B38-C24C35F53D68}"/>
          </ac:picMkLst>
        </pc:picChg>
        <pc:picChg chg="add mod">
          <ac:chgData name="Christian Navarro" userId="c25dad19-d08c-4611-ab05-d85e0c0fb7e0" providerId="ADAL" clId="{DAF7B516-CD58-4737-AD4B-F71EADB5F3DE}" dt="2021-10-23T21:27:03.824" v="250" actId="1076"/>
          <ac:picMkLst>
            <pc:docMk/>
            <pc:sldMk cId="814342410" sldId="348"/>
            <ac:picMk id="7" creationId="{35B1AB7E-855F-46EF-924A-DE62D257EA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01AF8-C985-4905-BFCE-F937258472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90AB333-44B5-4C3C-8ACA-D628282F0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7A73-31F0-48EC-A8E8-5D7B334567DC}" type="datetimeFigureOut">
              <a:rPr lang="en-CA" smtClean="0"/>
              <a:t>2021-10-24</a:t>
            </a:fld>
            <a:endParaRPr lang="en-CA"/>
          </a:p>
        </p:txBody>
      </p:sp>
      <p:sp>
        <p:nvSpPr>
          <p:cNvPr id="4" name="Footer Placeholder 3">
            <a:extLst>
              <a:ext uri="{FF2B5EF4-FFF2-40B4-BE49-F238E27FC236}">
                <a16:creationId xmlns:a16="http://schemas.microsoft.com/office/drawing/2014/main" id="{0A870138-B636-4D8D-8858-FC251EAC3F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A33AA1B-045C-4E3E-9F61-C52FE44C2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A5B16B-00BA-4A97-B620-702CFA3172E0}" type="slidenum">
              <a:rPr lang="en-CA" smtClean="0"/>
              <a:t>‹#›</a:t>
            </a:fld>
            <a:endParaRPr lang="en-CA"/>
          </a:p>
        </p:txBody>
      </p:sp>
    </p:spTree>
    <p:extLst>
      <p:ext uri="{BB962C8B-B14F-4D97-AF65-F5344CB8AC3E}">
        <p14:creationId xmlns:p14="http://schemas.microsoft.com/office/powerpoint/2010/main" val="11643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9e4af8306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9e4af8306_2_12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p:txBody>
      </p:sp>
      <p:sp>
        <p:nvSpPr>
          <p:cNvPr id="177" name="Google Shape;177;gc9e4af8306_2_12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1603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9e4af8306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c9e4af8306_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355" name="Google Shape;355;gc9e4af8306_8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350"/>
              <a:buFont typeface="Arial"/>
              <a:buNone/>
            </a:pPr>
            <a:fld id="{00000000-1234-1234-1234-123412341234}" type="slidenum">
              <a:rPr lang="en"/>
              <a:t>64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add copyright">
  <p:cSld name="Title Slide-add copyright">
    <p:spTree>
      <p:nvGrpSpPr>
        <p:cNvPr id="1" name="Shape 55"/>
        <p:cNvGrpSpPr/>
        <p:nvPr/>
      </p:nvGrpSpPr>
      <p:grpSpPr>
        <a:xfrm>
          <a:off x="0" y="0"/>
          <a:ext cx="0" cy="0"/>
          <a:chOff x="0" y="0"/>
          <a:chExt cx="0" cy="0"/>
        </a:xfrm>
      </p:grpSpPr>
      <p:sp>
        <p:nvSpPr>
          <p:cNvPr id="56" name="Google Shape;56;p14"/>
          <p:cNvSpPr/>
          <p:nvPr/>
        </p:nvSpPr>
        <p:spPr>
          <a:xfrm>
            <a:off x="0" y="0"/>
            <a:ext cx="9144000" cy="291465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14"/>
          <p:cNvSpPr txBox="1">
            <a:spLocks noGrp="1"/>
          </p:cNvSpPr>
          <p:nvPr>
            <p:ph type="ctrTitle"/>
          </p:nvPr>
        </p:nvSpPr>
        <p:spPr>
          <a:xfrm>
            <a:off x="685800" y="571500"/>
            <a:ext cx="7772400" cy="21288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600"/>
              <a:buFont typeface="Times New Roman"/>
              <a:buNone/>
              <a:defRPr sz="3600" b="1" i="0" u="none" strike="noStrike" cap="non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8" name="Google Shape;58;p14"/>
          <p:cNvSpPr txBox="1">
            <a:spLocks noGrp="1"/>
          </p:cNvSpPr>
          <p:nvPr>
            <p:ph type="subTitle" idx="1"/>
          </p:nvPr>
        </p:nvSpPr>
        <p:spPr>
          <a:xfrm>
            <a:off x="674687" y="2971800"/>
            <a:ext cx="7794625" cy="13144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a:spLocks noGrp="1"/>
          </p:cNvSpPr>
          <p:nvPr>
            <p:ph type="pic" idx="2"/>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body" idx="3"/>
          </p:nvPr>
        </p:nvSpPr>
        <p:spPr>
          <a:xfrm>
            <a:off x="1836402" y="4800601"/>
            <a:ext cx="6908800"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3800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7" name="Google Shape;87;p18"/>
          <p:cNvSpPr txBox="1">
            <a:spLocks noGrp="1"/>
          </p:cNvSpPr>
          <p:nvPr>
            <p:ph type="body" idx="1"/>
          </p:nvPr>
        </p:nvSpPr>
        <p:spPr>
          <a:xfrm>
            <a:off x="457200" y="1167245"/>
            <a:ext cx="8229600"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8" name="Google Shape;88;p18"/>
          <p:cNvSpPr txBox="1">
            <a:spLocks noGrp="1"/>
          </p:cNvSpPr>
          <p:nvPr>
            <p:ph type="body" idx="2"/>
          </p:nvPr>
        </p:nvSpPr>
        <p:spPr>
          <a:xfrm>
            <a:off x="457200" y="2978944"/>
            <a:ext cx="8229600"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9" name="Google Shape;89;p18"/>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18"/>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3" name="Google Shape;93;p19"/>
          <p:cNvSpPr txBox="1">
            <a:spLocks noGrp="1"/>
          </p:cNvSpPr>
          <p:nvPr>
            <p:ph type="body" idx="1"/>
          </p:nvPr>
        </p:nvSpPr>
        <p:spPr>
          <a:xfrm>
            <a:off x="457201"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9"/>
          <p:cNvSpPr txBox="1">
            <a:spLocks noGrp="1"/>
          </p:cNvSpPr>
          <p:nvPr>
            <p:ph type="body" idx="2"/>
          </p:nvPr>
        </p:nvSpPr>
        <p:spPr>
          <a:xfrm>
            <a:off x="3274199" y="1164431"/>
            <a:ext cx="2595602"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9"/>
          <p:cNvSpPr txBox="1">
            <a:spLocks noGrp="1"/>
          </p:cNvSpPr>
          <p:nvPr>
            <p:ph type="body" idx="3"/>
          </p:nvPr>
        </p:nvSpPr>
        <p:spPr>
          <a:xfrm>
            <a:off x="6091197"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9"/>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Google Shape;97;p19"/>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ntent">
  <p:cSld name="Title and Four Conte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0" name="Google Shape;100;p20"/>
          <p:cNvSpPr txBox="1">
            <a:spLocks noGrp="1"/>
          </p:cNvSpPr>
          <p:nvPr>
            <p:ph type="body" idx="1"/>
          </p:nvPr>
        </p:nvSpPr>
        <p:spPr>
          <a:xfrm>
            <a:off x="457200" y="1164431"/>
            <a:ext cx="1885950"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20"/>
          <p:cNvSpPr txBox="1">
            <a:spLocks noGrp="1"/>
          </p:cNvSpPr>
          <p:nvPr>
            <p:ph type="body" idx="2"/>
          </p:nvPr>
        </p:nvSpPr>
        <p:spPr>
          <a:xfrm>
            <a:off x="2572593"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2" name="Google Shape;102;p20"/>
          <p:cNvSpPr txBox="1">
            <a:spLocks noGrp="1"/>
          </p:cNvSpPr>
          <p:nvPr>
            <p:ph type="body" idx="3"/>
          </p:nvPr>
        </p:nvSpPr>
        <p:spPr>
          <a:xfrm>
            <a:off x="4687986"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20"/>
          <p:cNvSpPr txBox="1">
            <a:spLocks noGrp="1"/>
          </p:cNvSpPr>
          <p:nvPr>
            <p:ph type="body" idx="4"/>
          </p:nvPr>
        </p:nvSpPr>
        <p:spPr>
          <a:xfrm>
            <a:off x="6803378"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20"/>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20"/>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Figure + Caption">
  <p:cSld name="2_Figure + Caption">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4" name="Google Shape;114;p22"/>
          <p:cNvSpPr txBox="1">
            <a:spLocks noGrp="1"/>
          </p:cNvSpPr>
          <p:nvPr>
            <p:ph type="body" idx="1"/>
          </p:nvPr>
        </p:nvSpPr>
        <p:spPr>
          <a:xfrm>
            <a:off x="457200" y="1110853"/>
            <a:ext cx="4484688" cy="281582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22"/>
          <p:cNvSpPr txBox="1">
            <a:spLocks noGrp="1"/>
          </p:cNvSpPr>
          <p:nvPr>
            <p:ph type="body" idx="2"/>
          </p:nvPr>
        </p:nvSpPr>
        <p:spPr>
          <a:xfrm>
            <a:off x="5048250" y="1110853"/>
            <a:ext cx="3638550" cy="281582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22"/>
          <p:cNvSpPr txBox="1">
            <a:spLocks noGrp="1"/>
          </p:cNvSpPr>
          <p:nvPr>
            <p:ph type="body" idx="3"/>
          </p:nvPr>
        </p:nvSpPr>
        <p:spPr>
          <a:xfrm>
            <a:off x="457200" y="4007644"/>
            <a:ext cx="8229600" cy="40005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22"/>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2"/>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bel Layout 1">
  <p:cSld name="Label Layout 1">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21" name="Google Shape;121;p23"/>
          <p:cNvSpPr txBox="1">
            <a:spLocks noGrp="1"/>
          </p:cNvSpPr>
          <p:nvPr>
            <p:ph type="body" idx="1"/>
          </p:nvPr>
        </p:nvSpPr>
        <p:spPr>
          <a:xfrm>
            <a:off x="2982913" y="3269456"/>
            <a:ext cx="3482975" cy="45005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2" name="Google Shape;122;p23"/>
          <p:cNvSpPr>
            <a:spLocks noGrp="1"/>
          </p:cNvSpPr>
          <p:nvPr>
            <p:ph type="pic" idx="2"/>
          </p:nvPr>
        </p:nvSpPr>
        <p:spPr>
          <a:xfrm>
            <a:off x="2982912" y="1260872"/>
            <a:ext cx="3482975" cy="19192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3" name="Google Shape;123;p23"/>
          <p:cNvSpPr txBox="1">
            <a:spLocks noGrp="1"/>
          </p:cNvSpPr>
          <p:nvPr>
            <p:ph type="body" idx="3"/>
          </p:nvPr>
        </p:nvSpPr>
        <p:spPr>
          <a:xfrm>
            <a:off x="808109" y="1260872"/>
            <a:ext cx="1220716"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4" name="Google Shape;124;p23"/>
          <p:cNvSpPr txBox="1">
            <a:spLocks noGrp="1"/>
          </p:cNvSpPr>
          <p:nvPr>
            <p:ph type="body" idx="4"/>
          </p:nvPr>
        </p:nvSpPr>
        <p:spPr>
          <a:xfrm>
            <a:off x="808109" y="1985368"/>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5" name="Google Shape;125;p23"/>
          <p:cNvSpPr txBox="1">
            <a:spLocks noGrp="1"/>
          </p:cNvSpPr>
          <p:nvPr>
            <p:ph type="body" idx="5"/>
          </p:nvPr>
        </p:nvSpPr>
        <p:spPr>
          <a:xfrm>
            <a:off x="808109" y="2709863"/>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6" name="Google Shape;126;p23"/>
          <p:cNvSpPr txBox="1">
            <a:spLocks noGrp="1"/>
          </p:cNvSpPr>
          <p:nvPr>
            <p:ph type="body" idx="6"/>
          </p:nvPr>
        </p:nvSpPr>
        <p:spPr>
          <a:xfrm>
            <a:off x="7381874" y="1260872"/>
            <a:ext cx="1304925"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7" name="Google Shape;127;p23"/>
          <p:cNvSpPr txBox="1">
            <a:spLocks noGrp="1"/>
          </p:cNvSpPr>
          <p:nvPr>
            <p:ph type="body" idx="7"/>
          </p:nvPr>
        </p:nvSpPr>
        <p:spPr>
          <a:xfrm>
            <a:off x="7381874" y="1988693"/>
            <a:ext cx="1304925" cy="46364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8" name="Google Shape;128;p23"/>
          <p:cNvSpPr txBox="1">
            <a:spLocks noGrp="1"/>
          </p:cNvSpPr>
          <p:nvPr>
            <p:ph type="body" idx="8"/>
          </p:nvPr>
        </p:nvSpPr>
        <p:spPr>
          <a:xfrm>
            <a:off x="7381874" y="2709863"/>
            <a:ext cx="1304925" cy="47029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2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2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bel Layout 2">
  <p:cSld name="Label Layout 2">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3" name="Google Shape;133;p24"/>
          <p:cNvSpPr txBox="1">
            <a:spLocks noGrp="1"/>
          </p:cNvSpPr>
          <p:nvPr>
            <p:ph type="body" idx="1"/>
          </p:nvPr>
        </p:nvSpPr>
        <p:spPr>
          <a:xfrm>
            <a:off x="457201" y="3294460"/>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4" name="Google Shape;134;p24"/>
          <p:cNvSpPr>
            <a:spLocks noGrp="1"/>
          </p:cNvSpPr>
          <p:nvPr>
            <p:ph type="pic" idx="2"/>
          </p:nvPr>
        </p:nvSpPr>
        <p:spPr>
          <a:xfrm>
            <a:off x="457200" y="1363266"/>
            <a:ext cx="2107324" cy="178950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5" name="Google Shape;135;p24"/>
          <p:cNvSpPr txBox="1">
            <a:spLocks noGrp="1"/>
          </p:cNvSpPr>
          <p:nvPr>
            <p:ph type="body" idx="3"/>
          </p:nvPr>
        </p:nvSpPr>
        <p:spPr>
          <a:xfrm>
            <a:off x="2774622" y="1346210"/>
            <a:ext cx="1534619" cy="44389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24"/>
          <p:cNvSpPr txBox="1">
            <a:spLocks noGrp="1"/>
          </p:cNvSpPr>
          <p:nvPr>
            <p:ph type="body" idx="4"/>
          </p:nvPr>
        </p:nvSpPr>
        <p:spPr>
          <a:xfrm>
            <a:off x="2774622" y="2030611"/>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7" name="Google Shape;137;p24"/>
          <p:cNvSpPr txBox="1">
            <a:spLocks noGrp="1"/>
          </p:cNvSpPr>
          <p:nvPr>
            <p:ph type="body" idx="5"/>
          </p:nvPr>
        </p:nvSpPr>
        <p:spPr>
          <a:xfrm>
            <a:off x="2774622" y="2697956"/>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24"/>
          <p:cNvSpPr txBox="1">
            <a:spLocks noGrp="1"/>
          </p:cNvSpPr>
          <p:nvPr>
            <p:ph type="body" idx="6"/>
          </p:nvPr>
        </p:nvSpPr>
        <p:spPr>
          <a:xfrm>
            <a:off x="4931596" y="3260579"/>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9" name="Google Shape;139;p24"/>
          <p:cNvSpPr>
            <a:spLocks noGrp="1"/>
          </p:cNvSpPr>
          <p:nvPr>
            <p:ph type="pic" idx="7"/>
          </p:nvPr>
        </p:nvSpPr>
        <p:spPr>
          <a:xfrm>
            <a:off x="4931596" y="1354903"/>
            <a:ext cx="2107323" cy="179787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0" name="Google Shape;140;p24"/>
          <p:cNvSpPr txBox="1">
            <a:spLocks noGrp="1"/>
          </p:cNvSpPr>
          <p:nvPr>
            <p:ph type="body" idx="8"/>
          </p:nvPr>
        </p:nvSpPr>
        <p:spPr>
          <a:xfrm>
            <a:off x="7304580" y="1346210"/>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1" name="Google Shape;141;p24"/>
          <p:cNvSpPr txBox="1">
            <a:spLocks noGrp="1"/>
          </p:cNvSpPr>
          <p:nvPr>
            <p:ph type="body" idx="9"/>
          </p:nvPr>
        </p:nvSpPr>
        <p:spPr>
          <a:xfrm>
            <a:off x="7304579" y="2030611"/>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2" name="Google Shape;142;p24"/>
          <p:cNvSpPr txBox="1">
            <a:spLocks noGrp="1"/>
          </p:cNvSpPr>
          <p:nvPr>
            <p:ph type="body" idx="13"/>
          </p:nvPr>
        </p:nvSpPr>
        <p:spPr>
          <a:xfrm>
            <a:off x="7304579" y="2684863"/>
            <a:ext cx="1534620"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3" name="Google Shape;143;p2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4" name="Google Shape;144;p2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ntent">
  <p:cSld name="Title and Three Conten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7" name="Google Shape;147;p25"/>
          <p:cNvSpPr txBox="1">
            <a:spLocks noGrp="1"/>
          </p:cNvSpPr>
          <p:nvPr>
            <p:ph type="body" idx="1"/>
          </p:nvPr>
        </p:nvSpPr>
        <p:spPr>
          <a:xfrm>
            <a:off x="457200" y="1167245"/>
            <a:ext cx="3635375" cy="3390467"/>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8" name="Google Shape;148;p25"/>
          <p:cNvSpPr txBox="1">
            <a:spLocks noGrp="1"/>
          </p:cNvSpPr>
          <p:nvPr>
            <p:ph type="body" idx="2"/>
          </p:nvPr>
        </p:nvSpPr>
        <p:spPr>
          <a:xfrm>
            <a:off x="4234542" y="1167245"/>
            <a:ext cx="4452257"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9" name="Google Shape;149;p25"/>
          <p:cNvSpPr txBox="1">
            <a:spLocks noGrp="1"/>
          </p:cNvSpPr>
          <p:nvPr>
            <p:ph type="body" idx="3"/>
          </p:nvPr>
        </p:nvSpPr>
        <p:spPr>
          <a:xfrm>
            <a:off x="4234542" y="2978944"/>
            <a:ext cx="4452258"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0" name="Google Shape;150;p2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85800" y="1085850"/>
            <a:ext cx="7772400" cy="161448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27"/>
          <p:cNvSpPr txBox="1">
            <a:spLocks noGrp="1"/>
          </p:cNvSpPr>
          <p:nvPr>
            <p:ph type="body" idx="1"/>
          </p:nvPr>
        </p:nvSpPr>
        <p:spPr>
          <a:xfrm>
            <a:off x="674687" y="2971800"/>
            <a:ext cx="7794626" cy="131445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1" name="Google Shape;161;p2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52" name="Google Shape;52;p13"/>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75" name="Google Shape;75;p16"/>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76" name="Google Shape;76;p16" descr="Pearson Logo"/>
          <p:cNvPicPr preferRelativeResize="0"/>
          <p:nvPr/>
        </p:nvPicPr>
        <p:blipFill rotWithShape="1">
          <a:blip r:embed="rId12">
            <a:alphaModFix/>
          </a:blip>
          <a:srcRect/>
          <a:stretch/>
        </p:blipFill>
        <p:spPr>
          <a:xfrm>
            <a:off x="443972" y="4822282"/>
            <a:ext cx="688499" cy="209935"/>
          </a:xfrm>
          <a:prstGeom prst="rect">
            <a:avLst/>
          </a:prstGeom>
          <a:noFill/>
          <a:ln>
            <a:noFill/>
          </a:ln>
        </p:spPr>
      </p:pic>
      <p:sp>
        <p:nvSpPr>
          <p:cNvPr id="77" name="Google Shape;77;p16"/>
          <p:cNvSpPr txBox="1"/>
          <p:nvPr/>
        </p:nvSpPr>
        <p:spPr>
          <a:xfrm>
            <a:off x="1600200" y="4822008"/>
            <a:ext cx="7162799" cy="15004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Verdana"/>
              <a:buNone/>
            </a:pPr>
            <a:r>
              <a:rPr lang="en" sz="1200" b="0" i="0" u="none" strike="noStrike" cap="none">
                <a:solidFill>
                  <a:srgbClr val="000000"/>
                </a:solidFill>
                <a:latin typeface="Verdana"/>
                <a:ea typeface="Verdana"/>
                <a:cs typeface="Verdana"/>
                <a:sym typeface="Verdana"/>
              </a:rPr>
              <a:t>Copyright © 2021, 2018, 2015 Pearson Education, Inc. All Rights Reserved</a:t>
            </a:r>
            <a:endParaRPr/>
          </a:p>
        </p:txBody>
      </p:sp>
      <p:sp>
        <p:nvSpPr>
          <p:cNvPr id="78" name="Google Shape;78;p16"/>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with medium confidence">
            <a:extLst>
              <a:ext uri="{FF2B5EF4-FFF2-40B4-BE49-F238E27FC236}">
                <a16:creationId xmlns:a16="http://schemas.microsoft.com/office/drawing/2014/main" id="{0F9DCC7F-AF90-4066-AA24-7C88CD43A4FB}"/>
              </a:ext>
            </a:extLst>
          </p:cNvPr>
          <p:cNvPicPr>
            <a:picLocks noChangeAspect="1"/>
          </p:cNvPicPr>
          <p:nvPr/>
        </p:nvPicPr>
        <p:blipFill rotWithShape="1">
          <a:blip r:embed="rId2"/>
          <a:srcRect l="7111"/>
          <a:stretch/>
        </p:blipFill>
        <p:spPr>
          <a:xfrm>
            <a:off x="21" y="10"/>
            <a:ext cx="9143980" cy="5143490"/>
          </a:xfrm>
          <a:prstGeom prst="rect">
            <a:avLst/>
          </a:prstGeom>
          <a:noFill/>
          <a:ln>
            <a:noFill/>
          </a:ln>
        </p:spPr>
      </p:pic>
      <p:sp>
        <p:nvSpPr>
          <p:cNvPr id="7" name="TextBox 6">
            <a:extLst>
              <a:ext uri="{FF2B5EF4-FFF2-40B4-BE49-F238E27FC236}">
                <a16:creationId xmlns:a16="http://schemas.microsoft.com/office/drawing/2014/main" id="{32D5B334-2FBB-4B61-96E8-6987188DABA7}"/>
              </a:ext>
            </a:extLst>
          </p:cNvPr>
          <p:cNvSpPr txBox="1"/>
          <p:nvPr/>
        </p:nvSpPr>
        <p:spPr>
          <a:xfrm>
            <a:off x="3796587" y="195546"/>
            <a:ext cx="4251959" cy="1477328"/>
          </a:xfrm>
          <a:prstGeom prst="rect">
            <a:avLst/>
          </a:prstGeom>
          <a:noFill/>
        </p:spPr>
        <p:txBody>
          <a:bodyPr wrap="square" rtlCol="0">
            <a:spAutoFit/>
          </a:bodyPr>
          <a:lstStyle/>
          <a:p>
            <a:pPr marL="101597" algn="ctr">
              <a:buClr>
                <a:schemeClr val="dk1"/>
              </a:buClr>
              <a:buSzPts val="1100"/>
            </a:pPr>
            <a:r>
              <a:rPr lang="en-US" sz="2400" spc="300" dirty="0">
                <a:solidFill>
                  <a:schemeClr val="bg1"/>
                </a:solidFill>
                <a:latin typeface="Arial Black" panose="020B0A04020102020204" pitchFamily="34" charset="0"/>
              </a:rPr>
              <a:t>L18 Server-side Development: PHP</a:t>
            </a:r>
          </a:p>
          <a:p>
            <a:pPr marL="101597" algn="ctr">
              <a:buClr>
                <a:schemeClr val="dk1"/>
              </a:buClr>
              <a:buSzPts val="1100"/>
            </a:pPr>
            <a:r>
              <a:rPr lang="en-US" sz="2400" spc="300" dirty="0">
                <a:solidFill>
                  <a:schemeClr val="bg1"/>
                </a:solidFill>
                <a:latin typeface="Arial Black" panose="020B0A04020102020204" pitchFamily="34" charset="0"/>
              </a:rPr>
              <a:t>Ch 12</a:t>
            </a:r>
          </a:p>
          <a:p>
            <a:endParaRPr lang="en-US" sz="1800" dirty="0"/>
          </a:p>
        </p:txBody>
      </p:sp>
    </p:spTree>
    <p:extLst>
      <p:ext uri="{BB962C8B-B14F-4D97-AF65-F5344CB8AC3E}">
        <p14:creationId xmlns:p14="http://schemas.microsoft.com/office/powerpoint/2010/main" val="209380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E419-72AD-4DC8-A0A5-B615087941FB}"/>
              </a:ext>
            </a:extLst>
          </p:cNvPr>
          <p:cNvSpPr>
            <a:spLocks noGrp="1"/>
          </p:cNvSpPr>
          <p:nvPr>
            <p:ph type="title"/>
          </p:nvPr>
        </p:nvSpPr>
        <p:spPr/>
        <p:txBody>
          <a:bodyPr/>
          <a:lstStyle/>
          <a:p>
            <a:r>
              <a:rPr lang="en-CA" dirty="0"/>
              <a:t>PHP constants</a:t>
            </a:r>
          </a:p>
        </p:txBody>
      </p:sp>
      <p:sp>
        <p:nvSpPr>
          <p:cNvPr id="3" name="Text Placeholder 2">
            <a:extLst>
              <a:ext uri="{FF2B5EF4-FFF2-40B4-BE49-F238E27FC236}">
                <a16:creationId xmlns:a16="http://schemas.microsoft.com/office/drawing/2014/main" id="{1C48B329-E1F8-4C0F-96B9-3C13D995DDDE}"/>
              </a:ext>
            </a:extLst>
          </p:cNvPr>
          <p:cNvSpPr>
            <a:spLocks noGrp="1"/>
          </p:cNvSpPr>
          <p:nvPr>
            <p:ph type="body" idx="1"/>
          </p:nvPr>
        </p:nvSpPr>
        <p:spPr>
          <a:xfrm>
            <a:off x="457201" y="1081088"/>
            <a:ext cx="4114800" cy="3532476"/>
          </a:xfrm>
        </p:spPr>
        <p:txBody>
          <a:bodyPr/>
          <a:lstStyle/>
          <a:p>
            <a:pPr algn="l"/>
            <a:r>
              <a:rPr lang="en-US" sz="1800" b="0" i="0" u="none" strike="noStrike" baseline="0" dirty="0">
                <a:latin typeface="+mj-lt"/>
              </a:rPr>
              <a:t>A constant can be defined anywhere but is typically defined near the top of a PHP file via the define() function. The define() function generally takes two parameters: the name of the constant and its value. Notice that once it is defined, it can be referenced </a:t>
            </a:r>
            <a:r>
              <a:rPr lang="en-CA" sz="1800" b="0" i="0" u="none" strike="noStrike" baseline="0" dirty="0">
                <a:latin typeface="+mj-lt"/>
              </a:rPr>
              <a:t>without using the $ symbol.</a:t>
            </a:r>
            <a:endParaRPr lang="en-CA" dirty="0">
              <a:latin typeface="+mj-lt"/>
            </a:endParaRPr>
          </a:p>
        </p:txBody>
      </p:sp>
      <p:sp>
        <p:nvSpPr>
          <p:cNvPr id="4" name="TextBox 3" descr="LISTING 4.2 Embedded styles example">
            <a:extLst>
              <a:ext uri="{FF2B5EF4-FFF2-40B4-BE49-F238E27FC236}">
                <a16:creationId xmlns:a16="http://schemas.microsoft.com/office/drawing/2014/main" id="{D2ECB6AD-B792-416F-B0A1-F9CD5F98414A}"/>
              </a:ext>
            </a:extLst>
          </p:cNvPr>
          <p:cNvSpPr txBox="1"/>
          <p:nvPr/>
        </p:nvSpPr>
        <p:spPr>
          <a:xfrm>
            <a:off x="4572000" y="1275677"/>
            <a:ext cx="4242391" cy="2796593"/>
          </a:xfrm>
          <a:prstGeom prst="rect">
            <a:avLst/>
          </a:prstGeom>
          <a:solidFill>
            <a:srgbClr val="E6F0F5"/>
          </a:solidFill>
        </p:spPr>
        <p:txBody>
          <a:bodyPr wrap="square" numCol="1" rtlCol="0">
            <a:noAutofit/>
          </a:bodyPr>
          <a:lstStyle/>
          <a:p>
            <a:pPr algn="l"/>
            <a:r>
              <a:rPr lang="en-CA" b="0" i="0" u="none" strike="noStrike" baseline="0" dirty="0">
                <a:solidFill>
                  <a:srgbClr val="000000"/>
                </a:solidFill>
                <a:latin typeface="Calibri" panose="020F0502020204030204" pitchFamily="34" charset="0"/>
                <a:cs typeface="Calibri" panose="020F0502020204030204" pitchFamily="34" charset="0"/>
              </a:rPr>
              <a:t>&lt;?php</a:t>
            </a:r>
          </a:p>
          <a:p>
            <a:pPr algn="l"/>
            <a:r>
              <a:rPr lang="en-US" b="0" i="1" u="none" strike="noStrike" baseline="0" dirty="0">
                <a:solidFill>
                  <a:schemeClr val="tx1"/>
                </a:solidFill>
                <a:latin typeface="Calibri" panose="020F0502020204030204" pitchFamily="34" charset="0"/>
                <a:cs typeface="Calibri" panose="020F0502020204030204" pitchFamily="34" charset="0"/>
              </a:rPr>
              <a:t>// uppercase for constants is a programming convention</a:t>
            </a:r>
          </a:p>
          <a:p>
            <a:pPr algn="l"/>
            <a:r>
              <a:rPr lang="en-CA" b="0" i="0" u="none" strike="noStrike" baseline="0" dirty="0">
                <a:solidFill>
                  <a:srgbClr val="9A0000"/>
                </a:solidFill>
                <a:latin typeface="Calibri" panose="020F0502020204030204" pitchFamily="34" charset="0"/>
                <a:cs typeface="Calibri" panose="020F0502020204030204" pitchFamily="34" charset="0"/>
              </a:rPr>
              <a:t>define</a:t>
            </a:r>
            <a:r>
              <a:rPr lang="en-CA" b="0" i="0" u="none" strike="noStrike" baseline="0" dirty="0">
                <a:solidFill>
                  <a:srgbClr val="000000"/>
                </a:solidFill>
                <a:latin typeface="Calibri" panose="020F0502020204030204" pitchFamily="34" charset="0"/>
                <a:cs typeface="Calibri" panose="020F0502020204030204" pitchFamily="34" charset="0"/>
              </a:rPr>
              <a:t>("DATABASE_LOCAL", "localhost");</a:t>
            </a:r>
          </a:p>
          <a:p>
            <a:pPr algn="l"/>
            <a:r>
              <a:rPr lang="en-CA" b="0" i="0" u="none" strike="noStrike" baseline="0" dirty="0">
                <a:solidFill>
                  <a:srgbClr val="9A0000"/>
                </a:solidFill>
                <a:latin typeface="Calibri" panose="020F0502020204030204" pitchFamily="34" charset="0"/>
                <a:cs typeface="Calibri" panose="020F0502020204030204" pitchFamily="34" charset="0"/>
              </a:rPr>
              <a:t>define</a:t>
            </a:r>
            <a:r>
              <a:rPr lang="en-CA" b="0" i="0" u="none" strike="noStrike" baseline="0" dirty="0">
                <a:solidFill>
                  <a:srgbClr val="000000"/>
                </a:solidFill>
                <a:latin typeface="Calibri" panose="020F0502020204030204" pitchFamily="34" charset="0"/>
                <a:cs typeface="Calibri" panose="020F0502020204030204" pitchFamily="34" charset="0"/>
              </a:rPr>
              <a:t>("DATABASE_NAME", "</a:t>
            </a:r>
            <a:r>
              <a:rPr lang="en-CA" b="0" i="0" u="none" strike="noStrike" baseline="0" dirty="0" err="1">
                <a:solidFill>
                  <a:srgbClr val="000000"/>
                </a:solidFill>
                <a:latin typeface="Calibri" panose="020F0502020204030204" pitchFamily="34" charset="0"/>
                <a:cs typeface="Calibri" panose="020F0502020204030204" pitchFamily="34" charset="0"/>
              </a:rPr>
              <a:t>ArtStore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a:r>
              <a:rPr lang="en-CA" b="0" i="0" u="none" strike="noStrike" baseline="0" dirty="0">
                <a:solidFill>
                  <a:srgbClr val="9A0000"/>
                </a:solidFill>
                <a:latin typeface="Calibri" panose="020F0502020204030204" pitchFamily="34" charset="0"/>
                <a:cs typeface="Calibri" panose="020F0502020204030204" pitchFamily="34" charset="0"/>
              </a:rPr>
              <a:t>define</a:t>
            </a:r>
            <a:r>
              <a:rPr lang="en-CA" b="0" i="0" u="none" strike="noStrike" baseline="0" dirty="0">
                <a:solidFill>
                  <a:srgbClr val="000000"/>
                </a:solidFill>
                <a:latin typeface="Calibri" panose="020F0502020204030204" pitchFamily="34" charset="0"/>
                <a:cs typeface="Calibri" panose="020F0502020204030204" pitchFamily="34" charset="0"/>
              </a:rPr>
              <a:t>("DATABASE_USER", "Fred");</a:t>
            </a:r>
          </a:p>
          <a:p>
            <a:pPr algn="l"/>
            <a:r>
              <a:rPr lang="it-IT" b="0" i="0" u="none" strike="noStrike" baseline="0" dirty="0">
                <a:solidFill>
                  <a:srgbClr val="9A0000"/>
                </a:solidFill>
                <a:latin typeface="Calibri" panose="020F0502020204030204" pitchFamily="34" charset="0"/>
                <a:cs typeface="Calibri" panose="020F0502020204030204" pitchFamily="34" charset="0"/>
              </a:rPr>
              <a:t>define</a:t>
            </a:r>
            <a:r>
              <a:rPr lang="it-IT" b="0" i="0" u="none" strike="noStrike" baseline="0" dirty="0">
                <a:solidFill>
                  <a:srgbClr val="000000"/>
                </a:solidFill>
                <a:latin typeface="Calibri" panose="020F0502020204030204" pitchFamily="34" charset="0"/>
                <a:cs typeface="Calibri" panose="020F0502020204030204" pitchFamily="34" charset="0"/>
              </a:rPr>
              <a:t>("DATABASE_PASSWD", "F5^7%ad");</a:t>
            </a:r>
          </a:p>
          <a:p>
            <a:pPr algn="l"/>
            <a:r>
              <a:rPr lang="en-CA" b="0" i="1" u="none" strike="noStrike" baseline="0" dirty="0">
                <a:solidFill>
                  <a:schemeClr val="tx1"/>
                </a:solidFill>
                <a:latin typeface="Calibri" panose="020F0502020204030204" pitchFamily="34" charset="0"/>
                <a:cs typeface="Calibri" panose="020F0502020204030204" pitchFamily="34" charset="0"/>
              </a:rPr>
              <a:t>// ...</a:t>
            </a:r>
          </a:p>
          <a:p>
            <a:pPr algn="l"/>
            <a:r>
              <a:rPr lang="en-US" b="0" i="1" u="none" strike="noStrike" baseline="0" dirty="0">
                <a:solidFill>
                  <a:schemeClr val="tx1"/>
                </a:solidFill>
                <a:latin typeface="Calibri" panose="020F0502020204030204" pitchFamily="34" charset="0"/>
                <a:cs typeface="Calibri" panose="020F0502020204030204" pitchFamily="34" charset="0"/>
              </a:rPr>
              <a:t>// notice that no $ prefaces constant names</a:t>
            </a:r>
          </a:p>
          <a:p>
            <a:pPr algn="l"/>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err="1">
                <a:solidFill>
                  <a:srgbClr val="000000"/>
                </a:solidFill>
                <a:latin typeface="Calibri" panose="020F0502020204030204" pitchFamily="34" charset="0"/>
                <a:cs typeface="Calibri" panose="020F0502020204030204" pitchFamily="34" charset="0"/>
              </a:rPr>
              <a:t>db</a:t>
            </a:r>
            <a:r>
              <a:rPr lang="en-CA" b="0" i="0" u="none" strike="noStrike" baseline="0" dirty="0">
                <a:solidFill>
                  <a:srgbClr val="000000"/>
                </a:solidFill>
                <a:latin typeface="Calibri" panose="020F0502020204030204" pitchFamily="34" charset="0"/>
                <a:cs typeface="Calibri" panose="020F0502020204030204" pitchFamily="34" charset="0"/>
              </a:rPr>
              <a:t> = new </a:t>
            </a:r>
            <a:r>
              <a:rPr lang="en-CA" b="0" i="0" u="none" strike="noStrike" baseline="0" dirty="0" err="1">
                <a:solidFill>
                  <a:srgbClr val="000000"/>
                </a:solidFill>
                <a:latin typeface="Calibri" panose="020F0502020204030204" pitchFamily="34" charset="0"/>
                <a:cs typeface="Calibri" panose="020F0502020204030204" pitchFamily="34" charset="0"/>
              </a:rPr>
              <a:t>mysqli</a:t>
            </a:r>
            <a:r>
              <a:rPr lang="en-CA" b="0" i="0" u="none" strike="noStrike" baseline="0" dirty="0">
                <a:solidFill>
                  <a:srgbClr val="000000"/>
                </a:solidFill>
                <a:latin typeface="Calibri" panose="020F0502020204030204" pitchFamily="34" charset="0"/>
                <a:cs typeface="Calibri" panose="020F0502020204030204" pitchFamily="34" charset="0"/>
              </a:rPr>
              <a:t>( DATABASE_LOCAL, DATABASE_NAME, DATABASE_USER,</a:t>
            </a:r>
          </a:p>
          <a:p>
            <a:pPr algn="l"/>
            <a:r>
              <a:rPr lang="en-CA" b="0" i="0" u="none" strike="noStrike" baseline="0" dirty="0">
                <a:solidFill>
                  <a:srgbClr val="000000"/>
                </a:solidFill>
                <a:latin typeface="Calibri" panose="020F0502020204030204" pitchFamily="34" charset="0"/>
                <a:cs typeface="Calibri" panose="020F0502020204030204" pitchFamily="34" charset="0"/>
              </a:rPr>
              <a:t>DATABASE_PASSWD);</a:t>
            </a:r>
          </a:p>
          <a:p>
            <a:pPr algn="l"/>
            <a:r>
              <a:rPr lang="en-CA" b="0" i="0" u="none" strike="noStrike" baseline="0" dirty="0">
                <a:solidFill>
                  <a:srgbClr val="000000"/>
                </a:solidFill>
                <a:latin typeface="Calibri" panose="020F0502020204030204" pitchFamily="34" charset="0"/>
                <a:cs typeface="Calibri" panose="020F0502020204030204" pitchFamily="34" charset="0"/>
              </a:rPr>
              <a:t>?&gt;</a:t>
            </a:r>
            <a:endParaRPr lang="en-CA" sz="5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F0909F6-3418-49C5-A57F-FE98EBC5CAB0}"/>
              </a:ext>
            </a:extLst>
          </p:cNvPr>
          <p:cNvSpPr txBox="1"/>
          <p:nvPr/>
        </p:nvSpPr>
        <p:spPr>
          <a:xfrm>
            <a:off x="4571999" y="4072270"/>
            <a:ext cx="3573137" cy="276999"/>
          </a:xfrm>
          <a:prstGeom prst="rect">
            <a:avLst/>
          </a:prstGeom>
          <a:noFill/>
        </p:spPr>
        <p:txBody>
          <a:bodyPr wrap="square" rtlCol="0">
            <a:spAutoFit/>
          </a:bodyPr>
          <a:lstStyle/>
          <a:p>
            <a:r>
              <a:rPr lang="en-US" sz="1200" b="1" i="0" u="none" strike="noStrike" baseline="0" dirty="0">
                <a:solidFill>
                  <a:srgbClr val="009A9A"/>
                </a:solidFill>
                <a:latin typeface="+mj-lt"/>
              </a:rPr>
              <a:t>LISTING 12.3 </a:t>
            </a:r>
            <a:r>
              <a:rPr lang="en-US" sz="1200" b="0" i="0" u="none" strike="noStrike" baseline="0" dirty="0">
                <a:solidFill>
                  <a:srgbClr val="000000"/>
                </a:solidFill>
                <a:latin typeface="+mj-lt"/>
              </a:rPr>
              <a:t>PHP constants</a:t>
            </a:r>
            <a:endParaRPr lang="en-CA" sz="1200" dirty="0">
              <a:latin typeface="+mj-lt"/>
            </a:endParaRPr>
          </a:p>
        </p:txBody>
      </p:sp>
    </p:spTree>
    <p:extLst>
      <p:ext uri="{BB962C8B-B14F-4D97-AF65-F5344CB8AC3E}">
        <p14:creationId xmlns:p14="http://schemas.microsoft.com/office/powerpoint/2010/main" val="30244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2592-0900-4997-BC7D-8999C27A4C25}"/>
              </a:ext>
            </a:extLst>
          </p:cNvPr>
          <p:cNvSpPr>
            <a:spLocks noGrp="1"/>
          </p:cNvSpPr>
          <p:nvPr>
            <p:ph type="title"/>
          </p:nvPr>
        </p:nvSpPr>
        <p:spPr/>
        <p:txBody>
          <a:bodyPr/>
          <a:lstStyle/>
          <a:p>
            <a:r>
              <a:rPr lang="en-CA" dirty="0"/>
              <a:t>Writing to Output</a:t>
            </a:r>
          </a:p>
        </p:txBody>
      </p:sp>
      <p:sp>
        <p:nvSpPr>
          <p:cNvPr id="3" name="Text Placeholder 2">
            <a:extLst>
              <a:ext uri="{FF2B5EF4-FFF2-40B4-BE49-F238E27FC236}">
                <a16:creationId xmlns:a16="http://schemas.microsoft.com/office/drawing/2014/main" id="{2062C5D9-6D92-4E1C-9529-393DF198EAB5}"/>
              </a:ext>
            </a:extLst>
          </p:cNvPr>
          <p:cNvSpPr>
            <a:spLocks noGrp="1"/>
          </p:cNvSpPr>
          <p:nvPr>
            <p:ph type="body" idx="1"/>
          </p:nvPr>
        </p:nvSpPr>
        <p:spPr/>
        <p:txBody>
          <a:bodyPr/>
          <a:lstStyle/>
          <a:p>
            <a:pPr marL="114300" indent="0" algn="l">
              <a:buNone/>
            </a:pPr>
            <a:r>
              <a:rPr lang="en-CA" b="0" i="0" u="none" strike="noStrike" baseline="0" dirty="0">
                <a:latin typeface="+mj-lt"/>
              </a:rPr>
              <a:t>To output something </a:t>
            </a:r>
            <a:r>
              <a:rPr lang="en-US" b="0" i="0" u="none" strike="noStrike" baseline="0" dirty="0">
                <a:latin typeface="+mj-lt"/>
              </a:rPr>
              <a:t>that will be seen by the browser, you can use the </a:t>
            </a:r>
            <a:r>
              <a:rPr lang="en-US" b="1" i="0" u="none" strike="noStrike" baseline="0" dirty="0">
                <a:latin typeface="+mj-lt"/>
              </a:rPr>
              <a:t>echo</a:t>
            </a:r>
            <a:r>
              <a:rPr lang="en-US" b="0" i="0" u="none" strike="noStrike" baseline="0" dirty="0">
                <a:latin typeface="+mj-lt"/>
              </a:rPr>
              <a:t>() function.</a:t>
            </a:r>
          </a:p>
          <a:p>
            <a:pPr marL="571500" lvl="1" indent="0">
              <a:buNone/>
            </a:pPr>
            <a:r>
              <a:rPr lang="en-CA" b="0" i="0" u="none" strike="noStrike" baseline="0" dirty="0">
                <a:latin typeface="Calibri" panose="020F0502020204030204" pitchFamily="34" charset="0"/>
                <a:cs typeface="Calibri" panose="020F0502020204030204" pitchFamily="34" charset="0"/>
              </a:rPr>
              <a:t>echo("hello");</a:t>
            </a:r>
          </a:p>
          <a:p>
            <a:pPr marL="571500" lvl="1" indent="0">
              <a:buNone/>
            </a:pPr>
            <a:r>
              <a:rPr lang="en-CA" b="0" i="0" u="none" strike="noStrike" baseline="0" dirty="0">
                <a:latin typeface="Calibri" panose="020F0502020204030204" pitchFamily="34" charset="0"/>
                <a:cs typeface="Calibri" panose="020F0502020204030204" pitchFamily="34" charset="0"/>
              </a:rPr>
              <a:t>echo "hello"; //alternate version (no parenthesis)</a:t>
            </a:r>
          </a:p>
          <a:p>
            <a:pPr marL="114300" indent="0" algn="l">
              <a:buNone/>
            </a:pPr>
            <a:r>
              <a:rPr lang="en-US" b="0" i="0" u="none" strike="noStrike" baseline="0" dirty="0">
                <a:latin typeface="+mj-lt"/>
              </a:rPr>
              <a:t>Strings can be appended together using the concatenate operator, which is the period (.) symbol. Consider the following code:</a:t>
            </a:r>
          </a:p>
          <a:p>
            <a:pPr marL="571500" lvl="1" indent="0">
              <a:buNone/>
            </a:pPr>
            <a:r>
              <a:rPr lang="en-CA" b="0" i="0" u="none" strike="noStrike" baseline="0" dirty="0">
                <a:latin typeface="Calibri" panose="020F0502020204030204" pitchFamily="34" charset="0"/>
                <a:cs typeface="Calibri" panose="020F0502020204030204" pitchFamily="34" charset="0"/>
              </a:rPr>
              <a:t>$username = "Ricardo";</a:t>
            </a:r>
          </a:p>
          <a:p>
            <a:pPr marL="571500" lvl="1" indent="0">
              <a:buNone/>
            </a:pPr>
            <a:r>
              <a:rPr lang="en-CA" b="0" i="0" u="none" strike="noStrike" baseline="0" dirty="0">
                <a:latin typeface="Calibri" panose="020F0502020204030204" pitchFamily="34" charset="0"/>
                <a:cs typeface="Calibri" panose="020F0502020204030204" pitchFamily="34" charset="0"/>
              </a:rPr>
              <a:t>echo "Hello " . $username;</a:t>
            </a:r>
          </a:p>
          <a:p>
            <a:pPr marL="114300" indent="0" algn="l">
              <a:buNone/>
            </a:pPr>
            <a:r>
              <a:rPr lang="en-US" b="0" i="0" u="none" strike="noStrike" baseline="0" dirty="0">
                <a:latin typeface="+mj-lt"/>
              </a:rPr>
              <a:t>will output </a:t>
            </a:r>
            <a:r>
              <a:rPr lang="en-US" b="1" i="0" u="none" strike="noStrike" baseline="0" dirty="0">
                <a:latin typeface="+mj-lt"/>
              </a:rPr>
              <a:t>Hello Ricardo </a:t>
            </a:r>
            <a:r>
              <a:rPr lang="en-US" b="0" i="0" u="none" strike="noStrike" baseline="0" dirty="0">
                <a:latin typeface="+mj-lt"/>
              </a:rPr>
              <a:t>to the browser.</a:t>
            </a:r>
            <a:endParaRPr lang="en-CA" sz="1400" dirty="0">
              <a:latin typeface="+mj-lt"/>
              <a:cs typeface="Calibri" panose="020F0502020204030204" pitchFamily="34" charset="0"/>
            </a:endParaRPr>
          </a:p>
        </p:txBody>
      </p:sp>
    </p:spTree>
    <p:extLst>
      <p:ext uri="{BB962C8B-B14F-4D97-AF65-F5344CB8AC3E}">
        <p14:creationId xmlns:p14="http://schemas.microsoft.com/office/powerpoint/2010/main" val="392243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BB86-C8A7-4696-9220-6D0BDA7FB0AD}"/>
              </a:ext>
            </a:extLst>
          </p:cNvPr>
          <p:cNvSpPr>
            <a:spLocks noGrp="1"/>
          </p:cNvSpPr>
          <p:nvPr>
            <p:ph type="title"/>
          </p:nvPr>
        </p:nvSpPr>
        <p:spPr/>
        <p:txBody>
          <a:bodyPr/>
          <a:lstStyle/>
          <a:p>
            <a:r>
              <a:rPr lang="en-US" sz="2800" dirty="0"/>
              <a:t>PHP quote and concatenation approaches</a:t>
            </a:r>
            <a:endParaRPr lang="en-CA" sz="2800" dirty="0"/>
          </a:p>
        </p:txBody>
      </p:sp>
      <p:sp>
        <p:nvSpPr>
          <p:cNvPr id="4" name="TextBox 3" descr="LISTING 4.2 Embedded styles example">
            <a:extLst>
              <a:ext uri="{FF2B5EF4-FFF2-40B4-BE49-F238E27FC236}">
                <a16:creationId xmlns:a16="http://schemas.microsoft.com/office/drawing/2014/main" id="{79009539-1D78-4085-BAD9-1B905CE3985B}"/>
              </a:ext>
            </a:extLst>
          </p:cNvPr>
          <p:cNvSpPr txBox="1"/>
          <p:nvPr/>
        </p:nvSpPr>
        <p:spPr>
          <a:xfrm>
            <a:off x="457200" y="984487"/>
            <a:ext cx="8229600" cy="3534349"/>
          </a:xfrm>
          <a:prstGeom prst="rect">
            <a:avLst/>
          </a:prstGeom>
          <a:solidFill>
            <a:srgbClr val="E6F0F5"/>
          </a:solidFill>
        </p:spPr>
        <p:txBody>
          <a:bodyPr wrap="square" numCol="2" rtlCol="0">
            <a:noAutofit/>
          </a:bodyPr>
          <a:lstStyle/>
          <a:p>
            <a:pPr algn="l"/>
            <a:r>
              <a:rPr lang="en-CA" sz="1200" b="0" i="0" u="none" strike="noStrike" baseline="0" dirty="0">
                <a:solidFill>
                  <a:srgbClr val="000000"/>
                </a:solidFill>
                <a:latin typeface="Calibri" panose="020F0502020204030204" pitchFamily="34" charset="0"/>
                <a:cs typeface="Calibri" panose="020F0502020204030204" pitchFamily="34" charset="0"/>
              </a:rPr>
              <a:t>&lt;?php</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firstName</a:t>
            </a:r>
            <a:r>
              <a:rPr lang="en-CA" sz="1200" b="0" i="0" u="none" strike="noStrike" baseline="0" dirty="0">
                <a:solidFill>
                  <a:srgbClr val="000000"/>
                </a:solidFill>
                <a:latin typeface="Calibri" panose="020F0502020204030204" pitchFamily="34" charset="0"/>
                <a:cs typeface="Calibri" panose="020F0502020204030204" pitchFamily="34" charset="0"/>
              </a:rPr>
              <a:t> = "Pablo";</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a:t>
            </a:r>
            <a:r>
              <a:rPr lang="en-CA" sz="1200" b="0" i="0" u="none" strike="noStrike" baseline="0" dirty="0" err="1">
                <a:solidFill>
                  <a:srgbClr val="000000"/>
                </a:solidFill>
                <a:latin typeface="Calibri" panose="020F0502020204030204" pitchFamily="34" charset="0"/>
                <a:cs typeface="Calibri" panose="020F0502020204030204" pitchFamily="34" charset="0"/>
              </a:rPr>
              <a:t>lastName</a:t>
            </a:r>
            <a:r>
              <a:rPr lang="en-CA" sz="1200" b="0" i="0" u="none" strike="noStrike" baseline="0" dirty="0">
                <a:solidFill>
                  <a:srgbClr val="000000"/>
                </a:solidFill>
                <a:latin typeface="Calibri" panose="020F0502020204030204" pitchFamily="34" charset="0"/>
                <a:cs typeface="Calibri" panose="020F0502020204030204" pitchFamily="34" charset="0"/>
              </a:rPr>
              <a:t> = "Picasso";</a:t>
            </a:r>
          </a:p>
          <a:p>
            <a:pPr algn="l"/>
            <a:endParaRPr lang="en-CA" sz="1200" b="0" i="0" u="none" strike="noStrike" baseline="0" dirty="0">
              <a:solidFill>
                <a:srgbClr val="000000"/>
              </a:solidFill>
              <a:latin typeface="Calibri" panose="020F0502020204030204" pitchFamily="34" charset="0"/>
              <a:cs typeface="Calibri" panose="020F0502020204030204" pitchFamily="34" charset="0"/>
            </a:endParaRPr>
          </a:p>
          <a:p>
            <a:pPr algn="l"/>
            <a:r>
              <a:rPr lang="en-CA" sz="1200" b="0" i="1" u="none" strike="noStrike" baseline="0" dirty="0">
                <a:solidFill>
                  <a:schemeClr val="tx1"/>
                </a:solidFill>
                <a:latin typeface="Calibri" panose="020F0502020204030204" pitchFamily="34" charset="0"/>
                <a:cs typeface="Calibri" panose="020F0502020204030204" pitchFamily="34" charset="0"/>
              </a:rPr>
              <a:t>/*Example one:</a:t>
            </a:r>
          </a:p>
          <a:p>
            <a:pPr algn="l"/>
            <a:r>
              <a:rPr lang="en-US" sz="1200" b="0" i="1" u="none" strike="noStrike" baseline="0" dirty="0">
                <a:solidFill>
                  <a:schemeClr val="tx1"/>
                </a:solidFill>
                <a:latin typeface="Calibri" panose="020F0502020204030204" pitchFamily="34" charset="0"/>
                <a:cs typeface="Calibri" panose="020F0502020204030204" pitchFamily="34" charset="0"/>
              </a:rPr>
              <a:t>These two lines are equivalent. Notice that you can reference PHP variables within </a:t>
            </a:r>
            <a:r>
              <a:rPr lang="en-US" sz="1200" b="1" i="1" u="none" strike="noStrike" baseline="0" dirty="0">
                <a:solidFill>
                  <a:schemeClr val="tx1"/>
                </a:solidFill>
                <a:latin typeface="Calibri" panose="020F0502020204030204" pitchFamily="34" charset="0"/>
                <a:cs typeface="Calibri" panose="020F0502020204030204" pitchFamily="34" charset="0"/>
              </a:rPr>
              <a:t>a string literal defined with double quotes</a:t>
            </a:r>
            <a:r>
              <a:rPr lang="en-US" sz="1200" b="0" i="1" u="none" strike="noStrike" baseline="0" dirty="0">
                <a:solidFill>
                  <a:schemeClr val="tx1"/>
                </a:solidFill>
                <a:latin typeface="Calibri" panose="020F0502020204030204" pitchFamily="34" charset="0"/>
                <a:cs typeface="Calibri" panose="020F0502020204030204" pitchFamily="34" charset="0"/>
              </a:rPr>
              <a:t>.</a:t>
            </a:r>
          </a:p>
          <a:p>
            <a:pPr algn="l"/>
            <a:r>
              <a:rPr lang="en-US" sz="1200" b="0" i="1" u="none" strike="noStrike" baseline="0" dirty="0">
                <a:solidFill>
                  <a:schemeClr val="tx1"/>
                </a:solidFill>
                <a:latin typeface="Calibri" panose="020F0502020204030204" pitchFamily="34" charset="0"/>
                <a:cs typeface="Calibri" panose="020F0502020204030204" pitchFamily="34" charset="0"/>
              </a:rPr>
              <a:t>The resulting output for both lines is:</a:t>
            </a:r>
          </a:p>
          <a:p>
            <a:pPr algn="l"/>
            <a:r>
              <a:rPr lang="en-CA" sz="1200" b="0" i="1" u="none" strike="noStrike" baseline="0" dirty="0">
                <a:solidFill>
                  <a:schemeClr val="tx1"/>
                </a:solidFill>
                <a:latin typeface="Calibri" panose="020F0502020204030204" pitchFamily="34" charset="0"/>
                <a:cs typeface="Calibri" panose="020F0502020204030204" pitchFamily="34" charset="0"/>
              </a:rPr>
              <a:t>&lt;</a:t>
            </a:r>
            <a:r>
              <a:rPr lang="en-CA" sz="1200" b="0" i="1" u="none" strike="noStrike" baseline="0" dirty="0" err="1">
                <a:solidFill>
                  <a:schemeClr val="tx1"/>
                </a:solidFill>
                <a:latin typeface="Calibri" panose="020F0502020204030204" pitchFamily="34" charset="0"/>
                <a:cs typeface="Calibri" panose="020F0502020204030204" pitchFamily="34" charset="0"/>
              </a:rPr>
              <a:t>em</a:t>
            </a:r>
            <a:r>
              <a:rPr lang="en-CA" sz="1200" b="0" i="1" u="none" strike="noStrike" baseline="0" dirty="0">
                <a:solidFill>
                  <a:schemeClr val="tx1"/>
                </a:solidFill>
                <a:latin typeface="Calibri" panose="020F0502020204030204" pitchFamily="34" charset="0"/>
                <a:cs typeface="Calibri" panose="020F0502020204030204" pitchFamily="34" charset="0"/>
              </a:rPr>
              <a:t>&gt;Pablo Picasso&lt;/</a:t>
            </a:r>
            <a:r>
              <a:rPr lang="en-CA" sz="1200" b="0" i="1" u="none" strike="noStrike" baseline="0" dirty="0" err="1">
                <a:solidFill>
                  <a:schemeClr val="tx1"/>
                </a:solidFill>
                <a:latin typeface="Calibri" panose="020F0502020204030204" pitchFamily="34" charset="0"/>
                <a:cs typeface="Calibri" panose="020F0502020204030204" pitchFamily="34" charset="0"/>
              </a:rPr>
              <a:t>em</a:t>
            </a:r>
            <a:r>
              <a:rPr lang="en-CA" sz="1200" b="0" i="1" u="none" strike="noStrike" baseline="0" dirty="0">
                <a:solidFill>
                  <a:schemeClr val="tx1"/>
                </a:solidFill>
                <a:latin typeface="Calibri" panose="020F0502020204030204" pitchFamily="34" charset="0"/>
                <a:cs typeface="Calibri" panose="020F0502020204030204" pitchFamily="34" charset="0"/>
              </a:rPr>
              <a:t>&gt;*/</a:t>
            </a:r>
          </a:p>
          <a:p>
            <a:pPr algn="l"/>
            <a:endParaRPr lang="en-CA" sz="1200" b="0" i="1" u="none" strike="noStrike" baseline="0" dirty="0">
              <a:solidFill>
                <a:schemeClr val="tx1"/>
              </a:solidFill>
              <a:latin typeface="Calibri" panose="020F0502020204030204" pitchFamily="34" charset="0"/>
              <a:cs typeface="Calibri" panose="020F0502020204030204" pitchFamily="34" charset="0"/>
            </a:endParaRPr>
          </a:p>
          <a:p>
            <a:pPr algn="l"/>
            <a:r>
              <a:rPr lang="pt-BR" sz="1200" b="0" i="0" u="none" strike="noStrike" baseline="0" dirty="0">
                <a:solidFill>
                  <a:srgbClr val="000000"/>
                </a:solidFill>
                <a:latin typeface="Calibri" panose="020F0502020204030204" pitchFamily="34" charset="0"/>
                <a:cs typeface="Calibri" panose="020F0502020204030204" pitchFamily="34" charset="0"/>
              </a:rPr>
              <a:t>echo "&lt;em&gt;" . $firstName . " ". $lastName. "&lt;/em&gt;";</a:t>
            </a:r>
          </a:p>
          <a:p>
            <a:pPr algn="l"/>
            <a:r>
              <a:rPr lang="pt-BR" sz="1200" b="0" i="0" u="none" strike="noStrike" baseline="0" dirty="0">
                <a:solidFill>
                  <a:srgbClr val="000000"/>
                </a:solidFill>
                <a:latin typeface="Calibri" panose="020F0502020204030204" pitchFamily="34" charset="0"/>
                <a:cs typeface="Calibri" panose="020F0502020204030204" pitchFamily="34" charset="0"/>
              </a:rPr>
              <a:t>echo "&lt;em&gt; $firstName $lastName &lt;/em&gt;";</a:t>
            </a:r>
          </a:p>
          <a:p>
            <a:pPr algn="l"/>
            <a:endParaRPr lang="en-CA" sz="1200" b="0" i="1" u="none" strike="noStrike" baseline="0" dirty="0">
              <a:solidFill>
                <a:srgbClr val="009A9A"/>
              </a:solidFill>
              <a:latin typeface="Calibri" panose="020F0502020204030204" pitchFamily="34" charset="0"/>
              <a:cs typeface="Calibri" panose="020F0502020204030204" pitchFamily="34" charset="0"/>
            </a:endParaRPr>
          </a:p>
          <a:p>
            <a:pPr algn="l"/>
            <a:endParaRPr lang="en-CA" sz="1200" i="1" dirty="0">
              <a:solidFill>
                <a:srgbClr val="009A9A"/>
              </a:solidFill>
              <a:latin typeface="Calibri" panose="020F0502020204030204" pitchFamily="34" charset="0"/>
              <a:cs typeface="Calibri" panose="020F0502020204030204" pitchFamily="34" charset="0"/>
            </a:endParaRPr>
          </a:p>
          <a:p>
            <a:pPr algn="l"/>
            <a:endParaRPr lang="en-CA" sz="1200" b="0" i="1" u="none" strike="noStrike" baseline="0" dirty="0">
              <a:solidFill>
                <a:srgbClr val="009A9A"/>
              </a:solidFill>
              <a:latin typeface="Calibri" panose="020F0502020204030204" pitchFamily="34" charset="0"/>
              <a:cs typeface="Calibri" panose="020F0502020204030204" pitchFamily="34" charset="0"/>
            </a:endParaRPr>
          </a:p>
          <a:p>
            <a:pPr algn="l"/>
            <a:endParaRPr lang="en-CA" sz="1200" i="1" dirty="0">
              <a:solidFill>
                <a:srgbClr val="009A9A"/>
              </a:solidFill>
              <a:latin typeface="Calibri" panose="020F0502020204030204" pitchFamily="34" charset="0"/>
              <a:cs typeface="Calibri" panose="020F0502020204030204" pitchFamily="34" charset="0"/>
            </a:endParaRPr>
          </a:p>
          <a:p>
            <a:pPr algn="l"/>
            <a:endParaRPr lang="en-CA" sz="1200" b="0" i="1" u="none" strike="noStrike" baseline="0" dirty="0">
              <a:solidFill>
                <a:srgbClr val="009A9A"/>
              </a:solidFill>
              <a:latin typeface="Calibri" panose="020F0502020204030204" pitchFamily="34" charset="0"/>
              <a:cs typeface="Calibri" panose="020F0502020204030204" pitchFamily="34" charset="0"/>
            </a:endParaRPr>
          </a:p>
          <a:p>
            <a:pPr algn="l"/>
            <a:endParaRPr lang="en-CA" sz="1200" i="1" dirty="0">
              <a:solidFill>
                <a:srgbClr val="009A9A"/>
              </a:solidFill>
              <a:latin typeface="Calibri" panose="020F0502020204030204" pitchFamily="34" charset="0"/>
              <a:cs typeface="Calibri" panose="020F0502020204030204" pitchFamily="34" charset="0"/>
            </a:endParaRPr>
          </a:p>
          <a:p>
            <a:pPr algn="l"/>
            <a:endParaRPr lang="en-CA" sz="1200" i="1" dirty="0">
              <a:solidFill>
                <a:srgbClr val="009A9A"/>
              </a:solidFill>
              <a:latin typeface="Calibri" panose="020F0502020204030204" pitchFamily="34" charset="0"/>
              <a:cs typeface="Calibri" panose="020F0502020204030204" pitchFamily="34" charset="0"/>
            </a:endParaRPr>
          </a:p>
          <a:p>
            <a:pPr algn="l"/>
            <a:r>
              <a:rPr lang="en-CA" sz="1200" b="0" i="1" u="none" strike="noStrike" baseline="0" dirty="0">
                <a:solidFill>
                  <a:schemeClr val="tx1"/>
                </a:solidFill>
                <a:latin typeface="Calibri" panose="020F0502020204030204" pitchFamily="34" charset="0"/>
                <a:cs typeface="Calibri" panose="020F0502020204030204" pitchFamily="34" charset="0"/>
              </a:rPr>
              <a:t>/* Example two: </a:t>
            </a:r>
            <a:r>
              <a:rPr lang="en-US" sz="1200" b="0" i="1" u="none" strike="noStrike" baseline="0" dirty="0">
                <a:solidFill>
                  <a:schemeClr val="tx1"/>
                </a:solidFill>
                <a:latin typeface="Calibri" panose="020F0502020204030204" pitchFamily="34" charset="0"/>
                <a:cs typeface="Calibri" panose="020F0502020204030204" pitchFamily="34" charset="0"/>
              </a:rPr>
              <a:t>These two lines are also equivalent. Notice that you can use either the </a:t>
            </a:r>
            <a:r>
              <a:rPr lang="en-US" sz="1200" b="1" i="1" u="none" strike="noStrike" baseline="0" dirty="0">
                <a:solidFill>
                  <a:schemeClr val="tx1"/>
                </a:solidFill>
                <a:latin typeface="Calibri" panose="020F0502020204030204" pitchFamily="34" charset="0"/>
                <a:cs typeface="Calibri" panose="020F0502020204030204" pitchFamily="34" charset="0"/>
              </a:rPr>
              <a:t>single quote </a:t>
            </a:r>
            <a:r>
              <a:rPr lang="en-US" sz="1200" b="0" i="1" u="none" strike="noStrike" baseline="0" dirty="0">
                <a:solidFill>
                  <a:schemeClr val="tx1"/>
                </a:solidFill>
                <a:latin typeface="Calibri" panose="020F0502020204030204" pitchFamily="34" charset="0"/>
                <a:cs typeface="Calibri" panose="020F0502020204030204" pitchFamily="34" charset="0"/>
              </a:rPr>
              <a:t>symbol </a:t>
            </a:r>
            <a:r>
              <a:rPr lang="en-US" sz="1200" b="1" i="1" u="none" strike="noStrike" baseline="0" dirty="0">
                <a:solidFill>
                  <a:schemeClr val="tx1"/>
                </a:solidFill>
                <a:latin typeface="Calibri" panose="020F0502020204030204" pitchFamily="34" charset="0"/>
                <a:cs typeface="Calibri" panose="020F0502020204030204" pitchFamily="34" charset="0"/>
              </a:rPr>
              <a:t>or double quote </a:t>
            </a:r>
            <a:r>
              <a:rPr lang="en-US" sz="1200" b="0" i="1" u="none" strike="noStrike" baseline="0" dirty="0">
                <a:solidFill>
                  <a:schemeClr val="tx1"/>
                </a:solidFill>
                <a:latin typeface="Calibri" panose="020F0502020204030204" pitchFamily="34" charset="0"/>
                <a:cs typeface="Calibri" panose="020F0502020204030204" pitchFamily="34" charset="0"/>
              </a:rPr>
              <a:t>symbol for string literals. </a:t>
            </a:r>
            <a:r>
              <a:rPr lang="en-CA" sz="1200" b="0" i="1" u="none" strike="noStrike" baseline="0" dirty="0">
                <a:solidFill>
                  <a:schemeClr val="tx1"/>
                </a:solidFill>
                <a:latin typeface="Calibri" panose="020F0502020204030204" pitchFamily="34" charset="0"/>
                <a:cs typeface="Calibri" panose="020F0502020204030204" pitchFamily="34" charset="0"/>
              </a:rPr>
              <a:t>*/</a:t>
            </a:r>
          </a:p>
          <a:p>
            <a:pPr algn="l"/>
            <a:endParaRPr lang="en-CA" sz="1200" b="0" i="0" u="none" strike="noStrike" baseline="0" dirty="0">
              <a:solidFill>
                <a:srgbClr val="000000"/>
              </a:solidFill>
              <a:latin typeface="Calibri" panose="020F0502020204030204" pitchFamily="34" charset="0"/>
              <a:cs typeface="Calibri" panose="020F0502020204030204" pitchFamily="34" charset="0"/>
            </a:endParaRPr>
          </a:p>
          <a:p>
            <a:pPr algn="l"/>
            <a:r>
              <a:rPr lang="en-CA" sz="1200" b="0" i="0" u="none" strike="noStrike" baseline="0" dirty="0">
                <a:solidFill>
                  <a:srgbClr val="000000"/>
                </a:solidFill>
                <a:latin typeface="Calibri" panose="020F0502020204030204" pitchFamily="34" charset="0"/>
                <a:cs typeface="Calibri" panose="020F0502020204030204" pitchFamily="34" charset="0"/>
              </a:rPr>
              <a:t>echo "&lt;h1&gt;";</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echo '&lt;h1&gt;’;</a:t>
            </a:r>
          </a:p>
          <a:p>
            <a:pPr algn="l"/>
            <a:endParaRPr lang="en-CA" sz="1200" b="0" i="1" u="none" strike="noStrike" baseline="0" dirty="0">
              <a:solidFill>
                <a:schemeClr val="tx1"/>
              </a:solidFill>
              <a:latin typeface="Calibri" panose="020F0502020204030204" pitchFamily="34" charset="0"/>
              <a:cs typeface="Calibri" panose="020F0502020204030204" pitchFamily="34" charset="0"/>
            </a:endParaRPr>
          </a:p>
          <a:p>
            <a:pPr algn="l"/>
            <a:r>
              <a:rPr lang="en-CA" sz="1200" b="0" i="1" u="none" strike="noStrike" baseline="0" dirty="0">
                <a:solidFill>
                  <a:schemeClr val="tx1"/>
                </a:solidFill>
                <a:latin typeface="Calibri" panose="020F0502020204030204" pitchFamily="34" charset="0"/>
                <a:cs typeface="Calibri" panose="020F0502020204030204" pitchFamily="34" charset="0"/>
              </a:rPr>
              <a:t>/* Example three: </a:t>
            </a:r>
            <a:r>
              <a:rPr lang="en-US" sz="1200" b="0" i="1" u="none" strike="noStrike" baseline="0" dirty="0">
                <a:solidFill>
                  <a:schemeClr val="tx1"/>
                </a:solidFill>
                <a:latin typeface="Calibri" panose="020F0502020204030204" pitchFamily="34" charset="0"/>
                <a:cs typeface="Calibri" panose="020F0502020204030204" pitchFamily="34" charset="0"/>
              </a:rPr>
              <a:t>These two lines are also equivalent. In the second example, </a:t>
            </a:r>
            <a:r>
              <a:rPr lang="en-US" sz="1200" b="1" i="1" u="none" strike="noStrike" baseline="0" dirty="0">
                <a:solidFill>
                  <a:schemeClr val="tx1"/>
                </a:solidFill>
                <a:latin typeface="Calibri" panose="020F0502020204030204" pitchFamily="34" charset="0"/>
                <a:cs typeface="Calibri" panose="020F0502020204030204" pitchFamily="34" charset="0"/>
              </a:rPr>
              <a:t>the escape character </a:t>
            </a:r>
            <a:r>
              <a:rPr lang="en-US" sz="1200" b="0" i="1" u="none" strike="noStrike" baseline="0" dirty="0">
                <a:solidFill>
                  <a:schemeClr val="tx1"/>
                </a:solidFill>
                <a:latin typeface="Calibri" panose="020F0502020204030204" pitchFamily="34" charset="0"/>
                <a:cs typeface="Calibri" panose="020F0502020204030204" pitchFamily="34" charset="0"/>
              </a:rPr>
              <a:t>(the backslash) is used to embed a double quote within a string literal defined within double quotes. </a:t>
            </a:r>
            <a:r>
              <a:rPr lang="en-CA" sz="1200" b="0" i="1" u="none" strike="noStrike" baseline="0" dirty="0">
                <a:solidFill>
                  <a:schemeClr val="tx1"/>
                </a:solidFill>
                <a:latin typeface="Calibri" panose="020F0502020204030204" pitchFamily="34" charset="0"/>
                <a:cs typeface="Calibri" panose="020F0502020204030204" pitchFamily="34" charset="0"/>
              </a:rPr>
              <a:t>*/</a:t>
            </a:r>
          </a:p>
          <a:p>
            <a:pPr algn="l"/>
            <a:endParaRPr lang="en-CA" sz="1200" b="0" i="1" u="none" strike="noStrike" baseline="0" dirty="0">
              <a:solidFill>
                <a:schemeClr val="tx1"/>
              </a:solidFill>
              <a:latin typeface="Calibri" panose="020F0502020204030204" pitchFamily="34" charset="0"/>
              <a:cs typeface="Calibri" panose="020F0502020204030204" pitchFamily="34" charset="0"/>
            </a:endParaRPr>
          </a:p>
          <a:p>
            <a:pPr algn="l"/>
            <a:r>
              <a:rPr lang="es-ES" sz="1200" b="0" i="0" u="none" strike="noStrike" baseline="0" dirty="0">
                <a:solidFill>
                  <a:srgbClr val="000000"/>
                </a:solidFill>
                <a:latin typeface="Calibri" panose="020F0502020204030204" pitchFamily="34" charset="0"/>
                <a:cs typeface="Calibri" panose="020F0502020204030204" pitchFamily="34" charset="0"/>
              </a:rPr>
              <a:t>echo '&lt;img src="23.jpg" &gt;';</a:t>
            </a:r>
          </a:p>
          <a:p>
            <a:pPr algn="l"/>
            <a:r>
              <a:rPr lang="es-ES" sz="1200" b="0" i="0" u="none" strike="noStrike" baseline="0" dirty="0">
                <a:solidFill>
                  <a:srgbClr val="000000"/>
                </a:solidFill>
                <a:latin typeface="Calibri" panose="020F0502020204030204" pitchFamily="34" charset="0"/>
                <a:cs typeface="Calibri" panose="020F0502020204030204" pitchFamily="34" charset="0"/>
              </a:rPr>
              <a:t>echo "&lt;img src=\"23.jpg\" &gt;";</a:t>
            </a:r>
          </a:p>
          <a:p>
            <a:pPr algn="l"/>
            <a:r>
              <a:rPr lang="en-CA" sz="1200" b="0" i="0" u="none" strike="noStrike" baseline="0" dirty="0">
                <a:solidFill>
                  <a:srgbClr val="000000"/>
                </a:solidFill>
                <a:latin typeface="Calibri" panose="020F0502020204030204" pitchFamily="34" charset="0"/>
                <a:cs typeface="Calibri" panose="020F0502020204030204" pitchFamily="34" charset="0"/>
              </a:rPr>
              <a:t>?&gt;</a:t>
            </a:r>
            <a:endParaRPr lang="en-CA" sz="6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ED0B345-51F0-44B9-80C6-7AFADAFFB186}"/>
              </a:ext>
            </a:extLst>
          </p:cNvPr>
          <p:cNvSpPr txBox="1"/>
          <p:nvPr/>
        </p:nvSpPr>
        <p:spPr>
          <a:xfrm>
            <a:off x="457200" y="4518836"/>
            <a:ext cx="8229600" cy="276999"/>
          </a:xfrm>
          <a:prstGeom prst="rect">
            <a:avLst/>
          </a:prstGeom>
          <a:noFill/>
        </p:spPr>
        <p:txBody>
          <a:bodyPr wrap="square" rtlCol="0">
            <a:spAutoFit/>
          </a:bodyPr>
          <a:lstStyle/>
          <a:p>
            <a:r>
              <a:rPr lang="en-US" sz="1200" b="1" i="0" u="none" strike="noStrike" baseline="0" dirty="0">
                <a:solidFill>
                  <a:srgbClr val="009A9A"/>
                </a:solidFill>
                <a:latin typeface="+mj-lt"/>
              </a:rPr>
              <a:t>LISTING 12.4 </a:t>
            </a:r>
            <a:r>
              <a:rPr lang="en-US" sz="1200" b="0" i="0" u="none" strike="noStrike" baseline="0" dirty="0">
                <a:solidFill>
                  <a:srgbClr val="000000"/>
                </a:solidFill>
                <a:latin typeface="+mj-lt"/>
              </a:rPr>
              <a:t>PHP quote usage and concatenation approaches</a:t>
            </a:r>
            <a:endParaRPr lang="en-CA" sz="1200" dirty="0">
              <a:latin typeface="+mj-lt"/>
            </a:endParaRPr>
          </a:p>
        </p:txBody>
      </p:sp>
    </p:spTree>
    <p:extLst>
      <p:ext uri="{BB962C8B-B14F-4D97-AF65-F5344CB8AC3E}">
        <p14:creationId xmlns:p14="http://schemas.microsoft.com/office/powerpoint/2010/main" val="323957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877F-DBD3-45CC-8350-C823762B3E20}"/>
              </a:ext>
            </a:extLst>
          </p:cNvPr>
          <p:cNvSpPr>
            <a:spLocks noGrp="1"/>
          </p:cNvSpPr>
          <p:nvPr>
            <p:ph type="title"/>
          </p:nvPr>
        </p:nvSpPr>
        <p:spPr/>
        <p:txBody>
          <a:bodyPr/>
          <a:lstStyle/>
          <a:p>
            <a:r>
              <a:rPr lang="en-US" dirty="0"/>
              <a:t>More concatenation examples</a:t>
            </a:r>
            <a:endParaRPr lang="en-CA" dirty="0"/>
          </a:p>
        </p:txBody>
      </p:sp>
      <p:pic>
        <p:nvPicPr>
          <p:cNvPr id="5" name="Picture 4" descr="FIGURE 12.6 More complicated concatenation examples explained">
            <a:extLst>
              <a:ext uri="{FF2B5EF4-FFF2-40B4-BE49-F238E27FC236}">
                <a16:creationId xmlns:a16="http://schemas.microsoft.com/office/drawing/2014/main" id="{AF77BEDC-5472-4B7E-8517-079509065863}"/>
              </a:ext>
            </a:extLst>
          </p:cNvPr>
          <p:cNvPicPr>
            <a:picLocks noChangeAspect="1"/>
          </p:cNvPicPr>
          <p:nvPr/>
        </p:nvPicPr>
        <p:blipFill rotWithShape="1">
          <a:blip r:embed="rId2"/>
          <a:srcRect l="1" t="1" r="-170" b="-166"/>
          <a:stretch/>
        </p:blipFill>
        <p:spPr>
          <a:xfrm>
            <a:off x="2521105" y="984487"/>
            <a:ext cx="4101790" cy="3690715"/>
          </a:xfrm>
          <a:prstGeom prst="rect">
            <a:avLst/>
          </a:prstGeom>
        </p:spPr>
      </p:pic>
    </p:spTree>
    <p:extLst>
      <p:ext uri="{BB962C8B-B14F-4D97-AF65-F5344CB8AC3E}">
        <p14:creationId xmlns:p14="http://schemas.microsoft.com/office/powerpoint/2010/main" val="287269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F5C8-BFF7-41F1-81F9-D8EFA6063F68}"/>
              </a:ext>
            </a:extLst>
          </p:cNvPr>
          <p:cNvSpPr>
            <a:spLocks noGrp="1"/>
          </p:cNvSpPr>
          <p:nvPr>
            <p:ph type="title"/>
          </p:nvPr>
        </p:nvSpPr>
        <p:spPr/>
        <p:txBody>
          <a:bodyPr/>
          <a:lstStyle/>
          <a:p>
            <a:r>
              <a:rPr lang="en-CA" dirty="0" err="1"/>
              <a:t>printf</a:t>
            </a:r>
            <a:endParaRPr lang="en-CA" dirty="0"/>
          </a:p>
        </p:txBody>
      </p:sp>
      <p:sp>
        <p:nvSpPr>
          <p:cNvPr id="3" name="Text Placeholder 2">
            <a:extLst>
              <a:ext uri="{FF2B5EF4-FFF2-40B4-BE49-F238E27FC236}">
                <a16:creationId xmlns:a16="http://schemas.microsoft.com/office/drawing/2014/main" id="{B40128E5-F189-4242-959D-F8C8A8AAF9BC}"/>
              </a:ext>
            </a:extLst>
          </p:cNvPr>
          <p:cNvSpPr>
            <a:spLocks noGrp="1"/>
          </p:cNvSpPr>
          <p:nvPr>
            <p:ph type="body" idx="1"/>
          </p:nvPr>
        </p:nvSpPr>
        <p:spPr>
          <a:xfrm>
            <a:off x="457200" y="1081088"/>
            <a:ext cx="4224969" cy="3532476"/>
          </a:xfrm>
        </p:spPr>
        <p:txBody>
          <a:bodyPr/>
          <a:lstStyle/>
          <a:p>
            <a:pPr marL="114300" indent="0" algn="l">
              <a:buNone/>
            </a:pPr>
            <a:r>
              <a:rPr lang="en-US" b="0" i="0" u="none" strike="noStrike" baseline="0" dirty="0">
                <a:latin typeface="+mj-lt"/>
              </a:rPr>
              <a:t>The </a:t>
            </a:r>
            <a:r>
              <a:rPr lang="en-US" b="0" i="0" u="none" strike="noStrike" baseline="0" dirty="0" err="1">
                <a:latin typeface="+mj-lt"/>
              </a:rPr>
              <a:t>printf</a:t>
            </a:r>
            <a:r>
              <a:rPr lang="en-US" b="0" i="0" u="none" strike="noStrike" baseline="0" dirty="0">
                <a:latin typeface="+mj-lt"/>
              </a:rPr>
              <a:t>() function is derived from the C programming language is nearly ubiquitous in programming, appearing in many languages including Java, MATLAB, Perl, Ruby, and </a:t>
            </a:r>
            <a:r>
              <a:rPr lang="en-CA" b="0" i="0" u="none" strike="noStrike" baseline="0" dirty="0">
                <a:latin typeface="+mj-lt"/>
              </a:rPr>
              <a:t>others.</a:t>
            </a:r>
            <a:endParaRPr lang="en-US" b="0" i="0" u="none" strike="noStrike" baseline="0" dirty="0">
              <a:latin typeface="+mj-lt"/>
            </a:endParaRPr>
          </a:p>
          <a:p>
            <a:pPr marL="114300" indent="0" algn="l">
              <a:buNone/>
            </a:pPr>
            <a:r>
              <a:rPr lang="en-US" b="0" i="0" u="none" strike="noStrike" baseline="0" dirty="0">
                <a:latin typeface="+mj-lt"/>
              </a:rPr>
              <a:t>The </a:t>
            </a:r>
            <a:r>
              <a:rPr lang="en-US" b="0" i="0" u="none" strike="noStrike" baseline="0" dirty="0" err="1">
                <a:latin typeface="+mj-lt"/>
              </a:rPr>
              <a:t>printf</a:t>
            </a:r>
            <a:r>
              <a:rPr lang="en-US" b="0" i="0" u="none" strike="noStrike" baseline="0" dirty="0">
                <a:latin typeface="+mj-lt"/>
              </a:rPr>
              <a:t>() function also allows a developer to apply special formatting, for instance, specific date/time formats or number of decimal places. It takes at least one parameter, which is a string, and that string optionally references parameters, which are then integrated into the first string by placeholder substitution. </a:t>
            </a:r>
            <a:endParaRPr lang="en-CA" dirty="0">
              <a:latin typeface="+mj-lt"/>
            </a:endParaRPr>
          </a:p>
        </p:txBody>
      </p:sp>
      <p:pic>
        <p:nvPicPr>
          <p:cNvPr id="5" name="Picture 4" descr="FIGURE 12.7 Illustration of components in a printf statement and output">
            <a:extLst>
              <a:ext uri="{FF2B5EF4-FFF2-40B4-BE49-F238E27FC236}">
                <a16:creationId xmlns:a16="http://schemas.microsoft.com/office/drawing/2014/main" id="{C21BDBED-C0AF-4F79-B09C-3A14D00D61C3}"/>
              </a:ext>
            </a:extLst>
          </p:cNvPr>
          <p:cNvPicPr>
            <a:picLocks noChangeAspect="1"/>
          </p:cNvPicPr>
          <p:nvPr/>
        </p:nvPicPr>
        <p:blipFill>
          <a:blip r:embed="rId2"/>
          <a:stretch>
            <a:fillRect/>
          </a:stretch>
        </p:blipFill>
        <p:spPr>
          <a:xfrm>
            <a:off x="4599542" y="2112740"/>
            <a:ext cx="4087258" cy="1469171"/>
          </a:xfrm>
          <a:prstGeom prst="rect">
            <a:avLst/>
          </a:prstGeom>
        </p:spPr>
      </p:pic>
    </p:spTree>
    <p:extLst>
      <p:ext uri="{BB962C8B-B14F-4D97-AF65-F5344CB8AC3E}">
        <p14:creationId xmlns:p14="http://schemas.microsoft.com/office/powerpoint/2010/main" val="240158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0088-C8FB-491A-A48B-977F3EB1F787}"/>
              </a:ext>
            </a:extLst>
          </p:cNvPr>
          <p:cNvSpPr>
            <a:spLocks noGrp="1"/>
          </p:cNvSpPr>
          <p:nvPr>
            <p:ph type="title"/>
          </p:nvPr>
        </p:nvSpPr>
        <p:spPr/>
        <p:txBody>
          <a:bodyPr/>
          <a:lstStyle/>
          <a:p>
            <a:r>
              <a:rPr lang="en-CA" dirty="0"/>
              <a:t>Program Control </a:t>
            </a:r>
          </a:p>
        </p:txBody>
      </p:sp>
      <p:sp>
        <p:nvSpPr>
          <p:cNvPr id="3" name="Text Placeholder 2">
            <a:extLst>
              <a:ext uri="{FF2B5EF4-FFF2-40B4-BE49-F238E27FC236}">
                <a16:creationId xmlns:a16="http://schemas.microsoft.com/office/drawing/2014/main" id="{542AA5D4-F1DA-47FD-BB41-2E948D335303}"/>
              </a:ext>
            </a:extLst>
          </p:cNvPr>
          <p:cNvSpPr>
            <a:spLocks noGrp="1"/>
          </p:cNvSpPr>
          <p:nvPr>
            <p:ph type="body" idx="1"/>
          </p:nvPr>
        </p:nvSpPr>
        <p:spPr/>
        <p:txBody>
          <a:bodyPr/>
          <a:lstStyle/>
          <a:p>
            <a:pPr marL="114300" indent="0" algn="l">
              <a:buNone/>
            </a:pPr>
            <a:r>
              <a:rPr lang="en-US" sz="1800" b="0" i="0" u="none" strike="noStrike" baseline="0" dirty="0">
                <a:latin typeface="+mj-lt"/>
              </a:rPr>
              <a:t>Just as with most other programming languages there are a number of conditional and iteration constructs in PHP.</a:t>
            </a:r>
            <a:endParaRPr lang="en-CA" sz="1800" dirty="0">
              <a:latin typeface="+mj-lt"/>
            </a:endParaRPr>
          </a:p>
          <a:p>
            <a:r>
              <a:rPr lang="en-CA" sz="1800" dirty="0">
                <a:latin typeface="+mj-lt"/>
              </a:rPr>
              <a:t>if . . . else	</a:t>
            </a:r>
          </a:p>
          <a:p>
            <a:r>
              <a:rPr lang="en-CA" sz="1800" dirty="0">
                <a:latin typeface="+mj-lt"/>
              </a:rPr>
              <a:t>switch . . . case</a:t>
            </a:r>
          </a:p>
          <a:p>
            <a:r>
              <a:rPr lang="en-CA" sz="1800" dirty="0">
                <a:latin typeface="+mj-lt"/>
              </a:rPr>
              <a:t>while and do . . . while</a:t>
            </a:r>
          </a:p>
          <a:p>
            <a:r>
              <a:rPr lang="en-CA" sz="1800" dirty="0">
                <a:latin typeface="+mj-lt"/>
              </a:rPr>
              <a:t>for</a:t>
            </a:r>
          </a:p>
          <a:p>
            <a:endParaRPr lang="en-CA" dirty="0">
              <a:latin typeface="+mj-lt"/>
            </a:endParaRPr>
          </a:p>
        </p:txBody>
      </p:sp>
    </p:spTree>
    <p:extLst>
      <p:ext uri="{BB962C8B-B14F-4D97-AF65-F5344CB8AC3E}">
        <p14:creationId xmlns:p14="http://schemas.microsoft.com/office/powerpoint/2010/main" val="279089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1F21-C0A6-4ACE-B2B5-8F897A25FB06}"/>
              </a:ext>
            </a:extLst>
          </p:cNvPr>
          <p:cNvSpPr>
            <a:spLocks noGrp="1"/>
          </p:cNvSpPr>
          <p:nvPr>
            <p:ph type="title"/>
          </p:nvPr>
        </p:nvSpPr>
        <p:spPr/>
        <p:txBody>
          <a:bodyPr/>
          <a:lstStyle/>
          <a:p>
            <a:r>
              <a:rPr lang="en-CA" dirty="0"/>
              <a:t>If…else</a:t>
            </a:r>
          </a:p>
        </p:txBody>
      </p:sp>
      <p:sp>
        <p:nvSpPr>
          <p:cNvPr id="3" name="Text Placeholder 2">
            <a:extLst>
              <a:ext uri="{FF2B5EF4-FFF2-40B4-BE49-F238E27FC236}">
                <a16:creationId xmlns:a16="http://schemas.microsoft.com/office/drawing/2014/main" id="{950F5ADE-7354-4BC4-9CCF-2FEA22D72D36}"/>
              </a:ext>
            </a:extLst>
          </p:cNvPr>
          <p:cNvSpPr>
            <a:spLocks noGrp="1"/>
          </p:cNvSpPr>
          <p:nvPr>
            <p:ph type="body" idx="1"/>
          </p:nvPr>
        </p:nvSpPr>
        <p:spPr>
          <a:xfrm>
            <a:off x="457200" y="1081088"/>
            <a:ext cx="3444949" cy="3532476"/>
          </a:xfrm>
        </p:spPr>
        <p:txBody>
          <a:bodyPr/>
          <a:lstStyle/>
          <a:p>
            <a:pPr marL="114300" indent="0" algn="l">
              <a:buNone/>
            </a:pPr>
            <a:r>
              <a:rPr lang="en-US" sz="1800" b="0" i="0" u="none" strike="noStrike" baseline="0" dirty="0">
                <a:latin typeface="SabonLTPro-Roman"/>
              </a:rPr>
              <a:t>The syntax for conditionals in PHP is identical to that of JavaScript. </a:t>
            </a:r>
          </a:p>
          <a:p>
            <a:pPr marL="114300" indent="0" algn="l">
              <a:buNone/>
            </a:pPr>
            <a:r>
              <a:rPr lang="en-US" sz="1800" dirty="0">
                <a:latin typeface="SabonLTPro-Roman"/>
              </a:rPr>
              <a:t>T</a:t>
            </a:r>
            <a:r>
              <a:rPr lang="en-US" sz="1800" b="0" i="0" u="none" strike="noStrike" baseline="0" dirty="0">
                <a:latin typeface="SabonLTPro-Roman"/>
              </a:rPr>
              <a:t>he condition to test is contained within </a:t>
            </a:r>
            <a:r>
              <a:rPr lang="en-US" sz="1800" b="0" i="0" u="none" strike="noStrike" baseline="0" dirty="0">
                <a:latin typeface="CourierPSPro-Regular"/>
              </a:rPr>
              <a:t>() </a:t>
            </a:r>
            <a:r>
              <a:rPr lang="en-US" sz="1800" b="0" i="0" u="none" strike="noStrike" baseline="0" dirty="0">
                <a:latin typeface="SabonLTPro-Roman"/>
              </a:rPr>
              <a:t>brackets with the body contained in </a:t>
            </a:r>
            <a:r>
              <a:rPr lang="en-US" sz="1800" b="0" i="0" u="none" strike="noStrike" baseline="0" dirty="0">
                <a:latin typeface="CourierPSPro-Regular"/>
              </a:rPr>
              <a:t>{} </a:t>
            </a:r>
            <a:r>
              <a:rPr lang="en-US" sz="1800" b="0" i="0" u="none" strike="noStrike" baseline="0" dirty="0">
                <a:latin typeface="SabonLTPro-Roman"/>
              </a:rPr>
              <a:t>blocks. Optional </a:t>
            </a:r>
            <a:r>
              <a:rPr lang="en-US" sz="1800" b="0" i="0" u="none" strike="noStrike" baseline="0" dirty="0">
                <a:latin typeface="CourierPSPro-Regular"/>
              </a:rPr>
              <a:t>else if </a:t>
            </a:r>
            <a:r>
              <a:rPr lang="en-US" sz="1800" b="0" i="0" u="none" strike="noStrike" baseline="0" dirty="0">
                <a:latin typeface="SabonLTPro-Roman"/>
              </a:rPr>
              <a:t>statements can follow, with an optional </a:t>
            </a:r>
            <a:r>
              <a:rPr lang="en-US" sz="1800" b="0" i="0" u="none" strike="noStrike" baseline="0" dirty="0">
                <a:latin typeface="CourierPSPro-Regular"/>
              </a:rPr>
              <a:t>else </a:t>
            </a:r>
            <a:r>
              <a:rPr lang="en-US" sz="1800" b="0" i="0" u="none" strike="noStrike" baseline="0" dirty="0">
                <a:latin typeface="SabonLTPro-Roman"/>
              </a:rPr>
              <a:t>ending the </a:t>
            </a:r>
            <a:r>
              <a:rPr lang="en-CA" sz="1800" b="0" i="0" u="none" strike="noStrike" baseline="0" dirty="0">
                <a:latin typeface="SabonLTPro-Roman"/>
              </a:rPr>
              <a:t>branch.</a:t>
            </a:r>
            <a:endParaRPr lang="en-CA" dirty="0"/>
          </a:p>
        </p:txBody>
      </p:sp>
      <p:sp>
        <p:nvSpPr>
          <p:cNvPr id="4" name="TextBox 3" descr="LISTING 4.2 Embedded styles example">
            <a:extLst>
              <a:ext uri="{FF2B5EF4-FFF2-40B4-BE49-F238E27FC236}">
                <a16:creationId xmlns:a16="http://schemas.microsoft.com/office/drawing/2014/main" id="{4E408F9C-061D-49F5-80DA-BE9BECF2BB52}"/>
              </a:ext>
            </a:extLst>
          </p:cNvPr>
          <p:cNvSpPr txBox="1"/>
          <p:nvPr/>
        </p:nvSpPr>
        <p:spPr>
          <a:xfrm>
            <a:off x="4572000" y="1275677"/>
            <a:ext cx="4242391" cy="2796593"/>
          </a:xfrm>
          <a:prstGeom prst="rect">
            <a:avLst/>
          </a:prstGeom>
          <a:solidFill>
            <a:srgbClr val="E6F0F5"/>
          </a:solidFill>
        </p:spPr>
        <p:txBody>
          <a:bodyPr wrap="square" numCol="1" rtlCol="0">
            <a:noAutofit/>
          </a:bodyPr>
          <a:lstStyle/>
          <a:p>
            <a:pPr algn="l" defTabSz="360000"/>
            <a:r>
              <a:rPr lang="en-CA" sz="1600" b="0" i="1" u="none" strike="noStrike" baseline="0" dirty="0">
                <a:solidFill>
                  <a:schemeClr val="tx1"/>
                </a:solidFill>
                <a:latin typeface="Calibri" panose="020F0502020204030204" pitchFamily="34" charset="0"/>
                <a:cs typeface="Calibri" panose="020F0502020204030204" pitchFamily="34" charset="0"/>
              </a:rPr>
              <a:t>// if statement</a:t>
            </a:r>
          </a:p>
          <a:p>
            <a:pPr algn="l" defTabSz="360000"/>
            <a:r>
              <a:rPr lang="en-US" sz="1600" b="0" i="0" u="none" strike="noStrike" baseline="0" dirty="0">
                <a:solidFill>
                  <a:srgbClr val="9A0000"/>
                </a:solidFill>
                <a:latin typeface="Calibri" panose="020F0502020204030204" pitchFamily="34" charset="0"/>
                <a:cs typeface="Calibri" panose="020F0502020204030204" pitchFamily="34" charset="0"/>
              </a:rPr>
              <a:t>if ( </a:t>
            </a:r>
            <a:r>
              <a:rPr lang="en-US" sz="1600" b="0" i="0" u="none" strike="noStrike" baseline="0" dirty="0">
                <a:solidFill>
                  <a:srgbClr val="000000"/>
                </a:solidFill>
                <a:latin typeface="Calibri" panose="020F0502020204030204" pitchFamily="34" charset="0"/>
                <a:cs typeface="Calibri" panose="020F0502020204030204" pitchFamily="34" charset="0"/>
              </a:rPr>
              <a:t>$</a:t>
            </a:r>
            <a:r>
              <a:rPr lang="en-US" sz="1600" b="0" i="0" u="none" strike="noStrike" baseline="0" dirty="0" err="1">
                <a:solidFill>
                  <a:srgbClr val="000000"/>
                </a:solidFill>
                <a:latin typeface="Calibri" panose="020F0502020204030204" pitchFamily="34" charset="0"/>
                <a:cs typeface="Calibri" panose="020F0502020204030204" pitchFamily="34" charset="0"/>
              </a:rPr>
              <a:t>hourOfDay</a:t>
            </a:r>
            <a:r>
              <a:rPr lang="en-US" sz="1600" b="0" i="0" u="none" strike="noStrike" baseline="0" dirty="0">
                <a:solidFill>
                  <a:srgbClr val="000000"/>
                </a:solidFill>
                <a:latin typeface="Calibri" panose="020F0502020204030204" pitchFamily="34" charset="0"/>
                <a:cs typeface="Calibri" panose="020F0502020204030204" pitchFamily="34" charset="0"/>
              </a:rPr>
              <a:t> &gt; 6 &amp;&amp; $</a:t>
            </a:r>
            <a:r>
              <a:rPr lang="en-US" sz="1600" b="0" i="0" u="none" strike="noStrike" baseline="0" dirty="0" err="1">
                <a:solidFill>
                  <a:srgbClr val="000000"/>
                </a:solidFill>
                <a:latin typeface="Calibri" panose="020F0502020204030204" pitchFamily="34" charset="0"/>
                <a:cs typeface="Calibri" panose="020F0502020204030204" pitchFamily="34" charset="0"/>
              </a:rPr>
              <a:t>hourOfDay</a:t>
            </a:r>
            <a:r>
              <a:rPr lang="en-US" sz="1600" b="0" i="0" u="none" strike="noStrike" baseline="0" dirty="0">
                <a:solidFill>
                  <a:srgbClr val="000000"/>
                </a:solidFill>
                <a:latin typeface="Calibri" panose="020F0502020204030204" pitchFamily="34" charset="0"/>
                <a:cs typeface="Calibri" panose="020F0502020204030204" pitchFamily="34" charset="0"/>
              </a:rPr>
              <a:t> &lt; 12</a:t>
            </a:r>
            <a:r>
              <a:rPr lang="en-US" sz="1600" b="0" i="0" u="none" strike="noStrike" baseline="0" dirty="0">
                <a:solidFill>
                  <a:srgbClr val="9A0000"/>
                </a:solidFill>
                <a:latin typeface="Calibri" panose="020F0502020204030204" pitchFamily="34" charset="0"/>
                <a:cs typeface="Calibri" panose="020F0502020204030204" pitchFamily="34" charset="0"/>
              </a:rPr>
              <a:t>) {</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$greeting = "Good Morning";</a:t>
            </a:r>
          </a:p>
          <a:p>
            <a:pPr algn="l" defTabSz="360000"/>
            <a:r>
              <a:rPr lang="en-CA" sz="1600" b="0" i="0" u="none" strike="noStrike" baseline="0" dirty="0">
                <a:solidFill>
                  <a:srgbClr val="9A0000"/>
                </a:solidFill>
                <a:latin typeface="Calibri" panose="020F0502020204030204" pitchFamily="34" charset="0"/>
                <a:cs typeface="Calibri" panose="020F0502020204030204" pitchFamily="34" charset="0"/>
              </a:rPr>
              <a:t>}</a:t>
            </a:r>
          </a:p>
          <a:p>
            <a:pPr algn="l" defTabSz="360000"/>
            <a:r>
              <a:rPr lang="en-US" sz="1600" b="0" i="0" u="none" strike="noStrike" baseline="0" dirty="0">
                <a:solidFill>
                  <a:srgbClr val="9A0000"/>
                </a:solidFill>
                <a:latin typeface="Calibri" panose="020F0502020204030204" pitchFamily="34" charset="0"/>
                <a:cs typeface="Calibri" panose="020F0502020204030204" pitchFamily="34" charset="0"/>
              </a:rPr>
              <a:t>else if (</a:t>
            </a:r>
            <a:r>
              <a:rPr lang="en-US" sz="1600" b="0" i="0" u="none" strike="noStrike" baseline="0" dirty="0">
                <a:solidFill>
                  <a:srgbClr val="000000"/>
                </a:solidFill>
                <a:latin typeface="Calibri" panose="020F0502020204030204" pitchFamily="34" charset="0"/>
                <a:cs typeface="Calibri" panose="020F0502020204030204" pitchFamily="34" charset="0"/>
              </a:rPr>
              <a:t>$</a:t>
            </a:r>
            <a:r>
              <a:rPr lang="en-US" sz="1600" b="0" i="0" u="none" strike="noStrike" baseline="0" dirty="0" err="1">
                <a:solidFill>
                  <a:srgbClr val="000000"/>
                </a:solidFill>
                <a:latin typeface="Calibri" panose="020F0502020204030204" pitchFamily="34" charset="0"/>
                <a:cs typeface="Calibri" panose="020F0502020204030204" pitchFamily="34" charset="0"/>
              </a:rPr>
              <a:t>hourOfDay</a:t>
            </a:r>
            <a:r>
              <a:rPr lang="en-US" sz="1600" b="0" i="0" u="none" strike="noStrike" baseline="0" dirty="0">
                <a:solidFill>
                  <a:srgbClr val="000000"/>
                </a:solidFill>
                <a:latin typeface="Calibri" panose="020F0502020204030204" pitchFamily="34" charset="0"/>
                <a:cs typeface="Calibri" panose="020F0502020204030204" pitchFamily="34" charset="0"/>
              </a:rPr>
              <a:t> == 12</a:t>
            </a:r>
            <a:r>
              <a:rPr lang="en-US" sz="1600" b="0" i="0" u="none" strike="noStrike" baseline="0" dirty="0">
                <a:solidFill>
                  <a:srgbClr val="9A0000"/>
                </a:solidFill>
                <a:latin typeface="Calibri" panose="020F0502020204030204" pitchFamily="34" charset="0"/>
                <a:cs typeface="Calibri" panose="020F0502020204030204" pitchFamily="34" charset="0"/>
              </a:rPr>
              <a:t>) { </a:t>
            </a:r>
            <a:r>
              <a:rPr lang="en-US" sz="1600" b="0" i="1" u="none" strike="noStrike" baseline="0" dirty="0">
                <a:solidFill>
                  <a:schemeClr val="tx1"/>
                </a:solidFill>
                <a:latin typeface="Calibri" panose="020F0502020204030204" pitchFamily="34" charset="0"/>
                <a:cs typeface="Calibri" panose="020F0502020204030204" pitchFamily="34" charset="0"/>
              </a:rPr>
              <a:t>// optional else if</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$greeting = "Good Noon Time";</a:t>
            </a:r>
          </a:p>
          <a:p>
            <a:pPr algn="l" defTabSz="360000"/>
            <a:r>
              <a:rPr lang="en-CA" sz="1600" b="0" i="0" u="none" strike="noStrike" baseline="0" dirty="0">
                <a:solidFill>
                  <a:srgbClr val="9A0000"/>
                </a:solidFill>
                <a:latin typeface="Calibri" panose="020F0502020204030204" pitchFamily="34" charset="0"/>
                <a:cs typeface="Calibri" panose="020F0502020204030204" pitchFamily="34" charset="0"/>
              </a:rPr>
              <a:t>}</a:t>
            </a:r>
          </a:p>
          <a:p>
            <a:pPr algn="l" defTabSz="360000"/>
            <a:r>
              <a:rPr lang="en-CA" sz="1600" b="0" i="0" u="none" strike="noStrike" baseline="0" dirty="0">
                <a:solidFill>
                  <a:srgbClr val="9A0000"/>
                </a:solidFill>
                <a:latin typeface="Calibri" panose="020F0502020204030204" pitchFamily="34" charset="0"/>
                <a:cs typeface="Calibri" panose="020F0502020204030204" pitchFamily="34" charset="0"/>
              </a:rPr>
              <a:t>else { </a:t>
            </a:r>
            <a:r>
              <a:rPr lang="en-CA" sz="1600" b="0" i="1" u="none" strike="noStrike" baseline="0" dirty="0">
                <a:solidFill>
                  <a:schemeClr val="tx1"/>
                </a:solidFill>
                <a:latin typeface="Calibri" panose="020F0502020204030204" pitchFamily="34" charset="0"/>
                <a:cs typeface="Calibri" panose="020F0502020204030204" pitchFamily="34" charset="0"/>
              </a:rPr>
              <a:t>// optional else branch</a:t>
            </a:r>
          </a:p>
          <a:p>
            <a:pPr algn="l" defTabSz="360000"/>
            <a:r>
              <a:rPr lang="en-US" sz="1600" b="0" i="0" u="none" strike="noStrike" baseline="0" dirty="0">
                <a:solidFill>
                  <a:srgbClr val="000000"/>
                </a:solidFill>
                <a:latin typeface="Calibri" panose="020F0502020204030204" pitchFamily="34" charset="0"/>
                <a:cs typeface="Calibri" panose="020F0502020204030204" pitchFamily="34" charset="0"/>
              </a:rPr>
              <a:t>	$greeting = "Good Afternoon or Evening";</a:t>
            </a:r>
          </a:p>
          <a:p>
            <a:pPr algn="l" defTabSz="360000"/>
            <a:r>
              <a:rPr lang="en-CA" sz="1600" b="0" i="0" u="none" strike="noStrike" baseline="0" dirty="0">
                <a:solidFill>
                  <a:srgbClr val="9A0000"/>
                </a:solidFill>
                <a:latin typeface="Calibri" panose="020F0502020204030204" pitchFamily="34" charset="0"/>
                <a:cs typeface="Calibri" panose="020F0502020204030204" pitchFamily="34" charset="0"/>
              </a:rPr>
              <a:t>}</a:t>
            </a:r>
            <a:endParaRPr lang="en-CA" sz="4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F4E4B40-2AA0-436A-9616-4041586835EC}"/>
              </a:ext>
            </a:extLst>
          </p:cNvPr>
          <p:cNvSpPr txBox="1"/>
          <p:nvPr/>
        </p:nvSpPr>
        <p:spPr>
          <a:xfrm>
            <a:off x="4571999" y="4072270"/>
            <a:ext cx="4242391" cy="276999"/>
          </a:xfrm>
          <a:prstGeom prst="rect">
            <a:avLst/>
          </a:prstGeom>
          <a:noFill/>
        </p:spPr>
        <p:txBody>
          <a:bodyPr wrap="square" rtlCol="0">
            <a:spAutoFit/>
          </a:bodyPr>
          <a:lstStyle/>
          <a:p>
            <a:r>
              <a:rPr lang="en-US" sz="1200" b="1" i="0" u="none" strike="noStrike" baseline="0" dirty="0">
                <a:solidFill>
                  <a:srgbClr val="009A9A"/>
                </a:solidFill>
                <a:latin typeface="+mj-lt"/>
              </a:rPr>
              <a:t>LISTING 12.7 </a:t>
            </a:r>
            <a:r>
              <a:rPr lang="en-US" sz="1200" b="0" i="0" u="none" strike="noStrike" baseline="0" dirty="0">
                <a:solidFill>
                  <a:srgbClr val="000000"/>
                </a:solidFill>
                <a:latin typeface="+mj-lt"/>
              </a:rPr>
              <a:t>Conditional snippet of code using if . . . else</a:t>
            </a:r>
            <a:endParaRPr lang="en-CA" sz="1200" dirty="0">
              <a:latin typeface="+mj-lt"/>
            </a:endParaRPr>
          </a:p>
        </p:txBody>
      </p:sp>
    </p:spTree>
    <p:extLst>
      <p:ext uri="{BB962C8B-B14F-4D97-AF65-F5344CB8AC3E}">
        <p14:creationId xmlns:p14="http://schemas.microsoft.com/office/powerpoint/2010/main" val="258301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1F21-C0A6-4ACE-B2B5-8F897A25FB06}"/>
              </a:ext>
            </a:extLst>
          </p:cNvPr>
          <p:cNvSpPr>
            <a:spLocks noGrp="1"/>
          </p:cNvSpPr>
          <p:nvPr>
            <p:ph type="title"/>
          </p:nvPr>
        </p:nvSpPr>
        <p:spPr/>
        <p:txBody>
          <a:bodyPr/>
          <a:lstStyle/>
          <a:p>
            <a:r>
              <a:rPr lang="en-US" dirty="0"/>
              <a:t>PHP and HTML in the same script</a:t>
            </a:r>
            <a:endParaRPr lang="en-CA" dirty="0"/>
          </a:p>
        </p:txBody>
      </p:sp>
      <p:sp>
        <p:nvSpPr>
          <p:cNvPr id="4" name="TextBox 3" descr="LISTING 4.2 Embedded styles example">
            <a:extLst>
              <a:ext uri="{FF2B5EF4-FFF2-40B4-BE49-F238E27FC236}">
                <a16:creationId xmlns:a16="http://schemas.microsoft.com/office/drawing/2014/main" id="{4E408F9C-061D-49F5-80DA-BE9BECF2BB52}"/>
              </a:ext>
            </a:extLst>
          </p:cNvPr>
          <p:cNvSpPr txBox="1"/>
          <p:nvPr/>
        </p:nvSpPr>
        <p:spPr>
          <a:xfrm>
            <a:off x="457200" y="1275677"/>
            <a:ext cx="8357191" cy="2796593"/>
          </a:xfrm>
          <a:prstGeom prst="rect">
            <a:avLst/>
          </a:prstGeom>
          <a:solidFill>
            <a:srgbClr val="E6F0F5"/>
          </a:solidFill>
        </p:spPr>
        <p:txBody>
          <a:bodyPr wrap="square" numCol="2" rtlCol="0">
            <a:noAutofit/>
          </a:bodyPr>
          <a:lstStyle/>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&lt;?php </a:t>
            </a:r>
            <a:r>
              <a:rPr lang="en-CA" sz="1600" b="0" i="0" u="none" strike="noStrike" baseline="0" dirty="0">
                <a:solidFill>
                  <a:srgbClr val="9A0000"/>
                </a:solidFill>
                <a:latin typeface="Calibri" panose="020F0502020204030204" pitchFamily="34" charset="0"/>
                <a:cs typeface="Calibri" panose="020F0502020204030204" pitchFamily="34" charset="0"/>
              </a:rPr>
              <a:t>if ($</a:t>
            </a:r>
            <a:r>
              <a:rPr lang="en-CA" sz="1600" b="0" i="0" u="none" strike="noStrike" baseline="0" dirty="0" err="1">
                <a:solidFill>
                  <a:srgbClr val="9A0000"/>
                </a:solidFill>
                <a:latin typeface="Calibri" panose="020F0502020204030204" pitchFamily="34" charset="0"/>
                <a:cs typeface="Calibri" panose="020F0502020204030204" pitchFamily="34" charset="0"/>
              </a:rPr>
              <a:t>userStatus</a:t>
            </a:r>
            <a:r>
              <a:rPr lang="en-CA" sz="1600" b="0" i="0" u="none" strike="noStrike" baseline="0" dirty="0">
                <a:solidFill>
                  <a:srgbClr val="9A0000"/>
                </a:solidFill>
                <a:latin typeface="Calibri" panose="020F0502020204030204" pitchFamily="34" charset="0"/>
                <a:cs typeface="Calibri" panose="020F0502020204030204" pitchFamily="34" charset="0"/>
              </a:rPr>
              <a:t> == "</a:t>
            </a:r>
            <a:r>
              <a:rPr lang="en-CA" sz="1600" b="0" i="0" u="none" strike="noStrike" baseline="0" dirty="0" err="1">
                <a:solidFill>
                  <a:srgbClr val="9A0000"/>
                </a:solidFill>
                <a:latin typeface="Calibri" panose="020F0502020204030204" pitchFamily="34" charset="0"/>
                <a:cs typeface="Calibri" panose="020F0502020204030204" pitchFamily="34" charset="0"/>
              </a:rPr>
              <a:t>loggedin</a:t>
            </a:r>
            <a:r>
              <a:rPr lang="en-CA" sz="1600" b="0" i="0" u="none" strike="noStrike" baseline="0" dirty="0">
                <a:solidFill>
                  <a:srgbClr val="9A0000"/>
                </a:solidFill>
                <a:latin typeface="Calibri" panose="020F0502020204030204" pitchFamily="34" charset="0"/>
                <a:cs typeface="Calibri" panose="020F0502020204030204" pitchFamily="34" charset="0"/>
              </a:rPr>
              <a:t>") { </a:t>
            </a:r>
            <a:r>
              <a:rPr lang="en-CA" sz="1600" b="0" i="0" u="none" strike="noStrike" baseline="0" dirty="0">
                <a:solidFill>
                  <a:srgbClr val="000000"/>
                </a:solidFill>
                <a:latin typeface="Calibri" panose="020F0502020204030204" pitchFamily="34" charset="0"/>
                <a:cs typeface="Calibri" panose="020F0502020204030204" pitchFamily="34" charset="0"/>
              </a:rPr>
              <a:t>?&gt;</a:t>
            </a:r>
          </a:p>
          <a:p>
            <a:pPr algn="l" defTabSz="180000"/>
            <a:r>
              <a:rPr lang="en-US" sz="1600" b="0" i="0" u="none" strike="noStrike" baseline="0" dirty="0">
                <a:solidFill>
                  <a:srgbClr val="000000"/>
                </a:solidFill>
                <a:latin typeface="Calibri" panose="020F0502020204030204" pitchFamily="34" charset="0"/>
                <a:cs typeface="Calibri" panose="020F0502020204030204" pitchFamily="34" charset="0"/>
              </a:rPr>
              <a:t>	&lt;a </a:t>
            </a:r>
            <a:r>
              <a:rPr lang="en-US" sz="1600" b="0" i="0" u="none" strike="noStrike" baseline="0" dirty="0" err="1">
                <a:solidFill>
                  <a:srgbClr val="000000"/>
                </a:solidFill>
                <a:latin typeface="Calibri" panose="020F0502020204030204" pitchFamily="34" charset="0"/>
                <a:cs typeface="Calibri" panose="020F0502020204030204" pitchFamily="34" charset="0"/>
              </a:rPr>
              <a:t>href</a:t>
            </a:r>
            <a:r>
              <a:rPr lang="en-US" sz="1600" b="0" i="0" u="none" strike="noStrike" baseline="0" dirty="0">
                <a:solidFill>
                  <a:srgbClr val="000000"/>
                </a:solidFill>
                <a:latin typeface="Calibri" panose="020F0502020204030204" pitchFamily="34" charset="0"/>
                <a:cs typeface="Calibri" panose="020F0502020204030204" pitchFamily="34" charset="0"/>
              </a:rPr>
              <a:t>="</a:t>
            </a:r>
            <a:r>
              <a:rPr lang="en-US" sz="1600" b="0" i="0" u="none" strike="noStrike" baseline="0" dirty="0" err="1">
                <a:solidFill>
                  <a:srgbClr val="000000"/>
                </a:solidFill>
                <a:latin typeface="Calibri" panose="020F0502020204030204" pitchFamily="34" charset="0"/>
                <a:cs typeface="Calibri" panose="020F0502020204030204" pitchFamily="34" charset="0"/>
              </a:rPr>
              <a:t>account.php</a:t>
            </a:r>
            <a:r>
              <a:rPr lang="en-US" sz="1600" b="0" i="0" u="none" strike="noStrike" baseline="0" dirty="0">
                <a:solidFill>
                  <a:srgbClr val="000000"/>
                </a:solidFill>
                <a:latin typeface="Calibri" panose="020F0502020204030204" pitchFamily="34" charset="0"/>
                <a:cs typeface="Calibri" panose="020F0502020204030204" pitchFamily="34" charset="0"/>
              </a:rPr>
              <a:t>"&gt;Account&lt;/a&gt;</a:t>
            </a:r>
          </a:p>
          <a:p>
            <a:pPr algn="l" defTabSz="180000"/>
            <a:r>
              <a:rPr lang="pt-BR" sz="1600" b="0" i="0" u="none" strike="noStrike" baseline="0" dirty="0">
                <a:solidFill>
                  <a:srgbClr val="000000"/>
                </a:solidFill>
                <a:latin typeface="Calibri" panose="020F0502020204030204" pitchFamily="34" charset="0"/>
                <a:cs typeface="Calibri" panose="020F0502020204030204" pitchFamily="34" charset="0"/>
              </a:rPr>
              <a:t>	&lt;a href="logout.php"&gt;Logout&lt;/a&gt;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&lt;?php </a:t>
            </a:r>
            <a:r>
              <a:rPr lang="en-CA" sz="1600" b="0" i="0" u="none" strike="noStrike" baseline="0" dirty="0">
                <a:solidFill>
                  <a:srgbClr val="9A0000"/>
                </a:solidFill>
                <a:latin typeface="Calibri" panose="020F0502020204030204" pitchFamily="34" charset="0"/>
                <a:cs typeface="Calibri" panose="020F0502020204030204" pitchFamily="34" charset="0"/>
              </a:rPr>
              <a:t>} else { </a:t>
            </a:r>
            <a:r>
              <a:rPr lang="en-CA" sz="1600" b="0" i="0" u="none" strike="noStrike" baseline="0" dirty="0">
                <a:solidFill>
                  <a:srgbClr val="000000"/>
                </a:solidFill>
                <a:latin typeface="Calibri" panose="020F0502020204030204" pitchFamily="34" charset="0"/>
                <a:cs typeface="Calibri" panose="020F0502020204030204" pitchFamily="34" charset="0"/>
              </a:rPr>
              <a:t>?&gt;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	&lt;a </a:t>
            </a:r>
            <a:r>
              <a:rPr lang="en-CA" sz="1600" b="0" i="0" u="none" strike="noStrike" baseline="0" dirty="0" err="1">
                <a:solidFill>
                  <a:srgbClr val="000000"/>
                </a:solidFill>
                <a:latin typeface="Calibri" panose="020F0502020204030204" pitchFamily="34" charset="0"/>
                <a:cs typeface="Calibri" panose="020F0502020204030204" pitchFamily="34" charset="0"/>
              </a:rPr>
              <a:t>href</a:t>
            </a:r>
            <a:r>
              <a:rPr lang="en-CA" sz="1600" b="0" i="0" u="none" strike="noStrike" baseline="0" dirty="0">
                <a:solidFill>
                  <a:srgbClr val="000000"/>
                </a:solidFill>
                <a:latin typeface="Calibri" panose="020F0502020204030204" pitchFamily="34" charset="0"/>
                <a:cs typeface="Calibri" panose="020F0502020204030204" pitchFamily="34" charset="0"/>
              </a:rPr>
              <a:t>="</a:t>
            </a:r>
            <a:r>
              <a:rPr lang="en-CA" sz="1600" b="0" i="0" u="none" strike="noStrike" baseline="0" dirty="0" err="1">
                <a:solidFill>
                  <a:srgbClr val="000000"/>
                </a:solidFill>
                <a:latin typeface="Calibri" panose="020F0502020204030204" pitchFamily="34" charset="0"/>
                <a:cs typeface="Calibri" panose="020F0502020204030204" pitchFamily="34" charset="0"/>
              </a:rPr>
              <a:t>login.php</a:t>
            </a:r>
            <a:r>
              <a:rPr lang="en-CA" sz="1600" b="0" i="0" u="none" strike="noStrike" baseline="0" dirty="0">
                <a:solidFill>
                  <a:srgbClr val="000000"/>
                </a:solidFill>
                <a:latin typeface="Calibri" panose="020F0502020204030204" pitchFamily="34" charset="0"/>
                <a:cs typeface="Calibri" panose="020F0502020204030204" pitchFamily="34" charset="0"/>
              </a:rPr>
              <a:t>"&gt;Login&lt;/a&gt;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	&lt;a </a:t>
            </a:r>
            <a:r>
              <a:rPr lang="en-CA" sz="1600" b="0" i="0" u="none" strike="noStrike" baseline="0" dirty="0" err="1">
                <a:solidFill>
                  <a:srgbClr val="000000"/>
                </a:solidFill>
                <a:latin typeface="Calibri" panose="020F0502020204030204" pitchFamily="34" charset="0"/>
                <a:cs typeface="Calibri" panose="020F0502020204030204" pitchFamily="34" charset="0"/>
              </a:rPr>
              <a:t>href</a:t>
            </a:r>
            <a:r>
              <a:rPr lang="en-CA" sz="1600" b="0" i="0" u="none" strike="noStrike" baseline="0" dirty="0">
                <a:solidFill>
                  <a:srgbClr val="000000"/>
                </a:solidFill>
                <a:latin typeface="Calibri" panose="020F0502020204030204" pitchFamily="34" charset="0"/>
                <a:cs typeface="Calibri" panose="020F0502020204030204" pitchFamily="34" charset="0"/>
              </a:rPr>
              <a:t>="</a:t>
            </a:r>
            <a:r>
              <a:rPr lang="en-CA" sz="1600" b="0" i="0" u="none" strike="noStrike" baseline="0" dirty="0" err="1">
                <a:solidFill>
                  <a:srgbClr val="000000"/>
                </a:solidFill>
                <a:latin typeface="Calibri" panose="020F0502020204030204" pitchFamily="34" charset="0"/>
                <a:cs typeface="Calibri" panose="020F0502020204030204" pitchFamily="34" charset="0"/>
              </a:rPr>
              <a:t>register.php</a:t>
            </a:r>
            <a:r>
              <a:rPr lang="en-CA" sz="1600" b="0" i="0" u="none" strike="noStrike" baseline="0" dirty="0">
                <a:solidFill>
                  <a:srgbClr val="000000"/>
                </a:solidFill>
                <a:latin typeface="Calibri" panose="020F0502020204030204" pitchFamily="34" charset="0"/>
                <a:cs typeface="Calibri" panose="020F0502020204030204" pitchFamily="34" charset="0"/>
              </a:rPr>
              <a:t>"&gt;Register&lt;/a&gt;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&lt;?php </a:t>
            </a:r>
            <a:r>
              <a:rPr lang="en-CA" sz="1600" b="0" i="0" u="none" strike="noStrike" baseline="0" dirty="0">
                <a:solidFill>
                  <a:srgbClr val="9A0000"/>
                </a:solidFill>
                <a:latin typeface="Calibri" panose="020F0502020204030204" pitchFamily="34" charset="0"/>
                <a:cs typeface="Calibri" panose="020F0502020204030204" pitchFamily="34" charset="0"/>
              </a:rPr>
              <a:t>} </a:t>
            </a:r>
            <a:r>
              <a:rPr lang="en-CA" sz="1600" b="0" i="0" u="none" strike="noStrike" baseline="0" dirty="0">
                <a:solidFill>
                  <a:srgbClr val="000000"/>
                </a:solidFill>
                <a:latin typeface="Calibri" panose="020F0502020204030204" pitchFamily="34" charset="0"/>
                <a:cs typeface="Calibri" panose="020F0502020204030204" pitchFamily="34" charset="0"/>
              </a:rPr>
              <a:t>?&gt;</a:t>
            </a:r>
          </a:p>
          <a:p>
            <a:pPr algn="l" defTabSz="180000"/>
            <a:endParaRPr lang="en-CA" sz="1600" b="0" i="0" u="none" strike="noStrike" baseline="0" dirty="0">
              <a:solidFill>
                <a:srgbClr val="000000"/>
              </a:solidFill>
              <a:latin typeface="Calibri" panose="020F0502020204030204" pitchFamily="34" charset="0"/>
              <a:cs typeface="Calibri" panose="020F0502020204030204" pitchFamily="34" charset="0"/>
            </a:endParaRPr>
          </a:p>
          <a:p>
            <a:pPr algn="l" defTabSz="180000"/>
            <a:endParaRPr lang="en-CA" sz="1600" dirty="0">
              <a:latin typeface="Calibri" panose="020F0502020204030204" pitchFamily="34" charset="0"/>
              <a:cs typeface="Calibri" panose="020F0502020204030204" pitchFamily="34" charset="0"/>
            </a:endParaRPr>
          </a:p>
          <a:p>
            <a:pPr algn="l" defTabSz="180000"/>
            <a:endParaRPr lang="en-CA" sz="1600" b="0" i="0" u="none" strike="noStrike" baseline="0" dirty="0">
              <a:solidFill>
                <a:srgbClr val="000000"/>
              </a:solidFill>
              <a:latin typeface="Calibri" panose="020F0502020204030204" pitchFamily="34" charset="0"/>
              <a:cs typeface="Calibri" panose="020F0502020204030204" pitchFamily="34" charset="0"/>
            </a:endParaRPr>
          </a:p>
          <a:p>
            <a:pPr algn="l" defTabSz="180000"/>
            <a:endParaRPr lang="en-CA" sz="1600" dirty="0">
              <a:latin typeface="Calibri" panose="020F0502020204030204" pitchFamily="34" charset="0"/>
              <a:cs typeface="Calibri" panose="020F0502020204030204" pitchFamily="34" charset="0"/>
            </a:endParaRP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&lt;?php</a:t>
            </a:r>
            <a:endParaRPr lang="en-US" sz="1600" i="1" dirty="0">
              <a:solidFill>
                <a:srgbClr val="009A9A"/>
              </a:solidFill>
              <a:latin typeface="Calibri" panose="020F0502020204030204" pitchFamily="34" charset="0"/>
              <a:cs typeface="Calibri" panose="020F0502020204030204" pitchFamily="34" charset="0"/>
            </a:endParaRPr>
          </a:p>
          <a:p>
            <a:pPr algn="l" defTabSz="180000"/>
            <a:r>
              <a:rPr lang="en-US" sz="1600" b="0" i="1" u="none" strike="noStrike" baseline="0" dirty="0">
                <a:solidFill>
                  <a:schemeClr val="tx1"/>
                </a:solidFill>
                <a:latin typeface="Calibri" panose="020F0502020204030204" pitchFamily="34" charset="0"/>
                <a:cs typeface="Calibri" panose="020F0502020204030204" pitchFamily="34" charset="0"/>
              </a:rPr>
              <a:t>// equivalent</a:t>
            </a:r>
          </a:p>
          <a:p>
            <a:pPr algn="l" defTabSz="180000"/>
            <a:r>
              <a:rPr lang="en-CA" sz="1600" b="0" i="0" u="none" strike="noStrike" baseline="0" dirty="0">
                <a:solidFill>
                  <a:srgbClr val="9A0000"/>
                </a:solidFill>
                <a:latin typeface="Calibri" panose="020F0502020204030204" pitchFamily="34" charset="0"/>
                <a:cs typeface="Calibri" panose="020F0502020204030204" pitchFamily="34" charset="0"/>
              </a:rPr>
              <a:t>if ($</a:t>
            </a:r>
            <a:r>
              <a:rPr lang="en-CA" sz="1600" b="0" i="0" u="none" strike="noStrike" baseline="0" dirty="0" err="1">
                <a:solidFill>
                  <a:srgbClr val="9A0000"/>
                </a:solidFill>
                <a:latin typeface="Calibri" panose="020F0502020204030204" pitchFamily="34" charset="0"/>
                <a:cs typeface="Calibri" panose="020F0502020204030204" pitchFamily="34" charset="0"/>
              </a:rPr>
              <a:t>userStatus</a:t>
            </a:r>
            <a:r>
              <a:rPr lang="en-CA" sz="1600" b="0" i="0" u="none" strike="noStrike" baseline="0" dirty="0">
                <a:solidFill>
                  <a:srgbClr val="9A0000"/>
                </a:solidFill>
                <a:latin typeface="Calibri" panose="020F0502020204030204" pitchFamily="34" charset="0"/>
                <a:cs typeface="Calibri" panose="020F0502020204030204" pitchFamily="34" charset="0"/>
              </a:rPr>
              <a:t> == "</a:t>
            </a:r>
            <a:r>
              <a:rPr lang="en-CA" sz="1600" b="0" i="0" u="none" strike="noStrike" baseline="0" dirty="0" err="1">
                <a:solidFill>
                  <a:srgbClr val="9A0000"/>
                </a:solidFill>
                <a:latin typeface="Calibri" panose="020F0502020204030204" pitchFamily="34" charset="0"/>
                <a:cs typeface="Calibri" panose="020F0502020204030204" pitchFamily="34" charset="0"/>
              </a:rPr>
              <a:t>loggedin</a:t>
            </a:r>
            <a:r>
              <a:rPr lang="en-CA" sz="1600" b="0" i="0" u="none" strike="noStrike" baseline="0" dirty="0">
                <a:solidFill>
                  <a:srgbClr val="9A0000"/>
                </a:solidFill>
                <a:latin typeface="Calibri" panose="020F0502020204030204" pitchFamily="34" charset="0"/>
                <a:cs typeface="Calibri" panose="020F0502020204030204" pitchFamily="34" charset="0"/>
              </a:rPr>
              <a:t>") {</a:t>
            </a:r>
          </a:p>
          <a:p>
            <a:pPr algn="l" defTabSz="180000"/>
            <a:r>
              <a:rPr lang="en-US" sz="1600" b="0" i="0" u="none" strike="noStrike" baseline="0" dirty="0">
                <a:solidFill>
                  <a:srgbClr val="000000"/>
                </a:solidFill>
                <a:latin typeface="Calibri" panose="020F0502020204030204" pitchFamily="34" charset="0"/>
                <a:cs typeface="Calibri" panose="020F0502020204030204" pitchFamily="34" charset="0"/>
              </a:rPr>
              <a:t>	echo '&lt;a </a:t>
            </a:r>
            <a:r>
              <a:rPr lang="en-US" sz="1600" b="0" i="0" u="none" strike="noStrike" baseline="0" dirty="0" err="1">
                <a:solidFill>
                  <a:srgbClr val="000000"/>
                </a:solidFill>
                <a:latin typeface="Calibri" panose="020F0502020204030204" pitchFamily="34" charset="0"/>
                <a:cs typeface="Calibri" panose="020F0502020204030204" pitchFamily="34" charset="0"/>
              </a:rPr>
              <a:t>href</a:t>
            </a:r>
            <a:r>
              <a:rPr lang="en-US" sz="1600" b="0" i="0" u="none" strike="noStrike" baseline="0" dirty="0">
                <a:solidFill>
                  <a:srgbClr val="000000"/>
                </a:solidFill>
                <a:latin typeface="Calibri" panose="020F0502020204030204" pitchFamily="34" charset="0"/>
                <a:cs typeface="Calibri" panose="020F0502020204030204" pitchFamily="34" charset="0"/>
              </a:rPr>
              <a:t>="</a:t>
            </a:r>
            <a:r>
              <a:rPr lang="en-US" sz="1600" b="0" i="0" u="none" strike="noStrike" baseline="0" dirty="0" err="1">
                <a:solidFill>
                  <a:srgbClr val="000000"/>
                </a:solidFill>
                <a:latin typeface="Calibri" panose="020F0502020204030204" pitchFamily="34" charset="0"/>
                <a:cs typeface="Calibri" panose="020F0502020204030204" pitchFamily="34" charset="0"/>
              </a:rPr>
              <a:t>account.php</a:t>
            </a:r>
            <a:r>
              <a:rPr lang="en-US" sz="1600" b="0" i="0" u="none" strike="noStrike" baseline="0" dirty="0">
                <a:solidFill>
                  <a:srgbClr val="000000"/>
                </a:solidFill>
                <a:latin typeface="Calibri" panose="020F0502020204030204" pitchFamily="34" charset="0"/>
                <a:cs typeface="Calibri" panose="020F0502020204030204" pitchFamily="34" charset="0"/>
              </a:rPr>
              <a:t>"&gt;Account&lt;/a&gt; ‘;</a:t>
            </a:r>
          </a:p>
          <a:p>
            <a:pPr algn="l" defTabSz="180000"/>
            <a:r>
              <a:rPr lang="pt-BR" sz="1600" b="0" i="0" u="none" strike="noStrike" baseline="0" dirty="0">
                <a:solidFill>
                  <a:srgbClr val="000000"/>
                </a:solidFill>
                <a:latin typeface="Calibri" panose="020F0502020204030204" pitchFamily="34" charset="0"/>
                <a:cs typeface="Calibri" panose="020F0502020204030204" pitchFamily="34" charset="0"/>
              </a:rPr>
              <a:t>	echo '&lt;a href="logout.php"&gt;Logout&lt;/a&gt;';</a:t>
            </a:r>
          </a:p>
          <a:p>
            <a:pPr algn="l" defTabSz="180000"/>
            <a:r>
              <a:rPr lang="en-CA" sz="1600" b="0" i="0" u="none" strike="noStrike" baseline="0" dirty="0">
                <a:solidFill>
                  <a:srgbClr val="9A0000"/>
                </a:solidFill>
                <a:latin typeface="Calibri" panose="020F0502020204030204" pitchFamily="34" charset="0"/>
                <a:cs typeface="Calibri" panose="020F0502020204030204" pitchFamily="34" charset="0"/>
              </a:rPr>
              <a:t>}</a:t>
            </a:r>
          </a:p>
          <a:p>
            <a:pPr algn="l" defTabSz="180000"/>
            <a:r>
              <a:rPr lang="en-CA" sz="1600" b="0" i="0" u="none" strike="noStrike" baseline="0" dirty="0">
                <a:solidFill>
                  <a:srgbClr val="9A0000"/>
                </a:solidFill>
                <a:latin typeface="Calibri" panose="020F0502020204030204" pitchFamily="34" charset="0"/>
                <a:cs typeface="Calibri" panose="020F0502020204030204" pitchFamily="34" charset="0"/>
              </a:rPr>
              <a:t>else {</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	echo '&lt;a </a:t>
            </a:r>
            <a:r>
              <a:rPr lang="en-CA" sz="1600" b="0" i="0" u="none" strike="noStrike" baseline="0" dirty="0" err="1">
                <a:solidFill>
                  <a:srgbClr val="000000"/>
                </a:solidFill>
                <a:latin typeface="Calibri" panose="020F0502020204030204" pitchFamily="34" charset="0"/>
                <a:cs typeface="Calibri" panose="020F0502020204030204" pitchFamily="34" charset="0"/>
              </a:rPr>
              <a:t>href</a:t>
            </a:r>
            <a:r>
              <a:rPr lang="en-CA" sz="1600" b="0" i="0" u="none" strike="noStrike" baseline="0" dirty="0">
                <a:solidFill>
                  <a:srgbClr val="000000"/>
                </a:solidFill>
                <a:latin typeface="Calibri" panose="020F0502020204030204" pitchFamily="34" charset="0"/>
                <a:cs typeface="Calibri" panose="020F0502020204030204" pitchFamily="34" charset="0"/>
              </a:rPr>
              <a:t>="</a:t>
            </a:r>
            <a:r>
              <a:rPr lang="en-CA" sz="1600" b="0" i="0" u="none" strike="noStrike" baseline="0" dirty="0" err="1">
                <a:solidFill>
                  <a:srgbClr val="000000"/>
                </a:solidFill>
                <a:latin typeface="Calibri" panose="020F0502020204030204" pitchFamily="34" charset="0"/>
                <a:cs typeface="Calibri" panose="020F0502020204030204" pitchFamily="34" charset="0"/>
              </a:rPr>
              <a:t>login.php</a:t>
            </a:r>
            <a:r>
              <a:rPr lang="en-CA" sz="1600" b="0" i="0" u="none" strike="noStrike" baseline="0" dirty="0">
                <a:solidFill>
                  <a:srgbClr val="000000"/>
                </a:solidFill>
                <a:latin typeface="Calibri" panose="020F0502020204030204" pitchFamily="34" charset="0"/>
                <a:cs typeface="Calibri" panose="020F0502020204030204" pitchFamily="34" charset="0"/>
              </a:rPr>
              <a:t>"&gt;Login&lt;/a&gt; ‘;</a:t>
            </a:r>
          </a:p>
          <a:p>
            <a:pPr algn="l" defTabSz="180000"/>
            <a:r>
              <a:rPr lang="pt-BR" sz="1600" b="0" i="0" u="none" strike="noStrike" baseline="0" dirty="0">
                <a:solidFill>
                  <a:srgbClr val="000000"/>
                </a:solidFill>
                <a:latin typeface="Calibri" panose="020F0502020204030204" pitchFamily="34" charset="0"/>
                <a:cs typeface="Calibri" panose="020F0502020204030204" pitchFamily="34" charset="0"/>
              </a:rPr>
              <a:t>	echo '&lt;a href="register.php"&gt;Register&lt;/a&gt;';</a:t>
            </a:r>
          </a:p>
          <a:p>
            <a:pPr algn="l" defTabSz="180000"/>
            <a:r>
              <a:rPr lang="en-CA" sz="1600" b="0" i="0" u="none" strike="noStrike" baseline="0" dirty="0">
                <a:solidFill>
                  <a:srgbClr val="9A0000"/>
                </a:solidFill>
                <a:latin typeface="Calibri" panose="020F0502020204030204" pitchFamily="34" charset="0"/>
                <a:cs typeface="Calibri" panose="020F0502020204030204" pitchFamily="34" charset="0"/>
              </a:rPr>
              <a: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?&gt;</a:t>
            </a:r>
            <a:endParaRPr lang="en-CA" sz="3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F4E4B40-2AA0-436A-9616-4041586835EC}"/>
              </a:ext>
            </a:extLst>
          </p:cNvPr>
          <p:cNvSpPr txBox="1"/>
          <p:nvPr/>
        </p:nvSpPr>
        <p:spPr>
          <a:xfrm>
            <a:off x="393404" y="4086461"/>
            <a:ext cx="4242391" cy="276999"/>
          </a:xfrm>
          <a:prstGeom prst="rect">
            <a:avLst/>
          </a:prstGeom>
          <a:noFill/>
        </p:spPr>
        <p:txBody>
          <a:bodyPr wrap="square" rtlCol="0">
            <a:spAutoFit/>
          </a:bodyPr>
          <a:lstStyle/>
          <a:p>
            <a:r>
              <a:rPr lang="en-US" sz="1200" b="1" i="0" u="none" strike="noStrike" baseline="0" dirty="0">
                <a:solidFill>
                  <a:srgbClr val="009A9A"/>
                </a:solidFill>
                <a:latin typeface="+mj-lt"/>
              </a:rPr>
              <a:t>LISTING 12.8 </a:t>
            </a:r>
            <a:r>
              <a:rPr lang="en-US" sz="1200" b="0" i="0" u="none" strike="noStrike" baseline="0" dirty="0">
                <a:solidFill>
                  <a:srgbClr val="000000"/>
                </a:solidFill>
                <a:latin typeface="+mj-lt"/>
              </a:rPr>
              <a:t>Combining PHP and HTML in the same script</a:t>
            </a:r>
            <a:endParaRPr lang="en-CA" sz="1200" dirty="0">
              <a:latin typeface="+mj-lt"/>
            </a:endParaRPr>
          </a:p>
        </p:txBody>
      </p:sp>
    </p:spTree>
    <p:extLst>
      <p:ext uri="{BB962C8B-B14F-4D97-AF65-F5344CB8AC3E}">
        <p14:creationId xmlns:p14="http://schemas.microsoft.com/office/powerpoint/2010/main" val="276980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6AFA-9031-421A-A56C-9B969DB8EDCC}"/>
              </a:ext>
            </a:extLst>
          </p:cNvPr>
          <p:cNvSpPr>
            <a:spLocks noGrp="1"/>
          </p:cNvSpPr>
          <p:nvPr>
            <p:ph type="title"/>
          </p:nvPr>
        </p:nvSpPr>
        <p:spPr/>
        <p:txBody>
          <a:bodyPr/>
          <a:lstStyle/>
          <a:p>
            <a:r>
              <a:rPr lang="en-CA" dirty="0"/>
              <a:t>switch . . . case</a:t>
            </a:r>
          </a:p>
        </p:txBody>
      </p:sp>
      <p:sp>
        <p:nvSpPr>
          <p:cNvPr id="3" name="Text Placeholder 2">
            <a:extLst>
              <a:ext uri="{FF2B5EF4-FFF2-40B4-BE49-F238E27FC236}">
                <a16:creationId xmlns:a16="http://schemas.microsoft.com/office/drawing/2014/main" id="{450659AA-1400-4F14-A802-505193E038D8}"/>
              </a:ext>
            </a:extLst>
          </p:cNvPr>
          <p:cNvSpPr>
            <a:spLocks noGrp="1"/>
          </p:cNvSpPr>
          <p:nvPr>
            <p:ph type="body" idx="1"/>
          </p:nvPr>
        </p:nvSpPr>
        <p:spPr>
          <a:xfrm>
            <a:off x="457200" y="1081088"/>
            <a:ext cx="8232775" cy="630754"/>
          </a:xfrm>
        </p:spPr>
        <p:txBody>
          <a:bodyPr/>
          <a:lstStyle/>
          <a:p>
            <a:pPr marL="114300" indent="0">
              <a:buNone/>
            </a:pPr>
            <a:r>
              <a:rPr lang="en-US" sz="1400" b="0" i="0" u="none" strike="noStrike" baseline="0" dirty="0">
                <a:latin typeface="+mj-lt"/>
                <a:cs typeface="Calibri" panose="020F0502020204030204" pitchFamily="34" charset="0"/>
              </a:rPr>
              <a:t>The </a:t>
            </a:r>
            <a:r>
              <a:rPr lang="en-US" sz="1400" b="1" i="0" u="none" strike="noStrike" baseline="0" dirty="0">
                <a:latin typeface="+mj-lt"/>
                <a:cs typeface="Calibri" panose="020F0502020204030204" pitchFamily="34" charset="0"/>
              </a:rPr>
              <a:t>switch</a:t>
            </a:r>
            <a:r>
              <a:rPr lang="en-US" sz="1400" b="0" i="0" u="none" strike="noStrike" baseline="0" dirty="0">
                <a:latin typeface="+mj-lt"/>
                <a:cs typeface="Calibri" panose="020F0502020204030204" pitchFamily="34" charset="0"/>
              </a:rPr>
              <a:t> statement is similar to a series of </a:t>
            </a:r>
            <a:r>
              <a:rPr lang="en-US" sz="1400" b="1" i="0" u="none" strike="noStrike" baseline="0" dirty="0">
                <a:latin typeface="+mj-lt"/>
                <a:cs typeface="Calibri" panose="020F0502020204030204" pitchFamily="34" charset="0"/>
              </a:rPr>
              <a:t>if ... else</a:t>
            </a:r>
            <a:r>
              <a:rPr lang="en-US" sz="1400" b="0" i="0" u="none" strike="noStrike" baseline="0" dirty="0">
                <a:latin typeface="+mj-lt"/>
                <a:cs typeface="Calibri" panose="020F0502020204030204" pitchFamily="34" charset="0"/>
              </a:rPr>
              <a:t> statements.</a:t>
            </a:r>
            <a:endParaRPr lang="en-CA" sz="1400" dirty="0">
              <a:latin typeface="+mj-lt"/>
              <a:cs typeface="Calibri" panose="020F0502020204030204" pitchFamily="34" charset="0"/>
            </a:endParaRPr>
          </a:p>
        </p:txBody>
      </p:sp>
      <p:sp>
        <p:nvSpPr>
          <p:cNvPr id="4" name="TextBox 3" descr="LISTING 4.2 Embedded styles example">
            <a:extLst>
              <a:ext uri="{FF2B5EF4-FFF2-40B4-BE49-F238E27FC236}">
                <a16:creationId xmlns:a16="http://schemas.microsoft.com/office/drawing/2014/main" id="{17D2C814-A456-47BA-AE02-6275B4E3E4DC}"/>
              </a:ext>
            </a:extLst>
          </p:cNvPr>
          <p:cNvSpPr txBox="1"/>
          <p:nvPr/>
        </p:nvSpPr>
        <p:spPr>
          <a:xfrm>
            <a:off x="1456659" y="1822634"/>
            <a:ext cx="6262577" cy="2263827"/>
          </a:xfrm>
          <a:prstGeom prst="rect">
            <a:avLst/>
          </a:prstGeom>
          <a:solidFill>
            <a:srgbClr val="E6F0F5"/>
          </a:solidFill>
        </p:spPr>
        <p:txBody>
          <a:bodyPr wrap="square" numCol="2" rtlCol="0">
            <a:noAutofit/>
          </a:bodyPr>
          <a:lstStyle/>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switch </a:t>
            </a:r>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err="1">
                <a:solidFill>
                  <a:srgbClr val="000000"/>
                </a:solidFill>
                <a:latin typeface="Calibri" panose="020F0502020204030204" pitchFamily="34" charset="0"/>
                <a:cs typeface="Calibri" panose="020F0502020204030204" pitchFamily="34" charset="0"/>
              </a:rPr>
              <a:t>artType</a:t>
            </a:r>
            <a:r>
              <a:rPr lang="en-CA"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case </a:t>
            </a:r>
            <a:r>
              <a:rPr lang="en-CA" b="0" i="0" u="none" strike="noStrike" baseline="0" dirty="0">
                <a:solidFill>
                  <a:srgbClr val="000000"/>
                </a:solidFill>
                <a:latin typeface="Calibri" panose="020F0502020204030204" pitchFamily="34" charset="0"/>
                <a:cs typeface="Calibri" panose="020F0502020204030204" pitchFamily="34" charset="0"/>
              </a:rPr>
              <a:t>"PT":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"Painting";</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break</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case </a:t>
            </a:r>
            <a:r>
              <a:rPr lang="en-CA" b="0" i="0" u="none" strike="noStrike" baseline="0" dirty="0">
                <a:solidFill>
                  <a:srgbClr val="000000"/>
                </a:solidFill>
                <a:latin typeface="Calibri" panose="020F0502020204030204" pitchFamily="34" charset="0"/>
                <a:cs typeface="Calibri" panose="020F0502020204030204" pitchFamily="34" charset="0"/>
              </a:rPr>
              <a:t>"SC":</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"Sculpture";</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break</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default</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"Other";</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1" u="none" strike="noStrike" baseline="0" dirty="0">
                <a:solidFill>
                  <a:schemeClr val="tx1"/>
                </a:solidFill>
                <a:latin typeface="Calibri" panose="020F0502020204030204" pitchFamily="34" charset="0"/>
                <a:cs typeface="Calibri" panose="020F0502020204030204" pitchFamily="34" charset="0"/>
              </a:rPr>
              <a:t>// equivalent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if ($</a:t>
            </a:r>
            <a:r>
              <a:rPr lang="en-CA" b="0" i="0" u="none" strike="noStrike" baseline="0" dirty="0" err="1">
                <a:solidFill>
                  <a:srgbClr val="000000"/>
                </a:solidFill>
                <a:latin typeface="Calibri" panose="020F0502020204030204" pitchFamily="34" charset="0"/>
                <a:cs typeface="Calibri" panose="020F0502020204030204" pitchFamily="34" charset="0"/>
              </a:rPr>
              <a:t>artType</a:t>
            </a:r>
            <a:r>
              <a:rPr lang="en-CA" b="0" i="0" u="none" strike="noStrike" baseline="0" dirty="0">
                <a:solidFill>
                  <a:srgbClr val="000000"/>
                </a:solidFill>
                <a:latin typeface="Calibri" panose="020F0502020204030204" pitchFamily="34" charset="0"/>
                <a:cs typeface="Calibri" panose="020F0502020204030204" pitchFamily="34" charset="0"/>
              </a:rPr>
              <a:t> == "PT")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"Painting";</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else if ($</a:t>
            </a:r>
            <a:r>
              <a:rPr lang="en-CA" b="0" i="0" u="none" strike="noStrike" baseline="0" dirty="0" err="1">
                <a:solidFill>
                  <a:srgbClr val="000000"/>
                </a:solidFill>
                <a:latin typeface="Calibri" panose="020F0502020204030204" pitchFamily="34" charset="0"/>
                <a:cs typeface="Calibri" panose="020F0502020204030204" pitchFamily="34" charset="0"/>
              </a:rPr>
              <a:t>artType</a:t>
            </a:r>
            <a:r>
              <a:rPr lang="en-CA" b="0" i="0" u="none" strike="noStrike" baseline="0" dirty="0">
                <a:solidFill>
                  <a:srgbClr val="000000"/>
                </a:solidFill>
                <a:latin typeface="Calibri" panose="020F0502020204030204" pitchFamily="34" charset="0"/>
                <a:cs typeface="Calibri" panose="020F0502020204030204" pitchFamily="34" charset="0"/>
              </a:rPr>
              <a:t> == "SC")</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"Sculpture";</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else</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$output = "Other";</a:t>
            </a:r>
          </a:p>
        </p:txBody>
      </p:sp>
      <p:sp>
        <p:nvSpPr>
          <p:cNvPr id="5" name="TextBox 4">
            <a:extLst>
              <a:ext uri="{FF2B5EF4-FFF2-40B4-BE49-F238E27FC236}">
                <a16:creationId xmlns:a16="http://schemas.microsoft.com/office/drawing/2014/main" id="{35ADF516-0303-4F18-999F-587FC86EEC80}"/>
              </a:ext>
            </a:extLst>
          </p:cNvPr>
          <p:cNvSpPr txBox="1"/>
          <p:nvPr/>
        </p:nvSpPr>
        <p:spPr>
          <a:xfrm>
            <a:off x="1424764" y="4065971"/>
            <a:ext cx="602866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12.9 </a:t>
            </a:r>
            <a:r>
              <a:rPr lang="en-US" b="0" i="0" u="none" strike="noStrike" baseline="0" dirty="0">
                <a:solidFill>
                  <a:srgbClr val="000000"/>
                </a:solidFill>
                <a:latin typeface="Calibri" panose="020F0502020204030204" pitchFamily="34" charset="0"/>
                <a:cs typeface="Calibri" panose="020F0502020204030204" pitchFamily="34" charset="0"/>
              </a:rPr>
              <a:t>Conditional statement using switch and the equivalent if-else</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022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53C-7F57-4C38-81D4-CFC1C4A0D0EF}"/>
              </a:ext>
            </a:extLst>
          </p:cNvPr>
          <p:cNvSpPr>
            <a:spLocks noGrp="1"/>
          </p:cNvSpPr>
          <p:nvPr>
            <p:ph type="title"/>
          </p:nvPr>
        </p:nvSpPr>
        <p:spPr/>
        <p:txBody>
          <a:bodyPr/>
          <a:lstStyle/>
          <a:p>
            <a:r>
              <a:rPr lang="en-CA" dirty="0"/>
              <a:t>while and do . . . while</a:t>
            </a:r>
          </a:p>
        </p:txBody>
      </p:sp>
      <p:sp>
        <p:nvSpPr>
          <p:cNvPr id="4" name="Text Placeholder 2">
            <a:extLst>
              <a:ext uri="{FF2B5EF4-FFF2-40B4-BE49-F238E27FC236}">
                <a16:creationId xmlns:a16="http://schemas.microsoft.com/office/drawing/2014/main" id="{415C52B3-0AB1-4010-8DDE-0699BFA9F99B}"/>
              </a:ext>
            </a:extLst>
          </p:cNvPr>
          <p:cNvSpPr txBox="1">
            <a:spLocks/>
          </p:cNvSpPr>
          <p:nvPr/>
        </p:nvSpPr>
        <p:spPr>
          <a:xfrm>
            <a:off x="457200" y="1081088"/>
            <a:ext cx="8232775" cy="630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marL="114300" indent="0" algn="l">
              <a:buNone/>
            </a:pPr>
            <a:r>
              <a:rPr lang="en-US" sz="1800" b="0" i="0" u="none" strike="noStrike" baseline="0" dirty="0">
                <a:latin typeface="+mj-lt"/>
              </a:rPr>
              <a:t>In the </a:t>
            </a:r>
            <a:r>
              <a:rPr lang="en-US" sz="1800" b="1" i="0" u="none" strike="noStrike" baseline="0" dirty="0">
                <a:latin typeface="+mj-lt"/>
              </a:rPr>
              <a:t>while</a:t>
            </a:r>
            <a:r>
              <a:rPr lang="en-US" sz="1800" b="0" i="0" u="none" strike="noStrike" baseline="0" dirty="0">
                <a:latin typeface="+mj-lt"/>
              </a:rPr>
              <a:t> loop, the condition is tested at the beginning of the loop; in the </a:t>
            </a:r>
            <a:r>
              <a:rPr lang="en-US" sz="1800" b="1" i="0" u="none" strike="noStrike" baseline="0" dirty="0">
                <a:latin typeface="+mj-lt"/>
              </a:rPr>
              <a:t>do ... while </a:t>
            </a:r>
            <a:r>
              <a:rPr lang="en-US" sz="1800" b="0" i="0" u="none" strike="noStrike" baseline="0" dirty="0">
                <a:latin typeface="+mj-lt"/>
              </a:rPr>
              <a:t>loop the condition is tested at the end of each iteration of the loop.</a:t>
            </a:r>
            <a:endParaRPr lang="en-CA" sz="1400" dirty="0">
              <a:latin typeface="+mj-lt"/>
              <a:cs typeface="Calibri" panose="020F0502020204030204" pitchFamily="34" charset="0"/>
            </a:endParaRPr>
          </a:p>
        </p:txBody>
      </p:sp>
      <p:sp>
        <p:nvSpPr>
          <p:cNvPr id="5" name="TextBox 4" descr="LISTING 4.2 Embedded styles example">
            <a:extLst>
              <a:ext uri="{FF2B5EF4-FFF2-40B4-BE49-F238E27FC236}">
                <a16:creationId xmlns:a16="http://schemas.microsoft.com/office/drawing/2014/main" id="{295CB12B-A4C5-42AC-B3AE-E9583C81E767}"/>
              </a:ext>
            </a:extLst>
          </p:cNvPr>
          <p:cNvSpPr txBox="1"/>
          <p:nvPr/>
        </p:nvSpPr>
        <p:spPr>
          <a:xfrm>
            <a:off x="454027" y="2211571"/>
            <a:ext cx="8232774" cy="1874889"/>
          </a:xfrm>
          <a:prstGeom prst="rect">
            <a:avLst/>
          </a:prstGeom>
          <a:solidFill>
            <a:srgbClr val="E6F0F5"/>
          </a:solidFill>
        </p:spPr>
        <p:txBody>
          <a:bodyPr wrap="square" numCol="2" rtlCol="0">
            <a:noAutofit/>
          </a:bodyPr>
          <a:lstStyle/>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$count = 0;</a:t>
            </a:r>
          </a:p>
          <a:p>
            <a:pPr algn="l" defTabSz="360000"/>
            <a:r>
              <a:rPr lang="en-CA" sz="1800" b="0" i="0" u="none" strike="noStrike" baseline="0" dirty="0">
                <a:solidFill>
                  <a:srgbClr val="9A0000"/>
                </a:solidFill>
                <a:latin typeface="Calibri" panose="020F0502020204030204" pitchFamily="34" charset="0"/>
                <a:cs typeface="Calibri" panose="020F0502020204030204" pitchFamily="34" charset="0"/>
              </a:rPr>
              <a:t>while </a:t>
            </a:r>
            <a:r>
              <a:rPr lang="en-CA" sz="1800" b="0" i="0" u="none" strike="noStrike" baseline="0" dirty="0">
                <a:solidFill>
                  <a:srgbClr val="000000"/>
                </a:solidFill>
                <a:latin typeface="Calibri" panose="020F0502020204030204" pitchFamily="34" charset="0"/>
                <a:cs typeface="Calibri" panose="020F0502020204030204" pitchFamily="34" charset="0"/>
              </a:rPr>
              <a:t>($count &lt; 10) {</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echo $count;	</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$count++;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$count = 0;</a:t>
            </a:r>
          </a:p>
          <a:p>
            <a:pPr algn="l" defTabSz="360000"/>
            <a:endParaRPr lang="en-CA" sz="1800" b="0" i="0" u="none" strike="noStrike" baseline="0" dirty="0">
              <a:solidFill>
                <a:srgbClr val="9A0000"/>
              </a:solidFill>
              <a:latin typeface="Calibri" panose="020F0502020204030204" pitchFamily="34" charset="0"/>
              <a:cs typeface="Calibri" panose="020F0502020204030204" pitchFamily="34" charset="0"/>
            </a:endParaRPr>
          </a:p>
          <a:p>
            <a:pPr algn="l" defTabSz="360000"/>
            <a:r>
              <a:rPr lang="en-CA" sz="1800" b="0" i="0" u="none" strike="noStrike" baseline="0" dirty="0">
                <a:solidFill>
                  <a:srgbClr val="9A0000"/>
                </a:solidFill>
                <a:latin typeface="Calibri" panose="020F0502020204030204" pitchFamily="34" charset="0"/>
                <a:cs typeface="Calibri" panose="020F0502020204030204" pitchFamily="34" charset="0"/>
              </a:rPr>
              <a:t>do </a:t>
            </a:r>
            <a:r>
              <a:rPr lang="en-CA"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echo $count;</a:t>
            </a:r>
          </a:p>
          <a:p>
            <a:pPr algn="l" defTabSz="360000"/>
            <a:r>
              <a:rPr lang="en-US" sz="1800" b="0" i="1" u="none" strike="noStrike" baseline="0" dirty="0">
                <a:solidFill>
                  <a:schemeClr val="tx1"/>
                </a:solidFill>
                <a:latin typeface="Calibri" panose="020F0502020204030204" pitchFamily="34" charset="0"/>
                <a:cs typeface="Calibri" panose="020F0502020204030204" pitchFamily="34" charset="0"/>
              </a:rPr>
              <a:t>	// this one increments the count by 2 each time</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$count = $count + 2;</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a:t>
            </a:r>
            <a:r>
              <a:rPr lang="en-CA" sz="1800" b="0" i="0" u="none" strike="noStrike" baseline="0" dirty="0">
                <a:solidFill>
                  <a:srgbClr val="9A0000"/>
                </a:solidFill>
                <a:latin typeface="Calibri" panose="020F0502020204030204" pitchFamily="34" charset="0"/>
                <a:cs typeface="Calibri" panose="020F0502020204030204" pitchFamily="34" charset="0"/>
              </a:rPr>
              <a:t>while </a:t>
            </a:r>
            <a:r>
              <a:rPr lang="en-CA" sz="1800" b="0" i="0" u="none" strike="noStrike" baseline="0" dirty="0">
                <a:solidFill>
                  <a:srgbClr val="000000"/>
                </a:solidFill>
                <a:latin typeface="Calibri" panose="020F0502020204030204" pitchFamily="34" charset="0"/>
                <a:cs typeface="Calibri" panose="020F0502020204030204" pitchFamily="34" charset="0"/>
              </a:rPr>
              <a:t>($count &lt; 10);</a:t>
            </a:r>
            <a:endParaRPr lang="en-CA" b="0" i="0" u="none" strike="noStrike" baseline="0"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A01F28C-3F52-46A0-BA1F-5EF02A93BB38}"/>
              </a:ext>
            </a:extLst>
          </p:cNvPr>
          <p:cNvSpPr txBox="1"/>
          <p:nvPr/>
        </p:nvSpPr>
        <p:spPr>
          <a:xfrm>
            <a:off x="454027" y="4045272"/>
            <a:ext cx="602866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12.10 </a:t>
            </a:r>
            <a:r>
              <a:rPr lang="en-US" b="0" i="0" u="none" strike="noStrike" baseline="0" dirty="0">
                <a:solidFill>
                  <a:srgbClr val="000000"/>
                </a:solidFill>
                <a:latin typeface="Calibri" panose="020F0502020204030204" pitchFamily="34" charset="0"/>
                <a:cs typeface="Calibri" panose="020F0502020204030204" pitchFamily="34" charset="0"/>
              </a:rPr>
              <a:t>The while loops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55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In this chapter you will learn . . .</a:t>
            </a:r>
            <a:endParaRPr dirty="0"/>
          </a:p>
        </p:txBody>
      </p:sp>
      <p:sp>
        <p:nvSpPr>
          <p:cNvPr id="180" name="Google Shape;180;p29"/>
          <p:cNvSpPr txBox="1">
            <a:spLocks noGrp="1"/>
          </p:cNvSpPr>
          <p:nvPr>
            <p:ph type="body" idx="1"/>
          </p:nvPr>
        </p:nvSpPr>
        <p:spPr>
          <a:xfrm>
            <a:off x="457200" y="1081088"/>
            <a:ext cx="8232900" cy="35325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chemeClr val="tx1"/>
                </a:solidFill>
                <a:latin typeface="+mj-lt"/>
              </a:rPr>
              <a:t>What is server-side development</a:t>
            </a:r>
          </a:p>
          <a:p>
            <a:pPr algn="l"/>
            <a:r>
              <a:rPr lang="en-US" sz="1800" b="0" i="0" u="none" strike="noStrike" baseline="0" dirty="0">
                <a:solidFill>
                  <a:schemeClr val="tx1"/>
                </a:solidFill>
                <a:latin typeface="+mj-lt"/>
              </a:rPr>
              <a:t>PHP language fundamentals</a:t>
            </a:r>
          </a:p>
          <a:p>
            <a:pPr algn="l"/>
            <a:r>
              <a:rPr lang="en-US" sz="1800" b="0" i="0" u="none" strike="noStrike" baseline="0" dirty="0">
                <a:solidFill>
                  <a:schemeClr val="tx1"/>
                </a:solidFill>
                <a:latin typeface="+mj-lt"/>
              </a:rPr>
              <a:t>PHP arrays, objects, and functions</a:t>
            </a:r>
          </a:p>
          <a:p>
            <a:pPr algn="l"/>
            <a:r>
              <a:rPr lang="en-US" sz="1800" b="0" i="0" u="none" strike="noStrike" baseline="0" dirty="0">
                <a:solidFill>
                  <a:schemeClr val="tx1"/>
                </a:solidFill>
                <a:latin typeface="+mj-lt"/>
              </a:rPr>
              <a:t>Using PHP </a:t>
            </a:r>
            <a:r>
              <a:rPr lang="en-US" sz="1800" b="0" i="0" u="none" strike="noStrike" baseline="0" dirty="0" err="1">
                <a:solidFill>
                  <a:schemeClr val="tx1"/>
                </a:solidFill>
                <a:latin typeface="+mj-lt"/>
              </a:rPr>
              <a:t>superglobal</a:t>
            </a:r>
            <a:r>
              <a:rPr lang="en-US" sz="1800" b="0" i="0" u="none" strike="noStrike" baseline="0" dirty="0">
                <a:solidFill>
                  <a:schemeClr val="tx1"/>
                </a:solidFill>
                <a:latin typeface="+mj-lt"/>
              </a:rPr>
              <a:t> arrays to access HTTP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E53C-7F57-4C38-81D4-CFC1C4A0D0EF}"/>
              </a:ext>
            </a:extLst>
          </p:cNvPr>
          <p:cNvSpPr>
            <a:spLocks noGrp="1"/>
          </p:cNvSpPr>
          <p:nvPr>
            <p:ph type="title"/>
          </p:nvPr>
        </p:nvSpPr>
        <p:spPr/>
        <p:txBody>
          <a:bodyPr/>
          <a:lstStyle/>
          <a:p>
            <a:r>
              <a:rPr lang="en-CA" dirty="0"/>
              <a:t>For loops</a:t>
            </a:r>
          </a:p>
        </p:txBody>
      </p:sp>
      <p:sp>
        <p:nvSpPr>
          <p:cNvPr id="4" name="Text Placeholder 2">
            <a:extLst>
              <a:ext uri="{FF2B5EF4-FFF2-40B4-BE49-F238E27FC236}">
                <a16:creationId xmlns:a16="http://schemas.microsoft.com/office/drawing/2014/main" id="{415C52B3-0AB1-4010-8DDE-0699BFA9F99B}"/>
              </a:ext>
            </a:extLst>
          </p:cNvPr>
          <p:cNvSpPr txBox="1">
            <a:spLocks/>
          </p:cNvSpPr>
          <p:nvPr/>
        </p:nvSpPr>
        <p:spPr>
          <a:xfrm>
            <a:off x="457200" y="1081088"/>
            <a:ext cx="8232775" cy="630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marL="114300" indent="0" algn="l">
              <a:buNone/>
            </a:pPr>
            <a:r>
              <a:rPr lang="en-US" sz="1800" b="0" i="0" u="none" strike="noStrike" baseline="0" dirty="0">
                <a:latin typeface="+mj-lt"/>
              </a:rPr>
              <a:t>The for loop in PHP has the same syntax as the for loop in JavaScript that we examined in Chapter 8. For loops contain the same loop initialization, condition, and </a:t>
            </a:r>
            <a:r>
              <a:rPr lang="en-US" sz="1800" b="0" i="0" u="none" strike="noStrike" baseline="0" dirty="0" err="1">
                <a:latin typeface="+mj-lt"/>
              </a:rPr>
              <a:t>postloop</a:t>
            </a:r>
            <a:r>
              <a:rPr lang="en-US" sz="1800" b="0" i="0" u="none" strike="noStrike" baseline="0" dirty="0">
                <a:latin typeface="+mj-lt"/>
              </a:rPr>
              <a:t> operations as in JavaScript.</a:t>
            </a:r>
            <a:endParaRPr lang="en-CA" sz="1400" dirty="0">
              <a:latin typeface="+mj-lt"/>
              <a:cs typeface="Calibri" panose="020F0502020204030204" pitchFamily="34" charset="0"/>
            </a:endParaRPr>
          </a:p>
        </p:txBody>
      </p:sp>
      <p:sp>
        <p:nvSpPr>
          <p:cNvPr id="5" name="TextBox 4" descr="LISTING 4.2 Embedded styles example">
            <a:extLst>
              <a:ext uri="{FF2B5EF4-FFF2-40B4-BE49-F238E27FC236}">
                <a16:creationId xmlns:a16="http://schemas.microsoft.com/office/drawing/2014/main" id="{295CB12B-A4C5-42AC-B3AE-E9583C81E767}"/>
              </a:ext>
            </a:extLst>
          </p:cNvPr>
          <p:cNvSpPr txBox="1"/>
          <p:nvPr/>
        </p:nvSpPr>
        <p:spPr>
          <a:xfrm>
            <a:off x="455612" y="2608701"/>
            <a:ext cx="8232775" cy="1220088"/>
          </a:xfrm>
          <a:prstGeom prst="rect">
            <a:avLst/>
          </a:prstGeom>
          <a:solidFill>
            <a:srgbClr val="E6F0F5"/>
          </a:solidFill>
        </p:spPr>
        <p:txBody>
          <a:bodyPr wrap="square" numCol="2" rtlCol="0">
            <a:noAutofit/>
          </a:bodyPr>
          <a:lstStyle/>
          <a:p>
            <a:pPr algn="l" defTabSz="180000"/>
            <a:r>
              <a:rPr lang="en-US" sz="1600" b="0" i="1" u="none" strike="noStrike" baseline="0" dirty="0">
                <a:solidFill>
                  <a:schemeClr val="tx1"/>
                </a:solidFill>
                <a:latin typeface="Calibri" panose="020F0502020204030204" pitchFamily="34" charset="0"/>
                <a:cs typeface="Calibri" panose="020F0502020204030204" pitchFamily="34" charset="0"/>
              </a:rPr>
              <a:t>// this one increments the value by 5 each time</a:t>
            </a:r>
          </a:p>
          <a:p>
            <a:pPr algn="l" defTabSz="180000"/>
            <a:r>
              <a:rPr lang="en-US" sz="1600" b="0" i="0" u="none" strike="noStrike" baseline="0" dirty="0">
                <a:solidFill>
                  <a:srgbClr val="9A0000"/>
                </a:solidFill>
                <a:latin typeface="Calibri" panose="020F0502020204030204" pitchFamily="34" charset="0"/>
                <a:cs typeface="Calibri" panose="020F0502020204030204" pitchFamily="34" charset="0"/>
              </a:rPr>
              <a:t>for </a:t>
            </a:r>
            <a:r>
              <a:rPr lang="en-US" sz="1600" b="0" i="0" u="none" strike="noStrike" baseline="0" dirty="0">
                <a:solidFill>
                  <a:srgbClr val="000000"/>
                </a:solidFill>
                <a:latin typeface="Calibri" panose="020F0502020204030204" pitchFamily="34" charset="0"/>
                <a:cs typeface="Calibri" panose="020F0502020204030204" pitchFamily="34" charset="0"/>
              </a:rPr>
              <a:t>($count=0; $count &lt; 100; $count+=5) {</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	echo $count;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a:t>
            </a:r>
          </a:p>
          <a:p>
            <a:pPr algn="l" defTabSz="180000"/>
            <a:endParaRPr lang="en-CA" sz="1600" b="0" i="0" u="none" strike="noStrike" baseline="0" dirty="0">
              <a:solidFill>
                <a:srgbClr val="000000"/>
              </a:solidFill>
              <a:latin typeface="Calibri" panose="020F0502020204030204" pitchFamily="34" charset="0"/>
              <a:cs typeface="Calibri" panose="020F0502020204030204" pitchFamily="34" charset="0"/>
            </a:endParaRPr>
          </a:p>
          <a:p>
            <a:pPr algn="l" defTabSz="180000"/>
            <a:r>
              <a:rPr lang="en-US" sz="1600" b="0" i="1" u="none" strike="noStrike" baseline="0" dirty="0">
                <a:solidFill>
                  <a:schemeClr val="tx1"/>
                </a:solidFill>
                <a:latin typeface="Calibri" panose="020F0502020204030204" pitchFamily="34" charset="0"/>
                <a:cs typeface="Calibri" panose="020F0502020204030204" pitchFamily="34" charset="0"/>
              </a:rPr>
              <a:t>// this one increments the count by 1 each time</a:t>
            </a:r>
          </a:p>
          <a:p>
            <a:pPr algn="l" defTabSz="180000"/>
            <a:r>
              <a:rPr lang="en-US" sz="1600" b="0" i="0" u="none" strike="noStrike" baseline="0" dirty="0">
                <a:solidFill>
                  <a:srgbClr val="9A0000"/>
                </a:solidFill>
                <a:latin typeface="Calibri" panose="020F0502020204030204" pitchFamily="34" charset="0"/>
                <a:cs typeface="Calibri" panose="020F0502020204030204" pitchFamily="34" charset="0"/>
              </a:rPr>
              <a:t>for </a:t>
            </a:r>
            <a:r>
              <a:rPr lang="en-US" sz="1600" b="0" i="0" u="none" strike="noStrike" baseline="0" dirty="0">
                <a:solidFill>
                  <a:srgbClr val="000000"/>
                </a:solidFill>
                <a:latin typeface="Calibri" panose="020F0502020204030204" pitchFamily="34" charset="0"/>
                <a:cs typeface="Calibri" panose="020F0502020204030204" pitchFamily="34" charset="0"/>
              </a:rPr>
              <a:t>($count=0; $count &lt; 10; $count++) {</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	echo $count;</a:t>
            </a:r>
          </a:p>
          <a:p>
            <a:pPr algn="l" defTabSz="180000"/>
            <a:r>
              <a:rPr lang="en-CA" sz="16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A01F28C-3F52-46A0-BA1F-5EF02A93BB38}"/>
              </a:ext>
            </a:extLst>
          </p:cNvPr>
          <p:cNvSpPr txBox="1"/>
          <p:nvPr/>
        </p:nvSpPr>
        <p:spPr>
          <a:xfrm>
            <a:off x="455613" y="3908523"/>
            <a:ext cx="602866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12.11 </a:t>
            </a:r>
            <a:r>
              <a:rPr lang="en-US" b="0" i="0" u="none" strike="noStrike" baseline="0" dirty="0">
                <a:solidFill>
                  <a:srgbClr val="000000"/>
                </a:solidFill>
                <a:latin typeface="Calibri" panose="020F0502020204030204" pitchFamily="34" charset="0"/>
                <a:cs typeface="Calibri" panose="020F0502020204030204" pitchFamily="34" charset="0"/>
              </a:rPr>
              <a:t>The for loops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590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8A-3CFA-44C6-AE95-2D477BB31BB6}"/>
              </a:ext>
            </a:extLst>
          </p:cNvPr>
          <p:cNvSpPr>
            <a:spLocks noGrp="1"/>
          </p:cNvSpPr>
          <p:nvPr>
            <p:ph type="title"/>
          </p:nvPr>
        </p:nvSpPr>
        <p:spPr/>
        <p:txBody>
          <a:bodyPr/>
          <a:lstStyle/>
          <a:p>
            <a:r>
              <a:rPr lang="en-CA" sz="3200" dirty="0"/>
              <a:t>Alternate Syntax for Control Structures</a:t>
            </a:r>
          </a:p>
        </p:txBody>
      </p:sp>
      <p:sp>
        <p:nvSpPr>
          <p:cNvPr id="3" name="Text Placeholder 2">
            <a:extLst>
              <a:ext uri="{FF2B5EF4-FFF2-40B4-BE49-F238E27FC236}">
                <a16:creationId xmlns:a16="http://schemas.microsoft.com/office/drawing/2014/main" id="{71296A74-CB3E-4028-B117-E1833D534F3E}"/>
              </a:ext>
            </a:extLst>
          </p:cNvPr>
          <p:cNvSpPr>
            <a:spLocks noGrp="1"/>
          </p:cNvSpPr>
          <p:nvPr>
            <p:ph type="body" idx="1"/>
          </p:nvPr>
        </p:nvSpPr>
        <p:spPr>
          <a:xfrm>
            <a:off x="457200" y="1081088"/>
            <a:ext cx="3487479" cy="3522810"/>
          </a:xfrm>
        </p:spPr>
        <p:txBody>
          <a:bodyPr/>
          <a:lstStyle/>
          <a:p>
            <a:pPr marL="114300" indent="0" algn="l">
              <a:buNone/>
            </a:pPr>
            <a:r>
              <a:rPr lang="en-US" sz="1800" b="0" i="0" u="none" strike="noStrike" baseline="0" dirty="0">
                <a:latin typeface="+mj-lt"/>
              </a:rPr>
              <a:t>PHP has an alternative syntax for most of its control structures. </a:t>
            </a:r>
          </a:p>
          <a:p>
            <a:pPr marL="114300" indent="0" algn="l">
              <a:buNone/>
            </a:pPr>
            <a:r>
              <a:rPr lang="en-US" sz="1800" b="0" i="0" u="none" strike="noStrike" baseline="0" dirty="0">
                <a:latin typeface="+mj-lt"/>
              </a:rPr>
              <a:t>In this alternate syntax, the colon (:) replaces the opening curly bracket, while the closing brace is replaced with endif;, </a:t>
            </a:r>
            <a:r>
              <a:rPr lang="en-US" sz="1800" b="0" i="0" u="none" strike="noStrike" baseline="0" dirty="0" err="1">
                <a:latin typeface="+mj-lt"/>
              </a:rPr>
              <a:t>endwhile</a:t>
            </a:r>
            <a:r>
              <a:rPr lang="en-US" sz="1800" b="0" i="0" u="none" strike="noStrike" baseline="0" dirty="0">
                <a:latin typeface="+mj-lt"/>
              </a:rPr>
              <a:t>;, </a:t>
            </a:r>
            <a:r>
              <a:rPr lang="en-US" sz="1800" b="0" i="0" u="none" strike="noStrike" baseline="0" dirty="0" err="1">
                <a:latin typeface="+mj-lt"/>
              </a:rPr>
              <a:t>endfor</a:t>
            </a:r>
            <a:r>
              <a:rPr lang="en-US" sz="1800" b="0" i="0" u="none" strike="noStrike" baseline="0" dirty="0">
                <a:latin typeface="+mj-lt"/>
              </a:rPr>
              <a:t>;, </a:t>
            </a:r>
            <a:r>
              <a:rPr lang="en-US" sz="1800" b="0" i="0" u="none" strike="noStrike" baseline="0" dirty="0" err="1">
                <a:latin typeface="+mj-lt"/>
              </a:rPr>
              <a:t>endforeach</a:t>
            </a:r>
            <a:r>
              <a:rPr lang="en-US" sz="1800" b="0" i="0" u="none" strike="noStrike" baseline="0" dirty="0">
                <a:latin typeface="+mj-lt"/>
              </a:rPr>
              <a:t>;, or </a:t>
            </a:r>
            <a:r>
              <a:rPr lang="en-US" sz="1800" b="0" i="0" u="none" strike="noStrike" baseline="0" dirty="0" err="1">
                <a:latin typeface="+mj-lt"/>
              </a:rPr>
              <a:t>endswitch</a:t>
            </a:r>
            <a:r>
              <a:rPr lang="en-US" sz="1800" b="0" i="0" u="none" strike="noStrike" baseline="0" dirty="0">
                <a:latin typeface="+mj-lt"/>
              </a:rPr>
              <a:t>;.</a:t>
            </a:r>
            <a:endParaRPr lang="en-CA" dirty="0">
              <a:latin typeface="+mj-lt"/>
            </a:endParaRPr>
          </a:p>
        </p:txBody>
      </p:sp>
      <p:sp>
        <p:nvSpPr>
          <p:cNvPr id="4" name="TextBox 3" descr="LISTING 4.2 Embedded styles example">
            <a:extLst>
              <a:ext uri="{FF2B5EF4-FFF2-40B4-BE49-F238E27FC236}">
                <a16:creationId xmlns:a16="http://schemas.microsoft.com/office/drawing/2014/main" id="{42154754-36DE-4180-AF75-56EB681F2CAF}"/>
              </a:ext>
            </a:extLst>
          </p:cNvPr>
          <p:cNvSpPr txBox="1"/>
          <p:nvPr/>
        </p:nvSpPr>
        <p:spPr>
          <a:xfrm>
            <a:off x="4572000" y="1234893"/>
            <a:ext cx="4114800" cy="1607600"/>
          </a:xfrm>
          <a:prstGeom prst="rect">
            <a:avLst/>
          </a:prstGeom>
          <a:solidFill>
            <a:srgbClr val="E6F0F5"/>
          </a:solidFill>
        </p:spPr>
        <p:txBody>
          <a:bodyPr wrap="square" numCol="1" rtlCol="0">
            <a:noAutofit/>
          </a:bodyPr>
          <a:lstStyle/>
          <a:p>
            <a:pPr algn="l"/>
            <a:r>
              <a:rPr lang="en-CA" b="0" i="0" u="none" strike="noStrike" baseline="0" dirty="0">
                <a:solidFill>
                  <a:srgbClr val="000000"/>
                </a:solidFill>
                <a:latin typeface="Calibri" panose="020F0502020204030204" pitchFamily="34" charset="0"/>
                <a:cs typeface="Calibri" panose="020F0502020204030204" pitchFamily="34" charset="0"/>
              </a:rPr>
              <a:t>&lt;?php </a:t>
            </a:r>
            <a:r>
              <a:rPr lang="en-CA" b="0" i="0" u="none" strike="noStrike" baseline="0" dirty="0">
                <a:solidFill>
                  <a:srgbClr val="9A0000"/>
                </a:solidFill>
                <a:latin typeface="Calibri" panose="020F0502020204030204" pitchFamily="34" charset="0"/>
                <a:cs typeface="Calibri" panose="020F0502020204030204" pitchFamily="34" charset="0"/>
              </a:rPr>
              <a:t>if ($</a:t>
            </a:r>
            <a:r>
              <a:rPr lang="en-CA" b="0" i="0" u="none" strike="noStrike" baseline="0" dirty="0" err="1">
                <a:solidFill>
                  <a:srgbClr val="9A0000"/>
                </a:solidFill>
                <a:latin typeface="Calibri" panose="020F0502020204030204" pitchFamily="34" charset="0"/>
                <a:cs typeface="Calibri" panose="020F0502020204030204" pitchFamily="34" charset="0"/>
              </a:rPr>
              <a:t>userStatus</a:t>
            </a:r>
            <a:r>
              <a:rPr lang="en-CA" b="0" i="0" u="none" strike="noStrike" baseline="0" dirty="0">
                <a:solidFill>
                  <a:srgbClr val="9A0000"/>
                </a:solidFill>
                <a:latin typeface="Calibri" panose="020F0502020204030204" pitchFamily="34" charset="0"/>
                <a:cs typeface="Calibri" panose="020F0502020204030204" pitchFamily="34" charset="0"/>
              </a:rPr>
              <a:t> == "</a:t>
            </a:r>
            <a:r>
              <a:rPr lang="en-CA" b="0" i="0" u="none" strike="noStrike" baseline="0" dirty="0" err="1">
                <a:solidFill>
                  <a:srgbClr val="9A0000"/>
                </a:solidFill>
                <a:latin typeface="Calibri" panose="020F0502020204030204" pitchFamily="34" charset="0"/>
                <a:cs typeface="Calibri" panose="020F0502020204030204" pitchFamily="34" charset="0"/>
              </a:rPr>
              <a:t>loggedin</a:t>
            </a:r>
            <a:r>
              <a:rPr lang="en-CA" b="0" i="0" u="none" strike="noStrike" baseline="0" dirty="0">
                <a:solidFill>
                  <a:srgbClr val="9A0000"/>
                </a:solidFill>
                <a:latin typeface="Calibri" panose="020F0502020204030204" pitchFamily="34" charset="0"/>
                <a:cs typeface="Calibri" panose="020F0502020204030204" pitchFamily="34" charset="0"/>
              </a:rPr>
              <a:t>") : </a:t>
            </a:r>
            <a:r>
              <a:rPr lang="en-CA" b="0" i="0" u="none" strike="noStrike" baseline="0" dirty="0">
                <a:solidFill>
                  <a:srgbClr val="000000"/>
                </a:solidFill>
                <a:latin typeface="Calibri" panose="020F0502020204030204" pitchFamily="34" charset="0"/>
                <a:cs typeface="Calibri" panose="020F0502020204030204" pitchFamily="34" charset="0"/>
              </a:rPr>
              <a:t>?&gt;</a:t>
            </a:r>
          </a:p>
          <a:p>
            <a:pPr algn="l"/>
            <a:r>
              <a:rPr lang="en-US" b="0" i="0" u="none" strike="noStrike" baseline="0" dirty="0">
                <a:solidFill>
                  <a:srgbClr val="000000"/>
                </a:solidFill>
                <a:latin typeface="Calibri" panose="020F0502020204030204" pitchFamily="34" charset="0"/>
                <a:cs typeface="Calibri" panose="020F0502020204030204" pitchFamily="34" charset="0"/>
              </a:rPr>
              <a:t>	&lt;a </a:t>
            </a:r>
            <a:r>
              <a:rPr lang="en-US" b="0" i="0" u="none" strike="noStrike" baseline="0" dirty="0" err="1">
                <a:solidFill>
                  <a:srgbClr val="000000"/>
                </a:solidFill>
                <a:latin typeface="Calibri" panose="020F0502020204030204" pitchFamily="34" charset="0"/>
                <a:cs typeface="Calibri" panose="020F0502020204030204" pitchFamily="34" charset="0"/>
              </a:rPr>
              <a:t>href</a:t>
            </a:r>
            <a:r>
              <a:rPr lang="en-US" b="0" i="0" u="none" strike="noStrike" baseline="0" dirty="0">
                <a:solidFill>
                  <a:srgbClr val="000000"/>
                </a:solidFill>
                <a:latin typeface="Calibri" panose="020F0502020204030204" pitchFamily="34" charset="0"/>
                <a:cs typeface="Calibri" panose="020F0502020204030204" pitchFamily="34" charset="0"/>
              </a:rPr>
              <a:t>="</a:t>
            </a:r>
            <a:r>
              <a:rPr lang="en-US" b="0" i="0" u="none" strike="noStrike" baseline="0" dirty="0" err="1">
                <a:solidFill>
                  <a:srgbClr val="000000"/>
                </a:solidFill>
                <a:latin typeface="Calibri" panose="020F0502020204030204" pitchFamily="34" charset="0"/>
                <a:cs typeface="Calibri" panose="020F0502020204030204" pitchFamily="34" charset="0"/>
              </a:rPr>
              <a:t>account.php</a:t>
            </a:r>
            <a:r>
              <a:rPr lang="en-US" b="0" i="0" u="none" strike="noStrike" baseline="0" dirty="0">
                <a:solidFill>
                  <a:srgbClr val="000000"/>
                </a:solidFill>
                <a:latin typeface="Calibri" panose="020F0502020204030204" pitchFamily="34" charset="0"/>
                <a:cs typeface="Calibri" panose="020F0502020204030204" pitchFamily="34" charset="0"/>
              </a:rPr>
              <a:t>"&gt;Account&lt;/a&gt;</a:t>
            </a:r>
          </a:p>
          <a:p>
            <a:pPr algn="l"/>
            <a:r>
              <a:rPr lang="pt-BR" b="0" i="0" u="none" strike="noStrike" baseline="0" dirty="0">
                <a:solidFill>
                  <a:srgbClr val="000000"/>
                </a:solidFill>
                <a:latin typeface="Calibri" panose="020F0502020204030204" pitchFamily="34" charset="0"/>
                <a:cs typeface="Calibri" panose="020F0502020204030204" pitchFamily="34" charset="0"/>
              </a:rPr>
              <a:t>	&lt;a href="logout.php"&gt;Logout&lt;/a&gt;</a:t>
            </a:r>
          </a:p>
          <a:p>
            <a:pPr algn="l"/>
            <a:r>
              <a:rPr lang="en-CA" b="0" i="0" u="none" strike="noStrike" baseline="0" dirty="0">
                <a:solidFill>
                  <a:srgbClr val="000000"/>
                </a:solidFill>
                <a:latin typeface="Calibri" panose="020F0502020204030204" pitchFamily="34" charset="0"/>
                <a:cs typeface="Calibri" panose="020F0502020204030204" pitchFamily="34" charset="0"/>
              </a:rPr>
              <a:t>&lt;?php </a:t>
            </a:r>
            <a:r>
              <a:rPr lang="en-CA" b="0" i="0" u="none" strike="noStrike" baseline="0" dirty="0">
                <a:solidFill>
                  <a:srgbClr val="9A0000"/>
                </a:solidFill>
                <a:latin typeface="Calibri" panose="020F0502020204030204" pitchFamily="34" charset="0"/>
                <a:cs typeface="Calibri" panose="020F0502020204030204" pitchFamily="34" charset="0"/>
              </a:rPr>
              <a:t>else : </a:t>
            </a:r>
            <a:r>
              <a:rPr lang="en-CA" b="0" i="0" u="none" strike="noStrike" baseline="0" dirty="0">
                <a:solidFill>
                  <a:srgbClr val="000000"/>
                </a:solidFill>
                <a:latin typeface="Calibri" panose="020F0502020204030204" pitchFamily="34" charset="0"/>
                <a:cs typeface="Calibri" panose="020F0502020204030204" pitchFamily="34" charset="0"/>
              </a:rPr>
              <a:t>?&gt;</a:t>
            </a:r>
          </a:p>
          <a:p>
            <a:pPr algn="l"/>
            <a:r>
              <a:rPr lang="en-CA" b="0" i="0" u="none" strike="noStrike" baseline="0" dirty="0">
                <a:solidFill>
                  <a:srgbClr val="000000"/>
                </a:solidFill>
                <a:latin typeface="Calibri" panose="020F0502020204030204" pitchFamily="34" charset="0"/>
                <a:cs typeface="Calibri" panose="020F0502020204030204" pitchFamily="34" charset="0"/>
              </a:rPr>
              <a:t>	&lt;a </a:t>
            </a:r>
            <a:r>
              <a:rPr lang="en-CA" b="0" i="0" u="none" strike="noStrike" baseline="0" dirty="0" err="1">
                <a:solidFill>
                  <a:srgbClr val="000000"/>
                </a:solidFill>
                <a:latin typeface="Calibri" panose="020F0502020204030204" pitchFamily="34" charset="0"/>
                <a:cs typeface="Calibri" panose="020F0502020204030204" pitchFamily="34" charset="0"/>
              </a:rPr>
              <a:t>href</a:t>
            </a:r>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err="1">
                <a:solidFill>
                  <a:srgbClr val="000000"/>
                </a:solidFill>
                <a:latin typeface="Calibri" panose="020F0502020204030204" pitchFamily="34" charset="0"/>
                <a:cs typeface="Calibri" panose="020F0502020204030204" pitchFamily="34" charset="0"/>
              </a:rPr>
              <a:t>login.php</a:t>
            </a:r>
            <a:r>
              <a:rPr lang="en-CA" b="0" i="0" u="none" strike="noStrike" baseline="0" dirty="0">
                <a:solidFill>
                  <a:srgbClr val="000000"/>
                </a:solidFill>
                <a:latin typeface="Calibri" panose="020F0502020204030204" pitchFamily="34" charset="0"/>
                <a:cs typeface="Calibri" panose="020F0502020204030204" pitchFamily="34" charset="0"/>
              </a:rPr>
              <a:t>"&gt;Login&lt;/a&gt;</a:t>
            </a:r>
          </a:p>
          <a:p>
            <a:pPr algn="l"/>
            <a:r>
              <a:rPr lang="en-CA" b="0" i="0" u="none" strike="noStrike" baseline="0" dirty="0">
                <a:solidFill>
                  <a:srgbClr val="000000"/>
                </a:solidFill>
                <a:latin typeface="Calibri" panose="020F0502020204030204" pitchFamily="34" charset="0"/>
                <a:cs typeface="Calibri" panose="020F0502020204030204" pitchFamily="34" charset="0"/>
              </a:rPr>
              <a:t>	&lt;a </a:t>
            </a:r>
            <a:r>
              <a:rPr lang="en-CA" b="0" i="0" u="none" strike="noStrike" baseline="0" dirty="0" err="1">
                <a:solidFill>
                  <a:srgbClr val="000000"/>
                </a:solidFill>
                <a:latin typeface="Calibri" panose="020F0502020204030204" pitchFamily="34" charset="0"/>
                <a:cs typeface="Calibri" panose="020F0502020204030204" pitchFamily="34" charset="0"/>
              </a:rPr>
              <a:t>href</a:t>
            </a:r>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err="1">
                <a:solidFill>
                  <a:srgbClr val="000000"/>
                </a:solidFill>
                <a:latin typeface="Calibri" panose="020F0502020204030204" pitchFamily="34" charset="0"/>
                <a:cs typeface="Calibri" panose="020F0502020204030204" pitchFamily="34" charset="0"/>
              </a:rPr>
              <a:t>register.php</a:t>
            </a:r>
            <a:r>
              <a:rPr lang="en-CA" b="0" i="0" u="none" strike="noStrike" baseline="0" dirty="0">
                <a:solidFill>
                  <a:srgbClr val="000000"/>
                </a:solidFill>
                <a:latin typeface="Calibri" panose="020F0502020204030204" pitchFamily="34" charset="0"/>
                <a:cs typeface="Calibri" panose="020F0502020204030204" pitchFamily="34" charset="0"/>
              </a:rPr>
              <a:t>"&gt;Register&lt;/a&gt;</a:t>
            </a:r>
          </a:p>
          <a:p>
            <a:pPr algn="l"/>
            <a:r>
              <a:rPr lang="en-CA" b="0" i="0" u="none" strike="noStrike" baseline="0" dirty="0">
                <a:solidFill>
                  <a:srgbClr val="000000"/>
                </a:solidFill>
                <a:latin typeface="Calibri" panose="020F0502020204030204" pitchFamily="34" charset="0"/>
                <a:cs typeface="Calibri" panose="020F0502020204030204" pitchFamily="34" charset="0"/>
              </a:rPr>
              <a:t>&lt;?php </a:t>
            </a:r>
            <a:r>
              <a:rPr lang="en-CA" b="0" i="0" u="none" strike="noStrike" baseline="0" dirty="0">
                <a:solidFill>
                  <a:srgbClr val="9A0000"/>
                </a:solidFill>
                <a:latin typeface="Calibri" panose="020F0502020204030204" pitchFamily="34" charset="0"/>
                <a:cs typeface="Calibri" panose="020F0502020204030204" pitchFamily="34" charset="0"/>
              </a:rPr>
              <a:t>endif; </a:t>
            </a:r>
            <a:r>
              <a:rPr lang="en-CA" b="0" i="0" u="none" strike="noStrike" baseline="0" dirty="0">
                <a:solidFill>
                  <a:srgbClr val="000000"/>
                </a:solidFill>
                <a:latin typeface="Calibri" panose="020F0502020204030204" pitchFamily="34" charset="0"/>
                <a:cs typeface="Calibri" panose="020F0502020204030204" pitchFamily="34" charset="0"/>
              </a:rPr>
              <a:t>?&gt;</a:t>
            </a:r>
          </a:p>
        </p:txBody>
      </p:sp>
      <p:sp>
        <p:nvSpPr>
          <p:cNvPr id="5" name="TextBox 4">
            <a:extLst>
              <a:ext uri="{FF2B5EF4-FFF2-40B4-BE49-F238E27FC236}">
                <a16:creationId xmlns:a16="http://schemas.microsoft.com/office/drawing/2014/main" id="{619CCDF0-3C33-4351-B634-969C606E926F}"/>
              </a:ext>
            </a:extLst>
          </p:cNvPr>
          <p:cNvSpPr txBox="1"/>
          <p:nvPr/>
        </p:nvSpPr>
        <p:spPr>
          <a:xfrm>
            <a:off x="4572001" y="2842493"/>
            <a:ext cx="411480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12.12 </a:t>
            </a:r>
            <a:r>
              <a:rPr lang="en-US" b="0" i="0" u="none" strike="noStrike" baseline="0" dirty="0">
                <a:solidFill>
                  <a:srgbClr val="000000"/>
                </a:solidFill>
                <a:latin typeface="Calibri" panose="020F0502020204030204" pitchFamily="34" charset="0"/>
                <a:cs typeface="Calibri" panose="020F0502020204030204" pitchFamily="34" charset="0"/>
              </a:rPr>
              <a:t>Alternate syntax for control structures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808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7641-1177-4D5D-A524-7BE3701AB708}"/>
              </a:ext>
            </a:extLst>
          </p:cNvPr>
          <p:cNvSpPr>
            <a:spLocks noGrp="1"/>
          </p:cNvSpPr>
          <p:nvPr>
            <p:ph type="title"/>
          </p:nvPr>
        </p:nvSpPr>
        <p:spPr/>
        <p:txBody>
          <a:bodyPr/>
          <a:lstStyle/>
          <a:p>
            <a:r>
              <a:rPr lang="en-CA" dirty="0"/>
              <a:t>Include Files</a:t>
            </a:r>
          </a:p>
        </p:txBody>
      </p:sp>
      <p:sp>
        <p:nvSpPr>
          <p:cNvPr id="3" name="Text Placeholder 2">
            <a:extLst>
              <a:ext uri="{FF2B5EF4-FFF2-40B4-BE49-F238E27FC236}">
                <a16:creationId xmlns:a16="http://schemas.microsoft.com/office/drawing/2014/main" id="{18287DDA-A7C4-42A0-8979-2D2EBC1D7530}"/>
              </a:ext>
            </a:extLst>
          </p:cNvPr>
          <p:cNvSpPr>
            <a:spLocks noGrp="1"/>
          </p:cNvSpPr>
          <p:nvPr>
            <p:ph type="body" idx="1"/>
          </p:nvPr>
        </p:nvSpPr>
        <p:spPr>
          <a:xfrm>
            <a:off x="457201" y="1081088"/>
            <a:ext cx="3678864" cy="3575972"/>
          </a:xfrm>
        </p:spPr>
        <p:txBody>
          <a:bodyPr/>
          <a:lstStyle/>
          <a:p>
            <a:pPr marL="114300" indent="0" algn="l">
              <a:buNone/>
            </a:pPr>
            <a:r>
              <a:rPr lang="en-US" sz="1800" b="0" i="0" u="none" strike="noStrike" baseline="0" dirty="0">
                <a:latin typeface="+mj-lt"/>
              </a:rPr>
              <a:t>PHP has </a:t>
            </a:r>
            <a:r>
              <a:rPr lang="en-US" sz="1800" dirty="0">
                <a:latin typeface="+mj-lt"/>
              </a:rPr>
              <a:t>the </a:t>
            </a:r>
            <a:r>
              <a:rPr lang="en-US" sz="1800" b="0" i="0" u="none" strike="noStrike" baseline="0" dirty="0">
                <a:latin typeface="+mj-lt"/>
              </a:rPr>
              <a:t>ability to include or insert content from one file into another. Include files provide a mechanism for reusing both markup and PHP code</a:t>
            </a:r>
          </a:p>
          <a:p>
            <a:pPr marL="114300" indent="0" algn="l">
              <a:buNone/>
            </a:pPr>
            <a:endParaRPr lang="en-US" sz="1800" dirty="0">
              <a:latin typeface="+mj-lt"/>
            </a:endParaRPr>
          </a:p>
          <a:p>
            <a:pPr marL="114300" indent="0">
              <a:spcBef>
                <a:spcPts val="600"/>
              </a:spcBef>
              <a:buNone/>
            </a:pPr>
            <a:r>
              <a:rPr lang="en-CA" sz="1800" b="0" i="0" u="none" strike="noStrike" baseline="0" dirty="0">
                <a:solidFill>
                  <a:srgbClr val="9A0000"/>
                </a:solidFill>
                <a:latin typeface="Calibri" panose="020F0502020204030204" pitchFamily="34" charset="0"/>
                <a:cs typeface="Calibri" panose="020F0502020204030204" pitchFamily="34" charset="0"/>
              </a:rPr>
              <a:t>include </a:t>
            </a:r>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somefile.php</a:t>
            </a:r>
            <a:r>
              <a:rPr lang="en-CA" sz="1800" b="0" i="0" u="none" strike="noStrike" baseline="0" dirty="0">
                <a:solidFill>
                  <a:srgbClr val="000000"/>
                </a:solidFill>
                <a:latin typeface="Calibri" panose="020F0502020204030204" pitchFamily="34" charset="0"/>
                <a:cs typeface="Calibri" panose="020F0502020204030204" pitchFamily="34" charset="0"/>
              </a:rPr>
              <a:t>";</a:t>
            </a:r>
          </a:p>
          <a:p>
            <a:pPr marL="114300" indent="0">
              <a:spcBef>
                <a:spcPts val="600"/>
              </a:spcBef>
              <a:buNone/>
            </a:pPr>
            <a:r>
              <a:rPr lang="en-CA" sz="1800" b="0" i="0" u="none" strike="noStrike" baseline="0" dirty="0" err="1">
                <a:solidFill>
                  <a:srgbClr val="9A0000"/>
                </a:solidFill>
                <a:latin typeface="Calibri" panose="020F0502020204030204" pitchFamily="34" charset="0"/>
                <a:cs typeface="Calibri" panose="020F0502020204030204" pitchFamily="34" charset="0"/>
              </a:rPr>
              <a:t>include_once</a:t>
            </a:r>
            <a:r>
              <a:rPr lang="en-CA" sz="1800" b="0" i="0" u="none" strike="noStrike" baseline="0" dirty="0">
                <a:solidFill>
                  <a:srgbClr val="9A0000"/>
                </a:solidFill>
                <a:latin typeface="Calibri" panose="020F0502020204030204" pitchFamily="34" charset="0"/>
                <a:cs typeface="Calibri" panose="020F0502020204030204" pitchFamily="34" charset="0"/>
              </a:rPr>
              <a:t> </a:t>
            </a:r>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somefile.php</a:t>
            </a:r>
            <a:r>
              <a:rPr lang="en-CA" sz="1800" b="0" i="0" u="none" strike="noStrike" baseline="0" dirty="0">
                <a:solidFill>
                  <a:srgbClr val="000000"/>
                </a:solidFill>
                <a:latin typeface="Calibri" panose="020F0502020204030204" pitchFamily="34" charset="0"/>
                <a:cs typeface="Calibri" panose="020F0502020204030204" pitchFamily="34" charset="0"/>
              </a:rPr>
              <a:t>";</a:t>
            </a:r>
          </a:p>
          <a:p>
            <a:pPr marL="114300" indent="0">
              <a:spcBef>
                <a:spcPts val="600"/>
              </a:spcBef>
              <a:buNone/>
            </a:pPr>
            <a:r>
              <a:rPr lang="en-CA" sz="1800" b="0" i="0" u="none" strike="noStrike" baseline="0" dirty="0">
                <a:solidFill>
                  <a:srgbClr val="9A0000"/>
                </a:solidFill>
                <a:latin typeface="Calibri" panose="020F0502020204030204" pitchFamily="34" charset="0"/>
                <a:cs typeface="Calibri" panose="020F0502020204030204" pitchFamily="34" charset="0"/>
              </a:rPr>
              <a:t>require </a:t>
            </a:r>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somefile.php</a:t>
            </a:r>
            <a:r>
              <a:rPr lang="en-CA" sz="1800" b="0" i="0" u="none" strike="noStrike" baseline="0" dirty="0">
                <a:solidFill>
                  <a:srgbClr val="000000"/>
                </a:solidFill>
                <a:latin typeface="Calibri" panose="020F0502020204030204" pitchFamily="34" charset="0"/>
                <a:cs typeface="Calibri" panose="020F0502020204030204" pitchFamily="34" charset="0"/>
              </a:rPr>
              <a:t>";</a:t>
            </a:r>
          </a:p>
          <a:p>
            <a:pPr marL="114300" indent="0">
              <a:spcBef>
                <a:spcPts val="600"/>
              </a:spcBef>
              <a:buNone/>
            </a:pPr>
            <a:r>
              <a:rPr lang="en-CA" sz="1800" b="0" i="0" u="none" strike="noStrike" baseline="0" dirty="0" err="1">
                <a:solidFill>
                  <a:srgbClr val="9A0000"/>
                </a:solidFill>
                <a:latin typeface="Calibri" panose="020F0502020204030204" pitchFamily="34" charset="0"/>
                <a:cs typeface="Calibri" panose="020F0502020204030204" pitchFamily="34" charset="0"/>
              </a:rPr>
              <a:t>require_once</a:t>
            </a:r>
            <a:r>
              <a:rPr lang="en-CA" sz="1800" b="0" i="0" u="none" strike="noStrike" baseline="0" dirty="0">
                <a:solidFill>
                  <a:srgbClr val="9A0000"/>
                </a:solidFill>
                <a:latin typeface="Calibri" panose="020F0502020204030204" pitchFamily="34" charset="0"/>
                <a:cs typeface="Calibri" panose="020F0502020204030204" pitchFamily="34" charset="0"/>
              </a:rPr>
              <a:t> </a:t>
            </a:r>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somefile.php</a:t>
            </a:r>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dirty="0">
              <a:latin typeface="Calibri" panose="020F0502020204030204" pitchFamily="34" charset="0"/>
              <a:cs typeface="Calibri" panose="020F0502020204030204" pitchFamily="34" charset="0"/>
            </a:endParaRPr>
          </a:p>
        </p:txBody>
      </p:sp>
      <p:pic>
        <p:nvPicPr>
          <p:cNvPr id="5" name="Picture 4" descr="FIGURE 12.9 The include files">
            <a:extLst>
              <a:ext uri="{FF2B5EF4-FFF2-40B4-BE49-F238E27FC236}">
                <a16:creationId xmlns:a16="http://schemas.microsoft.com/office/drawing/2014/main" id="{0F1AFC22-E2F2-43F1-A243-9EC9CE35F64B}"/>
              </a:ext>
            </a:extLst>
          </p:cNvPr>
          <p:cNvPicPr>
            <a:picLocks noChangeAspect="1"/>
          </p:cNvPicPr>
          <p:nvPr/>
        </p:nvPicPr>
        <p:blipFill>
          <a:blip r:embed="rId2"/>
          <a:stretch>
            <a:fillRect/>
          </a:stretch>
        </p:blipFill>
        <p:spPr>
          <a:xfrm>
            <a:off x="4242391" y="1865218"/>
            <a:ext cx="4109982" cy="2250822"/>
          </a:xfrm>
          <a:prstGeom prst="rect">
            <a:avLst/>
          </a:prstGeom>
        </p:spPr>
      </p:pic>
    </p:spTree>
    <p:extLst>
      <p:ext uri="{BB962C8B-B14F-4D97-AF65-F5344CB8AC3E}">
        <p14:creationId xmlns:p14="http://schemas.microsoft.com/office/powerpoint/2010/main" val="396076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DC63-1A6D-48F4-BD4D-535F107C185F}"/>
              </a:ext>
            </a:extLst>
          </p:cNvPr>
          <p:cNvSpPr>
            <a:spLocks noGrp="1"/>
          </p:cNvSpPr>
          <p:nvPr>
            <p:ph type="title"/>
          </p:nvPr>
        </p:nvSpPr>
        <p:spPr/>
        <p:txBody>
          <a:bodyPr/>
          <a:lstStyle/>
          <a:p>
            <a:r>
              <a:rPr lang="en-CA" dirty="0"/>
              <a:t>Functions	</a:t>
            </a:r>
          </a:p>
        </p:txBody>
      </p:sp>
      <p:sp>
        <p:nvSpPr>
          <p:cNvPr id="3" name="Text Placeholder 2">
            <a:extLst>
              <a:ext uri="{FF2B5EF4-FFF2-40B4-BE49-F238E27FC236}">
                <a16:creationId xmlns:a16="http://schemas.microsoft.com/office/drawing/2014/main" id="{CEC8D753-915C-4ADF-A789-DBB62AEEE8C4}"/>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Just like with JavaScript, a </a:t>
            </a:r>
            <a:r>
              <a:rPr lang="en-US" sz="1800" b="1" i="0" u="none" strike="noStrike" baseline="0" dirty="0">
                <a:solidFill>
                  <a:srgbClr val="009A9A"/>
                </a:solidFill>
                <a:latin typeface="+mj-lt"/>
              </a:rPr>
              <a:t>function </a:t>
            </a:r>
            <a:r>
              <a:rPr lang="en-US" sz="1800" b="0" i="0" u="none" strike="noStrike" baseline="0" dirty="0">
                <a:solidFill>
                  <a:srgbClr val="000000"/>
                </a:solidFill>
                <a:latin typeface="+mj-lt"/>
              </a:rPr>
              <a:t>in PHP contains a small bit of code that </a:t>
            </a:r>
            <a:r>
              <a:rPr lang="en-CA" sz="1800" b="0" i="0" u="none" strike="noStrike" baseline="0" dirty="0">
                <a:solidFill>
                  <a:srgbClr val="000000"/>
                </a:solidFill>
                <a:latin typeface="+mj-lt"/>
              </a:rPr>
              <a:t>accomplishes one thing.</a:t>
            </a:r>
          </a:p>
          <a:p>
            <a:pPr algn="l"/>
            <a:r>
              <a:rPr lang="en-US" sz="1800" b="0" i="0" u="none" strike="noStrike" baseline="0" dirty="0">
                <a:solidFill>
                  <a:srgbClr val="000000"/>
                </a:solidFill>
                <a:latin typeface="+mj-lt"/>
              </a:rPr>
              <a:t>A </a:t>
            </a:r>
            <a:r>
              <a:rPr lang="en-US" sz="1800" b="1" i="0" u="none" strike="noStrike" baseline="0" dirty="0">
                <a:solidFill>
                  <a:srgbClr val="009A9A"/>
                </a:solidFill>
                <a:latin typeface="+mj-lt"/>
              </a:rPr>
              <a:t>user-defined function </a:t>
            </a:r>
            <a:r>
              <a:rPr lang="en-US" sz="1800" b="0" i="0" u="none" strike="noStrike" baseline="0" dirty="0">
                <a:solidFill>
                  <a:srgbClr val="000000"/>
                </a:solidFill>
                <a:latin typeface="+mj-lt"/>
              </a:rPr>
              <a:t>is one that you, the programmer, define. </a:t>
            </a:r>
          </a:p>
          <a:p>
            <a:pPr algn="l"/>
            <a:r>
              <a:rPr lang="en-US" sz="1800" b="0" i="0" u="none" strike="noStrike" baseline="0" dirty="0">
                <a:solidFill>
                  <a:srgbClr val="000000"/>
                </a:solidFill>
                <a:latin typeface="+mj-lt"/>
              </a:rPr>
              <a:t>A </a:t>
            </a:r>
            <a:r>
              <a:rPr lang="en-US" sz="1800" b="1" i="0" u="none" strike="noStrike" baseline="0" dirty="0">
                <a:solidFill>
                  <a:srgbClr val="009A9A"/>
                </a:solidFill>
                <a:latin typeface="+mj-lt"/>
              </a:rPr>
              <a:t>built-in function </a:t>
            </a:r>
            <a:r>
              <a:rPr lang="en-US" sz="1800" b="0" i="0" u="none" strike="noStrike" baseline="0" dirty="0">
                <a:solidFill>
                  <a:srgbClr val="000000"/>
                </a:solidFill>
                <a:latin typeface="+mj-lt"/>
              </a:rPr>
              <a:t>is one of the functions that come with the PHP environment (or with one </a:t>
            </a:r>
            <a:r>
              <a:rPr lang="en-CA" sz="1800" b="0" i="0" u="none" strike="noStrike" baseline="0" dirty="0">
                <a:solidFill>
                  <a:srgbClr val="000000"/>
                </a:solidFill>
                <a:latin typeface="+mj-lt"/>
              </a:rPr>
              <a:t>of its extensions).</a:t>
            </a:r>
            <a:endParaRPr lang="en-CA" dirty="0">
              <a:latin typeface="+mj-lt"/>
            </a:endParaRPr>
          </a:p>
        </p:txBody>
      </p:sp>
    </p:spTree>
    <p:extLst>
      <p:ext uri="{BB962C8B-B14F-4D97-AF65-F5344CB8AC3E}">
        <p14:creationId xmlns:p14="http://schemas.microsoft.com/office/powerpoint/2010/main" val="211025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D5EE-80CA-4D53-8538-910989B5FA16}"/>
              </a:ext>
            </a:extLst>
          </p:cNvPr>
          <p:cNvSpPr>
            <a:spLocks noGrp="1"/>
          </p:cNvSpPr>
          <p:nvPr>
            <p:ph type="title"/>
          </p:nvPr>
        </p:nvSpPr>
        <p:spPr/>
        <p:txBody>
          <a:bodyPr/>
          <a:lstStyle/>
          <a:p>
            <a:r>
              <a:rPr lang="en-CA" dirty="0"/>
              <a:t>Function Syntax</a:t>
            </a:r>
          </a:p>
        </p:txBody>
      </p:sp>
      <p:sp>
        <p:nvSpPr>
          <p:cNvPr id="3" name="Text Placeholder 2">
            <a:extLst>
              <a:ext uri="{FF2B5EF4-FFF2-40B4-BE49-F238E27FC236}">
                <a16:creationId xmlns:a16="http://schemas.microsoft.com/office/drawing/2014/main" id="{5E95BCAB-6049-4E9C-BAC3-53BD690BE9C0}"/>
              </a:ext>
            </a:extLst>
          </p:cNvPr>
          <p:cNvSpPr>
            <a:spLocks noGrp="1"/>
          </p:cNvSpPr>
          <p:nvPr>
            <p:ph type="body" idx="1"/>
          </p:nvPr>
        </p:nvSpPr>
        <p:spPr/>
        <p:txBody>
          <a:bodyPr/>
          <a:lstStyle/>
          <a:p>
            <a:pPr marL="114300" indent="0">
              <a:buNone/>
            </a:pPr>
            <a:r>
              <a:rPr lang="en-US" sz="1800" b="0" i="0" u="none" strike="noStrike" baseline="0" dirty="0">
                <a:latin typeface="SabonLTPro-Roman"/>
              </a:rPr>
              <a:t>Functions can return values to the caller, or not return a value.</a:t>
            </a:r>
          </a:p>
          <a:p>
            <a:pPr marL="114300" indent="0" algn="l">
              <a:buNone/>
            </a:pPr>
            <a:r>
              <a:rPr lang="en-CA" sz="1800" b="0" i="0" u="none" strike="noStrike" baseline="0" dirty="0">
                <a:latin typeface="SabonLTPro-Roman"/>
              </a:rPr>
              <a:t>They can be </a:t>
            </a:r>
            <a:r>
              <a:rPr lang="en-US" sz="1800" b="0" i="0" u="none" strike="noStrike" baseline="0" dirty="0">
                <a:latin typeface="SabonLTPro-Roman"/>
              </a:rPr>
              <a:t>set up to take or not take parameters.</a:t>
            </a:r>
          </a:p>
          <a:p>
            <a:pPr marL="114300" indent="0" algn="l">
              <a:buNone/>
            </a:pPr>
            <a:r>
              <a:rPr lang="en-US" sz="1800" b="0" i="0" u="none" strike="noStrike" baseline="0" dirty="0">
                <a:latin typeface="SabonLTPro-Roman"/>
              </a:rPr>
              <a:t>Function definition requires the use of the </a:t>
            </a:r>
            <a:r>
              <a:rPr lang="en-US" sz="1800" b="0" i="0" u="none" strike="noStrike" baseline="0" dirty="0">
                <a:latin typeface="CourierPSPro-Regular"/>
              </a:rPr>
              <a:t>function </a:t>
            </a:r>
            <a:r>
              <a:rPr lang="en-US" sz="1800" b="0" i="0" u="none" strike="noStrike" baseline="0" dirty="0">
                <a:latin typeface="SabonLTPro-Roman"/>
              </a:rPr>
              <a:t>keyword followed by the function’s name, round ( ) brackets for parameters, and then the body of the function inside </a:t>
            </a:r>
            <a:r>
              <a:rPr lang="en-CA" sz="1800" b="0" i="0" u="none" strike="noStrike" baseline="0" dirty="0">
                <a:latin typeface="SabonLTPro-Roman"/>
              </a:rPr>
              <a:t>curly { } brackets.</a:t>
            </a:r>
          </a:p>
          <a:p>
            <a:pPr marL="114300" indent="0" algn="l">
              <a:buNone/>
            </a:pPr>
            <a:endParaRPr lang="en-CA" sz="1800" b="0" i="0" u="none" strike="noStrike" baseline="0" dirty="0">
              <a:latin typeface="SabonLTPro-Roman"/>
            </a:endParaRPr>
          </a:p>
          <a:p>
            <a:pPr marL="571500" lvl="1" indent="0">
              <a:buNone/>
            </a:pPr>
            <a:r>
              <a:rPr lang="en-CA" sz="1800" b="0" i="0" u="none" strike="noStrike" baseline="0" dirty="0">
                <a:solidFill>
                  <a:srgbClr val="9A0000"/>
                </a:solidFill>
                <a:latin typeface="Calibri" panose="020F0502020204030204" pitchFamily="34" charset="0"/>
                <a:cs typeface="Calibri" panose="020F0502020204030204" pitchFamily="34" charset="0"/>
              </a:rPr>
              <a:t>function </a:t>
            </a:r>
            <a:r>
              <a:rPr lang="en-CA" sz="1800" b="0" i="1" u="none" strike="noStrike" baseline="0" dirty="0" err="1">
                <a:solidFill>
                  <a:srgbClr val="000000"/>
                </a:solidFill>
                <a:latin typeface="Calibri" panose="020F0502020204030204" pitchFamily="34" charset="0"/>
                <a:cs typeface="Calibri" panose="020F0502020204030204" pitchFamily="34" charset="0"/>
              </a:rPr>
              <a:t>getNiceTime</a:t>
            </a:r>
            <a:r>
              <a:rPr lang="en-CA" sz="1800" b="0" i="0" u="none" strike="noStrike" baseline="0" dirty="0">
                <a:solidFill>
                  <a:srgbClr val="9A0000"/>
                </a:solidFill>
                <a:latin typeface="Calibri" panose="020F0502020204030204" pitchFamily="34" charset="0"/>
                <a:cs typeface="Calibri" panose="020F0502020204030204" pitchFamily="34" charset="0"/>
              </a:rPr>
              <a:t>(){</a:t>
            </a:r>
          </a:p>
          <a:p>
            <a:pPr marL="571500" lvl="1" indent="0">
              <a:buNone/>
            </a:pPr>
            <a:r>
              <a:rPr lang="en-US" sz="1800" b="0" i="0" u="none" strike="noStrike" baseline="0" dirty="0">
                <a:solidFill>
                  <a:srgbClr val="000000"/>
                </a:solidFill>
                <a:latin typeface="Calibri" panose="020F0502020204030204" pitchFamily="34" charset="0"/>
                <a:cs typeface="Calibri" panose="020F0502020204030204" pitchFamily="34" charset="0"/>
              </a:rPr>
              <a:t>	return date("H:i:s");</a:t>
            </a:r>
          </a:p>
          <a:p>
            <a:pPr marL="571500" lvl="1" indent="0">
              <a:buNone/>
            </a:pPr>
            <a:r>
              <a:rPr lang="en-CA" sz="1800" b="0" i="0" u="none" strike="noStrike" baseline="0" dirty="0">
                <a:solidFill>
                  <a:srgbClr val="9A0000"/>
                </a:solidFill>
                <a:latin typeface="Calibri" panose="020F0502020204030204" pitchFamily="34" charset="0"/>
                <a:cs typeface="Calibri" panose="020F0502020204030204" pitchFamily="34" charset="0"/>
              </a:rPr>
              <a:t>}</a:t>
            </a:r>
            <a:endParaRPr lang="en-US" sz="1800" b="0" i="0" u="none" strike="noStrike" baseline="0" dirty="0">
              <a:latin typeface="Calibri" panose="020F0502020204030204" pitchFamily="34" charset="0"/>
              <a:cs typeface="Calibri" panose="020F0502020204030204" pitchFamily="34" charset="0"/>
            </a:endParaRPr>
          </a:p>
          <a:p>
            <a:pPr marL="114300" indent="0">
              <a:buNone/>
            </a:pPr>
            <a:endParaRPr lang="en-CA" dirty="0"/>
          </a:p>
        </p:txBody>
      </p:sp>
    </p:spTree>
    <p:extLst>
      <p:ext uri="{BB962C8B-B14F-4D97-AF65-F5344CB8AC3E}">
        <p14:creationId xmlns:p14="http://schemas.microsoft.com/office/powerpoint/2010/main" val="375314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229D-EFEA-4C3E-B6E1-EF7BC2282AAF}"/>
              </a:ext>
            </a:extLst>
          </p:cNvPr>
          <p:cNvSpPr>
            <a:spLocks noGrp="1"/>
          </p:cNvSpPr>
          <p:nvPr>
            <p:ph type="title"/>
          </p:nvPr>
        </p:nvSpPr>
        <p:spPr/>
        <p:txBody>
          <a:bodyPr/>
          <a:lstStyle/>
          <a:p>
            <a:r>
              <a:rPr lang="en-CA" dirty="0"/>
              <a:t>Return Type Declaration</a:t>
            </a:r>
          </a:p>
        </p:txBody>
      </p:sp>
      <p:sp>
        <p:nvSpPr>
          <p:cNvPr id="4" name="TextBox 3">
            <a:extLst>
              <a:ext uri="{FF2B5EF4-FFF2-40B4-BE49-F238E27FC236}">
                <a16:creationId xmlns:a16="http://schemas.microsoft.com/office/drawing/2014/main" id="{C15ED2D1-8867-45C3-A21B-8B9F116EF4FC}"/>
              </a:ext>
            </a:extLst>
          </p:cNvPr>
          <p:cNvSpPr txBox="1"/>
          <p:nvPr/>
        </p:nvSpPr>
        <p:spPr>
          <a:xfrm>
            <a:off x="457200" y="1260933"/>
            <a:ext cx="6683188" cy="3321700"/>
          </a:xfrm>
          <a:prstGeom prst="rect">
            <a:avLst/>
          </a:prstGeom>
          <a:solidFill>
            <a:srgbClr val="FEF4F8"/>
          </a:solidFill>
        </p:spPr>
        <p:txBody>
          <a:bodyPr wrap="square" rtlCol="0">
            <a:noAutofit/>
          </a:bodyPr>
          <a:lstStyle/>
          <a:p>
            <a:pPr algn="l"/>
            <a:r>
              <a:rPr lang="pt-BR" b="1" i="0" u="none" strike="noStrike" baseline="0" dirty="0">
                <a:solidFill>
                  <a:srgbClr val="985777"/>
                </a:solidFill>
                <a:latin typeface="+mj-lt"/>
              </a:rPr>
              <a:t>P R O T I P</a:t>
            </a:r>
          </a:p>
          <a:p>
            <a:pPr algn="l"/>
            <a:br>
              <a:rPr lang="pt-BR" b="1" dirty="0">
                <a:solidFill>
                  <a:schemeClr val="tx1"/>
                </a:solidFill>
                <a:latin typeface="+mj-lt"/>
              </a:rPr>
            </a:br>
            <a:r>
              <a:rPr lang="en-US" sz="1800" b="0" i="0" u="none" strike="noStrike" baseline="0" dirty="0">
                <a:latin typeface="+mj-lt"/>
              </a:rPr>
              <a:t>In PHP 7.0, the ability to </a:t>
            </a:r>
            <a:r>
              <a:rPr lang="en-US" sz="1800" b="0" i="1" u="none" strike="noStrike" baseline="0" dirty="0">
                <a:latin typeface="+mj-lt"/>
              </a:rPr>
              <a:t>explicitly </a:t>
            </a:r>
            <a:r>
              <a:rPr lang="en-US" sz="1800" b="0" i="0" u="none" strike="noStrike" baseline="0" dirty="0">
                <a:latin typeface="+mj-lt"/>
              </a:rPr>
              <a:t>define a return type for a function was added. </a:t>
            </a:r>
            <a:r>
              <a:rPr lang="en-US" sz="1800" b="0" i="0" u="none" strike="noStrike" baseline="0" dirty="0">
                <a:solidFill>
                  <a:srgbClr val="000000"/>
                </a:solidFill>
                <a:latin typeface="+mj-lt"/>
              </a:rPr>
              <a:t>A </a:t>
            </a:r>
            <a:r>
              <a:rPr lang="en-US" sz="1800" b="1" i="0" u="none" strike="noStrike" baseline="0" dirty="0">
                <a:solidFill>
                  <a:srgbClr val="009A9A"/>
                </a:solidFill>
                <a:latin typeface="+mj-lt"/>
              </a:rPr>
              <a:t>Return Type Declaration </a:t>
            </a:r>
            <a:r>
              <a:rPr lang="en-US" sz="1800" b="0" i="0" u="none" strike="noStrike" baseline="0" dirty="0">
                <a:solidFill>
                  <a:srgbClr val="000000"/>
                </a:solidFill>
                <a:latin typeface="+mj-lt"/>
              </a:rPr>
              <a:t>explicitly defines a function’s return type by adding a colon and the return type after the parameter list when defining a function.</a:t>
            </a:r>
          </a:p>
          <a:p>
            <a:pPr algn="l"/>
            <a:endParaRPr lang="en-CA" dirty="0">
              <a:solidFill>
                <a:schemeClr val="tx1"/>
              </a:solidFill>
              <a:latin typeface="+mj-lt"/>
            </a:endParaRPr>
          </a:p>
        </p:txBody>
      </p:sp>
      <p:pic>
        <p:nvPicPr>
          <p:cNvPr id="5" name="Picture 4">
            <a:extLst>
              <a:ext uri="{FF2B5EF4-FFF2-40B4-BE49-F238E27FC236}">
                <a16:creationId xmlns:a16="http://schemas.microsoft.com/office/drawing/2014/main" id="{2EC6AC57-0184-45B4-83B4-A6498C9D876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140388" y="1260933"/>
            <a:ext cx="1499191" cy="3309379"/>
          </a:xfrm>
          <a:prstGeom prst="rect">
            <a:avLst/>
          </a:prstGeom>
        </p:spPr>
      </p:pic>
      <p:sp>
        <p:nvSpPr>
          <p:cNvPr id="6" name="TextBox 5" descr="LISTING 4.2 Embedded styles example">
            <a:extLst>
              <a:ext uri="{FF2B5EF4-FFF2-40B4-BE49-F238E27FC236}">
                <a16:creationId xmlns:a16="http://schemas.microsoft.com/office/drawing/2014/main" id="{722F9D66-E8F2-4A55-B448-31781C4CFBE8}"/>
              </a:ext>
            </a:extLst>
          </p:cNvPr>
          <p:cNvSpPr txBox="1"/>
          <p:nvPr/>
        </p:nvSpPr>
        <p:spPr>
          <a:xfrm>
            <a:off x="548746" y="3071811"/>
            <a:ext cx="5327812" cy="966945"/>
          </a:xfrm>
          <a:prstGeom prst="rect">
            <a:avLst/>
          </a:prstGeom>
          <a:solidFill>
            <a:srgbClr val="E6F0F5"/>
          </a:solidFill>
        </p:spPr>
        <p:txBody>
          <a:bodyPr wrap="square" numCol="1" rtlCol="0">
            <a:noAutofit/>
          </a:bodyPr>
          <a:lstStyle/>
          <a:p>
            <a:pPr algn="l"/>
            <a:r>
              <a:rPr lang="en-US" sz="1800" b="0" i="0" u="none" strike="noStrike" baseline="0" dirty="0">
                <a:solidFill>
                  <a:srgbClr val="000000"/>
                </a:solidFill>
                <a:latin typeface="Calibri" panose="020F0502020204030204" pitchFamily="34" charset="0"/>
                <a:cs typeface="Calibri" panose="020F0502020204030204" pitchFamily="34" charset="0"/>
              </a:rPr>
              <a:t>function </a:t>
            </a:r>
            <a:r>
              <a:rPr lang="en-US" sz="1800" b="0" i="0" u="none" strike="noStrike" baseline="0" dirty="0" err="1">
                <a:solidFill>
                  <a:srgbClr val="000000"/>
                </a:solidFill>
                <a:latin typeface="Calibri" panose="020F0502020204030204" pitchFamily="34" charset="0"/>
                <a:cs typeface="Calibri" panose="020F0502020204030204" pitchFamily="34" charset="0"/>
              </a:rPr>
              <a:t>mustReturnString</a:t>
            </a:r>
            <a:r>
              <a:rPr lang="en-US" sz="1800" b="0" i="0" u="none" strike="noStrike" baseline="0" dirty="0">
                <a:solidFill>
                  <a:srgbClr val="000000"/>
                </a:solidFill>
                <a:latin typeface="Calibri" panose="020F0502020204030204" pitchFamily="34" charset="0"/>
                <a:cs typeface="Calibri" panose="020F0502020204030204" pitchFamily="34" charset="0"/>
              </a:rPr>
              <a:t>(string $name) </a:t>
            </a:r>
            <a:r>
              <a:rPr lang="en-US" sz="1800" b="0" i="0" u="none" strike="noStrike" baseline="0" dirty="0">
                <a:solidFill>
                  <a:srgbClr val="9A0000"/>
                </a:solidFill>
                <a:latin typeface="Calibri" panose="020F0502020204030204" pitchFamily="34" charset="0"/>
                <a:cs typeface="Calibri" panose="020F0502020204030204" pitchFamily="34" charset="0"/>
              </a:rPr>
              <a:t>: string </a:t>
            </a:r>
            <a:r>
              <a:rPr lang="en-US" sz="1800" b="0" i="0" u="none" strike="noStrike" baseline="0" dirty="0">
                <a:solidFill>
                  <a:srgbClr val="000000"/>
                </a:solidFill>
                <a:latin typeface="Calibri" panose="020F0502020204030204" pitchFamily="34" charset="0"/>
                <a:cs typeface="Calibri" panose="020F0502020204030204" pitchFamily="34" charset="0"/>
              </a:rPr>
              <a:t>{</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	return "hello ". $name;</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b="0" i="0" u="none" strike="noStrike" baseline="0" dirty="0">
              <a:solidFill>
                <a:srgbClr val="00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6681107-C680-42E1-BBA6-95424DA3DBD4}"/>
              </a:ext>
            </a:extLst>
          </p:cNvPr>
          <p:cNvSpPr txBox="1"/>
          <p:nvPr/>
        </p:nvSpPr>
        <p:spPr>
          <a:xfrm>
            <a:off x="504421" y="4038756"/>
            <a:ext cx="411480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12.15 </a:t>
            </a:r>
            <a:r>
              <a:rPr lang="en-US" b="0" i="0" u="none" strike="noStrike" baseline="0" dirty="0">
                <a:solidFill>
                  <a:srgbClr val="000000"/>
                </a:solidFill>
                <a:latin typeface="Calibri" panose="020F0502020204030204" pitchFamily="34" charset="0"/>
                <a:cs typeface="Calibri" panose="020F0502020204030204" pitchFamily="34" charset="0"/>
              </a:rPr>
              <a:t>Return type declaration in PHP 7.0</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6529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D70C-4303-423B-8624-3FD25DC5A738}"/>
              </a:ext>
            </a:extLst>
          </p:cNvPr>
          <p:cNvSpPr>
            <a:spLocks noGrp="1"/>
          </p:cNvSpPr>
          <p:nvPr>
            <p:ph type="title"/>
          </p:nvPr>
        </p:nvSpPr>
        <p:spPr/>
        <p:txBody>
          <a:bodyPr/>
          <a:lstStyle/>
          <a:p>
            <a:r>
              <a:rPr lang="en-CA" dirty="0"/>
              <a:t>Invoking a Function</a:t>
            </a:r>
          </a:p>
        </p:txBody>
      </p:sp>
      <p:sp>
        <p:nvSpPr>
          <p:cNvPr id="3" name="Text Placeholder 2">
            <a:extLst>
              <a:ext uri="{FF2B5EF4-FFF2-40B4-BE49-F238E27FC236}">
                <a16:creationId xmlns:a16="http://schemas.microsoft.com/office/drawing/2014/main" id="{23F3184F-B8A5-4576-A7BF-88F633F0E23A}"/>
              </a:ext>
            </a:extLst>
          </p:cNvPr>
          <p:cNvSpPr>
            <a:spLocks noGrp="1"/>
          </p:cNvSpPr>
          <p:nvPr>
            <p:ph type="body" idx="1"/>
          </p:nvPr>
        </p:nvSpPr>
        <p:spPr/>
        <p:txBody>
          <a:bodyPr/>
          <a:lstStyle/>
          <a:p>
            <a:pPr marL="114300" indent="0" algn="l">
              <a:buNone/>
            </a:pPr>
            <a:r>
              <a:rPr lang="en-US" sz="1800" b="0" i="0" u="none" strike="noStrike" baseline="0" dirty="0">
                <a:latin typeface="+mj-lt"/>
              </a:rPr>
              <a:t>To invoke or call a function you must use its name with the () brackets. Since </a:t>
            </a:r>
            <a:r>
              <a:rPr lang="en-US" sz="1800" b="0" i="0" u="none" strike="noStrike" baseline="0" dirty="0" err="1">
                <a:latin typeface="+mj-lt"/>
              </a:rPr>
              <a:t>getNiceTime</a:t>
            </a:r>
            <a:r>
              <a:rPr lang="en-US" sz="1800" b="0" i="0" u="none" strike="noStrike" baseline="0" dirty="0">
                <a:latin typeface="+mj-lt"/>
              </a:rPr>
              <a:t>() returns a string, you can assign that return value to a variable, o echo that return value directly, as shown in the following example:</a:t>
            </a:r>
          </a:p>
          <a:p>
            <a:pPr marL="571500" lvl="1" indent="0">
              <a:buNone/>
            </a:pPr>
            <a:r>
              <a:rPr lang="en-CA" sz="1800" b="0" i="0" u="none" strike="noStrike" baseline="0" dirty="0">
                <a:latin typeface="Calibri" panose="020F0502020204030204" pitchFamily="34" charset="0"/>
                <a:cs typeface="Calibri" panose="020F0502020204030204" pitchFamily="34" charset="0"/>
              </a:rPr>
              <a:t>$output = </a:t>
            </a:r>
            <a:r>
              <a:rPr lang="en-CA" sz="1800" b="0" i="0" u="none" strike="noStrike" baseline="0" dirty="0" err="1">
                <a:latin typeface="Calibri" panose="020F0502020204030204" pitchFamily="34" charset="0"/>
                <a:cs typeface="Calibri" panose="020F0502020204030204" pitchFamily="34" charset="0"/>
              </a:rPr>
              <a:t>getNiceTime</a:t>
            </a:r>
            <a:r>
              <a:rPr lang="en-CA" sz="1800" b="0" i="0" u="none" strike="noStrike" baseline="0" dirty="0">
                <a:latin typeface="Calibri" panose="020F0502020204030204" pitchFamily="34" charset="0"/>
                <a:cs typeface="Calibri" panose="020F0502020204030204" pitchFamily="34" charset="0"/>
              </a:rPr>
              <a:t>();</a:t>
            </a:r>
          </a:p>
          <a:p>
            <a:pPr marL="571500" lvl="1" indent="0">
              <a:buNone/>
            </a:pPr>
            <a:r>
              <a:rPr lang="en-CA" sz="1800" b="0" i="0" u="none" strike="noStrike" baseline="0" dirty="0">
                <a:latin typeface="Calibri" panose="020F0502020204030204" pitchFamily="34" charset="0"/>
                <a:cs typeface="Calibri" panose="020F0502020204030204" pitchFamily="34" charset="0"/>
              </a:rPr>
              <a:t>echo </a:t>
            </a:r>
            <a:r>
              <a:rPr lang="en-CA" sz="1800" b="0" i="0" u="none" strike="noStrike" baseline="0" dirty="0" err="1">
                <a:latin typeface="Calibri" panose="020F0502020204030204" pitchFamily="34" charset="0"/>
                <a:cs typeface="Calibri" panose="020F0502020204030204" pitchFamily="34" charset="0"/>
              </a:rPr>
              <a:t>getNiceTime</a:t>
            </a:r>
            <a:r>
              <a:rPr lang="en-CA" sz="1800" b="0" i="0" u="none" strike="noStrike" baseline="0" dirty="0">
                <a:latin typeface="Calibri" panose="020F0502020204030204" pitchFamily="34" charset="0"/>
                <a:cs typeface="Calibri" panose="020F0502020204030204" pitchFamily="34" charset="0"/>
              </a:rPr>
              <a:t>();</a:t>
            </a:r>
          </a:p>
          <a:p>
            <a:pPr marL="114300" indent="0" algn="l">
              <a:buNone/>
            </a:pPr>
            <a:r>
              <a:rPr lang="en-US" sz="1800" b="0" i="0" u="none" strike="noStrike" baseline="0" dirty="0">
                <a:latin typeface="+mj-lt"/>
              </a:rPr>
              <a:t>If the function doesn’t return a value, you can just call the function:</a:t>
            </a:r>
          </a:p>
          <a:p>
            <a:pPr marL="571500" lvl="1" indent="0">
              <a:buNone/>
            </a:pPr>
            <a:r>
              <a:rPr lang="en-CA" sz="1800" b="0" i="0" u="none" strike="noStrike" baseline="0" dirty="0" err="1">
                <a:latin typeface="Calibri" panose="020F0502020204030204" pitchFamily="34" charset="0"/>
                <a:cs typeface="Calibri" panose="020F0502020204030204" pitchFamily="34" charset="0"/>
              </a:rPr>
              <a:t>outputFooterMenu</a:t>
            </a:r>
            <a:r>
              <a:rPr lang="en-CA" sz="1800" b="0" i="0" u="none" strike="noStrike" baseline="0" dirty="0">
                <a:latin typeface="Calibri" panose="020F0502020204030204" pitchFamily="34" charset="0"/>
                <a:cs typeface="Calibri" panose="020F0502020204030204" pitchFamily="34" charset="0"/>
              </a:rPr>
              <a:t>();</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709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17E1-A0C9-4437-896A-153E3452F968}"/>
              </a:ext>
            </a:extLst>
          </p:cNvPr>
          <p:cNvSpPr>
            <a:spLocks noGrp="1"/>
          </p:cNvSpPr>
          <p:nvPr>
            <p:ph type="title"/>
          </p:nvPr>
        </p:nvSpPr>
        <p:spPr/>
        <p:txBody>
          <a:bodyPr/>
          <a:lstStyle/>
          <a:p>
            <a:r>
              <a:rPr lang="en-CA" dirty="0"/>
              <a:t>Parameters</a:t>
            </a:r>
          </a:p>
        </p:txBody>
      </p:sp>
      <p:sp>
        <p:nvSpPr>
          <p:cNvPr id="3" name="Text Placeholder 2">
            <a:extLst>
              <a:ext uri="{FF2B5EF4-FFF2-40B4-BE49-F238E27FC236}">
                <a16:creationId xmlns:a16="http://schemas.microsoft.com/office/drawing/2014/main" id="{F070F2F2-E06C-42D9-9ACA-55BB7DDD105A}"/>
              </a:ext>
            </a:extLst>
          </p:cNvPr>
          <p:cNvSpPr>
            <a:spLocks noGrp="1"/>
          </p:cNvSpPr>
          <p:nvPr>
            <p:ph type="body" idx="1"/>
          </p:nvPr>
        </p:nvSpPr>
        <p:spPr/>
        <p:txBody>
          <a:bodyPr/>
          <a:lstStyle/>
          <a:p>
            <a:pPr marL="114300" indent="0" algn="l">
              <a:buNone/>
            </a:pPr>
            <a:r>
              <a:rPr lang="en-CA" sz="1800" b="1" i="0" u="none" strike="noStrike" baseline="0" dirty="0">
                <a:solidFill>
                  <a:srgbClr val="009A9A"/>
                </a:solidFill>
                <a:latin typeface="+mj-lt"/>
              </a:rPr>
              <a:t>Parameters </a:t>
            </a:r>
            <a:r>
              <a:rPr lang="en-US" sz="1800" b="0" i="0" u="none" strike="noStrike" baseline="0" dirty="0">
                <a:solidFill>
                  <a:srgbClr val="000000"/>
                </a:solidFill>
                <a:latin typeface="+mj-lt"/>
              </a:rPr>
              <a:t>are the mechanism by which values are passed into functions. </a:t>
            </a:r>
            <a:r>
              <a:rPr lang="en-US" sz="1800" b="0" i="0" u="none" strike="noStrike" baseline="0" dirty="0">
                <a:latin typeface="+mj-lt"/>
              </a:rPr>
              <a:t>To illustrate, let us write another version of </a:t>
            </a:r>
            <a:r>
              <a:rPr lang="en-US" sz="1800" b="1" i="0" u="none" strike="noStrike" baseline="0" dirty="0" err="1">
                <a:latin typeface="+mj-lt"/>
              </a:rPr>
              <a:t>getNiceTime</a:t>
            </a:r>
            <a:r>
              <a:rPr lang="en-US" sz="1800" b="0" i="0" u="none" strike="noStrike" baseline="0" dirty="0">
                <a:latin typeface="+mj-lt"/>
              </a:rPr>
              <a:t>() that takes an integer as a parameter to control whether to show seconds. You will call the parameter </a:t>
            </a:r>
            <a:r>
              <a:rPr lang="en-US" sz="1800" b="1" i="0" u="none" strike="noStrike" baseline="0" dirty="0" err="1">
                <a:latin typeface="+mj-lt"/>
              </a:rPr>
              <a:t>showSeconds</a:t>
            </a:r>
            <a:endParaRPr lang="en-US" sz="1800" b="1" i="0" u="none" strike="noStrike" baseline="0" dirty="0">
              <a:latin typeface="+mj-lt"/>
            </a:endParaRPr>
          </a:p>
        </p:txBody>
      </p:sp>
      <p:sp>
        <p:nvSpPr>
          <p:cNvPr id="4" name="TextBox 3" descr="LISTING 4.2 Embedded styles example">
            <a:extLst>
              <a:ext uri="{FF2B5EF4-FFF2-40B4-BE49-F238E27FC236}">
                <a16:creationId xmlns:a16="http://schemas.microsoft.com/office/drawing/2014/main" id="{8583B603-45A5-4A6A-A8C5-29F9C49B05EA}"/>
              </a:ext>
            </a:extLst>
          </p:cNvPr>
          <p:cNvSpPr txBox="1"/>
          <p:nvPr/>
        </p:nvSpPr>
        <p:spPr>
          <a:xfrm>
            <a:off x="684273" y="2571750"/>
            <a:ext cx="5327812" cy="1490662"/>
          </a:xfrm>
          <a:prstGeom prst="rect">
            <a:avLst/>
          </a:prstGeom>
          <a:solidFill>
            <a:srgbClr val="E6F0F5"/>
          </a:solidFill>
        </p:spPr>
        <p:txBody>
          <a:bodyPr wrap="square" numCol="1" rtlCol="0">
            <a:noAutofit/>
          </a:bodyPr>
          <a:lstStyle/>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function </a:t>
            </a:r>
            <a:r>
              <a:rPr lang="en-CA" sz="1600" b="0" i="0" u="none" strike="noStrike" baseline="0" dirty="0" err="1">
                <a:solidFill>
                  <a:srgbClr val="000000"/>
                </a:solidFill>
                <a:latin typeface="Calibri" panose="020F0502020204030204" pitchFamily="34" charset="0"/>
                <a:cs typeface="Calibri" panose="020F0502020204030204" pitchFamily="34" charset="0"/>
              </a:rPr>
              <a:t>getNiceTime</a:t>
            </a:r>
            <a:r>
              <a:rPr lang="en-CA" sz="1600" b="0" i="0" u="none" strike="noStrike" baseline="0" dirty="0">
                <a:solidFill>
                  <a:srgbClr val="000000"/>
                </a:solidFill>
                <a:latin typeface="Calibri" panose="020F0502020204030204" pitchFamily="34" charset="0"/>
                <a:cs typeface="Calibri" panose="020F0502020204030204" pitchFamily="34" charset="0"/>
              </a:rPr>
              <a:t>(</a:t>
            </a:r>
            <a:r>
              <a:rPr lang="en-CA" sz="1600" b="0" i="0" u="none" strike="noStrike" baseline="0" dirty="0">
                <a:solidFill>
                  <a:srgbClr val="9A0000"/>
                </a:solidFill>
                <a:latin typeface="Calibri" panose="020F0502020204030204" pitchFamily="34" charset="0"/>
                <a:cs typeface="Calibri" panose="020F0502020204030204" pitchFamily="34" charset="0"/>
              </a:rPr>
              <a:t>$</a:t>
            </a:r>
            <a:r>
              <a:rPr lang="en-CA" sz="1600" b="0" i="0" u="none" strike="noStrike" baseline="0" dirty="0" err="1">
                <a:solidFill>
                  <a:srgbClr val="9A0000"/>
                </a:solidFill>
                <a:latin typeface="Calibri" panose="020F0502020204030204" pitchFamily="34" charset="0"/>
                <a:cs typeface="Calibri" panose="020F0502020204030204" pitchFamily="34" charset="0"/>
              </a:rPr>
              <a:t>showSeconds</a:t>
            </a:r>
            <a:r>
              <a:rPr lang="en-CA" sz="1600"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if (</a:t>
            </a:r>
            <a:r>
              <a:rPr lang="en-CA" sz="1600" b="0" i="0" u="none" strike="noStrike" baseline="0" dirty="0">
                <a:solidFill>
                  <a:srgbClr val="9A0000"/>
                </a:solidFill>
                <a:latin typeface="Calibri" panose="020F0502020204030204" pitchFamily="34" charset="0"/>
                <a:cs typeface="Calibri" panose="020F0502020204030204" pitchFamily="34" charset="0"/>
              </a:rPr>
              <a:t>$</a:t>
            </a:r>
            <a:r>
              <a:rPr lang="en-CA" sz="1600" b="0" i="0" u="none" strike="noStrike" baseline="0" dirty="0" err="1">
                <a:solidFill>
                  <a:srgbClr val="9A0000"/>
                </a:solidFill>
                <a:latin typeface="Calibri" panose="020F0502020204030204" pitchFamily="34" charset="0"/>
                <a:cs typeface="Calibri" panose="020F0502020204030204" pitchFamily="34" charset="0"/>
              </a:rPr>
              <a:t>showSeconds</a:t>
            </a:r>
            <a:r>
              <a:rPr lang="en-CA" sz="1600" b="0" i="0" u="none" strike="noStrike" baseline="0" dirty="0">
                <a:solidFill>
                  <a:srgbClr val="000000"/>
                </a:solidFill>
                <a:latin typeface="Calibri" panose="020F0502020204030204" pitchFamily="34" charset="0"/>
                <a:cs typeface="Calibri" panose="020F0502020204030204" pitchFamily="34" charset="0"/>
              </a:rPr>
              <a:t>==true)</a:t>
            </a:r>
          </a:p>
          <a:p>
            <a:pPr algn="l" defTabSz="360000"/>
            <a:r>
              <a:rPr lang="en-US" sz="1600" b="0" i="0" u="none" strike="noStrike" baseline="0" dirty="0">
                <a:solidFill>
                  <a:srgbClr val="000000"/>
                </a:solidFill>
                <a:latin typeface="Calibri" panose="020F0502020204030204" pitchFamily="34" charset="0"/>
                <a:cs typeface="Calibri" panose="020F0502020204030204" pitchFamily="34" charset="0"/>
              </a:rPr>
              <a:t>		return date("H:i:s");</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else</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return date("H:i");</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2EA88D6-0C89-4B96-9EB2-A61D49B2EE83}"/>
              </a:ext>
            </a:extLst>
          </p:cNvPr>
          <p:cNvSpPr txBox="1"/>
          <p:nvPr/>
        </p:nvSpPr>
        <p:spPr>
          <a:xfrm>
            <a:off x="684273" y="4062412"/>
            <a:ext cx="411480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12.16 </a:t>
            </a:r>
            <a:r>
              <a:rPr lang="en-US" b="0" i="0" u="none" strike="noStrike" baseline="0" dirty="0">
                <a:solidFill>
                  <a:srgbClr val="000000"/>
                </a:solidFill>
                <a:latin typeface="Calibri" panose="020F0502020204030204" pitchFamily="34" charset="0"/>
                <a:cs typeface="Calibri" panose="020F0502020204030204" pitchFamily="34" charset="0"/>
              </a:rPr>
              <a:t>A function with a  parameter</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2785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F25E-5715-4778-BB90-ABF7B1952214}"/>
              </a:ext>
            </a:extLst>
          </p:cNvPr>
          <p:cNvSpPr>
            <a:spLocks noGrp="1"/>
          </p:cNvSpPr>
          <p:nvPr>
            <p:ph type="title"/>
          </p:nvPr>
        </p:nvSpPr>
        <p:spPr/>
        <p:txBody>
          <a:bodyPr/>
          <a:lstStyle/>
          <a:p>
            <a:r>
              <a:rPr lang="en-CA" dirty="0"/>
              <a:t>Parameter Default Values</a:t>
            </a:r>
          </a:p>
        </p:txBody>
      </p:sp>
      <p:sp>
        <p:nvSpPr>
          <p:cNvPr id="3" name="Text Placeholder 2">
            <a:extLst>
              <a:ext uri="{FF2B5EF4-FFF2-40B4-BE49-F238E27FC236}">
                <a16:creationId xmlns:a16="http://schemas.microsoft.com/office/drawing/2014/main" id="{FBE6E8F7-1635-4A3A-B422-669E49D878B7}"/>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In PHP you can set </a:t>
            </a:r>
            <a:r>
              <a:rPr lang="en-US" sz="1800" b="1" i="0" u="none" strike="noStrike" baseline="0" dirty="0">
                <a:solidFill>
                  <a:srgbClr val="009A9A"/>
                </a:solidFill>
                <a:latin typeface="+mj-lt"/>
              </a:rPr>
              <a:t>parameter default values </a:t>
            </a:r>
            <a:r>
              <a:rPr lang="en-US" sz="1800" b="0" i="0" u="none" strike="noStrike" baseline="0" dirty="0">
                <a:solidFill>
                  <a:srgbClr val="000000"/>
                </a:solidFill>
                <a:latin typeface="+mj-lt"/>
              </a:rPr>
              <a:t>for any parameter in a function. However, once you start having default values, all subsequent parameters must also </a:t>
            </a:r>
            <a:r>
              <a:rPr lang="en-CA" sz="1800" b="0" i="0" u="none" strike="noStrike" baseline="0" dirty="0">
                <a:solidFill>
                  <a:srgbClr val="000000"/>
                </a:solidFill>
                <a:latin typeface="+mj-lt"/>
              </a:rPr>
              <a:t>have defaults.</a:t>
            </a:r>
            <a:endParaRPr lang="en-CA" dirty="0">
              <a:latin typeface="+mj-lt"/>
            </a:endParaRPr>
          </a:p>
        </p:txBody>
      </p:sp>
      <p:sp>
        <p:nvSpPr>
          <p:cNvPr id="4" name="TextBox 3" descr="LISTING 4.2 Embedded styles example">
            <a:extLst>
              <a:ext uri="{FF2B5EF4-FFF2-40B4-BE49-F238E27FC236}">
                <a16:creationId xmlns:a16="http://schemas.microsoft.com/office/drawing/2014/main" id="{6C102B34-FE98-4022-8992-7A269A5BBE59}"/>
              </a:ext>
            </a:extLst>
          </p:cNvPr>
          <p:cNvSpPr txBox="1"/>
          <p:nvPr/>
        </p:nvSpPr>
        <p:spPr>
          <a:xfrm>
            <a:off x="716171" y="2600989"/>
            <a:ext cx="5327812" cy="1490662"/>
          </a:xfrm>
          <a:prstGeom prst="rect">
            <a:avLst/>
          </a:prstGeom>
          <a:solidFill>
            <a:srgbClr val="E6F0F5"/>
          </a:solidFill>
        </p:spPr>
        <p:txBody>
          <a:bodyPr wrap="square" numCol="1" rtlCol="0">
            <a:noAutofit/>
          </a:bodyPr>
          <a:lstStyle/>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function </a:t>
            </a:r>
            <a:r>
              <a:rPr lang="en-CA" sz="1600" b="0" i="0" u="none" strike="noStrike" baseline="0" dirty="0" err="1">
                <a:solidFill>
                  <a:srgbClr val="000000"/>
                </a:solidFill>
                <a:latin typeface="Calibri" panose="020F0502020204030204" pitchFamily="34" charset="0"/>
                <a:cs typeface="Calibri" panose="020F0502020204030204" pitchFamily="34" charset="0"/>
              </a:rPr>
              <a:t>getNiceTime</a:t>
            </a:r>
            <a:r>
              <a:rPr lang="en-CA" sz="1600" b="0" i="0" u="none" strike="noStrike" baseline="0" dirty="0">
                <a:solidFill>
                  <a:schemeClr val="tx1"/>
                </a:solidFill>
                <a:latin typeface="Calibri" panose="020F0502020204030204" pitchFamily="34" charset="0"/>
                <a:cs typeface="Calibri" panose="020F0502020204030204" pitchFamily="34" charset="0"/>
              </a:rPr>
              <a:t>($</a:t>
            </a:r>
            <a:r>
              <a:rPr lang="en-CA" sz="1600" b="0" i="0" u="none" strike="noStrike" baseline="0" dirty="0" err="1">
                <a:solidFill>
                  <a:schemeClr val="tx1"/>
                </a:solidFill>
                <a:latin typeface="Calibri" panose="020F0502020204030204" pitchFamily="34" charset="0"/>
                <a:cs typeface="Calibri" panose="020F0502020204030204" pitchFamily="34" charset="0"/>
              </a:rPr>
              <a:t>showSeconds</a:t>
            </a:r>
            <a:r>
              <a:rPr lang="en-CA" sz="1600" b="0" i="0" u="none" strike="noStrike" baseline="0" dirty="0">
                <a:solidFill>
                  <a:srgbClr val="9A0000"/>
                </a:solidFill>
                <a:latin typeface="Calibri" panose="020F0502020204030204" pitchFamily="34" charset="0"/>
                <a:cs typeface="Calibri" panose="020F0502020204030204" pitchFamily="34" charset="0"/>
              </a:rPr>
              <a:t>=true</a:t>
            </a:r>
            <a:r>
              <a:rPr lang="en-CA" sz="1600"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if </a:t>
            </a:r>
            <a:r>
              <a:rPr lang="en-CA" sz="1600" b="0" i="0" u="none" strike="noStrike" baseline="0" dirty="0">
                <a:solidFill>
                  <a:schemeClr val="tx1"/>
                </a:solidFill>
                <a:latin typeface="Calibri" panose="020F0502020204030204" pitchFamily="34" charset="0"/>
                <a:cs typeface="Calibri" panose="020F0502020204030204" pitchFamily="34" charset="0"/>
              </a:rPr>
              <a:t>($</a:t>
            </a:r>
            <a:r>
              <a:rPr lang="en-CA" sz="1600" b="0" i="0" u="none" strike="noStrike" baseline="0" dirty="0" err="1">
                <a:solidFill>
                  <a:schemeClr val="tx1"/>
                </a:solidFill>
                <a:latin typeface="Calibri" panose="020F0502020204030204" pitchFamily="34" charset="0"/>
                <a:cs typeface="Calibri" panose="020F0502020204030204" pitchFamily="34" charset="0"/>
              </a:rPr>
              <a:t>showSeconds</a:t>
            </a:r>
            <a:r>
              <a:rPr lang="en-CA" sz="1600" b="0" i="0" u="none" strike="noStrike" baseline="0" dirty="0">
                <a:solidFill>
                  <a:srgbClr val="000000"/>
                </a:solidFill>
                <a:latin typeface="Calibri" panose="020F0502020204030204" pitchFamily="34" charset="0"/>
                <a:cs typeface="Calibri" panose="020F0502020204030204" pitchFamily="34" charset="0"/>
              </a:rPr>
              <a:t>==true)</a:t>
            </a:r>
          </a:p>
          <a:p>
            <a:pPr algn="l" defTabSz="360000"/>
            <a:r>
              <a:rPr lang="en-US" sz="1600" b="0" i="0" u="none" strike="noStrike" baseline="0" dirty="0">
                <a:solidFill>
                  <a:srgbClr val="000000"/>
                </a:solidFill>
                <a:latin typeface="Calibri" panose="020F0502020204030204" pitchFamily="34" charset="0"/>
                <a:cs typeface="Calibri" panose="020F0502020204030204" pitchFamily="34" charset="0"/>
              </a:rPr>
              <a:t>		return date("H:i:s");</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else</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return date("H:i");</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3186526-DFC4-4B80-BE83-2845FADECB00}"/>
              </a:ext>
            </a:extLst>
          </p:cNvPr>
          <p:cNvSpPr txBox="1"/>
          <p:nvPr/>
        </p:nvSpPr>
        <p:spPr>
          <a:xfrm>
            <a:off x="716171" y="4073819"/>
            <a:ext cx="411480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12.17 </a:t>
            </a:r>
            <a:r>
              <a:rPr lang="en-US" b="0" i="0" u="none" strike="noStrike" baseline="0" dirty="0">
                <a:solidFill>
                  <a:srgbClr val="000000"/>
                </a:solidFill>
                <a:latin typeface="Calibri" panose="020F0502020204030204" pitchFamily="34" charset="0"/>
                <a:cs typeface="Calibri" panose="020F0502020204030204" pitchFamily="34" charset="0"/>
              </a:rPr>
              <a:t>A function with a parameter default</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915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E7BF-9079-4599-8711-B3352297D3BF}"/>
              </a:ext>
            </a:extLst>
          </p:cNvPr>
          <p:cNvSpPr>
            <a:spLocks noGrp="1"/>
          </p:cNvSpPr>
          <p:nvPr>
            <p:ph type="title"/>
          </p:nvPr>
        </p:nvSpPr>
        <p:spPr/>
        <p:txBody>
          <a:bodyPr/>
          <a:lstStyle/>
          <a:p>
            <a:r>
              <a:rPr lang="en-CA" dirty="0"/>
              <a:t>Passing Parameters by Reference</a:t>
            </a:r>
          </a:p>
        </p:txBody>
      </p:sp>
      <p:sp>
        <p:nvSpPr>
          <p:cNvPr id="3" name="Text Placeholder 2">
            <a:extLst>
              <a:ext uri="{FF2B5EF4-FFF2-40B4-BE49-F238E27FC236}">
                <a16:creationId xmlns:a16="http://schemas.microsoft.com/office/drawing/2014/main" id="{13672DC7-983E-4D0B-8794-D79264EF7563}"/>
              </a:ext>
            </a:extLst>
          </p:cNvPr>
          <p:cNvSpPr>
            <a:spLocks noGrp="1"/>
          </p:cNvSpPr>
          <p:nvPr>
            <p:ph type="body" idx="1"/>
          </p:nvPr>
        </p:nvSpPr>
        <p:spPr>
          <a:xfrm>
            <a:off x="457200" y="1081088"/>
            <a:ext cx="2908706" cy="3532476"/>
          </a:xfrm>
        </p:spPr>
        <p:txBody>
          <a:bodyPr/>
          <a:lstStyle/>
          <a:p>
            <a:pPr marL="114300" indent="0">
              <a:buNone/>
            </a:pPr>
            <a:r>
              <a:rPr lang="en-US" b="0" i="0" u="none" strike="noStrike" baseline="0" dirty="0">
                <a:solidFill>
                  <a:srgbClr val="000000"/>
                </a:solidFill>
                <a:latin typeface="+mj-lt"/>
              </a:rPr>
              <a:t>By default, arguments passed to functions are </a:t>
            </a:r>
            <a:r>
              <a:rPr lang="en-US" b="1" i="0" u="none" strike="noStrike" baseline="0" dirty="0">
                <a:solidFill>
                  <a:srgbClr val="009A9A"/>
                </a:solidFill>
                <a:latin typeface="+mj-lt"/>
              </a:rPr>
              <a:t>passed by value </a:t>
            </a:r>
            <a:r>
              <a:rPr lang="en-US" b="0" i="0" u="none" strike="noStrike" baseline="0" dirty="0">
                <a:solidFill>
                  <a:srgbClr val="000000"/>
                </a:solidFill>
                <a:latin typeface="+mj-lt"/>
              </a:rPr>
              <a:t>in PHP.</a:t>
            </a:r>
          </a:p>
          <a:p>
            <a:pPr marL="114300" indent="0" algn="l">
              <a:buNone/>
            </a:pPr>
            <a:r>
              <a:rPr lang="en-US" b="0" i="0" u="none" strike="noStrike" baseline="0" dirty="0">
                <a:solidFill>
                  <a:srgbClr val="000000"/>
                </a:solidFill>
                <a:latin typeface="+mj-lt"/>
              </a:rPr>
              <a:t>PHP also allows arguments to functions to be </a:t>
            </a:r>
            <a:r>
              <a:rPr lang="en-US" b="1" i="0" u="none" strike="noStrike" baseline="0" dirty="0">
                <a:solidFill>
                  <a:srgbClr val="009A9A"/>
                </a:solidFill>
                <a:latin typeface="+mj-lt"/>
              </a:rPr>
              <a:t>passed by reference</a:t>
            </a:r>
          </a:p>
          <a:p>
            <a:pPr marL="114300" indent="0" algn="l">
              <a:buNone/>
            </a:pPr>
            <a:r>
              <a:rPr lang="en-US" b="0" i="0" u="none" strike="noStrike" baseline="0" dirty="0">
                <a:latin typeface="+mj-lt"/>
              </a:rPr>
              <a:t>The mechanism in PHP is to add an ampersand (&amp;) symbol next to the parameter name in the </a:t>
            </a:r>
            <a:r>
              <a:rPr lang="en-CA" b="0" i="0" u="none" strike="noStrike" baseline="0" dirty="0">
                <a:latin typeface="+mj-lt"/>
              </a:rPr>
              <a:t>function declaration.</a:t>
            </a:r>
            <a:endParaRPr lang="en-CA" sz="1400" dirty="0">
              <a:latin typeface="+mj-lt"/>
            </a:endParaRPr>
          </a:p>
        </p:txBody>
      </p:sp>
      <p:pic>
        <p:nvPicPr>
          <p:cNvPr id="5" name="Picture 4" descr="FIGURE 12.10 Pass by value versus pass by reference">
            <a:extLst>
              <a:ext uri="{FF2B5EF4-FFF2-40B4-BE49-F238E27FC236}">
                <a16:creationId xmlns:a16="http://schemas.microsoft.com/office/drawing/2014/main" id="{3080A6DA-B785-48EA-8CD1-CDDE80D40E7A}"/>
              </a:ext>
            </a:extLst>
          </p:cNvPr>
          <p:cNvPicPr>
            <a:picLocks noChangeAspect="1"/>
          </p:cNvPicPr>
          <p:nvPr/>
        </p:nvPicPr>
        <p:blipFill>
          <a:blip r:embed="rId2"/>
          <a:stretch>
            <a:fillRect/>
          </a:stretch>
        </p:blipFill>
        <p:spPr>
          <a:xfrm>
            <a:off x="3365906" y="1308790"/>
            <a:ext cx="5320893" cy="3304774"/>
          </a:xfrm>
          <a:prstGeom prst="rect">
            <a:avLst/>
          </a:prstGeom>
        </p:spPr>
      </p:pic>
    </p:spTree>
    <p:extLst>
      <p:ext uri="{BB962C8B-B14F-4D97-AF65-F5344CB8AC3E}">
        <p14:creationId xmlns:p14="http://schemas.microsoft.com/office/powerpoint/2010/main" val="98618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6A71-6DEC-4854-AAB5-74D76881C826}"/>
              </a:ext>
            </a:extLst>
          </p:cNvPr>
          <p:cNvSpPr>
            <a:spLocks noGrp="1"/>
          </p:cNvSpPr>
          <p:nvPr>
            <p:ph type="title"/>
          </p:nvPr>
        </p:nvSpPr>
        <p:spPr/>
        <p:txBody>
          <a:bodyPr/>
          <a:lstStyle/>
          <a:p>
            <a:r>
              <a:rPr lang="en-US" dirty="0"/>
              <a:t>Front End versus Back End</a:t>
            </a:r>
            <a:endParaRPr lang="en-CA" dirty="0"/>
          </a:p>
        </p:txBody>
      </p:sp>
      <p:sp>
        <p:nvSpPr>
          <p:cNvPr id="3" name="Text Placeholder 2">
            <a:extLst>
              <a:ext uri="{FF2B5EF4-FFF2-40B4-BE49-F238E27FC236}">
                <a16:creationId xmlns:a16="http://schemas.microsoft.com/office/drawing/2014/main" id="{A83CDDD6-1B93-4872-9F71-4DC6725147A1}"/>
              </a:ext>
            </a:extLst>
          </p:cNvPr>
          <p:cNvSpPr>
            <a:spLocks noGrp="1"/>
          </p:cNvSpPr>
          <p:nvPr>
            <p:ph type="body" idx="1"/>
          </p:nvPr>
        </p:nvSpPr>
        <p:spPr>
          <a:xfrm>
            <a:off x="457200" y="1081088"/>
            <a:ext cx="2881423" cy="3532476"/>
          </a:xfrm>
        </p:spPr>
        <p:txBody>
          <a:bodyPr/>
          <a:lstStyle/>
          <a:p>
            <a:pPr marL="114300" indent="0" algn="l">
              <a:buNone/>
            </a:pPr>
            <a:r>
              <a:rPr lang="en-US" b="0" i="0" u="none" strike="noStrike" baseline="0" dirty="0">
                <a:latin typeface="+mj-lt"/>
              </a:rPr>
              <a:t>Server-side technologies provide access to data sources, handled security, and allowed web sites to interact with external services such as payment systems. </a:t>
            </a:r>
          </a:p>
          <a:p>
            <a:pPr marL="114300" indent="0" algn="l">
              <a:buNone/>
            </a:pPr>
            <a:r>
              <a:rPr lang="en-US" b="0" i="0" u="none" strike="noStrike" baseline="0" dirty="0">
                <a:latin typeface="+mj-lt"/>
              </a:rPr>
              <a:t>Traditionally, most sites made use programs running on the server-side to programmatically generate the HTML sent to the browser.</a:t>
            </a:r>
            <a:endParaRPr lang="en-CA" sz="1400" dirty="0">
              <a:latin typeface="+mj-lt"/>
            </a:endParaRPr>
          </a:p>
        </p:txBody>
      </p:sp>
      <p:pic>
        <p:nvPicPr>
          <p:cNvPr id="5" name="Picture 4" descr="FIGURE 12.1 Front-end versus back-end">
            <a:extLst>
              <a:ext uri="{FF2B5EF4-FFF2-40B4-BE49-F238E27FC236}">
                <a16:creationId xmlns:a16="http://schemas.microsoft.com/office/drawing/2014/main" id="{D0E3155D-F57A-45C6-89D6-A807BC23DF56}"/>
              </a:ext>
            </a:extLst>
          </p:cNvPr>
          <p:cNvPicPr>
            <a:picLocks noChangeAspect="1"/>
          </p:cNvPicPr>
          <p:nvPr/>
        </p:nvPicPr>
        <p:blipFill>
          <a:blip r:embed="rId2"/>
          <a:stretch>
            <a:fillRect/>
          </a:stretch>
        </p:blipFill>
        <p:spPr>
          <a:xfrm>
            <a:off x="3455231" y="1042837"/>
            <a:ext cx="5231569" cy="3608978"/>
          </a:xfrm>
          <a:prstGeom prst="rect">
            <a:avLst/>
          </a:prstGeom>
        </p:spPr>
      </p:pic>
    </p:spTree>
    <p:extLst>
      <p:ext uri="{BB962C8B-B14F-4D97-AF65-F5344CB8AC3E}">
        <p14:creationId xmlns:p14="http://schemas.microsoft.com/office/powerpoint/2010/main" val="3372930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F25E-5715-4778-BB90-ABF7B1952214}"/>
              </a:ext>
            </a:extLst>
          </p:cNvPr>
          <p:cNvSpPr>
            <a:spLocks noGrp="1"/>
          </p:cNvSpPr>
          <p:nvPr>
            <p:ph type="title"/>
          </p:nvPr>
        </p:nvSpPr>
        <p:spPr/>
        <p:txBody>
          <a:bodyPr/>
          <a:lstStyle/>
          <a:p>
            <a:r>
              <a:rPr lang="en-CA" dirty="0"/>
              <a:t>Parameter-type declaration</a:t>
            </a:r>
          </a:p>
        </p:txBody>
      </p:sp>
      <p:sp>
        <p:nvSpPr>
          <p:cNvPr id="3" name="Text Placeholder 2">
            <a:extLst>
              <a:ext uri="{FF2B5EF4-FFF2-40B4-BE49-F238E27FC236}">
                <a16:creationId xmlns:a16="http://schemas.microsoft.com/office/drawing/2014/main" id="{FBE6E8F7-1635-4A3A-B422-669E49D878B7}"/>
              </a:ext>
            </a:extLst>
          </p:cNvPr>
          <p:cNvSpPr>
            <a:spLocks noGrp="1"/>
          </p:cNvSpPr>
          <p:nvPr>
            <p:ph type="body" idx="1"/>
          </p:nvPr>
        </p:nvSpPr>
        <p:spPr/>
        <p:txBody>
          <a:bodyPr/>
          <a:lstStyle/>
          <a:p>
            <a:pPr marL="114300" indent="0" algn="l">
              <a:buNone/>
            </a:pPr>
            <a:r>
              <a:rPr lang="en-US" sz="1800" b="0" i="0" u="none" strike="noStrike" baseline="0" dirty="0">
                <a:latin typeface="+mj-lt"/>
              </a:rPr>
              <a:t>It is now possible to require that a particular parameter be of a particular type. To add a type to a parameter, add a type specification (</a:t>
            </a:r>
            <a:r>
              <a:rPr lang="en-US" sz="1800" b="0" i="1" u="none" strike="noStrike" baseline="0" dirty="0">
                <a:latin typeface="+mj-lt"/>
              </a:rPr>
              <a:t>int</a:t>
            </a:r>
            <a:r>
              <a:rPr lang="en-US" sz="1800" b="0" i="0" u="none" strike="noStrike" baseline="0" dirty="0">
                <a:latin typeface="+mj-lt"/>
              </a:rPr>
              <a:t>, </a:t>
            </a:r>
            <a:r>
              <a:rPr lang="en-US" sz="1800" b="0" i="1" u="none" strike="noStrike" baseline="0" dirty="0">
                <a:latin typeface="+mj-lt"/>
              </a:rPr>
              <a:t>float</a:t>
            </a:r>
            <a:r>
              <a:rPr lang="en-US" sz="1800" b="0" i="0" u="none" strike="noStrike" baseline="0" dirty="0">
                <a:latin typeface="+mj-lt"/>
              </a:rPr>
              <a:t>, </a:t>
            </a:r>
            <a:r>
              <a:rPr lang="en-US" sz="1800" b="0" i="1" u="none" strike="noStrike" baseline="0" dirty="0">
                <a:latin typeface="+mj-lt"/>
              </a:rPr>
              <a:t>string</a:t>
            </a:r>
            <a:r>
              <a:rPr lang="en-US" sz="1800" b="0" i="0" u="none" strike="noStrike" baseline="0" dirty="0">
                <a:latin typeface="+mj-lt"/>
              </a:rPr>
              <a:t>, </a:t>
            </a:r>
            <a:r>
              <a:rPr lang="en-US" sz="1800" b="0" i="1" u="none" strike="noStrike" baseline="0" dirty="0">
                <a:latin typeface="+mj-lt"/>
              </a:rPr>
              <a:t>bool</a:t>
            </a:r>
            <a:r>
              <a:rPr lang="en-US" sz="1800" b="0" i="0" u="none" strike="noStrike" baseline="0" dirty="0">
                <a:latin typeface="+mj-lt"/>
              </a:rPr>
              <a:t>, </a:t>
            </a:r>
            <a:r>
              <a:rPr lang="en-US" sz="1800" b="0" i="1" u="none" strike="noStrike" baseline="0" dirty="0">
                <a:latin typeface="+mj-lt"/>
              </a:rPr>
              <a:t>callable</a:t>
            </a:r>
            <a:r>
              <a:rPr lang="en-US" sz="1800" b="0" i="0" u="none" strike="noStrike" baseline="0" dirty="0">
                <a:latin typeface="+mj-lt"/>
              </a:rPr>
              <a:t>, or any class name you have defined) before the parameter name.</a:t>
            </a:r>
            <a:endParaRPr lang="en-CA" dirty="0">
              <a:latin typeface="+mj-lt"/>
            </a:endParaRPr>
          </a:p>
        </p:txBody>
      </p:sp>
      <p:sp>
        <p:nvSpPr>
          <p:cNvPr id="4" name="TextBox 3" descr="LISTING 4.2 Embedded styles example">
            <a:extLst>
              <a:ext uri="{FF2B5EF4-FFF2-40B4-BE49-F238E27FC236}">
                <a16:creationId xmlns:a16="http://schemas.microsoft.com/office/drawing/2014/main" id="{6C102B34-FE98-4022-8992-7A269A5BBE59}"/>
              </a:ext>
            </a:extLst>
          </p:cNvPr>
          <p:cNvSpPr txBox="1"/>
          <p:nvPr/>
        </p:nvSpPr>
        <p:spPr>
          <a:xfrm>
            <a:off x="716171" y="2600989"/>
            <a:ext cx="5327812" cy="1490662"/>
          </a:xfrm>
          <a:prstGeom prst="rect">
            <a:avLst/>
          </a:prstGeom>
          <a:solidFill>
            <a:srgbClr val="E6F0F5"/>
          </a:solidFill>
        </p:spPr>
        <p:txBody>
          <a:bodyPr wrap="square" numCol="1" rtlCol="0">
            <a:noAutofit/>
          </a:bodyPr>
          <a:lstStyle/>
          <a:p>
            <a:pPr algn="l" defTabSz="360000"/>
            <a:r>
              <a:rPr lang="en-US" sz="1600" b="0" i="0" u="none" strike="noStrike" baseline="0" dirty="0">
                <a:solidFill>
                  <a:srgbClr val="000000"/>
                </a:solidFill>
                <a:latin typeface="Calibri" panose="020F0502020204030204" pitchFamily="34" charset="0"/>
                <a:cs typeface="Calibri" panose="020F0502020204030204" pitchFamily="34" charset="0"/>
              </a:rPr>
              <a:t>function </a:t>
            </a:r>
            <a:r>
              <a:rPr lang="en-US" sz="1600" b="0" i="0" u="none" strike="noStrike" baseline="0" dirty="0" err="1">
                <a:solidFill>
                  <a:srgbClr val="000000"/>
                </a:solidFill>
                <a:latin typeface="Calibri" panose="020F0502020204030204" pitchFamily="34" charset="0"/>
                <a:cs typeface="Calibri" panose="020F0502020204030204" pitchFamily="34" charset="0"/>
              </a:rPr>
              <a:t>getNiceTime</a:t>
            </a:r>
            <a:r>
              <a:rPr lang="en-US" sz="1600" b="0" i="0" u="none" strike="noStrike" baseline="0" dirty="0">
                <a:solidFill>
                  <a:srgbClr val="000000"/>
                </a:solidFill>
                <a:latin typeface="Calibri" panose="020F0502020204030204" pitchFamily="34" charset="0"/>
                <a:cs typeface="Calibri" panose="020F0502020204030204" pitchFamily="34" charset="0"/>
              </a:rPr>
              <a:t>(</a:t>
            </a:r>
            <a:r>
              <a:rPr lang="en-US" sz="1600" b="1" i="0" u="none" strike="noStrike" baseline="0" dirty="0">
                <a:solidFill>
                  <a:srgbClr val="C00000"/>
                </a:solidFill>
                <a:latin typeface="Calibri" panose="020F0502020204030204" pitchFamily="34" charset="0"/>
                <a:cs typeface="Calibri" panose="020F0502020204030204" pitchFamily="34" charset="0"/>
              </a:rPr>
              <a:t>bool</a:t>
            </a:r>
            <a:r>
              <a:rPr lang="en-US" sz="1600" b="0" i="0" u="none" strike="noStrike" baseline="0" dirty="0">
                <a:solidFill>
                  <a:srgbClr val="000000"/>
                </a:solidFill>
                <a:latin typeface="Calibri" panose="020F0502020204030204" pitchFamily="34" charset="0"/>
                <a:cs typeface="Calibri" panose="020F0502020204030204" pitchFamily="34" charset="0"/>
              </a:rPr>
              <a:t> $</a:t>
            </a:r>
            <a:r>
              <a:rPr lang="en-US" sz="1600" b="0" i="0" u="none" strike="noStrike" baseline="0" dirty="0" err="1">
                <a:solidFill>
                  <a:srgbClr val="000000"/>
                </a:solidFill>
                <a:latin typeface="Calibri" panose="020F0502020204030204" pitchFamily="34" charset="0"/>
                <a:cs typeface="Calibri" panose="020F0502020204030204" pitchFamily="34" charset="0"/>
              </a:rPr>
              <a:t>showSeconds</a:t>
            </a:r>
            <a:r>
              <a:rPr lang="en-US" sz="1600" i="0" u="none" strike="noStrike" baseline="0" dirty="0">
                <a:solidFill>
                  <a:schemeClr val="tx1"/>
                </a:solidFill>
                <a:latin typeface="Calibri" panose="020F0502020204030204" pitchFamily="34" charset="0"/>
                <a:cs typeface="Calibri" panose="020F0502020204030204" pitchFamily="34" charset="0"/>
              </a:rPr>
              <a:t>=true</a:t>
            </a:r>
            <a:r>
              <a:rPr lang="en-US" sz="1600"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if ($</a:t>
            </a:r>
            <a:r>
              <a:rPr lang="en-CA" sz="1600" b="0" i="0" u="none" strike="noStrike" baseline="0" dirty="0" err="1">
                <a:solidFill>
                  <a:srgbClr val="000000"/>
                </a:solidFill>
                <a:latin typeface="Calibri" panose="020F0502020204030204" pitchFamily="34" charset="0"/>
                <a:cs typeface="Calibri" panose="020F0502020204030204" pitchFamily="34" charset="0"/>
              </a:rPr>
              <a:t>showSeconds</a:t>
            </a:r>
            <a:r>
              <a:rPr lang="en-CA" sz="1600" b="0" i="0" u="none" strike="noStrike" baseline="0" dirty="0">
                <a:solidFill>
                  <a:srgbClr val="000000"/>
                </a:solidFill>
                <a:latin typeface="Calibri" panose="020F0502020204030204" pitchFamily="34" charset="0"/>
                <a:cs typeface="Calibri" panose="020F0502020204030204" pitchFamily="34" charset="0"/>
              </a:rPr>
              <a:t>==true)</a:t>
            </a:r>
          </a:p>
          <a:p>
            <a:pPr algn="l" defTabSz="360000"/>
            <a:r>
              <a:rPr lang="en-US" sz="1600" b="0" i="0" u="none" strike="noStrike" baseline="0" dirty="0">
                <a:solidFill>
                  <a:srgbClr val="000000"/>
                </a:solidFill>
                <a:latin typeface="Calibri" panose="020F0502020204030204" pitchFamily="34" charset="0"/>
                <a:cs typeface="Calibri" panose="020F0502020204030204" pitchFamily="34" charset="0"/>
              </a:rPr>
              <a:t>		return date("H:i:s");</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else</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		return date("H:i");</a:t>
            </a:r>
          </a:p>
          <a:p>
            <a:pPr algn="l" defTabSz="360000"/>
            <a:r>
              <a:rPr lang="en-CA" sz="1600" b="0" i="0" u="none" strike="noStrike" baseline="0" dirty="0">
                <a:solidFill>
                  <a:srgbClr val="000000"/>
                </a:solidFill>
                <a:latin typeface="Calibri" panose="020F0502020204030204" pitchFamily="34" charset="0"/>
                <a:cs typeface="Calibri" panose="020F0502020204030204" pitchFamily="34" charset="0"/>
              </a:rPr>
              <a:t>}</a:t>
            </a:r>
            <a:endParaRPr lang="en-CA" sz="11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3186526-DFC4-4B80-BE83-2845FADECB00}"/>
              </a:ext>
            </a:extLst>
          </p:cNvPr>
          <p:cNvSpPr txBox="1"/>
          <p:nvPr/>
        </p:nvSpPr>
        <p:spPr>
          <a:xfrm>
            <a:off x="716171" y="4073819"/>
            <a:ext cx="411480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12.20 </a:t>
            </a:r>
            <a:r>
              <a:rPr lang="en-US" b="0" i="0" u="none" strike="noStrike" baseline="0" dirty="0">
                <a:solidFill>
                  <a:srgbClr val="000000"/>
                </a:solidFill>
                <a:latin typeface="Calibri" panose="020F0502020204030204" pitchFamily="34" charset="0"/>
                <a:cs typeface="Calibri" panose="020F0502020204030204" pitchFamily="34" charset="0"/>
              </a:rPr>
              <a:t>Using a parameter-type declaration</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3865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633C-CAEC-4152-8A09-3319EDBDCED0}"/>
              </a:ext>
            </a:extLst>
          </p:cNvPr>
          <p:cNvSpPr>
            <a:spLocks noGrp="1"/>
          </p:cNvSpPr>
          <p:nvPr>
            <p:ph type="title"/>
          </p:nvPr>
        </p:nvSpPr>
        <p:spPr/>
        <p:txBody>
          <a:bodyPr/>
          <a:lstStyle/>
          <a:p>
            <a:r>
              <a:rPr lang="en-CA" dirty="0"/>
              <a:t>Variable Scope within Functions</a:t>
            </a:r>
          </a:p>
        </p:txBody>
      </p:sp>
      <p:sp>
        <p:nvSpPr>
          <p:cNvPr id="3" name="Text Placeholder 2">
            <a:extLst>
              <a:ext uri="{FF2B5EF4-FFF2-40B4-BE49-F238E27FC236}">
                <a16:creationId xmlns:a16="http://schemas.microsoft.com/office/drawing/2014/main" id="{4AA77010-07DC-476B-A696-FD7BCC300EC8}"/>
              </a:ext>
            </a:extLst>
          </p:cNvPr>
          <p:cNvSpPr>
            <a:spLocks noGrp="1"/>
          </p:cNvSpPr>
          <p:nvPr>
            <p:ph type="body" idx="1"/>
          </p:nvPr>
        </p:nvSpPr>
        <p:spPr/>
        <p:txBody>
          <a:bodyPr/>
          <a:lstStyle/>
          <a:p>
            <a:pPr marL="114300" indent="0" algn="l">
              <a:buNone/>
            </a:pPr>
            <a:r>
              <a:rPr lang="en-US" sz="1800" dirty="0">
                <a:solidFill>
                  <a:srgbClr val="000000"/>
                </a:solidFill>
                <a:latin typeface="+mj-lt"/>
              </a:rPr>
              <a:t>A</a:t>
            </a:r>
            <a:r>
              <a:rPr lang="en-US" sz="1800" b="0" i="0" u="none" strike="noStrike" baseline="0" dirty="0">
                <a:solidFill>
                  <a:srgbClr val="000000"/>
                </a:solidFill>
                <a:latin typeface="+mj-lt"/>
              </a:rPr>
              <a:t>ll variables defined within a function have </a:t>
            </a:r>
            <a:r>
              <a:rPr lang="en-US" sz="1800" b="1" i="0" u="none" strike="noStrike" baseline="0" dirty="0">
                <a:solidFill>
                  <a:srgbClr val="009A9A"/>
                </a:solidFill>
                <a:latin typeface="+mj-lt"/>
              </a:rPr>
              <a:t>function scope</a:t>
            </a:r>
            <a:r>
              <a:rPr lang="en-US" sz="1800" b="0" i="0" u="none" strike="noStrike" baseline="0" dirty="0">
                <a:solidFill>
                  <a:srgbClr val="000000"/>
                </a:solidFill>
                <a:latin typeface="+mj-lt"/>
              </a:rPr>
              <a:t>, meaning that they are only accessible. </a:t>
            </a:r>
            <a:r>
              <a:rPr lang="en-US" sz="1800" b="0" i="0" u="none" strike="noStrike" baseline="0" dirty="0">
                <a:latin typeface="+mj-lt"/>
              </a:rPr>
              <a:t>within the function. It might be surprising though to learn that, </a:t>
            </a:r>
            <a:r>
              <a:rPr lang="en-US" sz="1800" b="0" i="1" u="none" strike="noStrike" baseline="0" dirty="0">
                <a:latin typeface="+mj-lt"/>
              </a:rPr>
              <a:t>unlike JavaScript, any variables created outside of the function in the main script are unavailable </a:t>
            </a:r>
            <a:r>
              <a:rPr lang="en-CA" sz="1800" b="0" i="1" u="none" strike="noStrike" baseline="0" dirty="0">
                <a:latin typeface="+mj-lt"/>
              </a:rPr>
              <a:t>within a function</a:t>
            </a:r>
            <a:r>
              <a:rPr lang="en-CA" sz="1800" b="0" i="0" u="none" strike="noStrike" baseline="0" dirty="0">
                <a:latin typeface="+mj-lt"/>
              </a:rPr>
              <a:t>.</a:t>
            </a:r>
          </a:p>
          <a:p>
            <a:pPr marL="114300" indent="0" algn="l">
              <a:buNone/>
            </a:pPr>
            <a:r>
              <a:rPr lang="en-US" sz="1800" b="0" i="0" u="none" strike="noStrike" baseline="0" dirty="0">
                <a:solidFill>
                  <a:srgbClr val="000000"/>
                </a:solidFill>
                <a:latin typeface="+mj-lt"/>
              </a:rPr>
              <a:t>PHP does allow variables with </a:t>
            </a:r>
            <a:r>
              <a:rPr lang="en-US" sz="1800" b="1" i="0" u="none" strike="noStrike" baseline="0" dirty="0">
                <a:solidFill>
                  <a:srgbClr val="009A9A"/>
                </a:solidFill>
                <a:latin typeface="+mj-lt"/>
              </a:rPr>
              <a:t>global scope </a:t>
            </a:r>
            <a:r>
              <a:rPr lang="en-US" sz="1800" b="0" i="0" u="none" strike="noStrike" baseline="0" dirty="0">
                <a:solidFill>
                  <a:srgbClr val="000000"/>
                </a:solidFill>
                <a:latin typeface="+mj-lt"/>
              </a:rPr>
              <a:t>to be accessed within a function using the global keyword, </a:t>
            </a:r>
            <a:r>
              <a:rPr lang="en-US" sz="1800" b="0" i="0" u="none" strike="noStrike" baseline="0" dirty="0">
                <a:latin typeface="+mj-lt"/>
              </a:rPr>
              <a:t>though generally speaking, its usage is discouraged.</a:t>
            </a:r>
            <a:endParaRPr lang="en-CA" dirty="0">
              <a:latin typeface="+mj-lt"/>
            </a:endParaRPr>
          </a:p>
        </p:txBody>
      </p:sp>
    </p:spTree>
    <p:extLst>
      <p:ext uri="{BB962C8B-B14F-4D97-AF65-F5344CB8AC3E}">
        <p14:creationId xmlns:p14="http://schemas.microsoft.com/office/powerpoint/2010/main" val="70296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633C-CAEC-4152-8A09-3319EDBDCED0}"/>
              </a:ext>
            </a:extLst>
          </p:cNvPr>
          <p:cNvSpPr>
            <a:spLocks noGrp="1"/>
          </p:cNvSpPr>
          <p:nvPr>
            <p:ph type="title"/>
          </p:nvPr>
        </p:nvSpPr>
        <p:spPr/>
        <p:txBody>
          <a:bodyPr/>
          <a:lstStyle/>
          <a:p>
            <a:r>
              <a:rPr lang="en-CA" dirty="0"/>
              <a:t>Anonymous &amp; =&gt; Functions</a:t>
            </a:r>
          </a:p>
        </p:txBody>
      </p:sp>
      <p:sp>
        <p:nvSpPr>
          <p:cNvPr id="3" name="Text Placeholder 2">
            <a:extLst>
              <a:ext uri="{FF2B5EF4-FFF2-40B4-BE49-F238E27FC236}">
                <a16:creationId xmlns:a16="http://schemas.microsoft.com/office/drawing/2014/main" id="{4AA77010-07DC-476B-A696-FD7BCC300EC8}"/>
              </a:ext>
            </a:extLst>
          </p:cNvPr>
          <p:cNvSpPr>
            <a:spLocks noGrp="1"/>
          </p:cNvSpPr>
          <p:nvPr>
            <p:ph type="body" idx="1"/>
          </p:nvPr>
        </p:nvSpPr>
        <p:spPr/>
        <p:txBody>
          <a:bodyPr/>
          <a:lstStyle/>
          <a:p>
            <a:pPr marL="114300" indent="0" algn="l">
              <a:buNone/>
            </a:pPr>
            <a:r>
              <a:rPr lang="en-US" sz="1800" dirty="0">
                <a:solidFill>
                  <a:srgbClr val="000000"/>
                </a:solidFill>
                <a:latin typeface="+mj-lt"/>
              </a:rPr>
              <a:t>Version 7.4 of PHP added two JavaScript-inspired additions to functions. This includes anonymous functions as well as arrow syntax. However, arrow functions can only contain a single line. These functions do have access to variables defined outside their function, but not to </a:t>
            </a:r>
            <a:r>
              <a:rPr lang="en-US" sz="1800" dirty="0" err="1">
                <a:solidFill>
                  <a:srgbClr val="000000"/>
                </a:solidFill>
                <a:latin typeface="+mj-lt"/>
              </a:rPr>
              <a:t>superglobal</a:t>
            </a:r>
            <a:r>
              <a:rPr lang="en-US" sz="1800" dirty="0">
                <a:solidFill>
                  <a:srgbClr val="000000"/>
                </a:solidFill>
                <a:latin typeface="+mj-lt"/>
              </a:rPr>
              <a:t> arrays.</a:t>
            </a:r>
            <a:endParaRPr lang="en-CA" dirty="0">
              <a:latin typeface="+mj-lt"/>
            </a:endParaRPr>
          </a:p>
        </p:txBody>
      </p:sp>
      <p:pic>
        <p:nvPicPr>
          <p:cNvPr id="5" name="Picture 4">
            <a:extLst>
              <a:ext uri="{FF2B5EF4-FFF2-40B4-BE49-F238E27FC236}">
                <a16:creationId xmlns:a16="http://schemas.microsoft.com/office/drawing/2014/main" id="{B58BDAE8-3E38-47FF-9B38-C24C35F53D68}"/>
              </a:ext>
            </a:extLst>
          </p:cNvPr>
          <p:cNvPicPr>
            <a:picLocks noChangeAspect="1"/>
          </p:cNvPicPr>
          <p:nvPr/>
        </p:nvPicPr>
        <p:blipFill>
          <a:blip r:embed="rId2"/>
          <a:stretch>
            <a:fillRect/>
          </a:stretch>
        </p:blipFill>
        <p:spPr>
          <a:xfrm>
            <a:off x="931680" y="2914648"/>
            <a:ext cx="2543175" cy="1266825"/>
          </a:xfrm>
          <a:prstGeom prst="rect">
            <a:avLst/>
          </a:prstGeom>
        </p:spPr>
      </p:pic>
      <p:pic>
        <p:nvPicPr>
          <p:cNvPr id="7" name="Picture 6">
            <a:extLst>
              <a:ext uri="{FF2B5EF4-FFF2-40B4-BE49-F238E27FC236}">
                <a16:creationId xmlns:a16="http://schemas.microsoft.com/office/drawing/2014/main" id="{35B1AB7E-855F-46EF-924A-DE62D257EA4C}"/>
              </a:ext>
            </a:extLst>
          </p:cNvPr>
          <p:cNvPicPr>
            <a:picLocks noChangeAspect="1"/>
          </p:cNvPicPr>
          <p:nvPr/>
        </p:nvPicPr>
        <p:blipFill>
          <a:blip r:embed="rId3"/>
          <a:stretch>
            <a:fillRect/>
          </a:stretch>
        </p:blipFill>
        <p:spPr>
          <a:xfrm>
            <a:off x="4586990" y="3095215"/>
            <a:ext cx="2990850" cy="514350"/>
          </a:xfrm>
          <a:prstGeom prst="rect">
            <a:avLst/>
          </a:prstGeom>
        </p:spPr>
      </p:pic>
    </p:spTree>
    <p:extLst>
      <p:ext uri="{BB962C8B-B14F-4D97-AF65-F5344CB8AC3E}">
        <p14:creationId xmlns:p14="http://schemas.microsoft.com/office/powerpoint/2010/main" val="81434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41C5-99EC-4875-B1FF-1113DDC8AF3D}"/>
              </a:ext>
            </a:extLst>
          </p:cNvPr>
          <p:cNvSpPr>
            <a:spLocks noGrp="1"/>
          </p:cNvSpPr>
          <p:nvPr>
            <p:ph type="title"/>
          </p:nvPr>
        </p:nvSpPr>
        <p:spPr/>
        <p:txBody>
          <a:bodyPr/>
          <a:lstStyle/>
          <a:p>
            <a:r>
              <a:rPr lang="en-CA" dirty="0"/>
              <a:t>Arrays</a:t>
            </a:r>
          </a:p>
        </p:txBody>
      </p:sp>
      <p:sp>
        <p:nvSpPr>
          <p:cNvPr id="3" name="Text Placeholder 2">
            <a:extLst>
              <a:ext uri="{FF2B5EF4-FFF2-40B4-BE49-F238E27FC236}">
                <a16:creationId xmlns:a16="http://schemas.microsoft.com/office/drawing/2014/main" id="{1A37F7AA-E0F0-4484-AA97-D6AA73268203}"/>
              </a:ext>
            </a:extLst>
          </p:cNvPr>
          <p:cNvSpPr>
            <a:spLocks noGrp="1"/>
          </p:cNvSpPr>
          <p:nvPr>
            <p:ph type="body" idx="1"/>
          </p:nvPr>
        </p:nvSpPr>
        <p:spPr/>
        <p:txBody>
          <a:bodyPr/>
          <a:lstStyle/>
          <a:p>
            <a:pPr marL="114300" indent="0" algn="l">
              <a:buNone/>
            </a:pPr>
            <a:r>
              <a:rPr lang="en-CA" sz="1800" b="0" i="0" u="none" strike="noStrike" baseline="0" dirty="0">
                <a:latin typeface="+mj-lt"/>
              </a:rPr>
              <a:t>Unlike </a:t>
            </a:r>
            <a:r>
              <a:rPr lang="en-US" sz="1800" b="0" i="0" u="none" strike="noStrike" baseline="0" dirty="0">
                <a:latin typeface="+mj-lt"/>
              </a:rPr>
              <a:t>most other programming languages (including JavaScript), in PHP an array is actually an ordered map, which associates each value in the array with a key.</a:t>
            </a:r>
          </a:p>
          <a:p>
            <a:pPr marL="114300" indent="0" algn="l">
              <a:buNone/>
            </a:pPr>
            <a:r>
              <a:rPr lang="en-US" sz="1800" b="0" i="0" u="none" strike="noStrike" baseline="0" dirty="0">
                <a:latin typeface="+mj-lt"/>
              </a:rPr>
              <a:t>This allows you to use arrays in PHP in a manner similar to other languages’ arrays, but you can also use them like other languages’ collection classes.</a:t>
            </a:r>
          </a:p>
          <a:p>
            <a:pPr algn="l"/>
            <a:r>
              <a:rPr lang="en-US" sz="1800" b="1" i="0" u="none" strike="noStrike" baseline="0" dirty="0">
                <a:solidFill>
                  <a:srgbClr val="009A9A"/>
                </a:solidFill>
                <a:latin typeface="+mj-lt"/>
              </a:rPr>
              <a:t>Array keys </a:t>
            </a:r>
            <a:r>
              <a:rPr lang="en-US" sz="1800" b="0" i="0" u="none" strike="noStrike" baseline="0" dirty="0">
                <a:solidFill>
                  <a:srgbClr val="000000"/>
                </a:solidFill>
                <a:latin typeface="+mj-lt"/>
              </a:rPr>
              <a:t>restricted to integers and strings </a:t>
            </a:r>
          </a:p>
          <a:p>
            <a:pPr algn="l"/>
            <a:r>
              <a:rPr lang="en-US" sz="1800" b="1" i="0" u="none" strike="noStrike" baseline="0" dirty="0">
                <a:solidFill>
                  <a:srgbClr val="009A9A"/>
                </a:solidFill>
                <a:latin typeface="+mj-lt"/>
              </a:rPr>
              <a:t>Array values</a:t>
            </a:r>
            <a:r>
              <a:rPr lang="en-US" sz="1800" b="0" i="0" u="none" strike="noStrike" baseline="0" dirty="0">
                <a:solidFill>
                  <a:srgbClr val="000000"/>
                </a:solidFill>
                <a:latin typeface="+mj-lt"/>
              </a:rPr>
              <a:t>, unlike keys, are not restricted to integers and strings. They can be any object, type, or primitive supported in PHP.</a:t>
            </a:r>
            <a:endParaRPr lang="en-CA" dirty="0">
              <a:latin typeface="+mj-lt"/>
            </a:endParaRPr>
          </a:p>
        </p:txBody>
      </p:sp>
    </p:spTree>
    <p:extLst>
      <p:ext uri="{BB962C8B-B14F-4D97-AF65-F5344CB8AC3E}">
        <p14:creationId xmlns:p14="http://schemas.microsoft.com/office/powerpoint/2010/main" val="1923930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036B-D655-447F-B1D5-CDF76D9F9F15}"/>
              </a:ext>
            </a:extLst>
          </p:cNvPr>
          <p:cNvSpPr>
            <a:spLocks noGrp="1"/>
          </p:cNvSpPr>
          <p:nvPr>
            <p:ph type="title"/>
          </p:nvPr>
        </p:nvSpPr>
        <p:spPr/>
        <p:txBody>
          <a:bodyPr/>
          <a:lstStyle/>
          <a:p>
            <a:r>
              <a:rPr lang="en-US" dirty="0"/>
              <a:t>Defining an Array</a:t>
            </a:r>
            <a:endParaRPr lang="en-CA" dirty="0"/>
          </a:p>
        </p:txBody>
      </p:sp>
      <p:sp>
        <p:nvSpPr>
          <p:cNvPr id="3" name="Text Placeholder 2">
            <a:extLst>
              <a:ext uri="{FF2B5EF4-FFF2-40B4-BE49-F238E27FC236}">
                <a16:creationId xmlns:a16="http://schemas.microsoft.com/office/drawing/2014/main" id="{B8695CBD-8A9A-4436-BF4E-0034F5D69AF7}"/>
              </a:ext>
            </a:extLst>
          </p:cNvPr>
          <p:cNvSpPr>
            <a:spLocks noGrp="1"/>
          </p:cNvSpPr>
          <p:nvPr>
            <p:ph type="body" idx="1"/>
          </p:nvPr>
        </p:nvSpPr>
        <p:spPr/>
        <p:txBody>
          <a:bodyPr/>
          <a:lstStyle/>
          <a:p>
            <a:pPr marL="114300" indent="0" algn="l">
              <a:buNone/>
            </a:pPr>
            <a:r>
              <a:rPr lang="en-US" b="0" i="0" u="none" strike="noStrike" baseline="0" dirty="0">
                <a:solidFill>
                  <a:srgbClr val="000000"/>
                </a:solidFill>
                <a:latin typeface="+mj-lt"/>
              </a:rPr>
              <a:t>The following declares an empty array named days:</a:t>
            </a:r>
          </a:p>
          <a:p>
            <a:pPr marL="571500" lvl="1" indent="0">
              <a:buNone/>
            </a:pPr>
            <a:r>
              <a:rPr lang="en-CA" b="0" i="0" u="none" strike="noStrike" baseline="0" dirty="0">
                <a:solidFill>
                  <a:srgbClr val="000000"/>
                </a:solidFill>
                <a:latin typeface="Calibri" panose="020F0502020204030204" pitchFamily="34" charset="0"/>
                <a:cs typeface="Calibri" panose="020F0502020204030204" pitchFamily="34" charset="0"/>
              </a:rPr>
              <a:t>$days = array();</a:t>
            </a:r>
          </a:p>
          <a:p>
            <a:pPr marL="114300" indent="0" algn="l">
              <a:buNone/>
            </a:pPr>
            <a:r>
              <a:rPr lang="en-US" b="0" i="0" u="none" strike="noStrike" baseline="0" dirty="0">
                <a:solidFill>
                  <a:srgbClr val="000000"/>
                </a:solidFill>
                <a:latin typeface="+mj-lt"/>
              </a:rPr>
              <a:t>To define the contents of an array as strings for the days of the week, you declare it using either of two following syntaxes:</a:t>
            </a:r>
          </a:p>
          <a:p>
            <a:pPr marL="571500" lvl="1" indent="0">
              <a:buNone/>
            </a:pPr>
            <a:r>
              <a:rPr lang="en-US" b="0" i="0" u="none" strike="noStrike" baseline="0" dirty="0">
                <a:solidFill>
                  <a:srgbClr val="000000"/>
                </a:solidFill>
                <a:latin typeface="Calibri" panose="020F0502020204030204" pitchFamily="34" charset="0"/>
                <a:cs typeface="Calibri" panose="020F0502020204030204" pitchFamily="34" charset="0"/>
              </a:rPr>
              <a:t>$days = array("</a:t>
            </a:r>
            <a:r>
              <a:rPr lang="en-US" b="0" i="0" u="none" strike="noStrike" baseline="0" dirty="0" err="1">
                <a:solidFill>
                  <a:srgbClr val="000000"/>
                </a:solidFill>
                <a:latin typeface="Calibri" panose="020F0502020204030204" pitchFamily="34" charset="0"/>
                <a:cs typeface="Calibri" panose="020F0502020204030204" pitchFamily="34" charset="0"/>
              </a:rPr>
              <a:t>Mon","Tue","Wed","Thu","Fri</a:t>
            </a:r>
            <a:r>
              <a:rPr lang="en-US" b="0" i="0" u="none" strike="noStrike" baseline="0" dirty="0">
                <a:solidFill>
                  <a:srgbClr val="000000"/>
                </a:solidFill>
                <a:latin typeface="Calibri" panose="020F0502020204030204" pitchFamily="34" charset="0"/>
                <a:cs typeface="Calibri" panose="020F0502020204030204" pitchFamily="34" charset="0"/>
              </a:rPr>
              <a:t>");</a:t>
            </a:r>
          </a:p>
          <a:p>
            <a:pPr marL="571500" lvl="1" indent="0">
              <a:buNone/>
            </a:pPr>
            <a:r>
              <a:rPr lang="en-US" b="0" i="0" u="none" strike="noStrike" baseline="0" dirty="0">
                <a:solidFill>
                  <a:srgbClr val="000000"/>
                </a:solidFill>
                <a:latin typeface="Calibri" panose="020F0502020204030204" pitchFamily="34" charset="0"/>
                <a:cs typeface="Calibri" panose="020F0502020204030204" pitchFamily="34" charset="0"/>
              </a:rPr>
              <a:t>$days = ["</a:t>
            </a:r>
            <a:r>
              <a:rPr lang="en-US" b="0" i="0" u="none" strike="noStrike" baseline="0" dirty="0" err="1">
                <a:solidFill>
                  <a:srgbClr val="000000"/>
                </a:solidFill>
                <a:latin typeface="Calibri" panose="020F0502020204030204" pitchFamily="34" charset="0"/>
                <a:cs typeface="Calibri" panose="020F0502020204030204" pitchFamily="34" charset="0"/>
              </a:rPr>
              <a:t>Mon","Tue","Wed","Thu","Fri</a:t>
            </a:r>
            <a:r>
              <a:rPr lang="en-US" b="0" i="0" u="none" strike="noStrike" baseline="0" dirty="0">
                <a:solidFill>
                  <a:srgbClr val="000000"/>
                </a:solidFill>
                <a:latin typeface="Calibri" panose="020F0502020204030204" pitchFamily="34" charset="0"/>
                <a:cs typeface="Calibri" panose="020F0502020204030204" pitchFamily="34" charset="0"/>
              </a:rPr>
              <a:t>"]; </a:t>
            </a:r>
            <a:r>
              <a:rPr lang="en-US" b="0" i="1" u="none" strike="noStrike" baseline="0" dirty="0">
                <a:solidFill>
                  <a:srgbClr val="009A9A"/>
                </a:solidFill>
                <a:latin typeface="Calibri" panose="020F0502020204030204" pitchFamily="34" charset="0"/>
                <a:cs typeface="Calibri" panose="020F0502020204030204" pitchFamily="34" charset="0"/>
              </a:rPr>
              <a:t>// alternate syntax</a:t>
            </a:r>
            <a:endParaRPr lang="en-CA" sz="1400" dirty="0">
              <a:latin typeface="Calibri" panose="020F0502020204030204" pitchFamily="34" charset="0"/>
              <a:cs typeface="Calibri" panose="020F0502020204030204" pitchFamily="34" charset="0"/>
            </a:endParaRPr>
          </a:p>
        </p:txBody>
      </p:sp>
      <p:pic>
        <p:nvPicPr>
          <p:cNvPr id="5" name="Picture 4" descr="FIGURE 12.12 Visualization of a key-value array">
            <a:extLst>
              <a:ext uri="{FF2B5EF4-FFF2-40B4-BE49-F238E27FC236}">
                <a16:creationId xmlns:a16="http://schemas.microsoft.com/office/drawing/2014/main" id="{9EE4C306-E103-4D68-862F-704EA6BF48C0}"/>
              </a:ext>
            </a:extLst>
          </p:cNvPr>
          <p:cNvPicPr>
            <a:picLocks noChangeAspect="1"/>
          </p:cNvPicPr>
          <p:nvPr/>
        </p:nvPicPr>
        <p:blipFill>
          <a:blip r:embed="rId2"/>
          <a:stretch>
            <a:fillRect/>
          </a:stretch>
        </p:blipFill>
        <p:spPr>
          <a:xfrm>
            <a:off x="2131828" y="3564034"/>
            <a:ext cx="4880344" cy="996756"/>
          </a:xfrm>
          <a:prstGeom prst="rect">
            <a:avLst/>
          </a:prstGeom>
        </p:spPr>
      </p:pic>
    </p:spTree>
    <p:extLst>
      <p:ext uri="{BB962C8B-B14F-4D97-AF65-F5344CB8AC3E}">
        <p14:creationId xmlns:p14="http://schemas.microsoft.com/office/powerpoint/2010/main" val="1932195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C70-D626-4920-922B-0309B041AE10}"/>
              </a:ext>
            </a:extLst>
          </p:cNvPr>
          <p:cNvSpPr>
            <a:spLocks noGrp="1"/>
          </p:cNvSpPr>
          <p:nvPr>
            <p:ph type="title"/>
          </p:nvPr>
        </p:nvSpPr>
        <p:spPr/>
        <p:txBody>
          <a:bodyPr/>
          <a:lstStyle/>
          <a:p>
            <a:r>
              <a:rPr lang="en-US" dirty="0"/>
              <a:t>Accessing an Array</a:t>
            </a:r>
            <a:endParaRPr lang="en-CA" dirty="0"/>
          </a:p>
        </p:txBody>
      </p:sp>
      <p:sp>
        <p:nvSpPr>
          <p:cNvPr id="3" name="Text Placeholder 2">
            <a:extLst>
              <a:ext uri="{FF2B5EF4-FFF2-40B4-BE49-F238E27FC236}">
                <a16:creationId xmlns:a16="http://schemas.microsoft.com/office/drawing/2014/main" id="{73F0C748-3764-4490-881C-805199CCCE4E}"/>
              </a:ext>
            </a:extLst>
          </p:cNvPr>
          <p:cNvSpPr>
            <a:spLocks noGrp="1"/>
          </p:cNvSpPr>
          <p:nvPr>
            <p:ph type="body" idx="1"/>
          </p:nvPr>
        </p:nvSpPr>
        <p:spPr/>
        <p:txBody>
          <a:bodyPr/>
          <a:lstStyle/>
          <a:p>
            <a:pPr algn="l"/>
            <a:r>
              <a:rPr lang="en-US" sz="1800" b="0" i="0" u="none" strike="noStrike" baseline="0" dirty="0">
                <a:latin typeface="+mj-lt"/>
              </a:rPr>
              <a:t>Explicit control of the keys and values opens the door to keys that do not start at 0, are not sequential, and that are not even integers (but rather strings).</a:t>
            </a:r>
            <a:endParaRPr lang="en-CA" dirty="0">
              <a:latin typeface="+mj-lt"/>
            </a:endParaRPr>
          </a:p>
        </p:txBody>
      </p:sp>
      <p:pic>
        <p:nvPicPr>
          <p:cNvPr id="5" name="Picture 4" descr="FIGURE 12.14 Array with strings as keys and integers as values">
            <a:extLst>
              <a:ext uri="{FF2B5EF4-FFF2-40B4-BE49-F238E27FC236}">
                <a16:creationId xmlns:a16="http://schemas.microsoft.com/office/drawing/2014/main" id="{F5337AD8-524F-4D28-86A7-3F6162137C7D}"/>
              </a:ext>
            </a:extLst>
          </p:cNvPr>
          <p:cNvPicPr>
            <a:picLocks noChangeAspect="1"/>
          </p:cNvPicPr>
          <p:nvPr/>
        </p:nvPicPr>
        <p:blipFill>
          <a:blip r:embed="rId2"/>
          <a:stretch>
            <a:fillRect/>
          </a:stretch>
        </p:blipFill>
        <p:spPr>
          <a:xfrm>
            <a:off x="1458974" y="2257255"/>
            <a:ext cx="6226051" cy="2356309"/>
          </a:xfrm>
          <a:prstGeom prst="rect">
            <a:avLst/>
          </a:prstGeom>
        </p:spPr>
      </p:pic>
    </p:spTree>
    <p:extLst>
      <p:ext uri="{BB962C8B-B14F-4D97-AF65-F5344CB8AC3E}">
        <p14:creationId xmlns:p14="http://schemas.microsoft.com/office/powerpoint/2010/main" val="3352747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9DFA-F16C-4CDE-AADB-13DFF7CA3AE6}"/>
              </a:ext>
            </a:extLst>
          </p:cNvPr>
          <p:cNvSpPr>
            <a:spLocks noGrp="1"/>
          </p:cNvSpPr>
          <p:nvPr>
            <p:ph type="title"/>
          </p:nvPr>
        </p:nvSpPr>
        <p:spPr/>
        <p:txBody>
          <a:bodyPr/>
          <a:lstStyle/>
          <a:p>
            <a:r>
              <a:rPr lang="en-CA" dirty="0"/>
              <a:t>Multidimensional Arrays</a:t>
            </a:r>
          </a:p>
        </p:txBody>
      </p:sp>
      <p:sp>
        <p:nvSpPr>
          <p:cNvPr id="4" name="TextBox 3" descr="LISTING 4.2 Embedded styles example">
            <a:extLst>
              <a:ext uri="{FF2B5EF4-FFF2-40B4-BE49-F238E27FC236}">
                <a16:creationId xmlns:a16="http://schemas.microsoft.com/office/drawing/2014/main" id="{89826E31-8C6A-444D-903A-BBD50CCE21C0}"/>
              </a:ext>
            </a:extLst>
          </p:cNvPr>
          <p:cNvSpPr txBox="1"/>
          <p:nvPr/>
        </p:nvSpPr>
        <p:spPr>
          <a:xfrm>
            <a:off x="457200" y="1864574"/>
            <a:ext cx="3855829" cy="1490662"/>
          </a:xfrm>
          <a:prstGeom prst="rect">
            <a:avLst/>
          </a:prstGeom>
          <a:solidFill>
            <a:srgbClr val="E6F0F5"/>
          </a:solidFill>
        </p:spPr>
        <p:txBody>
          <a:bodyPr wrap="square" numCol="1" rtlCol="0">
            <a:noAutofit/>
          </a:bodyPr>
          <a:lstStyle/>
          <a:p>
            <a:pPr algn="l" defTabSz="360000"/>
            <a:r>
              <a:rPr lang="en-CA" sz="1600" b="0" i="0" u="none" strike="noStrike" baseline="0" dirty="0">
                <a:latin typeface="Calibri" panose="020F0502020204030204" pitchFamily="34" charset="0"/>
                <a:cs typeface="Calibri" panose="020F0502020204030204" pitchFamily="34" charset="0"/>
              </a:rPr>
              <a:t>$month = array(</a:t>
            </a:r>
          </a:p>
          <a:p>
            <a:pPr algn="l" defTabSz="360000"/>
            <a:r>
              <a:rPr lang="en-US" sz="1600" b="0" i="0" u="none" strike="noStrike" baseline="0" dirty="0">
                <a:latin typeface="Calibri" panose="020F0502020204030204" pitchFamily="34" charset="0"/>
                <a:cs typeface="Calibri" panose="020F0502020204030204" pitchFamily="34" charset="0"/>
              </a:rPr>
              <a:t>	array("</a:t>
            </a:r>
            <a:r>
              <a:rPr lang="en-US" sz="1600" b="0" i="0" u="none" strike="noStrike" baseline="0" dirty="0" err="1">
                <a:latin typeface="Calibri" panose="020F0502020204030204" pitchFamily="34" charset="0"/>
                <a:cs typeface="Calibri" panose="020F0502020204030204" pitchFamily="34" charset="0"/>
              </a:rPr>
              <a:t>Mon","Tue","Wed","Thu","Fri</a:t>
            </a:r>
            <a:r>
              <a:rPr lang="en-US" sz="1600" b="0" i="0" u="none" strike="noStrike" baseline="0" dirty="0">
                <a:latin typeface="Calibri" panose="020F0502020204030204" pitchFamily="34" charset="0"/>
                <a:cs typeface="Calibri" panose="020F0502020204030204" pitchFamily="34" charset="0"/>
              </a:rPr>
              <a:t>"),</a:t>
            </a:r>
          </a:p>
          <a:p>
            <a:pPr algn="l" defTabSz="360000"/>
            <a:r>
              <a:rPr lang="en-US" sz="1600" b="0" i="0" u="none" strike="noStrike" baseline="0" dirty="0">
                <a:latin typeface="Calibri" panose="020F0502020204030204" pitchFamily="34" charset="0"/>
                <a:cs typeface="Calibri" panose="020F0502020204030204" pitchFamily="34" charset="0"/>
              </a:rPr>
              <a:t>	array("</a:t>
            </a:r>
            <a:r>
              <a:rPr lang="en-US" sz="1600" b="0" i="0" u="none" strike="noStrike" baseline="0" dirty="0" err="1">
                <a:latin typeface="Calibri" panose="020F0502020204030204" pitchFamily="34" charset="0"/>
                <a:cs typeface="Calibri" panose="020F0502020204030204" pitchFamily="34" charset="0"/>
              </a:rPr>
              <a:t>Mon","Tue","Wed","Thu","Fri</a:t>
            </a:r>
            <a:r>
              <a:rPr lang="en-US" sz="1600" b="0" i="0" u="none" strike="noStrike" baseline="0" dirty="0">
                <a:latin typeface="Calibri" panose="020F0502020204030204" pitchFamily="34" charset="0"/>
                <a:cs typeface="Calibri" panose="020F0502020204030204" pitchFamily="34" charset="0"/>
              </a:rPr>
              <a:t>"),</a:t>
            </a:r>
          </a:p>
          <a:p>
            <a:pPr algn="l" defTabSz="360000"/>
            <a:r>
              <a:rPr lang="en-US" sz="1600" b="0" i="0" u="none" strike="noStrike" baseline="0" dirty="0">
                <a:latin typeface="Calibri" panose="020F0502020204030204" pitchFamily="34" charset="0"/>
                <a:cs typeface="Calibri" panose="020F0502020204030204" pitchFamily="34" charset="0"/>
              </a:rPr>
              <a:t>	array("</a:t>
            </a:r>
            <a:r>
              <a:rPr lang="en-US" sz="1600" b="0" i="0" u="none" strike="noStrike" baseline="0" dirty="0" err="1">
                <a:latin typeface="Calibri" panose="020F0502020204030204" pitchFamily="34" charset="0"/>
                <a:cs typeface="Calibri" panose="020F0502020204030204" pitchFamily="34" charset="0"/>
              </a:rPr>
              <a:t>Mon","Tue","Wed","Thu","Fri</a:t>
            </a:r>
            <a:r>
              <a:rPr lang="en-US" sz="1600" b="0" i="0" u="none" strike="noStrike" baseline="0" dirty="0">
                <a:latin typeface="Calibri" panose="020F0502020204030204" pitchFamily="34" charset="0"/>
                <a:cs typeface="Calibri" panose="020F0502020204030204" pitchFamily="34" charset="0"/>
              </a:rPr>
              <a:t>"),</a:t>
            </a:r>
          </a:p>
          <a:p>
            <a:pPr algn="l" defTabSz="360000"/>
            <a:r>
              <a:rPr lang="en-US" sz="1600" b="0" i="0" u="none" strike="noStrike" baseline="0" dirty="0">
                <a:latin typeface="Calibri" panose="020F0502020204030204" pitchFamily="34" charset="0"/>
                <a:cs typeface="Calibri" panose="020F0502020204030204" pitchFamily="34" charset="0"/>
              </a:rPr>
              <a:t>	array("</a:t>
            </a:r>
            <a:r>
              <a:rPr lang="en-US" sz="1600" b="0" i="0" u="none" strike="noStrike" baseline="0" dirty="0" err="1">
                <a:latin typeface="Calibri" panose="020F0502020204030204" pitchFamily="34" charset="0"/>
                <a:cs typeface="Calibri" panose="020F0502020204030204" pitchFamily="34" charset="0"/>
              </a:rPr>
              <a:t>Mon","Tue","Wed","Thu","Fri</a:t>
            </a:r>
            <a:r>
              <a:rPr lang="en-US" sz="1600" b="0" i="0" u="none" strike="noStrike" baseline="0" dirty="0">
                <a:latin typeface="Calibri" panose="020F0502020204030204" pitchFamily="34" charset="0"/>
                <a:cs typeface="Calibri" panose="020F0502020204030204" pitchFamily="34" charset="0"/>
              </a:rPr>
              <a:t>")</a:t>
            </a:r>
          </a:p>
          <a:p>
            <a:pPr algn="l" defTabSz="360000"/>
            <a:r>
              <a:rPr lang="en-CA" sz="1600" b="0" i="0" u="none" strike="noStrike" baseline="0" dirty="0">
                <a:latin typeface="Calibri" panose="020F0502020204030204" pitchFamily="34" charset="0"/>
                <a:cs typeface="Calibri" panose="020F0502020204030204" pitchFamily="34" charset="0"/>
              </a:rPr>
              <a:t>);</a:t>
            </a:r>
            <a:endParaRPr lang="en-CA" sz="105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5D6D809-0E02-400A-A92D-CD1698588704}"/>
              </a:ext>
            </a:extLst>
          </p:cNvPr>
          <p:cNvSpPr txBox="1"/>
          <p:nvPr/>
        </p:nvSpPr>
        <p:spPr>
          <a:xfrm>
            <a:off x="457200" y="3355236"/>
            <a:ext cx="3855828"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12.22 </a:t>
            </a:r>
            <a:r>
              <a:rPr lang="en-US" b="0" i="0" u="none" strike="noStrike" baseline="0" dirty="0">
                <a:solidFill>
                  <a:srgbClr val="000000"/>
                </a:solidFill>
                <a:latin typeface="Calibri" panose="020F0502020204030204" pitchFamily="34" charset="0"/>
                <a:cs typeface="Calibri" panose="020F0502020204030204" pitchFamily="34" charset="0"/>
              </a:rPr>
              <a:t>Multidimensional arrays</a:t>
            </a:r>
            <a:endParaRPr lang="en-CA" dirty="0">
              <a:latin typeface="Calibri" panose="020F0502020204030204" pitchFamily="34" charset="0"/>
              <a:cs typeface="Calibri" panose="020F0502020204030204" pitchFamily="34" charset="0"/>
            </a:endParaRPr>
          </a:p>
        </p:txBody>
      </p:sp>
      <p:pic>
        <p:nvPicPr>
          <p:cNvPr id="7" name="Picture 6" descr="FIGURE 12.15 Visualizing multidimensional arrays">
            <a:extLst>
              <a:ext uri="{FF2B5EF4-FFF2-40B4-BE49-F238E27FC236}">
                <a16:creationId xmlns:a16="http://schemas.microsoft.com/office/drawing/2014/main" id="{4B51D115-BBCC-4AC8-AA78-5ED16BC5B80E}"/>
              </a:ext>
            </a:extLst>
          </p:cNvPr>
          <p:cNvPicPr>
            <a:picLocks noChangeAspect="1"/>
          </p:cNvPicPr>
          <p:nvPr/>
        </p:nvPicPr>
        <p:blipFill rotWithShape="1">
          <a:blip r:embed="rId2"/>
          <a:srcRect t="1" r="21256" b="61829"/>
          <a:stretch/>
        </p:blipFill>
        <p:spPr>
          <a:xfrm>
            <a:off x="4480359" y="1808587"/>
            <a:ext cx="4206441" cy="2141782"/>
          </a:xfrm>
          <a:prstGeom prst="rect">
            <a:avLst/>
          </a:prstGeom>
        </p:spPr>
      </p:pic>
    </p:spTree>
    <p:extLst>
      <p:ext uri="{BB962C8B-B14F-4D97-AF65-F5344CB8AC3E}">
        <p14:creationId xmlns:p14="http://schemas.microsoft.com/office/powerpoint/2010/main" val="3606207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9DFA-F16C-4CDE-AADB-13DFF7CA3AE6}"/>
              </a:ext>
            </a:extLst>
          </p:cNvPr>
          <p:cNvSpPr>
            <a:spLocks noGrp="1"/>
          </p:cNvSpPr>
          <p:nvPr>
            <p:ph type="title"/>
          </p:nvPr>
        </p:nvSpPr>
        <p:spPr/>
        <p:txBody>
          <a:bodyPr/>
          <a:lstStyle/>
          <a:p>
            <a:r>
              <a:rPr lang="en-CA" dirty="0"/>
              <a:t>Multidimensional Arrays (ii)</a:t>
            </a:r>
          </a:p>
        </p:txBody>
      </p:sp>
      <p:sp>
        <p:nvSpPr>
          <p:cNvPr id="4" name="TextBox 3" descr="LISTING 4.2 Embedded styles example">
            <a:extLst>
              <a:ext uri="{FF2B5EF4-FFF2-40B4-BE49-F238E27FC236}">
                <a16:creationId xmlns:a16="http://schemas.microsoft.com/office/drawing/2014/main" id="{89826E31-8C6A-444D-903A-BBD50CCE21C0}"/>
              </a:ext>
            </a:extLst>
          </p:cNvPr>
          <p:cNvSpPr txBox="1"/>
          <p:nvPr/>
        </p:nvSpPr>
        <p:spPr>
          <a:xfrm>
            <a:off x="457200" y="1131570"/>
            <a:ext cx="4373773" cy="2686050"/>
          </a:xfrm>
          <a:prstGeom prst="rect">
            <a:avLst/>
          </a:prstGeom>
          <a:solidFill>
            <a:srgbClr val="E6F0F5"/>
          </a:solidFill>
        </p:spPr>
        <p:txBody>
          <a:bodyPr wrap="square" numCol="1" rtlCol="0">
            <a:noAutofit/>
          </a:bodyPr>
          <a:lstStyle/>
          <a:p>
            <a:pPr algn="l"/>
            <a:r>
              <a:rPr lang="en-CA" sz="1600" b="0" i="0" u="none" strike="noStrike" baseline="0" dirty="0">
                <a:latin typeface="Calibri" panose="020F0502020204030204" pitchFamily="34" charset="0"/>
                <a:cs typeface="Calibri" panose="020F0502020204030204" pitchFamily="34" charset="0"/>
              </a:rPr>
              <a:t>$cart = [];</a:t>
            </a:r>
          </a:p>
          <a:p>
            <a:pPr algn="l"/>
            <a:r>
              <a:rPr lang="en-CA" sz="1600" b="0" i="0" u="none" strike="noStrike" baseline="0" dirty="0">
                <a:latin typeface="Calibri" panose="020F0502020204030204" pitchFamily="34" charset="0"/>
                <a:cs typeface="Calibri" panose="020F0502020204030204" pitchFamily="34" charset="0"/>
              </a:rPr>
              <a:t>$cart[] = array("id" =&gt; 37, </a:t>
            </a:r>
          </a:p>
          <a:p>
            <a:pPr algn="l"/>
            <a:r>
              <a:rPr lang="en-CA" sz="1600" dirty="0">
                <a:latin typeface="Calibri" panose="020F0502020204030204" pitchFamily="34" charset="0"/>
                <a:cs typeface="Calibri" panose="020F0502020204030204" pitchFamily="34" charset="0"/>
              </a:rPr>
              <a:t>	</a:t>
            </a:r>
            <a:r>
              <a:rPr lang="en-CA" sz="1600" b="0" i="0" u="none" strike="noStrike" baseline="0" dirty="0">
                <a:latin typeface="Calibri" panose="020F0502020204030204" pitchFamily="34" charset="0"/>
                <a:cs typeface="Calibri" panose="020F0502020204030204" pitchFamily="34" charset="0"/>
              </a:rPr>
              <a:t>"title" =&gt; "Burial at </a:t>
            </a:r>
            <a:r>
              <a:rPr lang="en-CA" sz="1600" b="0" i="0" u="none" strike="noStrike" baseline="0" dirty="0" err="1">
                <a:latin typeface="Calibri" panose="020F0502020204030204" pitchFamily="34" charset="0"/>
                <a:cs typeface="Calibri" panose="020F0502020204030204" pitchFamily="34" charset="0"/>
              </a:rPr>
              <a:t>Ornans</a:t>
            </a:r>
            <a:r>
              <a:rPr lang="en-CA" sz="1600" b="0" i="0" u="none" strike="noStrike" baseline="0" dirty="0">
                <a:latin typeface="Calibri" panose="020F0502020204030204" pitchFamily="34" charset="0"/>
                <a:cs typeface="Calibri" panose="020F0502020204030204" pitchFamily="34" charset="0"/>
              </a:rPr>
              <a:t>",</a:t>
            </a:r>
          </a:p>
          <a:p>
            <a:pPr algn="l"/>
            <a:r>
              <a:rPr lang="en-CA" sz="1600" dirty="0">
                <a:latin typeface="Calibri" panose="020F0502020204030204" pitchFamily="34" charset="0"/>
                <a:cs typeface="Calibri" panose="020F0502020204030204" pitchFamily="34" charset="0"/>
              </a:rPr>
              <a:t>	</a:t>
            </a:r>
            <a:r>
              <a:rPr lang="en-CA" sz="1600" b="0" i="0" u="none" strike="noStrike" baseline="0" dirty="0">
                <a:latin typeface="Calibri" panose="020F0502020204030204" pitchFamily="34" charset="0"/>
                <a:cs typeface="Calibri" panose="020F0502020204030204" pitchFamily="34" charset="0"/>
              </a:rPr>
              <a:t>"quantity" =&gt; 1);</a:t>
            </a:r>
          </a:p>
          <a:p>
            <a:pPr algn="l"/>
            <a:r>
              <a:rPr lang="en-US" sz="1600" b="0" i="0" u="none" strike="noStrike" baseline="0" dirty="0">
                <a:latin typeface="Calibri" panose="020F0502020204030204" pitchFamily="34" charset="0"/>
                <a:cs typeface="Calibri" panose="020F0502020204030204" pitchFamily="34" charset="0"/>
              </a:rPr>
              <a:t>$cart[] = array("id" =&gt; 345,</a:t>
            </a:r>
          </a:p>
          <a:p>
            <a:pPr algn="l"/>
            <a:r>
              <a:rPr lang="en-US" sz="1600" dirty="0">
                <a:latin typeface="Calibri" panose="020F0502020204030204" pitchFamily="34" charset="0"/>
                <a:cs typeface="Calibri" panose="020F0502020204030204" pitchFamily="34" charset="0"/>
              </a:rPr>
              <a:t>	</a:t>
            </a:r>
            <a:r>
              <a:rPr lang="en-US" sz="1600" b="0" i="0" u="none" strike="noStrike" baseline="0" dirty="0">
                <a:latin typeface="Calibri" panose="020F0502020204030204" pitchFamily="34" charset="0"/>
                <a:cs typeface="Calibri" panose="020F0502020204030204" pitchFamily="34" charset="0"/>
              </a:rPr>
              <a:t> "title" =&gt; "The Death of Marat",</a:t>
            </a:r>
          </a:p>
          <a:p>
            <a:pPr algn="l"/>
            <a:r>
              <a:rPr lang="en-US" sz="1600" dirty="0">
                <a:latin typeface="Calibri" panose="020F0502020204030204" pitchFamily="34" charset="0"/>
                <a:cs typeface="Calibri" panose="020F0502020204030204" pitchFamily="34" charset="0"/>
              </a:rPr>
              <a:t>	</a:t>
            </a:r>
            <a:r>
              <a:rPr lang="en-CA" sz="1600" b="0" i="0" u="none" strike="noStrike" baseline="0" dirty="0">
                <a:latin typeface="Calibri" panose="020F0502020204030204" pitchFamily="34" charset="0"/>
                <a:cs typeface="Calibri" panose="020F0502020204030204" pitchFamily="34" charset="0"/>
              </a:rPr>
              <a:t>"quantity" =&gt; 1);</a:t>
            </a:r>
          </a:p>
          <a:p>
            <a:pPr algn="l"/>
            <a:r>
              <a:rPr lang="en-US" sz="1600" b="0" i="0" u="none" strike="noStrike" baseline="0" dirty="0">
                <a:latin typeface="Calibri" panose="020F0502020204030204" pitchFamily="34" charset="0"/>
                <a:cs typeface="Calibri" panose="020F0502020204030204" pitchFamily="34" charset="0"/>
              </a:rPr>
              <a:t>$cart[] = array("id" =&gt; 63, </a:t>
            </a:r>
          </a:p>
          <a:p>
            <a:pPr algn="l"/>
            <a:r>
              <a:rPr lang="en-US" sz="1600" dirty="0">
                <a:latin typeface="Calibri" panose="020F0502020204030204" pitchFamily="34" charset="0"/>
                <a:cs typeface="Calibri" panose="020F0502020204030204" pitchFamily="34" charset="0"/>
              </a:rPr>
              <a:t>	</a:t>
            </a:r>
            <a:r>
              <a:rPr lang="en-US" sz="1600" b="0" i="0" u="none" strike="noStrike" baseline="0" dirty="0">
                <a:latin typeface="Calibri" panose="020F0502020204030204" pitchFamily="34" charset="0"/>
                <a:cs typeface="Calibri" panose="020F0502020204030204" pitchFamily="34" charset="0"/>
              </a:rPr>
              <a:t>"title" =&gt; "Starry Night", </a:t>
            </a:r>
          </a:p>
          <a:p>
            <a:pPr algn="l"/>
            <a:r>
              <a:rPr lang="en-US" sz="1600" dirty="0">
                <a:latin typeface="Calibri" panose="020F0502020204030204" pitchFamily="34" charset="0"/>
                <a:cs typeface="Calibri" panose="020F0502020204030204" pitchFamily="34" charset="0"/>
              </a:rPr>
              <a:t>	</a:t>
            </a:r>
            <a:r>
              <a:rPr lang="en-US" sz="1600" b="0" i="0" u="none" strike="noStrike" baseline="0" dirty="0">
                <a:latin typeface="Calibri" panose="020F0502020204030204" pitchFamily="34" charset="0"/>
                <a:cs typeface="Calibri" panose="020F0502020204030204" pitchFamily="34" charset="0"/>
              </a:rPr>
              <a:t>"quantity" =&gt; 1);</a:t>
            </a:r>
            <a:endParaRPr lang="en-CA" sz="10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5D6D809-0E02-400A-A92D-CD1698588704}"/>
              </a:ext>
            </a:extLst>
          </p:cNvPr>
          <p:cNvSpPr txBox="1"/>
          <p:nvPr/>
        </p:nvSpPr>
        <p:spPr>
          <a:xfrm>
            <a:off x="457200" y="3810814"/>
            <a:ext cx="3855828"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12.22 </a:t>
            </a:r>
            <a:r>
              <a:rPr lang="en-US" b="0" i="0" u="none" strike="noStrike" baseline="0" dirty="0">
                <a:solidFill>
                  <a:srgbClr val="000000"/>
                </a:solidFill>
                <a:latin typeface="Calibri" panose="020F0502020204030204" pitchFamily="34" charset="0"/>
                <a:cs typeface="Calibri" panose="020F0502020204030204" pitchFamily="34" charset="0"/>
              </a:rPr>
              <a:t>Multidimensional arrays</a:t>
            </a:r>
            <a:endParaRPr lang="en-CA" dirty="0">
              <a:latin typeface="Calibri" panose="020F0502020204030204" pitchFamily="34" charset="0"/>
              <a:cs typeface="Calibri" panose="020F0502020204030204" pitchFamily="34" charset="0"/>
            </a:endParaRPr>
          </a:p>
        </p:txBody>
      </p:sp>
      <p:pic>
        <p:nvPicPr>
          <p:cNvPr id="7" name="Picture 6" descr="FIGURE 12.15 Visualizing multidimensional arrays">
            <a:extLst>
              <a:ext uri="{FF2B5EF4-FFF2-40B4-BE49-F238E27FC236}">
                <a16:creationId xmlns:a16="http://schemas.microsoft.com/office/drawing/2014/main" id="{4B51D115-BBCC-4AC8-AA78-5ED16BC5B80E}"/>
              </a:ext>
            </a:extLst>
          </p:cNvPr>
          <p:cNvPicPr>
            <a:picLocks noChangeAspect="1"/>
          </p:cNvPicPr>
          <p:nvPr/>
        </p:nvPicPr>
        <p:blipFill rotWithShape="1">
          <a:blip r:embed="rId2"/>
          <a:srcRect l="-56" t="38148" r="9217" b="32963"/>
          <a:stretch/>
        </p:blipFill>
        <p:spPr>
          <a:xfrm>
            <a:off x="4830973" y="2289292"/>
            <a:ext cx="3941272" cy="1316571"/>
          </a:xfrm>
          <a:prstGeom prst="rect">
            <a:avLst/>
          </a:prstGeom>
        </p:spPr>
      </p:pic>
    </p:spTree>
    <p:extLst>
      <p:ext uri="{BB962C8B-B14F-4D97-AF65-F5344CB8AC3E}">
        <p14:creationId xmlns:p14="http://schemas.microsoft.com/office/powerpoint/2010/main" val="2003594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9DFA-F16C-4CDE-AADB-13DFF7CA3AE6}"/>
              </a:ext>
            </a:extLst>
          </p:cNvPr>
          <p:cNvSpPr>
            <a:spLocks noGrp="1"/>
          </p:cNvSpPr>
          <p:nvPr>
            <p:ph type="title"/>
          </p:nvPr>
        </p:nvSpPr>
        <p:spPr/>
        <p:txBody>
          <a:bodyPr/>
          <a:lstStyle/>
          <a:p>
            <a:r>
              <a:rPr lang="en-CA" dirty="0"/>
              <a:t>Multidimensional Arrays (iii)</a:t>
            </a:r>
          </a:p>
        </p:txBody>
      </p:sp>
      <p:sp>
        <p:nvSpPr>
          <p:cNvPr id="4" name="TextBox 3" descr="LISTING 4.2 Embedded styles example">
            <a:extLst>
              <a:ext uri="{FF2B5EF4-FFF2-40B4-BE49-F238E27FC236}">
                <a16:creationId xmlns:a16="http://schemas.microsoft.com/office/drawing/2014/main" id="{89826E31-8C6A-444D-903A-BBD50CCE21C0}"/>
              </a:ext>
            </a:extLst>
          </p:cNvPr>
          <p:cNvSpPr txBox="1"/>
          <p:nvPr/>
        </p:nvSpPr>
        <p:spPr>
          <a:xfrm>
            <a:off x="457201" y="1131570"/>
            <a:ext cx="3737610" cy="3223260"/>
          </a:xfrm>
          <a:prstGeom prst="rect">
            <a:avLst/>
          </a:prstGeom>
          <a:solidFill>
            <a:srgbClr val="E6F0F5"/>
          </a:solidFill>
        </p:spPr>
        <p:txBody>
          <a:bodyPr wrap="square" numCol="1" rtlCol="0">
            <a:noAutofit/>
          </a:bodyPr>
          <a:lstStyle/>
          <a:p>
            <a:pPr algn="l"/>
            <a:r>
              <a:rPr lang="en-CA" sz="1200" b="0" i="0" u="none" strike="noStrike" baseline="0" dirty="0">
                <a:latin typeface="Calibri" panose="020F0502020204030204" pitchFamily="34" charset="0"/>
                <a:cs typeface="Calibri" panose="020F0502020204030204" pitchFamily="34" charset="0"/>
              </a:rPr>
              <a:t>$stocks = [</a:t>
            </a:r>
          </a:p>
          <a:p>
            <a:pPr algn="l"/>
            <a:r>
              <a:rPr lang="en-CA" sz="1200" b="0" i="0" u="none" strike="noStrike" baseline="0" dirty="0">
                <a:latin typeface="Calibri" panose="020F0502020204030204" pitchFamily="34" charset="0"/>
                <a:cs typeface="Calibri" panose="020F0502020204030204" pitchFamily="34" charset="0"/>
              </a:rPr>
              <a:t>["AMZN", "Amazon"],</a:t>
            </a:r>
          </a:p>
          <a:p>
            <a:pPr algn="l"/>
            <a:r>
              <a:rPr lang="en-CA" sz="1200" b="0" i="0" u="none" strike="noStrike" baseline="0" dirty="0">
                <a:latin typeface="Calibri" panose="020F0502020204030204" pitchFamily="34" charset="0"/>
                <a:cs typeface="Calibri" panose="020F0502020204030204" pitchFamily="34" charset="0"/>
              </a:rPr>
              <a:t>["APPL", "Apple"],</a:t>
            </a:r>
          </a:p>
          <a:p>
            <a:pPr algn="l"/>
            <a:r>
              <a:rPr lang="en-CA" sz="1200" b="0" i="0" u="none" strike="noStrike" baseline="0" dirty="0">
                <a:latin typeface="Calibri" panose="020F0502020204030204" pitchFamily="34" charset="0"/>
                <a:cs typeface="Calibri" panose="020F0502020204030204" pitchFamily="34" charset="0"/>
              </a:rPr>
              <a:t>["MSFT", "Microsoft"]</a:t>
            </a:r>
          </a:p>
          <a:p>
            <a:pPr algn="l"/>
            <a:r>
              <a:rPr lang="en-CA" sz="1200" b="0" i="0" u="none" strike="noStrike" baseline="0" dirty="0">
                <a:latin typeface="Calibri" panose="020F0502020204030204" pitchFamily="34" charset="0"/>
                <a:cs typeface="Calibri" panose="020F0502020204030204" pitchFamily="34" charset="0"/>
              </a:rPr>
              <a:t>];</a:t>
            </a:r>
          </a:p>
          <a:p>
            <a:pPr algn="l"/>
            <a:endParaRPr lang="en-CA" sz="1200" b="0" i="0" u="none" strike="noStrike" baseline="0" dirty="0">
              <a:latin typeface="Calibri" panose="020F0502020204030204" pitchFamily="34" charset="0"/>
              <a:cs typeface="Calibri" panose="020F0502020204030204" pitchFamily="34" charset="0"/>
            </a:endParaRPr>
          </a:p>
          <a:p>
            <a:pPr algn="l"/>
            <a:r>
              <a:rPr lang="en-CA" sz="1200" b="0" i="0" u="none" strike="noStrike" baseline="0" dirty="0">
                <a:latin typeface="Calibri" panose="020F0502020204030204" pitchFamily="34" charset="0"/>
                <a:cs typeface="Calibri" panose="020F0502020204030204" pitchFamily="34" charset="0"/>
              </a:rPr>
              <a:t>$aa = [</a:t>
            </a:r>
          </a:p>
          <a:p>
            <a:pPr algn="l"/>
            <a:r>
              <a:rPr lang="en-CA" sz="1200" b="0" i="0" u="none" strike="noStrike" baseline="0" dirty="0">
                <a:latin typeface="Calibri" panose="020F0502020204030204" pitchFamily="34" charset="0"/>
                <a:cs typeface="Calibri" panose="020F0502020204030204" pitchFamily="34" charset="0"/>
              </a:rPr>
              <a:t>"AMZN" =&gt; ["Amazon", 234],</a:t>
            </a:r>
          </a:p>
          <a:p>
            <a:pPr algn="l"/>
            <a:r>
              <a:rPr lang="en-CA" sz="1200" b="0" i="0" u="none" strike="noStrike" baseline="0" dirty="0">
                <a:latin typeface="Calibri" panose="020F0502020204030204" pitchFamily="34" charset="0"/>
                <a:cs typeface="Calibri" panose="020F0502020204030204" pitchFamily="34" charset="0"/>
              </a:rPr>
              <a:t>"APPL" =&gt; ["Apple", 342],</a:t>
            </a:r>
          </a:p>
          <a:p>
            <a:pPr algn="l"/>
            <a:r>
              <a:rPr lang="en-CA" sz="1200" b="0" i="0" u="none" strike="noStrike" baseline="0" dirty="0">
                <a:latin typeface="Calibri" panose="020F0502020204030204" pitchFamily="34" charset="0"/>
                <a:cs typeface="Calibri" panose="020F0502020204030204" pitchFamily="34" charset="0"/>
              </a:rPr>
              <a:t>"MSFT" =&gt; ["Microsoft", 165]</a:t>
            </a:r>
          </a:p>
          <a:p>
            <a:pPr algn="l"/>
            <a:r>
              <a:rPr lang="en-CA" sz="1200" b="0" i="0" u="none" strike="noStrike" baseline="0" dirty="0">
                <a:latin typeface="Calibri" panose="020F0502020204030204" pitchFamily="34" charset="0"/>
                <a:cs typeface="Calibri" panose="020F0502020204030204" pitchFamily="34" charset="0"/>
              </a:rPr>
              <a:t>];</a:t>
            </a:r>
          </a:p>
          <a:p>
            <a:pPr algn="l"/>
            <a:endParaRPr lang="en-CA" sz="1200" dirty="0">
              <a:latin typeface="Calibri" panose="020F0502020204030204" pitchFamily="34" charset="0"/>
              <a:cs typeface="Calibri" panose="020F0502020204030204" pitchFamily="34" charset="0"/>
            </a:endParaRPr>
          </a:p>
          <a:p>
            <a:pPr algn="l"/>
            <a:r>
              <a:rPr lang="en-CA" sz="1200" b="0" i="0" u="none" strike="noStrike" baseline="0" dirty="0">
                <a:latin typeface="Calibri" panose="020F0502020204030204" pitchFamily="34" charset="0"/>
                <a:cs typeface="Calibri" panose="020F0502020204030204" pitchFamily="34" charset="0"/>
              </a:rPr>
              <a:t>$bb = [</a:t>
            </a:r>
          </a:p>
          <a:p>
            <a:pPr algn="l"/>
            <a:r>
              <a:rPr lang="en-US" sz="1200" b="0" i="0" u="none" strike="noStrike" baseline="0" dirty="0">
                <a:latin typeface="Calibri" panose="020F0502020204030204" pitchFamily="34" charset="0"/>
                <a:cs typeface="Calibri" panose="020F0502020204030204" pitchFamily="34" charset="0"/>
              </a:rPr>
              <a:t>"AMZN" =&gt; ["name" =&gt;"Amazon", "price" =&gt; 234],</a:t>
            </a:r>
          </a:p>
          <a:p>
            <a:pPr algn="l"/>
            <a:r>
              <a:rPr lang="en-US" sz="1200" b="0" i="0" u="none" strike="noStrike" baseline="0" dirty="0">
                <a:latin typeface="Calibri" panose="020F0502020204030204" pitchFamily="34" charset="0"/>
                <a:cs typeface="Calibri" panose="020F0502020204030204" pitchFamily="34" charset="0"/>
              </a:rPr>
              <a:t>"APPL" =&gt; ["name" =&gt; "Apple", "price" =&gt; 342],</a:t>
            </a:r>
          </a:p>
          <a:p>
            <a:pPr algn="l"/>
            <a:r>
              <a:rPr lang="en-CA" sz="1200" b="0" i="0" u="none" strike="noStrike" baseline="0" dirty="0">
                <a:latin typeface="Calibri" panose="020F0502020204030204" pitchFamily="34" charset="0"/>
                <a:cs typeface="Calibri" panose="020F0502020204030204" pitchFamily="34" charset="0"/>
              </a:rPr>
              <a:t>"MSFT" =&gt; ["name" =&gt; "Microsoft", "price" =&gt; 165]</a:t>
            </a:r>
          </a:p>
          <a:p>
            <a:pPr algn="l"/>
            <a:r>
              <a:rPr lang="en-CA" sz="1200" b="0" i="0" u="none" strike="noStrike" baseline="0" dirty="0">
                <a:latin typeface="Calibri" panose="020F0502020204030204" pitchFamily="34" charset="0"/>
                <a:cs typeface="Calibri" panose="020F0502020204030204" pitchFamily="34" charset="0"/>
              </a:rPr>
              <a:t>];</a:t>
            </a:r>
            <a:endParaRPr lang="en-CA" sz="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5D6D809-0E02-400A-A92D-CD1698588704}"/>
              </a:ext>
            </a:extLst>
          </p:cNvPr>
          <p:cNvSpPr txBox="1"/>
          <p:nvPr/>
        </p:nvSpPr>
        <p:spPr>
          <a:xfrm>
            <a:off x="398092" y="4348024"/>
            <a:ext cx="3855828"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12.22 </a:t>
            </a:r>
            <a:r>
              <a:rPr lang="en-US" b="0" i="0" u="none" strike="noStrike" baseline="0" dirty="0">
                <a:solidFill>
                  <a:srgbClr val="000000"/>
                </a:solidFill>
                <a:latin typeface="Calibri" panose="020F0502020204030204" pitchFamily="34" charset="0"/>
                <a:cs typeface="Calibri" panose="020F0502020204030204" pitchFamily="34" charset="0"/>
              </a:rPr>
              <a:t>Multidimensional arrays</a:t>
            </a:r>
            <a:endParaRPr lang="en-CA" dirty="0">
              <a:latin typeface="Calibri" panose="020F0502020204030204" pitchFamily="34" charset="0"/>
              <a:cs typeface="Calibri" panose="020F0502020204030204" pitchFamily="34" charset="0"/>
            </a:endParaRPr>
          </a:p>
        </p:txBody>
      </p:sp>
      <p:pic>
        <p:nvPicPr>
          <p:cNvPr id="7" name="Picture 6" descr="FIGURE 12.15 Visualizing multidimensional arrays">
            <a:extLst>
              <a:ext uri="{FF2B5EF4-FFF2-40B4-BE49-F238E27FC236}">
                <a16:creationId xmlns:a16="http://schemas.microsoft.com/office/drawing/2014/main" id="{4B51D115-BBCC-4AC8-AA78-5ED16BC5B80E}"/>
              </a:ext>
            </a:extLst>
          </p:cNvPr>
          <p:cNvPicPr>
            <a:picLocks noChangeAspect="1"/>
          </p:cNvPicPr>
          <p:nvPr/>
        </p:nvPicPr>
        <p:blipFill rotWithShape="1">
          <a:blip r:embed="rId2"/>
          <a:srcRect l="1" t="66681" r="-153" b="-289"/>
          <a:stretch/>
        </p:blipFill>
        <p:spPr>
          <a:xfrm>
            <a:off x="4253920" y="1866324"/>
            <a:ext cx="4651289" cy="1639452"/>
          </a:xfrm>
          <a:prstGeom prst="rect">
            <a:avLst/>
          </a:prstGeom>
        </p:spPr>
      </p:pic>
    </p:spTree>
    <p:extLst>
      <p:ext uri="{BB962C8B-B14F-4D97-AF65-F5344CB8AC3E}">
        <p14:creationId xmlns:p14="http://schemas.microsoft.com/office/powerpoint/2010/main" val="1408643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6F56-8613-4C7B-9468-AF9D8713173C}"/>
              </a:ext>
            </a:extLst>
          </p:cNvPr>
          <p:cNvSpPr>
            <a:spLocks noGrp="1"/>
          </p:cNvSpPr>
          <p:nvPr>
            <p:ph type="title"/>
          </p:nvPr>
        </p:nvSpPr>
        <p:spPr/>
        <p:txBody>
          <a:bodyPr/>
          <a:lstStyle/>
          <a:p>
            <a:r>
              <a:rPr lang="en-CA" dirty="0"/>
              <a:t>Iterating through an Array</a:t>
            </a:r>
          </a:p>
        </p:txBody>
      </p:sp>
      <p:sp>
        <p:nvSpPr>
          <p:cNvPr id="4" name="TextBox 3" descr="LISTING 4.2 Embedded styles example">
            <a:extLst>
              <a:ext uri="{FF2B5EF4-FFF2-40B4-BE49-F238E27FC236}">
                <a16:creationId xmlns:a16="http://schemas.microsoft.com/office/drawing/2014/main" id="{4C48D5BA-7002-4496-8A19-650561BC4DF5}"/>
              </a:ext>
            </a:extLst>
          </p:cNvPr>
          <p:cNvSpPr txBox="1"/>
          <p:nvPr/>
        </p:nvSpPr>
        <p:spPr>
          <a:xfrm>
            <a:off x="457201" y="1131570"/>
            <a:ext cx="3737610" cy="3108960"/>
          </a:xfrm>
          <a:prstGeom prst="rect">
            <a:avLst/>
          </a:prstGeom>
          <a:solidFill>
            <a:srgbClr val="E6F0F5"/>
          </a:solidFill>
        </p:spPr>
        <p:txBody>
          <a:bodyPr wrap="square" numCol="1" rtlCol="0">
            <a:noAutofit/>
          </a:bodyPr>
          <a:lstStyle/>
          <a:p>
            <a:pPr algn="l" defTabSz="360000"/>
            <a:r>
              <a:rPr lang="en-CA" sz="1800" b="0" i="1" u="none" strike="noStrike" baseline="0" dirty="0">
                <a:solidFill>
                  <a:schemeClr val="tx1"/>
                </a:solidFill>
                <a:latin typeface="Calibri" panose="020F0502020204030204" pitchFamily="34" charset="0"/>
                <a:cs typeface="Calibri" panose="020F0502020204030204" pitchFamily="34" charset="0"/>
              </a:rPr>
              <a:t>// while loop</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i</a:t>
            </a:r>
            <a:r>
              <a:rPr lang="en-CA" sz="1800" b="0" i="0" u="none" strike="noStrike" baseline="0" dirty="0">
                <a:solidFill>
                  <a:srgbClr val="000000"/>
                </a:solidFill>
                <a:latin typeface="Calibri" panose="020F0502020204030204" pitchFamily="34" charset="0"/>
                <a:cs typeface="Calibri" panose="020F0502020204030204" pitchFamily="34" charset="0"/>
              </a:rPr>
              <a:t>=0;</a:t>
            </a:r>
          </a:p>
          <a:p>
            <a:pPr algn="l" defTabSz="360000"/>
            <a:r>
              <a:rPr lang="en-CA" sz="1800" b="0" i="0" u="none" strike="noStrike" baseline="0" dirty="0">
                <a:solidFill>
                  <a:srgbClr val="9A0000"/>
                </a:solidFill>
                <a:latin typeface="Calibri" panose="020F0502020204030204" pitchFamily="34" charset="0"/>
                <a:cs typeface="Calibri" panose="020F0502020204030204" pitchFamily="34" charset="0"/>
              </a:rPr>
              <a:t>while </a:t>
            </a:r>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i</a:t>
            </a:r>
            <a:r>
              <a:rPr lang="en-CA" sz="1800" b="0" i="0" u="none" strike="noStrike" baseline="0" dirty="0">
                <a:solidFill>
                  <a:srgbClr val="000000"/>
                </a:solidFill>
                <a:latin typeface="Calibri" panose="020F0502020204030204" pitchFamily="34" charset="0"/>
                <a:cs typeface="Calibri" panose="020F0502020204030204" pitchFamily="34" charset="0"/>
              </a:rPr>
              <a:t> &lt; count($days)) {</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echo $days[$</a:t>
            </a:r>
            <a:r>
              <a:rPr lang="en-CA" sz="1800" b="0" i="0" u="none" strike="noStrike" baseline="0" dirty="0" err="1">
                <a:solidFill>
                  <a:srgbClr val="000000"/>
                </a:solidFill>
                <a:latin typeface="Calibri" panose="020F0502020204030204" pitchFamily="34" charset="0"/>
                <a:cs typeface="Calibri" panose="020F0502020204030204" pitchFamily="34" charset="0"/>
              </a:rPr>
              <a:t>i</a:t>
            </a:r>
            <a:r>
              <a:rPr lang="en-CA" sz="1800" b="0" i="0" u="none" strike="noStrike" baseline="0" dirty="0">
                <a:solidFill>
                  <a:srgbClr val="000000"/>
                </a:solidFill>
                <a:latin typeface="Calibri" panose="020F0502020204030204" pitchFamily="34" charset="0"/>
                <a:cs typeface="Calibri" panose="020F0502020204030204" pitchFamily="34" charset="0"/>
              </a:rPr>
              <a:t>] . "&lt;</a:t>
            </a:r>
            <a:r>
              <a:rPr lang="en-CA" sz="1800" b="0" i="0" u="none" strike="noStrike" baseline="0" dirty="0" err="1">
                <a:solidFill>
                  <a:srgbClr val="000000"/>
                </a:solidFill>
                <a:latin typeface="Calibri" panose="020F0502020204030204" pitchFamily="34" charset="0"/>
                <a:cs typeface="Calibri" panose="020F0502020204030204" pitchFamily="34" charset="0"/>
              </a:rPr>
              <a:t>br</a:t>
            </a:r>
            <a:r>
              <a:rPr lang="en-CA" sz="1800" b="0" i="0" u="none" strike="noStrike" baseline="0" dirty="0">
                <a:solidFill>
                  <a:srgbClr val="000000"/>
                </a:solidFill>
                <a:latin typeface="Calibri" panose="020F0502020204030204" pitchFamily="34" charset="0"/>
                <a:cs typeface="Calibri" panose="020F0502020204030204" pitchFamily="34" charset="0"/>
              </a:rPr>
              <a:t>&gt;";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i</a:t>
            </a:r>
            <a:r>
              <a:rPr lang="en-CA"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endParaRPr lang="en-CA" sz="1800" b="0" i="1" u="none" strike="noStrike" baseline="0" dirty="0">
              <a:solidFill>
                <a:srgbClr val="009A9A"/>
              </a:solidFill>
              <a:latin typeface="Calibri" panose="020F0502020204030204" pitchFamily="34" charset="0"/>
              <a:cs typeface="Calibri" panose="020F0502020204030204" pitchFamily="34" charset="0"/>
            </a:endParaRPr>
          </a:p>
          <a:p>
            <a:pPr algn="l" defTabSz="360000"/>
            <a:r>
              <a:rPr lang="en-CA" sz="1800" b="0" i="1" u="none" strike="noStrike" baseline="0" dirty="0">
                <a:solidFill>
                  <a:schemeClr val="tx1"/>
                </a:solidFill>
                <a:latin typeface="Calibri" panose="020F0502020204030204" pitchFamily="34" charset="0"/>
                <a:cs typeface="Calibri" panose="020F0502020204030204" pitchFamily="34" charset="0"/>
              </a:rPr>
              <a:t>// for loop</a:t>
            </a:r>
          </a:p>
          <a:p>
            <a:pPr algn="l" defTabSz="360000"/>
            <a:r>
              <a:rPr lang="en-US" sz="1800" b="0" i="0" u="none" strike="noStrike" baseline="0" dirty="0">
                <a:solidFill>
                  <a:srgbClr val="9A0000"/>
                </a:solidFill>
                <a:latin typeface="Calibri" panose="020F0502020204030204" pitchFamily="34" charset="0"/>
                <a:cs typeface="Calibri" panose="020F0502020204030204" pitchFamily="34" charset="0"/>
              </a:rPr>
              <a:t>for </a:t>
            </a:r>
            <a:r>
              <a:rPr lang="en-US" sz="1800" b="0" i="0" u="none" strike="noStrike" baseline="0" dirty="0">
                <a:solidFill>
                  <a:srgbClr val="000000"/>
                </a:solidFill>
                <a:latin typeface="Calibri" panose="020F0502020204030204" pitchFamily="34" charset="0"/>
                <a:cs typeface="Calibri" panose="020F0502020204030204" pitchFamily="34" charset="0"/>
              </a:rPr>
              <a:t>($</a:t>
            </a:r>
            <a:r>
              <a:rPr lang="en-US" sz="1800" b="0" i="0" u="none" strike="noStrike" baseline="0" dirty="0" err="1">
                <a:solidFill>
                  <a:srgbClr val="000000"/>
                </a:solidFill>
                <a:latin typeface="Calibri" panose="020F0502020204030204" pitchFamily="34" charset="0"/>
                <a:cs typeface="Calibri" panose="020F0502020204030204" pitchFamily="34" charset="0"/>
              </a:rPr>
              <a:t>i</a:t>
            </a:r>
            <a:r>
              <a:rPr lang="en-US" sz="1800" b="0" i="0" u="none" strike="noStrike" baseline="0" dirty="0">
                <a:solidFill>
                  <a:srgbClr val="000000"/>
                </a:solidFill>
                <a:latin typeface="Calibri" panose="020F0502020204030204" pitchFamily="34" charset="0"/>
                <a:cs typeface="Calibri" panose="020F0502020204030204" pitchFamily="34" charset="0"/>
              </a:rPr>
              <a:t>=0; $</a:t>
            </a:r>
            <a:r>
              <a:rPr lang="en-US" sz="1800" b="0" i="0" u="none" strike="noStrike" baseline="0" dirty="0" err="1">
                <a:solidFill>
                  <a:srgbClr val="000000"/>
                </a:solidFill>
                <a:latin typeface="Calibri" panose="020F0502020204030204" pitchFamily="34" charset="0"/>
                <a:cs typeface="Calibri" panose="020F0502020204030204" pitchFamily="34" charset="0"/>
              </a:rPr>
              <a:t>i</a:t>
            </a:r>
            <a:r>
              <a:rPr lang="en-US" sz="1800" b="0" i="0" u="none" strike="noStrike" baseline="0" dirty="0">
                <a:solidFill>
                  <a:srgbClr val="000000"/>
                </a:solidFill>
                <a:latin typeface="Calibri" panose="020F0502020204030204" pitchFamily="34" charset="0"/>
                <a:cs typeface="Calibri" panose="020F0502020204030204" pitchFamily="34" charset="0"/>
              </a:rPr>
              <a:t>&lt;count($days); $</a:t>
            </a:r>
            <a:r>
              <a:rPr lang="en-US" sz="1800" b="0" i="0" u="none" strike="noStrike" baseline="0" dirty="0" err="1">
                <a:solidFill>
                  <a:srgbClr val="000000"/>
                </a:solidFill>
                <a:latin typeface="Calibri" panose="020F0502020204030204" pitchFamily="34" charset="0"/>
                <a:cs typeface="Calibri" panose="020F0502020204030204" pitchFamily="34" charset="0"/>
              </a:rPr>
              <a:t>i</a:t>
            </a:r>
            <a:r>
              <a:rPr lang="en-US" sz="1800"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echo $days[$</a:t>
            </a:r>
            <a:r>
              <a:rPr lang="en-CA" sz="1800" b="0" i="0" u="none" strike="noStrike" baseline="0" dirty="0" err="1">
                <a:solidFill>
                  <a:srgbClr val="000000"/>
                </a:solidFill>
                <a:latin typeface="Calibri" panose="020F0502020204030204" pitchFamily="34" charset="0"/>
                <a:cs typeface="Calibri" panose="020F0502020204030204" pitchFamily="34" charset="0"/>
              </a:rPr>
              <a:t>i</a:t>
            </a:r>
            <a:r>
              <a:rPr lang="en-CA" sz="1800" b="0" i="0" u="none" strike="noStrike" baseline="0" dirty="0">
                <a:solidFill>
                  <a:srgbClr val="000000"/>
                </a:solidFill>
                <a:latin typeface="Calibri" panose="020F0502020204030204" pitchFamily="34" charset="0"/>
                <a:cs typeface="Calibri" panose="020F0502020204030204" pitchFamily="34" charset="0"/>
              </a:rPr>
              <a:t>] . "&lt;</a:t>
            </a:r>
            <a:r>
              <a:rPr lang="en-CA" sz="1800" b="0" i="0" u="none" strike="noStrike" baseline="0" dirty="0" err="1">
                <a:solidFill>
                  <a:srgbClr val="000000"/>
                </a:solidFill>
                <a:latin typeface="Calibri" panose="020F0502020204030204" pitchFamily="34" charset="0"/>
                <a:cs typeface="Calibri" panose="020F0502020204030204" pitchFamily="34" charset="0"/>
              </a:rPr>
              <a:t>br</a:t>
            </a:r>
            <a:r>
              <a:rPr lang="en-CA" sz="1800" b="0" i="0" u="none" strike="noStrike" baseline="0" dirty="0">
                <a:solidFill>
                  <a:srgbClr val="000000"/>
                </a:solidFill>
                <a:latin typeface="Calibri" panose="020F0502020204030204" pitchFamily="34" charset="0"/>
                <a:cs typeface="Calibri" panose="020F0502020204030204" pitchFamily="34" charset="0"/>
              </a:rPr>
              <a:t>&gt;";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C3102D4-F83B-4B42-A67F-48261D54D0B2}"/>
              </a:ext>
            </a:extLst>
          </p:cNvPr>
          <p:cNvSpPr txBox="1"/>
          <p:nvPr/>
        </p:nvSpPr>
        <p:spPr>
          <a:xfrm>
            <a:off x="398092" y="4240530"/>
            <a:ext cx="3855828" cy="523220"/>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12.23 </a:t>
            </a:r>
            <a:r>
              <a:rPr lang="en-US" b="0" i="0" u="none" strike="noStrike" baseline="0" dirty="0">
                <a:solidFill>
                  <a:srgbClr val="000000"/>
                </a:solidFill>
                <a:latin typeface="Calibri" panose="020F0502020204030204" pitchFamily="34" charset="0"/>
                <a:cs typeface="Calibri" panose="020F0502020204030204" pitchFamily="34" charset="0"/>
              </a:rPr>
              <a:t>Iterating through an array using while, do while, and for loops</a:t>
            </a:r>
            <a:endParaRPr lang="en-CA" dirty="0">
              <a:latin typeface="Calibri" panose="020F0502020204030204" pitchFamily="34" charset="0"/>
              <a:cs typeface="Calibri" panose="020F0502020204030204" pitchFamily="34" charset="0"/>
            </a:endParaRPr>
          </a:p>
        </p:txBody>
      </p:sp>
      <p:sp>
        <p:nvSpPr>
          <p:cNvPr id="6" name="TextBox 5" descr="LISTING 4.2 Embedded styles example">
            <a:extLst>
              <a:ext uri="{FF2B5EF4-FFF2-40B4-BE49-F238E27FC236}">
                <a16:creationId xmlns:a16="http://schemas.microsoft.com/office/drawing/2014/main" id="{7492F7E5-CA3B-4052-A391-8EFE59ADC96A}"/>
              </a:ext>
            </a:extLst>
          </p:cNvPr>
          <p:cNvSpPr txBox="1"/>
          <p:nvPr/>
        </p:nvSpPr>
        <p:spPr>
          <a:xfrm>
            <a:off x="4792981" y="1131570"/>
            <a:ext cx="3737610" cy="3108960"/>
          </a:xfrm>
          <a:prstGeom prst="rect">
            <a:avLst/>
          </a:prstGeom>
          <a:solidFill>
            <a:srgbClr val="E6F0F5"/>
          </a:solidFill>
        </p:spPr>
        <p:txBody>
          <a:bodyPr wrap="square" numCol="1" rtlCol="0">
            <a:noAutofit/>
          </a:bodyPr>
          <a:lstStyle/>
          <a:p>
            <a:pPr algn="l" defTabSz="360000"/>
            <a:r>
              <a:rPr lang="en-US" sz="1800" b="0" i="1" u="none" strike="noStrike" baseline="0" dirty="0">
                <a:solidFill>
                  <a:schemeClr val="tx1"/>
                </a:solidFill>
                <a:latin typeface="Calibri" panose="020F0502020204030204" pitchFamily="34" charset="0"/>
                <a:cs typeface="Calibri" panose="020F0502020204030204" pitchFamily="34" charset="0"/>
              </a:rPr>
              <a:t>// iterating through the values</a:t>
            </a:r>
          </a:p>
          <a:p>
            <a:pPr algn="l" defTabSz="360000"/>
            <a:r>
              <a:rPr lang="en-CA" sz="1800" b="0" i="0" u="none" strike="noStrike" baseline="0" dirty="0">
                <a:solidFill>
                  <a:srgbClr val="9A0000"/>
                </a:solidFill>
                <a:latin typeface="Calibri" panose="020F0502020204030204" pitchFamily="34" charset="0"/>
                <a:cs typeface="Calibri" panose="020F0502020204030204" pitchFamily="34" charset="0"/>
              </a:rPr>
              <a:t>foreach </a:t>
            </a:r>
            <a:r>
              <a:rPr lang="en-CA" sz="1800" b="0" i="0" u="none" strike="noStrike" baseline="0" dirty="0">
                <a:solidFill>
                  <a:srgbClr val="000000"/>
                </a:solidFill>
                <a:latin typeface="Calibri" panose="020F0502020204030204" pitchFamily="34" charset="0"/>
                <a:cs typeface="Calibri" panose="020F0502020204030204" pitchFamily="34" charset="0"/>
              </a:rPr>
              <a:t>($forecast </a:t>
            </a:r>
            <a:r>
              <a:rPr lang="en-CA" sz="1800" b="0" i="0" u="none" strike="noStrike" baseline="0" dirty="0">
                <a:solidFill>
                  <a:srgbClr val="9A0000"/>
                </a:solidFill>
                <a:latin typeface="Calibri" panose="020F0502020204030204" pitchFamily="34" charset="0"/>
                <a:cs typeface="Calibri" panose="020F0502020204030204" pitchFamily="34" charset="0"/>
              </a:rPr>
              <a:t>as $value</a:t>
            </a:r>
            <a:r>
              <a:rPr lang="en-CA" sz="1800"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echo $value . "&lt;</a:t>
            </a:r>
            <a:r>
              <a:rPr lang="en-CA" sz="1800" b="0" i="0" u="none" strike="noStrike" baseline="0" dirty="0" err="1">
                <a:solidFill>
                  <a:srgbClr val="000000"/>
                </a:solidFill>
                <a:latin typeface="Calibri" panose="020F0502020204030204" pitchFamily="34" charset="0"/>
                <a:cs typeface="Calibri" panose="020F0502020204030204" pitchFamily="34" charset="0"/>
              </a:rPr>
              <a:t>br</a:t>
            </a:r>
            <a:r>
              <a:rPr lang="en-CA" sz="1800" b="0" i="0" u="none" strike="noStrike" baseline="0" dirty="0">
                <a:solidFill>
                  <a:srgbClr val="000000"/>
                </a:solidFill>
                <a:latin typeface="Calibri" panose="020F0502020204030204" pitchFamily="34" charset="0"/>
                <a:cs typeface="Calibri" panose="020F0502020204030204" pitchFamily="34" charset="0"/>
              </a:rPr>
              <a:t>&gt;";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endParaRPr lang="en-CA" sz="1800" b="0" i="0" u="none" strike="noStrike" baseline="0" dirty="0">
              <a:solidFill>
                <a:srgbClr val="000000"/>
              </a:solidFill>
              <a:latin typeface="Calibri" panose="020F0502020204030204" pitchFamily="34" charset="0"/>
              <a:cs typeface="Calibri" panose="020F0502020204030204" pitchFamily="34" charset="0"/>
            </a:endParaRPr>
          </a:p>
          <a:p>
            <a:pPr algn="l" defTabSz="360000"/>
            <a:r>
              <a:rPr lang="en-US" sz="1800" b="0" i="1" u="none" strike="noStrike" baseline="0" dirty="0">
                <a:solidFill>
                  <a:schemeClr val="tx1"/>
                </a:solidFill>
                <a:latin typeface="Calibri" panose="020F0502020204030204" pitchFamily="34" charset="0"/>
                <a:cs typeface="Calibri" panose="020F0502020204030204" pitchFamily="34" charset="0"/>
              </a:rPr>
              <a:t>// iterating through the values AND the keys</a:t>
            </a:r>
          </a:p>
          <a:p>
            <a:pPr algn="l" defTabSz="360000"/>
            <a:r>
              <a:rPr lang="en-US" sz="1800" b="0" i="0" u="none" strike="noStrike" baseline="0" dirty="0">
                <a:solidFill>
                  <a:srgbClr val="9A0000"/>
                </a:solidFill>
                <a:latin typeface="Calibri" panose="020F0502020204030204" pitchFamily="34" charset="0"/>
                <a:cs typeface="Calibri" panose="020F0502020204030204" pitchFamily="34" charset="0"/>
              </a:rPr>
              <a:t>foreach </a:t>
            </a:r>
            <a:r>
              <a:rPr lang="en-US" sz="1800" b="0" i="0" u="none" strike="noStrike" baseline="0" dirty="0">
                <a:solidFill>
                  <a:srgbClr val="000000"/>
                </a:solidFill>
                <a:latin typeface="Calibri" panose="020F0502020204030204" pitchFamily="34" charset="0"/>
                <a:cs typeface="Calibri" panose="020F0502020204030204" pitchFamily="34" charset="0"/>
              </a:rPr>
              <a:t>($forecast </a:t>
            </a:r>
            <a:r>
              <a:rPr lang="en-US" sz="1800" b="0" i="0" u="none" strike="noStrike" baseline="0" dirty="0">
                <a:solidFill>
                  <a:srgbClr val="9A0000"/>
                </a:solidFill>
                <a:latin typeface="Calibri" panose="020F0502020204030204" pitchFamily="34" charset="0"/>
                <a:cs typeface="Calibri" panose="020F0502020204030204" pitchFamily="34" charset="0"/>
              </a:rPr>
              <a:t>as $key =&gt; $value</a:t>
            </a:r>
            <a:r>
              <a:rPr lang="en-US" sz="1800"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	echo "day[" . $key . "]=" . $value;</a:t>
            </a:r>
          </a:p>
          <a:p>
            <a:pPr algn="l" defTabSz="360000"/>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sz="1200" b="0" i="0" u="none" strike="noStrike" baseline="0" dirty="0">
              <a:solidFill>
                <a:srgbClr val="00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0ACE215-901B-448E-A285-727FC93C0507}"/>
              </a:ext>
            </a:extLst>
          </p:cNvPr>
          <p:cNvSpPr txBox="1"/>
          <p:nvPr/>
        </p:nvSpPr>
        <p:spPr>
          <a:xfrm>
            <a:off x="4733872" y="4240530"/>
            <a:ext cx="3855828" cy="523220"/>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12.24 </a:t>
            </a:r>
            <a:r>
              <a:rPr lang="en-US" b="0" i="0" u="none" strike="noStrike" baseline="0" dirty="0">
                <a:solidFill>
                  <a:srgbClr val="000000"/>
                </a:solidFill>
                <a:latin typeface="Calibri" panose="020F0502020204030204" pitchFamily="34" charset="0"/>
                <a:cs typeface="Calibri" panose="020F0502020204030204" pitchFamily="34" charset="0"/>
              </a:rPr>
              <a:t>Iterating through an associative array using a foreach loop</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604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38D6-53CC-40DC-92A6-4E85D085065C}"/>
              </a:ext>
            </a:extLst>
          </p:cNvPr>
          <p:cNvSpPr>
            <a:spLocks noGrp="1"/>
          </p:cNvSpPr>
          <p:nvPr>
            <p:ph type="title"/>
          </p:nvPr>
        </p:nvSpPr>
        <p:spPr/>
        <p:txBody>
          <a:bodyPr/>
          <a:lstStyle/>
          <a:p>
            <a:r>
              <a:rPr lang="en-CA" dirty="0"/>
              <a:t>Common Server-Side Technologies</a:t>
            </a:r>
          </a:p>
        </p:txBody>
      </p:sp>
      <p:sp>
        <p:nvSpPr>
          <p:cNvPr id="3" name="Text Placeholder 2">
            <a:extLst>
              <a:ext uri="{FF2B5EF4-FFF2-40B4-BE49-F238E27FC236}">
                <a16:creationId xmlns:a16="http://schemas.microsoft.com/office/drawing/2014/main" id="{DA28514A-FBF2-4C7A-B5FB-A2DA41F503D7}"/>
              </a:ext>
            </a:extLst>
          </p:cNvPr>
          <p:cNvSpPr>
            <a:spLocks noGrp="1"/>
          </p:cNvSpPr>
          <p:nvPr>
            <p:ph type="body" idx="1"/>
          </p:nvPr>
        </p:nvSpPr>
        <p:spPr/>
        <p:txBody>
          <a:bodyPr/>
          <a:lstStyle/>
          <a:p>
            <a:pPr algn="l"/>
            <a:r>
              <a:rPr lang="en-US" sz="1200" b="1" i="0" u="none" strike="noStrike" baseline="0" dirty="0">
                <a:latin typeface="+mj-lt"/>
              </a:rPr>
              <a:t>ASP (Active Server Pages). </a:t>
            </a:r>
            <a:r>
              <a:rPr lang="en-US" sz="1200" b="0" i="0" u="none" strike="noStrike" baseline="0" dirty="0">
                <a:latin typeface="+mj-lt"/>
              </a:rPr>
              <a:t>This was Microsoft’s first server-side technology </a:t>
            </a:r>
            <a:r>
              <a:rPr lang="en-CA" sz="1200" b="0" i="0" u="none" strike="noStrike" baseline="0" dirty="0">
                <a:latin typeface="+mj-lt"/>
              </a:rPr>
              <a:t>(also called ASP Classic).</a:t>
            </a:r>
          </a:p>
          <a:p>
            <a:pPr algn="l"/>
            <a:r>
              <a:rPr lang="en-US" sz="1200" b="1" i="0" u="none" strike="noStrike" baseline="0" dirty="0">
                <a:latin typeface="+mj-lt"/>
              </a:rPr>
              <a:t>ASP.NET. </a:t>
            </a:r>
            <a:r>
              <a:rPr lang="en-US" sz="1200" b="0" i="0" u="none" strike="noStrike" baseline="0" dirty="0">
                <a:latin typeface="+mj-lt"/>
              </a:rPr>
              <a:t>This replaced Microsoft’s older ASP technology.</a:t>
            </a:r>
          </a:p>
          <a:p>
            <a:pPr algn="l"/>
            <a:r>
              <a:rPr lang="en-US" sz="1200" b="1" i="0" u="none" strike="noStrike" baseline="0" dirty="0">
                <a:latin typeface="+mj-lt"/>
              </a:rPr>
              <a:t>JSP (Java Server Pages). </a:t>
            </a:r>
            <a:r>
              <a:rPr lang="en-US" sz="1200" b="0" i="0" u="none" strike="noStrike" baseline="0" dirty="0">
                <a:latin typeface="+mj-lt"/>
              </a:rPr>
              <a:t>JSP uses Java as its programming language and like ASP.NET it uses an explicit object-oriented approach and is used in large enterprise web systems and is integrated into the J2EE environment.</a:t>
            </a:r>
          </a:p>
          <a:p>
            <a:pPr algn="l"/>
            <a:r>
              <a:rPr lang="en-US" sz="1200" b="1" i="0" u="none" strike="noStrike" baseline="0" dirty="0">
                <a:latin typeface="+mj-lt"/>
              </a:rPr>
              <a:t>Node.js (</a:t>
            </a:r>
            <a:r>
              <a:rPr lang="en-US" sz="1200" b="0" i="0" u="none" strike="noStrike" baseline="0" dirty="0">
                <a:latin typeface="+mj-lt"/>
              </a:rPr>
              <a:t>or just </a:t>
            </a:r>
            <a:r>
              <a:rPr lang="en-US" sz="1200" b="1" i="0" u="none" strike="noStrike" baseline="0" dirty="0">
                <a:latin typeface="+mj-lt"/>
              </a:rPr>
              <a:t>Node). </a:t>
            </a:r>
            <a:r>
              <a:rPr lang="en-US" sz="1200" b="0" i="0" u="none" strike="noStrike" baseline="0" dirty="0">
                <a:latin typeface="+mj-lt"/>
              </a:rPr>
              <a:t>Uses JavaScript on the server side</a:t>
            </a:r>
          </a:p>
          <a:p>
            <a:pPr algn="l"/>
            <a:r>
              <a:rPr lang="en-US" sz="1200" b="1" i="0" u="none" strike="noStrike" baseline="0" dirty="0">
                <a:latin typeface="+mj-lt"/>
              </a:rPr>
              <a:t>Perl. </a:t>
            </a:r>
            <a:r>
              <a:rPr lang="en-US" sz="1200" b="0" i="0" u="none" strike="noStrike" baseline="0" dirty="0">
                <a:latin typeface="+mj-lt"/>
              </a:rPr>
              <a:t>excels in the manipulation of text.</a:t>
            </a:r>
          </a:p>
          <a:p>
            <a:pPr algn="l"/>
            <a:r>
              <a:rPr lang="en-US" sz="1200" b="1" i="0" u="none" strike="noStrike" baseline="0" dirty="0">
                <a:latin typeface="+mj-lt"/>
              </a:rPr>
              <a:t>PHP. </a:t>
            </a:r>
            <a:r>
              <a:rPr lang="en-US" sz="1200" b="0" i="0" u="none" strike="noStrike" baseline="0" dirty="0">
                <a:latin typeface="+mj-lt"/>
              </a:rPr>
              <a:t>Like ASP, PHP is a dynamically typed language that can be embedded </a:t>
            </a:r>
            <a:r>
              <a:rPr lang="en-CA" sz="1200" b="0" i="0" u="none" strike="noStrike" baseline="0" dirty="0">
                <a:latin typeface="+mj-lt"/>
              </a:rPr>
              <a:t>directly within the HTML</a:t>
            </a:r>
          </a:p>
          <a:p>
            <a:pPr algn="l"/>
            <a:r>
              <a:rPr lang="en-US" sz="1200" b="1" i="0" u="none" strike="noStrike" baseline="0" dirty="0">
                <a:latin typeface="+mj-lt"/>
              </a:rPr>
              <a:t>Python. </a:t>
            </a:r>
            <a:r>
              <a:rPr lang="en-US" sz="1200" b="0" i="0" u="none" strike="noStrike" baseline="0" dirty="0">
                <a:latin typeface="+mj-lt"/>
              </a:rPr>
              <a:t>This terse, object-oriented programming language has many uses, including being used to create web applications.</a:t>
            </a:r>
          </a:p>
          <a:p>
            <a:pPr algn="l"/>
            <a:r>
              <a:rPr lang="en-US" sz="1200" b="1" i="0" u="none" strike="noStrike" baseline="0" dirty="0">
                <a:latin typeface="+mj-lt"/>
              </a:rPr>
              <a:t>Ruby on Rails. </a:t>
            </a:r>
            <a:r>
              <a:rPr lang="en-US" sz="1200" b="0" i="0" u="none" strike="noStrike" baseline="0" dirty="0">
                <a:latin typeface="+mj-lt"/>
              </a:rPr>
              <a:t>This is a web development framework that uses the Ruby </a:t>
            </a:r>
            <a:r>
              <a:rPr lang="en-CA" sz="1200" b="0" i="0" u="none" strike="noStrike" baseline="0" dirty="0">
                <a:latin typeface="+mj-lt"/>
              </a:rPr>
              <a:t>programming language.</a:t>
            </a:r>
            <a:endParaRPr lang="en-CA" sz="1100" dirty="0">
              <a:latin typeface="+mj-lt"/>
            </a:endParaRPr>
          </a:p>
        </p:txBody>
      </p:sp>
    </p:spTree>
    <p:extLst>
      <p:ext uri="{BB962C8B-B14F-4D97-AF65-F5344CB8AC3E}">
        <p14:creationId xmlns:p14="http://schemas.microsoft.com/office/powerpoint/2010/main" val="1521645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B8DA-B33F-4847-A012-DE587ABA0469}"/>
              </a:ext>
            </a:extLst>
          </p:cNvPr>
          <p:cNvSpPr>
            <a:spLocks noGrp="1"/>
          </p:cNvSpPr>
          <p:nvPr>
            <p:ph type="title"/>
          </p:nvPr>
        </p:nvSpPr>
        <p:spPr/>
        <p:txBody>
          <a:bodyPr/>
          <a:lstStyle/>
          <a:p>
            <a:r>
              <a:rPr lang="en-CA" dirty="0"/>
              <a:t>Adding and Deleting Elements</a:t>
            </a:r>
          </a:p>
        </p:txBody>
      </p:sp>
      <p:sp>
        <p:nvSpPr>
          <p:cNvPr id="3" name="Text Placeholder 2">
            <a:extLst>
              <a:ext uri="{FF2B5EF4-FFF2-40B4-BE49-F238E27FC236}">
                <a16:creationId xmlns:a16="http://schemas.microsoft.com/office/drawing/2014/main" id="{F0AFF086-96CB-4B7B-AF86-AD96B10D7DB5}"/>
              </a:ext>
            </a:extLst>
          </p:cNvPr>
          <p:cNvSpPr>
            <a:spLocks noGrp="1"/>
          </p:cNvSpPr>
          <p:nvPr>
            <p:ph type="body" idx="1"/>
          </p:nvPr>
        </p:nvSpPr>
        <p:spPr/>
        <p:txBody>
          <a:bodyPr/>
          <a:lstStyle/>
          <a:p>
            <a:pPr marL="114300" indent="0">
              <a:buNone/>
            </a:pPr>
            <a:r>
              <a:rPr lang="en-US" sz="1800" b="0" i="0" u="none" strike="noStrike" baseline="0" dirty="0">
                <a:latin typeface="+mj-lt"/>
              </a:rPr>
              <a:t>In PHP, arrays are dynamic, that is, they can grow or shrink in size.</a:t>
            </a:r>
          </a:p>
          <a:p>
            <a:pPr marL="114300" indent="0" algn="l">
              <a:buNone/>
            </a:pPr>
            <a:r>
              <a:rPr lang="en-CA" sz="1800" b="0" i="0" u="none" strike="noStrike" baseline="0" dirty="0">
                <a:latin typeface="+mj-lt"/>
              </a:rPr>
              <a:t>An element can be </a:t>
            </a:r>
            <a:r>
              <a:rPr lang="en-US" sz="1800" b="0" i="0" u="none" strike="noStrike" baseline="0" dirty="0">
                <a:latin typeface="+mj-lt"/>
              </a:rPr>
              <a:t>added to an array simply by using a key/index that hasn’t been used, as shown below:</a:t>
            </a:r>
          </a:p>
          <a:p>
            <a:pPr marL="571500" lvl="1" indent="0">
              <a:buNone/>
            </a:pPr>
            <a:r>
              <a:rPr lang="en-CA" sz="1800" b="0" i="0" u="none" strike="noStrike" baseline="0" dirty="0">
                <a:latin typeface="Calibri" panose="020F0502020204030204" pitchFamily="34" charset="0"/>
                <a:cs typeface="Calibri" panose="020F0502020204030204" pitchFamily="34" charset="0"/>
              </a:rPr>
              <a:t>$days[5] = "Sat";</a:t>
            </a:r>
          </a:p>
          <a:p>
            <a:pPr marL="114300" indent="0" algn="l">
              <a:buNone/>
            </a:pPr>
            <a:r>
              <a:rPr lang="en-US" sz="1800" b="0" i="0" u="none" strike="noStrike" baseline="0" dirty="0">
                <a:latin typeface="+mj-lt"/>
              </a:rPr>
              <a:t>A new element can be added to the end of any array using empty square brackets after the array name, as follows:</a:t>
            </a:r>
          </a:p>
          <a:p>
            <a:pPr marL="571500" lvl="1" indent="0">
              <a:buNone/>
            </a:pPr>
            <a:r>
              <a:rPr lang="en-CA" sz="1800" b="0" i="0" u="none" strike="noStrike" baseline="0" dirty="0">
                <a:latin typeface="Calibri" panose="020F0502020204030204" pitchFamily="34" charset="0"/>
                <a:cs typeface="Calibri" panose="020F0502020204030204" pitchFamily="34" charset="0"/>
              </a:rPr>
              <a:t>$days[] = "Sun";</a:t>
            </a:r>
          </a:p>
          <a:p>
            <a:pPr marL="114300" indent="0" algn="l">
              <a:buNone/>
            </a:pPr>
            <a:r>
              <a:rPr lang="en-US" sz="1800" b="0" i="0" u="none" strike="noStrike" baseline="0" dirty="0">
                <a:latin typeface="+mj-lt"/>
              </a:rPr>
              <a:t>You can also explicitly delete array elements using the </a:t>
            </a:r>
            <a:r>
              <a:rPr lang="en-CA" sz="1800" b="0" i="0" u="none" strike="noStrike" baseline="0" dirty="0">
                <a:latin typeface="+mj-lt"/>
              </a:rPr>
              <a:t>unset() function</a:t>
            </a:r>
            <a:endParaRPr lang="en-CA" dirty="0">
              <a:latin typeface="+mj-lt"/>
              <a:cs typeface="Calibri" panose="020F0502020204030204" pitchFamily="34" charset="0"/>
            </a:endParaRPr>
          </a:p>
        </p:txBody>
      </p:sp>
    </p:spTree>
    <p:extLst>
      <p:ext uri="{BB962C8B-B14F-4D97-AF65-F5344CB8AC3E}">
        <p14:creationId xmlns:p14="http://schemas.microsoft.com/office/powerpoint/2010/main" val="2831435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11FB-3DA0-4F20-A961-488FFB75550C}"/>
              </a:ext>
            </a:extLst>
          </p:cNvPr>
          <p:cNvSpPr>
            <a:spLocks noGrp="1"/>
          </p:cNvSpPr>
          <p:nvPr>
            <p:ph type="title"/>
          </p:nvPr>
        </p:nvSpPr>
        <p:spPr/>
        <p:txBody>
          <a:bodyPr/>
          <a:lstStyle/>
          <a:p>
            <a:r>
              <a:rPr lang="en-US" dirty="0"/>
              <a:t>Checking if a Value Exists</a:t>
            </a:r>
            <a:endParaRPr lang="en-CA" dirty="0"/>
          </a:p>
        </p:txBody>
      </p:sp>
      <p:sp>
        <p:nvSpPr>
          <p:cNvPr id="3" name="Text Placeholder 2">
            <a:extLst>
              <a:ext uri="{FF2B5EF4-FFF2-40B4-BE49-F238E27FC236}">
                <a16:creationId xmlns:a16="http://schemas.microsoft.com/office/drawing/2014/main" id="{7C5215E3-EB6A-43B5-9047-26B5E7AC5475}"/>
              </a:ext>
            </a:extLst>
          </p:cNvPr>
          <p:cNvSpPr>
            <a:spLocks noGrp="1"/>
          </p:cNvSpPr>
          <p:nvPr>
            <p:ph type="body" idx="1"/>
          </p:nvPr>
        </p:nvSpPr>
        <p:spPr>
          <a:xfrm>
            <a:off x="457201" y="1081088"/>
            <a:ext cx="2697479" cy="3532476"/>
          </a:xfrm>
        </p:spPr>
        <p:txBody>
          <a:bodyPr/>
          <a:lstStyle/>
          <a:p>
            <a:pPr marL="114300" indent="0" algn="l">
              <a:buNone/>
            </a:pPr>
            <a:r>
              <a:rPr lang="en-CA" sz="1800" b="0" i="0" u="none" strike="noStrike" baseline="0" dirty="0">
                <a:latin typeface="+mj-lt"/>
              </a:rPr>
              <a:t>To </a:t>
            </a:r>
            <a:r>
              <a:rPr lang="en-US" sz="1800" b="0" i="0" u="none" strike="noStrike" baseline="0" dirty="0">
                <a:latin typeface="+mj-lt"/>
              </a:rPr>
              <a:t>check if a value exists for a key, you can therefore use the </a:t>
            </a:r>
            <a:r>
              <a:rPr lang="en-US" sz="1800" b="1" i="0" u="none" strike="noStrike" baseline="0" dirty="0" err="1">
                <a:latin typeface="+mj-lt"/>
              </a:rPr>
              <a:t>isset</a:t>
            </a:r>
            <a:r>
              <a:rPr lang="en-US" sz="1800" b="0" i="0" u="none" strike="noStrike" baseline="0" dirty="0">
                <a:latin typeface="+mj-lt"/>
              </a:rPr>
              <a:t>() function, which returns true if a value has been set, and false otherwise</a:t>
            </a:r>
            <a:endParaRPr lang="en-CA" dirty="0">
              <a:latin typeface="+mj-lt"/>
            </a:endParaRPr>
          </a:p>
        </p:txBody>
      </p:sp>
      <p:sp>
        <p:nvSpPr>
          <p:cNvPr id="4" name="TextBox 3" descr="LISTING 4.2 Embedded styles example">
            <a:extLst>
              <a:ext uri="{FF2B5EF4-FFF2-40B4-BE49-F238E27FC236}">
                <a16:creationId xmlns:a16="http://schemas.microsoft.com/office/drawing/2014/main" id="{15DA1EFF-0F82-4EC8-B6D2-9CBF6563735A}"/>
              </a:ext>
            </a:extLst>
          </p:cNvPr>
          <p:cNvSpPr txBox="1"/>
          <p:nvPr/>
        </p:nvSpPr>
        <p:spPr>
          <a:xfrm>
            <a:off x="3474720" y="1131570"/>
            <a:ext cx="5055871" cy="3108960"/>
          </a:xfrm>
          <a:prstGeom prst="rect">
            <a:avLst/>
          </a:prstGeom>
          <a:solidFill>
            <a:srgbClr val="E6F0F5"/>
          </a:solidFill>
        </p:spPr>
        <p:txBody>
          <a:bodyPr wrap="square" numCol="1" rtlCol="0">
            <a:noAutofit/>
          </a:bodyPr>
          <a:lstStyle/>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a:t>
            </a:r>
            <a:r>
              <a:rPr lang="en-US" b="0" i="0" u="none" strike="noStrike" baseline="0" dirty="0" err="1">
                <a:solidFill>
                  <a:srgbClr val="000000"/>
                </a:solidFill>
                <a:latin typeface="Calibri" panose="020F0502020204030204" pitchFamily="34" charset="0"/>
                <a:cs typeface="Calibri" panose="020F0502020204030204" pitchFamily="34" charset="0"/>
              </a:rPr>
              <a:t>oddKeys</a:t>
            </a:r>
            <a:r>
              <a:rPr lang="en-US" b="0" i="0" u="none" strike="noStrike" baseline="0" dirty="0">
                <a:solidFill>
                  <a:srgbClr val="000000"/>
                </a:solidFill>
                <a:latin typeface="Calibri" panose="020F0502020204030204" pitchFamily="34" charset="0"/>
                <a:cs typeface="Calibri" panose="020F0502020204030204" pitchFamily="34" charset="0"/>
              </a:rPr>
              <a:t> = array(1 =&gt; "hello", 3 =&gt; "world", 5 =&gt; "!");</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if (</a:t>
            </a:r>
            <a:r>
              <a:rPr lang="en-CA" b="0" i="0" u="none" strike="noStrike" baseline="0" dirty="0" err="1">
                <a:solidFill>
                  <a:srgbClr val="9A0000"/>
                </a:solidFill>
                <a:latin typeface="Calibri" panose="020F0502020204030204" pitchFamily="34" charset="0"/>
                <a:cs typeface="Calibri" panose="020F0502020204030204" pitchFamily="34" charset="0"/>
              </a:rPr>
              <a:t>isset</a:t>
            </a:r>
            <a:r>
              <a:rPr lang="en-CA" b="0" i="0" u="none" strike="noStrike" baseline="0" dirty="0">
                <a:solidFill>
                  <a:srgbClr val="000000"/>
                </a:solidFill>
                <a:latin typeface="Calibri" panose="020F0502020204030204" pitchFamily="34" charset="0"/>
                <a:cs typeface="Calibri" panose="020F0502020204030204" pitchFamily="34" charset="0"/>
              </a:rPr>
              <a:t>($</a:t>
            </a:r>
            <a:r>
              <a:rPr lang="en-CA" b="0" i="0" u="none" strike="noStrike" baseline="0" dirty="0" err="1">
                <a:solidFill>
                  <a:srgbClr val="000000"/>
                </a:solidFill>
                <a:latin typeface="Calibri" panose="020F0502020204030204" pitchFamily="34" charset="0"/>
                <a:cs typeface="Calibri" panose="020F0502020204030204" pitchFamily="34" charset="0"/>
              </a:rPr>
              <a:t>oddKeys</a:t>
            </a:r>
            <a:r>
              <a:rPr lang="en-CA" b="0" i="0" u="none" strike="noStrike" baseline="0" dirty="0">
                <a:solidFill>
                  <a:srgbClr val="000000"/>
                </a:solidFill>
                <a:latin typeface="Calibri" panose="020F0502020204030204" pitchFamily="34" charset="0"/>
                <a:cs typeface="Calibri" panose="020F0502020204030204" pitchFamily="34" charset="0"/>
              </a:rPr>
              <a:t>[0])) {</a:t>
            </a:r>
          </a:p>
          <a:p>
            <a:pPr algn="l" defTabSz="360000"/>
            <a:r>
              <a:rPr lang="en-US" b="0" i="1" u="none" strike="noStrike" baseline="0" dirty="0">
                <a:solidFill>
                  <a:schemeClr val="tx1"/>
                </a:solidFill>
                <a:latin typeface="Calibri" panose="020F0502020204030204" pitchFamily="34" charset="0"/>
                <a:cs typeface="Calibri" panose="020F0502020204030204" pitchFamily="34" charset="0"/>
              </a:rPr>
              <a:t>	</a:t>
            </a:r>
            <a:r>
              <a:rPr lang="en-US" b="1" i="1" u="none" strike="noStrike" baseline="0" dirty="0">
                <a:solidFill>
                  <a:schemeClr val="tx1"/>
                </a:solidFill>
                <a:latin typeface="Calibri" panose="020F0502020204030204" pitchFamily="34" charset="0"/>
                <a:cs typeface="Calibri" panose="020F0502020204030204" pitchFamily="34" charset="0"/>
              </a:rPr>
              <a:t>// The code below will never be reached since 	//$</a:t>
            </a:r>
            <a:r>
              <a:rPr lang="en-US" b="1" i="1" u="none" strike="noStrike" baseline="0" dirty="0" err="1">
                <a:solidFill>
                  <a:schemeClr val="tx1"/>
                </a:solidFill>
                <a:latin typeface="Calibri" panose="020F0502020204030204" pitchFamily="34" charset="0"/>
                <a:cs typeface="Calibri" panose="020F0502020204030204" pitchFamily="34" charset="0"/>
              </a:rPr>
              <a:t>oddKeys</a:t>
            </a:r>
            <a:r>
              <a:rPr lang="en-US" b="1" i="1" u="none" strike="noStrike" baseline="0" dirty="0">
                <a:solidFill>
                  <a:schemeClr val="tx1"/>
                </a:solidFill>
                <a:latin typeface="Calibri" panose="020F0502020204030204" pitchFamily="34" charset="0"/>
                <a:cs typeface="Calibri" panose="020F0502020204030204" pitchFamily="34" charset="0"/>
              </a:rPr>
              <a:t>[0] is not set!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echo "there is something set for key 0";</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endParaRPr lang="en-CA" b="0" i="0" u="none" strike="noStrike" baseline="0" dirty="0">
              <a:solidFill>
                <a:srgbClr val="000000"/>
              </a:solidFill>
              <a:latin typeface="Calibri" panose="020F0502020204030204" pitchFamily="34" charset="0"/>
              <a:cs typeface="Calibri" panose="020F0502020204030204" pitchFamily="34" charset="0"/>
            </a:endParaRPr>
          </a:p>
          <a:p>
            <a:pPr algn="l" defTabSz="360000"/>
            <a:r>
              <a:rPr lang="en-CA" b="0" i="0" u="none" strike="noStrike" baseline="0" dirty="0">
                <a:latin typeface="Calibri" panose="020F0502020204030204" pitchFamily="34" charset="0"/>
                <a:cs typeface="Calibri" panose="020F0502020204030204" pitchFamily="34" charset="0"/>
              </a:rPr>
              <a:t>if (</a:t>
            </a:r>
            <a:r>
              <a:rPr lang="en-CA" b="0" i="0" u="none" strike="noStrike" baseline="0" dirty="0" err="1">
                <a:solidFill>
                  <a:srgbClr val="9A0000"/>
                </a:solidFill>
                <a:latin typeface="Calibri" panose="020F0502020204030204" pitchFamily="34" charset="0"/>
                <a:cs typeface="Calibri" panose="020F0502020204030204" pitchFamily="34" charset="0"/>
              </a:rPr>
              <a:t>isset</a:t>
            </a:r>
            <a:r>
              <a:rPr lang="en-CA" b="0" i="0" u="none" strike="noStrike" baseline="0" dirty="0">
                <a:latin typeface="Calibri" panose="020F0502020204030204" pitchFamily="34" charset="0"/>
                <a:cs typeface="Calibri" panose="020F0502020204030204" pitchFamily="34" charset="0"/>
              </a:rPr>
              <a:t>($</a:t>
            </a:r>
            <a:r>
              <a:rPr lang="en-CA" b="0" i="0" u="none" strike="noStrike" baseline="0" dirty="0" err="1">
                <a:latin typeface="Calibri" panose="020F0502020204030204" pitchFamily="34" charset="0"/>
                <a:cs typeface="Calibri" panose="020F0502020204030204" pitchFamily="34" charset="0"/>
              </a:rPr>
              <a:t>oddKeys</a:t>
            </a:r>
            <a:r>
              <a:rPr lang="en-CA" b="0" i="0" u="none" strike="noStrike" baseline="0" dirty="0">
                <a:latin typeface="Calibri" panose="020F0502020204030204" pitchFamily="34" charset="0"/>
                <a:cs typeface="Calibri" panose="020F0502020204030204" pitchFamily="34" charset="0"/>
              </a:rPr>
              <a:t>[1])) {</a:t>
            </a:r>
          </a:p>
          <a:p>
            <a:pPr algn="l" defTabSz="360000"/>
            <a:r>
              <a:rPr lang="en-US" b="0" i="1" u="none" strike="noStrike" baseline="0" dirty="0">
                <a:solidFill>
                  <a:schemeClr val="tx1"/>
                </a:solidFill>
                <a:latin typeface="Calibri" panose="020F0502020204030204" pitchFamily="34" charset="0"/>
                <a:cs typeface="Calibri" panose="020F0502020204030204" pitchFamily="34" charset="0"/>
              </a:rPr>
              <a:t>	// This code will run since a key/value pair was defined 	//for key 1</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echo "there is something set for key 1, namely ". $</a:t>
            </a:r>
            <a:r>
              <a:rPr lang="en-US" b="0" i="0" u="none" strike="noStrike" baseline="0" dirty="0" err="1">
                <a:solidFill>
                  <a:srgbClr val="000000"/>
                </a:solidFill>
                <a:latin typeface="Calibri" panose="020F0502020204030204" pitchFamily="34" charset="0"/>
                <a:cs typeface="Calibri" panose="020F0502020204030204" pitchFamily="34" charset="0"/>
              </a:rPr>
              <a:t>oddKeys</a:t>
            </a:r>
            <a:r>
              <a:rPr lang="en-US" b="0" i="0" u="none" strike="noStrike" baseline="0" dirty="0">
                <a:solidFill>
                  <a:srgbClr val="000000"/>
                </a:solidFill>
                <a:latin typeface="Calibri" panose="020F0502020204030204" pitchFamily="34" charset="0"/>
                <a:cs typeface="Calibri" panose="020F0502020204030204" pitchFamily="34" charset="0"/>
              </a:rPr>
              <a:t>[1];</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a:t>
            </a:r>
            <a:endParaRPr lang="en-CA" sz="105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0557AAD-EAC3-440E-B99C-0876CCD2E561}"/>
              </a:ext>
            </a:extLst>
          </p:cNvPr>
          <p:cNvSpPr txBox="1"/>
          <p:nvPr/>
        </p:nvSpPr>
        <p:spPr>
          <a:xfrm>
            <a:off x="3474720" y="4240530"/>
            <a:ext cx="511498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12.26 </a:t>
            </a:r>
            <a:r>
              <a:rPr lang="en-US" b="0" i="0" u="none" strike="noStrike" baseline="0" dirty="0">
                <a:solidFill>
                  <a:srgbClr val="000000"/>
                </a:solidFill>
                <a:latin typeface="Calibri" panose="020F0502020204030204" pitchFamily="34" charset="0"/>
                <a:cs typeface="Calibri" panose="020F0502020204030204" pitchFamily="34" charset="0"/>
              </a:rPr>
              <a:t>Illustrating nonsequential keys and usage of </a:t>
            </a:r>
            <a:r>
              <a:rPr lang="en-US" b="0" i="0" u="none" strike="noStrike" baseline="0" dirty="0" err="1">
                <a:solidFill>
                  <a:srgbClr val="000000"/>
                </a:solidFill>
                <a:latin typeface="Calibri" panose="020F0502020204030204" pitchFamily="34" charset="0"/>
                <a:cs typeface="Calibri" panose="020F0502020204030204" pitchFamily="34" charset="0"/>
              </a:rPr>
              <a:t>isset</a:t>
            </a:r>
            <a:r>
              <a:rPr lang="en-US" b="0" i="0" u="none" strike="noStrike" baseline="0" dirty="0">
                <a:solidFill>
                  <a:srgbClr val="000000"/>
                </a:solidFill>
                <a:latin typeface="Calibri" panose="020F0502020204030204" pitchFamily="34" charset="0"/>
                <a:cs typeface="Calibri" panose="020F0502020204030204" pitchFamily="34" charset="0"/>
              </a:rPr>
              <a:t>(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8898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5359-E2A5-4858-BEA7-408E4E6A4446}"/>
              </a:ext>
            </a:extLst>
          </p:cNvPr>
          <p:cNvSpPr>
            <a:spLocks noGrp="1"/>
          </p:cNvSpPr>
          <p:nvPr>
            <p:ph type="title"/>
          </p:nvPr>
        </p:nvSpPr>
        <p:spPr/>
        <p:txBody>
          <a:bodyPr/>
          <a:lstStyle/>
          <a:p>
            <a:r>
              <a:rPr lang="en-CA" dirty="0"/>
              <a:t>Classes and Objects</a:t>
            </a:r>
          </a:p>
        </p:txBody>
      </p:sp>
      <p:sp>
        <p:nvSpPr>
          <p:cNvPr id="3" name="Text Placeholder 2">
            <a:extLst>
              <a:ext uri="{FF2B5EF4-FFF2-40B4-BE49-F238E27FC236}">
                <a16:creationId xmlns:a16="http://schemas.microsoft.com/office/drawing/2014/main" id="{A32FAE36-B70C-47A5-9B50-58E870E864F8}"/>
              </a:ext>
            </a:extLst>
          </p:cNvPr>
          <p:cNvSpPr>
            <a:spLocks noGrp="1"/>
          </p:cNvSpPr>
          <p:nvPr>
            <p:ph type="body" idx="1"/>
          </p:nvPr>
        </p:nvSpPr>
        <p:spPr>
          <a:xfrm>
            <a:off x="354331" y="1166756"/>
            <a:ext cx="3589020" cy="3532476"/>
          </a:xfrm>
        </p:spPr>
        <p:txBody>
          <a:bodyPr/>
          <a:lstStyle/>
          <a:p>
            <a:pPr marL="114300" indent="0" algn="l">
              <a:buNone/>
            </a:pPr>
            <a:r>
              <a:rPr lang="en-CA" sz="1800" b="1" i="0" u="none" strike="noStrike" baseline="0" dirty="0">
                <a:solidFill>
                  <a:srgbClr val="009A9A"/>
                </a:solidFill>
                <a:latin typeface="+mj-lt"/>
              </a:rPr>
              <a:t>Classes</a:t>
            </a:r>
            <a:r>
              <a:rPr lang="en-CA" sz="1800" dirty="0">
                <a:solidFill>
                  <a:srgbClr val="000000"/>
                </a:solidFill>
                <a:latin typeface="+mj-lt"/>
              </a:rPr>
              <a:t> </a:t>
            </a:r>
            <a:r>
              <a:rPr lang="en-CA" sz="1800" b="0" i="0" u="none" strike="noStrike" baseline="0" dirty="0">
                <a:solidFill>
                  <a:srgbClr val="000000"/>
                </a:solidFill>
                <a:latin typeface="+mj-lt"/>
              </a:rPr>
              <a:t>outline </a:t>
            </a:r>
            <a:r>
              <a:rPr lang="en-US" sz="1800" b="0" i="0" u="none" strike="noStrike" baseline="0" dirty="0">
                <a:solidFill>
                  <a:srgbClr val="000000"/>
                </a:solidFill>
                <a:latin typeface="+mj-lt"/>
              </a:rPr>
              <a:t>properties and methods like a blueprint. Each variable created from a class is called an object or </a:t>
            </a:r>
            <a:r>
              <a:rPr lang="en-US" sz="1800" b="1" i="0" u="none" strike="noStrike" baseline="0" dirty="0">
                <a:solidFill>
                  <a:srgbClr val="009A9A"/>
                </a:solidFill>
                <a:latin typeface="+mj-lt"/>
              </a:rPr>
              <a:t>instance</a:t>
            </a:r>
            <a:r>
              <a:rPr lang="en-US" sz="1800" b="0" i="0" u="none" strike="noStrike" baseline="0" dirty="0">
                <a:solidFill>
                  <a:srgbClr val="000000"/>
                </a:solidFill>
                <a:latin typeface="+mj-lt"/>
              </a:rPr>
              <a:t>, and each object maintains its own set of variables, an behaves (largely) independently from the class once created.</a:t>
            </a:r>
            <a:endParaRPr lang="en-CA" dirty="0">
              <a:latin typeface="+mj-lt"/>
            </a:endParaRPr>
          </a:p>
        </p:txBody>
      </p:sp>
      <p:pic>
        <p:nvPicPr>
          <p:cNvPr id="5" name="Picture 4" descr="FIGURE 12.17 Relationship between a class and its objects">
            <a:extLst>
              <a:ext uri="{FF2B5EF4-FFF2-40B4-BE49-F238E27FC236}">
                <a16:creationId xmlns:a16="http://schemas.microsoft.com/office/drawing/2014/main" id="{1E93DD8E-7E36-4519-BFDD-2F189F25BC53}"/>
              </a:ext>
            </a:extLst>
          </p:cNvPr>
          <p:cNvPicPr>
            <a:picLocks noChangeAspect="1"/>
          </p:cNvPicPr>
          <p:nvPr/>
        </p:nvPicPr>
        <p:blipFill>
          <a:blip r:embed="rId2"/>
          <a:stretch>
            <a:fillRect/>
          </a:stretch>
        </p:blipFill>
        <p:spPr>
          <a:xfrm>
            <a:off x="4077260" y="1405890"/>
            <a:ext cx="4575251" cy="2594610"/>
          </a:xfrm>
          <a:prstGeom prst="rect">
            <a:avLst/>
          </a:prstGeom>
        </p:spPr>
      </p:pic>
    </p:spTree>
    <p:extLst>
      <p:ext uri="{BB962C8B-B14F-4D97-AF65-F5344CB8AC3E}">
        <p14:creationId xmlns:p14="http://schemas.microsoft.com/office/powerpoint/2010/main" val="4180732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8B92-8771-4027-89F1-B1ADC61507D3}"/>
              </a:ext>
            </a:extLst>
          </p:cNvPr>
          <p:cNvSpPr>
            <a:spLocks noGrp="1"/>
          </p:cNvSpPr>
          <p:nvPr>
            <p:ph type="title"/>
          </p:nvPr>
        </p:nvSpPr>
        <p:spPr/>
        <p:txBody>
          <a:bodyPr/>
          <a:lstStyle/>
          <a:p>
            <a:r>
              <a:rPr lang="en-CA" dirty="0"/>
              <a:t>Defining and instantiating Classes</a:t>
            </a:r>
          </a:p>
        </p:txBody>
      </p:sp>
      <p:sp>
        <p:nvSpPr>
          <p:cNvPr id="3" name="Text Placeholder 2">
            <a:extLst>
              <a:ext uri="{FF2B5EF4-FFF2-40B4-BE49-F238E27FC236}">
                <a16:creationId xmlns:a16="http://schemas.microsoft.com/office/drawing/2014/main" id="{F0D9D0A1-D43C-4A64-8FFB-55C43BF234FE}"/>
              </a:ext>
            </a:extLst>
          </p:cNvPr>
          <p:cNvSpPr>
            <a:spLocks noGrp="1"/>
          </p:cNvSpPr>
          <p:nvPr>
            <p:ph type="body" idx="1"/>
          </p:nvPr>
        </p:nvSpPr>
        <p:spPr>
          <a:xfrm>
            <a:off x="457202" y="1081088"/>
            <a:ext cx="2924120" cy="3532476"/>
          </a:xfrm>
        </p:spPr>
        <p:txBody>
          <a:bodyPr/>
          <a:lstStyle/>
          <a:p>
            <a:pPr marL="114300" indent="0" algn="l">
              <a:buNone/>
            </a:pPr>
            <a:r>
              <a:rPr lang="en-US" sz="1800" b="0" i="0" u="none" strike="noStrike" baseline="0" dirty="0">
                <a:latin typeface="+mj-lt"/>
              </a:rPr>
              <a:t>The PHP syntax for </a:t>
            </a:r>
            <a:r>
              <a:rPr lang="en-US" sz="1800" b="1" i="0" u="none" strike="noStrike" baseline="0" dirty="0">
                <a:latin typeface="+mj-lt"/>
              </a:rPr>
              <a:t>defining</a:t>
            </a:r>
            <a:r>
              <a:rPr lang="en-US" sz="1800" b="0" i="0" u="none" strike="noStrike" baseline="0" dirty="0">
                <a:latin typeface="+mj-lt"/>
              </a:rPr>
              <a:t> a class uses the class keyword followed by the class </a:t>
            </a:r>
            <a:r>
              <a:rPr lang="en-CA" sz="1800" b="0" i="0" u="none" strike="noStrike" baseline="0" dirty="0">
                <a:latin typeface="+mj-lt"/>
              </a:rPr>
              <a:t>name and { } braces. </a:t>
            </a:r>
          </a:p>
        </p:txBody>
      </p:sp>
      <p:sp>
        <p:nvSpPr>
          <p:cNvPr id="4" name="TextBox 3" descr="LISTING 4.2 Embedded styles example">
            <a:extLst>
              <a:ext uri="{FF2B5EF4-FFF2-40B4-BE49-F238E27FC236}">
                <a16:creationId xmlns:a16="http://schemas.microsoft.com/office/drawing/2014/main" id="{62A17F81-8C39-4DA0-9FA2-1269570F6D9B}"/>
              </a:ext>
            </a:extLst>
          </p:cNvPr>
          <p:cNvSpPr txBox="1"/>
          <p:nvPr/>
        </p:nvSpPr>
        <p:spPr>
          <a:xfrm>
            <a:off x="3440430" y="2238863"/>
            <a:ext cx="5107251" cy="2096452"/>
          </a:xfrm>
          <a:prstGeom prst="rect">
            <a:avLst/>
          </a:prstGeom>
          <a:solidFill>
            <a:srgbClr val="E6F0F5"/>
          </a:solidFill>
        </p:spPr>
        <p:txBody>
          <a:bodyPr wrap="square" numCol="1" rtlCol="0">
            <a:noAutofit/>
          </a:bodyPr>
          <a:lstStyle/>
          <a:p>
            <a:pPr algn="l"/>
            <a:r>
              <a:rPr lang="en-CA" sz="1800" b="0" i="0" u="none" strike="noStrike" baseline="0" dirty="0">
                <a:solidFill>
                  <a:srgbClr val="9A0000"/>
                </a:solidFill>
                <a:latin typeface="CourierPSPro-Regular"/>
              </a:rPr>
              <a:t>class </a:t>
            </a:r>
            <a:r>
              <a:rPr lang="en-CA" sz="1800" b="0" i="0" u="none" strike="noStrike" baseline="0" dirty="0">
                <a:solidFill>
                  <a:srgbClr val="000000"/>
                </a:solidFill>
                <a:latin typeface="CourierPSPro-Regular"/>
              </a:rPr>
              <a:t>Artist </a:t>
            </a:r>
            <a:r>
              <a:rPr lang="en-CA" sz="1800" b="0" i="0" u="none" strike="noStrike" baseline="0" dirty="0">
                <a:solidFill>
                  <a:srgbClr val="9A0000"/>
                </a:solidFill>
                <a:latin typeface="CourierPSPro-Regular"/>
              </a:rPr>
              <a:t>{</a:t>
            </a:r>
          </a:p>
          <a:p>
            <a:pPr algn="l"/>
            <a:r>
              <a:rPr lang="en-CA" sz="1800" b="0" i="0" u="none" strike="noStrike" baseline="0" dirty="0">
                <a:solidFill>
                  <a:srgbClr val="000000"/>
                </a:solidFill>
                <a:latin typeface="CourierPSPro-Regular"/>
              </a:rPr>
              <a:t>	public $</a:t>
            </a:r>
            <a:r>
              <a:rPr lang="en-CA" sz="1800" b="0" i="0" u="none" strike="noStrike" baseline="0" dirty="0" err="1">
                <a:solidFill>
                  <a:srgbClr val="000000"/>
                </a:solidFill>
                <a:latin typeface="CourierPSPro-Regular"/>
              </a:rPr>
              <a:t>firstName</a:t>
            </a:r>
            <a:r>
              <a:rPr lang="en-CA" sz="1800" b="0" i="0" u="none" strike="noStrike" baseline="0" dirty="0">
                <a:solidFill>
                  <a:srgbClr val="000000"/>
                </a:solidFill>
                <a:latin typeface="CourierPSPro-Regular"/>
              </a:rPr>
              <a:t>;</a:t>
            </a:r>
          </a:p>
          <a:p>
            <a:pPr algn="l"/>
            <a:r>
              <a:rPr lang="en-CA" sz="1800" b="0" i="0" u="none" strike="noStrike" baseline="0" dirty="0">
                <a:solidFill>
                  <a:srgbClr val="000000"/>
                </a:solidFill>
                <a:latin typeface="CourierPSPro-Regular"/>
              </a:rPr>
              <a:t>	public $</a:t>
            </a:r>
            <a:r>
              <a:rPr lang="en-CA" sz="1800" b="0" i="0" u="none" strike="noStrike" baseline="0" dirty="0" err="1">
                <a:solidFill>
                  <a:srgbClr val="000000"/>
                </a:solidFill>
                <a:latin typeface="CourierPSPro-Regular"/>
              </a:rPr>
              <a:t>lastName</a:t>
            </a:r>
            <a:r>
              <a:rPr lang="en-CA" sz="1800" b="0" i="0" u="none" strike="noStrike" baseline="0" dirty="0">
                <a:solidFill>
                  <a:srgbClr val="000000"/>
                </a:solidFill>
                <a:latin typeface="CourierPSPro-Regular"/>
              </a:rPr>
              <a:t>;</a:t>
            </a:r>
          </a:p>
          <a:p>
            <a:pPr algn="l"/>
            <a:r>
              <a:rPr lang="en-CA" sz="1800" b="0" i="0" u="none" strike="noStrike" baseline="0" dirty="0">
                <a:solidFill>
                  <a:srgbClr val="000000"/>
                </a:solidFill>
                <a:latin typeface="CourierPSPro-Regular"/>
              </a:rPr>
              <a:t>	public $</a:t>
            </a:r>
            <a:r>
              <a:rPr lang="en-CA" sz="1800" b="0" i="0" u="none" strike="noStrike" baseline="0" dirty="0" err="1">
                <a:solidFill>
                  <a:srgbClr val="000000"/>
                </a:solidFill>
                <a:latin typeface="CourierPSPro-Regular"/>
              </a:rPr>
              <a:t>birthDate</a:t>
            </a:r>
            <a:r>
              <a:rPr lang="en-CA" sz="1800" b="0" i="0" u="none" strike="noStrike" baseline="0" dirty="0">
                <a:solidFill>
                  <a:srgbClr val="000000"/>
                </a:solidFill>
                <a:latin typeface="CourierPSPro-Regular"/>
              </a:rPr>
              <a:t>;</a:t>
            </a:r>
          </a:p>
          <a:p>
            <a:pPr algn="l"/>
            <a:r>
              <a:rPr lang="en-CA" sz="1800" b="0" i="0" u="none" strike="noStrike" baseline="0" dirty="0">
                <a:solidFill>
                  <a:srgbClr val="000000"/>
                </a:solidFill>
                <a:latin typeface="CourierPSPro-Regular"/>
              </a:rPr>
              <a:t>	public $</a:t>
            </a:r>
            <a:r>
              <a:rPr lang="en-CA" sz="1800" b="0" i="0" u="none" strike="noStrike" baseline="0" dirty="0" err="1">
                <a:solidFill>
                  <a:srgbClr val="000000"/>
                </a:solidFill>
                <a:latin typeface="CourierPSPro-Regular"/>
              </a:rPr>
              <a:t>birthCity</a:t>
            </a:r>
            <a:r>
              <a:rPr lang="en-CA" sz="1800" b="0" i="0" u="none" strike="noStrike" baseline="0" dirty="0">
                <a:solidFill>
                  <a:srgbClr val="000000"/>
                </a:solidFill>
                <a:latin typeface="CourierPSPro-Regular"/>
              </a:rPr>
              <a:t>;</a:t>
            </a:r>
          </a:p>
          <a:p>
            <a:pPr algn="l"/>
            <a:r>
              <a:rPr lang="en-CA" sz="1800" b="0" i="0" u="none" strike="noStrike" baseline="0" dirty="0">
                <a:solidFill>
                  <a:srgbClr val="000000"/>
                </a:solidFill>
                <a:latin typeface="CourierPSPro-Regular"/>
              </a:rPr>
              <a:t>	public $</a:t>
            </a:r>
            <a:r>
              <a:rPr lang="en-CA" sz="1800" b="0" i="0" u="none" strike="noStrike" baseline="0" dirty="0" err="1">
                <a:solidFill>
                  <a:srgbClr val="000000"/>
                </a:solidFill>
                <a:latin typeface="CourierPSPro-Regular"/>
              </a:rPr>
              <a:t>deathDate</a:t>
            </a:r>
            <a:r>
              <a:rPr lang="en-CA" sz="1800" b="0" i="0" u="none" strike="noStrike" baseline="0" dirty="0">
                <a:solidFill>
                  <a:srgbClr val="000000"/>
                </a:solidFill>
                <a:latin typeface="CourierPSPro-Regular"/>
              </a:rPr>
              <a:t>;</a:t>
            </a:r>
          </a:p>
          <a:p>
            <a:pPr algn="l"/>
            <a:r>
              <a:rPr lang="en-CA" sz="1800" b="0" i="0" u="none" strike="noStrike" baseline="0" dirty="0">
                <a:solidFill>
                  <a:srgbClr val="9A0000"/>
                </a:solidFill>
                <a:latin typeface="CourierPSPro-Regular"/>
              </a:rPr>
              <a:t>}</a:t>
            </a:r>
            <a:endParaRPr lang="en-CA" sz="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2A3FF58-F77D-46AF-9AD3-A23D5D216D65}"/>
              </a:ext>
            </a:extLst>
          </p:cNvPr>
          <p:cNvSpPr txBox="1"/>
          <p:nvPr/>
        </p:nvSpPr>
        <p:spPr>
          <a:xfrm>
            <a:off x="3381321" y="4335315"/>
            <a:ext cx="516636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12.27 </a:t>
            </a:r>
            <a:r>
              <a:rPr lang="en-US" b="0" i="0" u="none" strike="noStrike" baseline="0" dirty="0">
                <a:solidFill>
                  <a:srgbClr val="000000"/>
                </a:solidFill>
                <a:latin typeface="Calibri" panose="020F0502020204030204" pitchFamily="34" charset="0"/>
                <a:cs typeface="Calibri" panose="020F0502020204030204" pitchFamily="34" charset="0"/>
              </a:rPr>
              <a:t>A simple Artist class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7836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6F77-ABC2-42F3-9D0A-5B2A88030AC6}"/>
              </a:ext>
            </a:extLst>
          </p:cNvPr>
          <p:cNvSpPr>
            <a:spLocks noGrp="1"/>
          </p:cNvSpPr>
          <p:nvPr>
            <p:ph type="title"/>
          </p:nvPr>
        </p:nvSpPr>
        <p:spPr/>
        <p:txBody>
          <a:bodyPr/>
          <a:lstStyle/>
          <a:p>
            <a:r>
              <a:rPr lang="en-CA" dirty="0"/>
              <a:t>Properties</a:t>
            </a:r>
          </a:p>
        </p:txBody>
      </p:sp>
      <p:sp>
        <p:nvSpPr>
          <p:cNvPr id="4" name="Text Placeholder 2">
            <a:extLst>
              <a:ext uri="{FF2B5EF4-FFF2-40B4-BE49-F238E27FC236}">
                <a16:creationId xmlns:a16="http://schemas.microsoft.com/office/drawing/2014/main" id="{082BC87E-7FF2-4300-A9BC-6A44B60E8DAE}"/>
              </a:ext>
            </a:extLst>
          </p:cNvPr>
          <p:cNvSpPr txBox="1">
            <a:spLocks/>
          </p:cNvSpPr>
          <p:nvPr/>
        </p:nvSpPr>
        <p:spPr>
          <a:xfrm>
            <a:off x="457202" y="1081088"/>
            <a:ext cx="2924120" cy="3532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marL="114300" indent="0" algn="l">
              <a:buNone/>
            </a:pPr>
            <a:r>
              <a:rPr lang="en-US" sz="1800" b="1" i="0" u="none" strike="noStrike" baseline="0" dirty="0">
                <a:solidFill>
                  <a:srgbClr val="009A9A"/>
                </a:solidFill>
                <a:latin typeface="+mj-lt"/>
              </a:rPr>
              <a:t>instantiate </a:t>
            </a:r>
            <a:r>
              <a:rPr lang="en-US" sz="1800" b="0" i="0" u="none" strike="noStrike" baseline="0" dirty="0">
                <a:solidFill>
                  <a:srgbClr val="000000"/>
                </a:solidFill>
                <a:latin typeface="+mj-lt"/>
              </a:rPr>
              <a:t>objects using the new keyword</a:t>
            </a:r>
          </a:p>
          <a:p>
            <a:pPr marL="114300" indent="0" algn="l">
              <a:buNone/>
            </a:pPr>
            <a:r>
              <a:rPr lang="en-CA" sz="1800" b="0" i="0" u="none" strike="noStrike" baseline="0" dirty="0">
                <a:latin typeface="Calibri" panose="020F0502020204030204" pitchFamily="34" charset="0"/>
                <a:cs typeface="Calibri" panose="020F0502020204030204" pitchFamily="34" charset="0"/>
              </a:rPr>
              <a:t>$</a:t>
            </a:r>
            <a:r>
              <a:rPr lang="en-CA" sz="1800" b="0" i="0" u="none" strike="noStrike" baseline="0" dirty="0" err="1">
                <a:latin typeface="Calibri" panose="020F0502020204030204" pitchFamily="34" charset="0"/>
                <a:cs typeface="Calibri" panose="020F0502020204030204" pitchFamily="34" charset="0"/>
              </a:rPr>
              <a:t>picasso</a:t>
            </a:r>
            <a:r>
              <a:rPr lang="en-CA" sz="1800" b="0" i="0" u="none" strike="noStrike" baseline="0" dirty="0">
                <a:latin typeface="Calibri" panose="020F0502020204030204" pitchFamily="34" charset="0"/>
                <a:cs typeface="Calibri" panose="020F0502020204030204" pitchFamily="34" charset="0"/>
              </a:rPr>
              <a:t> = </a:t>
            </a:r>
            <a:r>
              <a:rPr lang="en-CA" sz="1800" b="1" i="0" u="none" strike="noStrike" baseline="0" dirty="0">
                <a:latin typeface="Calibri" panose="020F0502020204030204" pitchFamily="34" charset="0"/>
                <a:cs typeface="Calibri" panose="020F0502020204030204" pitchFamily="34" charset="0"/>
              </a:rPr>
              <a:t>new</a:t>
            </a:r>
            <a:r>
              <a:rPr lang="en-CA" sz="1800" b="0" i="0" u="none" strike="noStrike" baseline="0" dirty="0">
                <a:latin typeface="Calibri" panose="020F0502020204030204" pitchFamily="34" charset="0"/>
                <a:cs typeface="Calibri" panose="020F0502020204030204" pitchFamily="34" charset="0"/>
              </a:rPr>
              <a:t> Artist();</a:t>
            </a:r>
          </a:p>
          <a:p>
            <a:pPr marL="114300" indent="0" algn="l">
              <a:buNone/>
            </a:pPr>
            <a:r>
              <a:rPr lang="en-CA" sz="1800" b="0" i="0" u="none" strike="noStrike" baseline="0" dirty="0">
                <a:latin typeface="Calibri" panose="020F0502020204030204" pitchFamily="34" charset="0"/>
                <a:cs typeface="Calibri" panose="020F0502020204030204" pitchFamily="34" charset="0"/>
              </a:rPr>
              <a:t>$</a:t>
            </a:r>
            <a:r>
              <a:rPr lang="en-CA" sz="1800" b="0" i="0" u="none" strike="noStrike" baseline="0" dirty="0" err="1">
                <a:latin typeface="Calibri" panose="020F0502020204030204" pitchFamily="34" charset="0"/>
                <a:cs typeface="Calibri" panose="020F0502020204030204" pitchFamily="34" charset="0"/>
              </a:rPr>
              <a:t>dali</a:t>
            </a:r>
            <a:r>
              <a:rPr lang="en-CA" sz="1800" b="0" i="0" u="none" strike="noStrike" baseline="0" dirty="0">
                <a:latin typeface="Calibri" panose="020F0502020204030204" pitchFamily="34" charset="0"/>
                <a:cs typeface="Calibri" panose="020F0502020204030204" pitchFamily="34" charset="0"/>
              </a:rPr>
              <a:t> = </a:t>
            </a:r>
            <a:r>
              <a:rPr lang="en-CA" sz="1800" b="1" i="0" u="none" strike="noStrike" baseline="0" dirty="0">
                <a:latin typeface="Calibri" panose="020F0502020204030204" pitchFamily="34" charset="0"/>
                <a:cs typeface="Calibri" panose="020F0502020204030204" pitchFamily="34" charset="0"/>
              </a:rPr>
              <a:t>new</a:t>
            </a:r>
            <a:r>
              <a:rPr lang="en-CA" sz="1800" b="0" i="0" u="none" strike="noStrike" baseline="0" dirty="0">
                <a:latin typeface="Calibri" panose="020F0502020204030204" pitchFamily="34" charset="0"/>
                <a:cs typeface="Calibri" panose="020F0502020204030204" pitchFamily="34" charset="0"/>
              </a:rPr>
              <a:t> Artist();</a:t>
            </a:r>
            <a:endParaRPr lang="en-CA" sz="1800" dirty="0">
              <a:latin typeface="Calibri" panose="020F0502020204030204" pitchFamily="34" charset="0"/>
              <a:cs typeface="Calibri" panose="020F0502020204030204" pitchFamily="34" charset="0"/>
            </a:endParaRPr>
          </a:p>
          <a:p>
            <a:pPr marL="114300" indent="0" algn="l">
              <a:buNone/>
            </a:pPr>
            <a:r>
              <a:rPr lang="en-US" sz="1800" dirty="0">
                <a:latin typeface="+mj-lt"/>
              </a:rPr>
              <a:t>Y</a:t>
            </a:r>
            <a:r>
              <a:rPr lang="en-US" sz="1800" b="0" i="0" u="none" strike="noStrike" baseline="0" dirty="0">
                <a:latin typeface="+mj-lt"/>
              </a:rPr>
              <a:t>ou can access and modify the properties of each object separately using its variable name and an arrow </a:t>
            </a:r>
            <a:r>
              <a:rPr lang="en-US" sz="1800" b="1" i="0" u="none" strike="noStrike" baseline="0" dirty="0">
                <a:latin typeface="+mj-lt"/>
              </a:rPr>
              <a:t>(-&gt;)</a:t>
            </a:r>
            <a:r>
              <a:rPr lang="en-US" sz="1800" b="0" i="0" u="none" strike="noStrike" baseline="0" dirty="0">
                <a:latin typeface="+mj-lt"/>
              </a:rPr>
              <a:t>,</a:t>
            </a:r>
            <a:endParaRPr lang="en-CA" dirty="0">
              <a:latin typeface="+mj-lt"/>
              <a:cs typeface="Calibri" panose="020F0502020204030204" pitchFamily="34" charset="0"/>
            </a:endParaRPr>
          </a:p>
        </p:txBody>
      </p:sp>
      <p:sp>
        <p:nvSpPr>
          <p:cNvPr id="5" name="TextBox 4" descr="LISTING 4.2 Embedded styles example">
            <a:extLst>
              <a:ext uri="{FF2B5EF4-FFF2-40B4-BE49-F238E27FC236}">
                <a16:creationId xmlns:a16="http://schemas.microsoft.com/office/drawing/2014/main" id="{F9482C30-46D6-4989-B1D8-C0E4B88BC508}"/>
              </a:ext>
            </a:extLst>
          </p:cNvPr>
          <p:cNvSpPr txBox="1"/>
          <p:nvPr/>
        </p:nvSpPr>
        <p:spPr>
          <a:xfrm>
            <a:off x="3440430" y="2228850"/>
            <a:ext cx="5107251" cy="2106465"/>
          </a:xfrm>
          <a:prstGeom prst="rect">
            <a:avLst/>
          </a:prstGeom>
          <a:solidFill>
            <a:srgbClr val="E6F0F5"/>
          </a:solidFill>
        </p:spPr>
        <p:txBody>
          <a:bodyPr wrap="square" numCol="1" rtlCol="0">
            <a:noAutofit/>
          </a:bodyPr>
          <a:lstStyle/>
          <a:p>
            <a:pPr algn="l"/>
            <a:r>
              <a:rPr lang="en-CA" sz="1800" b="0" i="0" u="none" strike="noStrike" baseline="0" dirty="0">
                <a:solidFill>
                  <a:srgbClr val="9A0000"/>
                </a:solidFill>
                <a:latin typeface="Calibri" panose="020F0502020204030204" pitchFamily="34" charset="0"/>
                <a:cs typeface="Calibri" panose="020F0502020204030204" pitchFamily="34" charset="0"/>
              </a:rPr>
              <a:t>$</a:t>
            </a:r>
            <a:r>
              <a:rPr lang="en-CA" sz="1800" b="0" i="0" u="none" strike="noStrike" baseline="0" dirty="0" err="1">
                <a:solidFill>
                  <a:srgbClr val="9A0000"/>
                </a:solidFill>
                <a:latin typeface="Calibri" panose="020F0502020204030204" pitchFamily="34" charset="0"/>
                <a:cs typeface="Calibri" panose="020F0502020204030204" pitchFamily="34" charset="0"/>
              </a:rPr>
              <a:t>picasso</a:t>
            </a:r>
            <a:r>
              <a:rPr lang="en-CA" sz="1800" b="0" i="0" u="none" strike="noStrike" baseline="0" dirty="0">
                <a:solidFill>
                  <a:srgbClr val="9A0000"/>
                </a:solidFill>
                <a:latin typeface="Calibri" panose="020F0502020204030204" pitchFamily="34" charset="0"/>
                <a:cs typeface="Calibri" panose="020F0502020204030204" pitchFamily="34" charset="0"/>
              </a:rPr>
              <a:t> = new Artist();</a:t>
            </a:r>
          </a:p>
          <a:p>
            <a:pPr algn="l"/>
            <a:r>
              <a:rPr lang="en-CA" sz="1800" b="0" i="0" u="none" strike="noStrike" baseline="0" dirty="0">
                <a:solidFill>
                  <a:srgbClr val="9A0000"/>
                </a:solidFill>
                <a:latin typeface="Calibri" panose="020F0502020204030204" pitchFamily="34" charset="0"/>
                <a:cs typeface="Calibri" panose="020F0502020204030204" pitchFamily="34" charset="0"/>
              </a:rPr>
              <a:t>$</a:t>
            </a:r>
            <a:r>
              <a:rPr lang="en-CA" sz="1800" b="0" i="0" u="none" strike="noStrike" baseline="0" dirty="0" err="1">
                <a:solidFill>
                  <a:srgbClr val="9A0000"/>
                </a:solidFill>
                <a:latin typeface="Calibri" panose="020F0502020204030204" pitchFamily="34" charset="0"/>
                <a:cs typeface="Calibri" panose="020F0502020204030204" pitchFamily="34" charset="0"/>
              </a:rPr>
              <a:t>dali</a:t>
            </a:r>
            <a:r>
              <a:rPr lang="en-CA" sz="1800" b="0" i="0" u="none" strike="noStrike" baseline="0" dirty="0">
                <a:solidFill>
                  <a:srgbClr val="9A0000"/>
                </a:solidFill>
                <a:latin typeface="Calibri" panose="020F0502020204030204" pitchFamily="34" charset="0"/>
                <a:cs typeface="Calibri" panose="020F0502020204030204" pitchFamily="34" charset="0"/>
              </a:rPr>
              <a:t> = new Artist();</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picasso</a:t>
            </a:r>
            <a:r>
              <a:rPr lang="en-CA" sz="1800" b="0" i="0" u="none" strike="noStrike" baseline="0" dirty="0">
                <a:solidFill>
                  <a:srgbClr val="9A0000"/>
                </a:solidFill>
                <a:latin typeface="Calibri" panose="020F0502020204030204" pitchFamily="34" charset="0"/>
                <a:cs typeface="Calibri" panose="020F0502020204030204" pitchFamily="34" charset="0"/>
              </a:rPr>
              <a:t>-&gt;</a:t>
            </a:r>
            <a:r>
              <a:rPr lang="en-CA" sz="1800" b="0" i="0" u="none" strike="noStrike" baseline="0" dirty="0" err="1">
                <a:solidFill>
                  <a:srgbClr val="000000"/>
                </a:solidFill>
                <a:latin typeface="Calibri" panose="020F0502020204030204" pitchFamily="34" charset="0"/>
                <a:cs typeface="Calibri" panose="020F0502020204030204" pitchFamily="34" charset="0"/>
              </a:rPr>
              <a:t>firstName</a:t>
            </a:r>
            <a:r>
              <a:rPr lang="en-CA" sz="1800" b="0" i="0" u="none" strike="noStrike" baseline="0" dirty="0">
                <a:solidFill>
                  <a:srgbClr val="000000"/>
                </a:solidFill>
                <a:latin typeface="Calibri" panose="020F0502020204030204" pitchFamily="34" charset="0"/>
                <a:cs typeface="Calibri" panose="020F0502020204030204" pitchFamily="34" charset="0"/>
              </a:rPr>
              <a:t> = "Pablo";</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picasso</a:t>
            </a:r>
            <a:r>
              <a:rPr lang="en-CA" sz="1800" b="0" i="0" u="none" strike="noStrike" baseline="0" dirty="0">
                <a:solidFill>
                  <a:srgbClr val="9A0000"/>
                </a:solidFill>
                <a:latin typeface="Calibri" panose="020F0502020204030204" pitchFamily="34" charset="0"/>
                <a:cs typeface="Calibri" panose="020F0502020204030204" pitchFamily="34" charset="0"/>
              </a:rPr>
              <a:t>-&gt;</a:t>
            </a:r>
            <a:r>
              <a:rPr lang="en-CA" sz="1800" b="0" i="0" u="none" strike="noStrike" baseline="0" dirty="0" err="1">
                <a:solidFill>
                  <a:srgbClr val="000000"/>
                </a:solidFill>
                <a:latin typeface="Calibri" panose="020F0502020204030204" pitchFamily="34" charset="0"/>
                <a:cs typeface="Calibri" panose="020F0502020204030204" pitchFamily="34" charset="0"/>
              </a:rPr>
              <a:t>lastName</a:t>
            </a:r>
            <a:r>
              <a:rPr lang="en-CA" sz="1800" b="0" i="0" u="none" strike="noStrike" baseline="0" dirty="0">
                <a:solidFill>
                  <a:srgbClr val="000000"/>
                </a:solidFill>
                <a:latin typeface="Calibri" panose="020F0502020204030204" pitchFamily="34" charset="0"/>
                <a:cs typeface="Calibri" panose="020F0502020204030204" pitchFamily="34" charset="0"/>
              </a:rPr>
              <a:t> = "Picasso";</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r>
              <a:rPr lang="en-CA" sz="1800" b="0" i="0" u="none" strike="noStrike" baseline="0" dirty="0" err="1">
                <a:solidFill>
                  <a:srgbClr val="000000"/>
                </a:solidFill>
                <a:latin typeface="Calibri" panose="020F0502020204030204" pitchFamily="34" charset="0"/>
                <a:cs typeface="Calibri" panose="020F0502020204030204" pitchFamily="34" charset="0"/>
              </a:rPr>
              <a:t>picasso</a:t>
            </a:r>
            <a:r>
              <a:rPr lang="en-CA" sz="1800" b="0" i="0" u="none" strike="noStrike" baseline="0" dirty="0">
                <a:solidFill>
                  <a:srgbClr val="9A0000"/>
                </a:solidFill>
                <a:latin typeface="Calibri" panose="020F0502020204030204" pitchFamily="34" charset="0"/>
                <a:cs typeface="Calibri" panose="020F0502020204030204" pitchFamily="34" charset="0"/>
              </a:rPr>
              <a:t>-&gt;</a:t>
            </a:r>
            <a:r>
              <a:rPr lang="en-CA" sz="1800" b="0" i="0" u="none" strike="noStrike" baseline="0" dirty="0" err="1">
                <a:solidFill>
                  <a:srgbClr val="000000"/>
                </a:solidFill>
                <a:latin typeface="Calibri" panose="020F0502020204030204" pitchFamily="34" charset="0"/>
                <a:cs typeface="Calibri" panose="020F0502020204030204" pitchFamily="34" charset="0"/>
              </a:rPr>
              <a:t>birthCity</a:t>
            </a:r>
            <a:r>
              <a:rPr lang="en-CA" sz="1800" b="0" i="0" u="none" strike="noStrike" baseline="0" dirty="0">
                <a:solidFill>
                  <a:srgbClr val="000000"/>
                </a:solidFill>
                <a:latin typeface="Calibri" panose="020F0502020204030204" pitchFamily="34" charset="0"/>
                <a:cs typeface="Calibri" panose="020F0502020204030204" pitchFamily="34" charset="0"/>
              </a:rPr>
              <a:t> = "Malaga";</a:t>
            </a:r>
          </a:p>
          <a:p>
            <a:pPr algn="l"/>
            <a:r>
              <a:rPr lang="en-US" sz="1800" b="0" i="0" u="none" strike="noStrike" baseline="0" dirty="0">
                <a:solidFill>
                  <a:srgbClr val="000000"/>
                </a:solidFill>
                <a:latin typeface="Calibri" panose="020F0502020204030204" pitchFamily="34" charset="0"/>
                <a:cs typeface="Calibri" panose="020F0502020204030204" pitchFamily="34" charset="0"/>
              </a:rPr>
              <a:t>$</a:t>
            </a:r>
            <a:r>
              <a:rPr lang="en-US" sz="1800" b="0" i="0" u="none" strike="noStrike" baseline="0" dirty="0" err="1">
                <a:solidFill>
                  <a:srgbClr val="000000"/>
                </a:solidFill>
                <a:latin typeface="Calibri" panose="020F0502020204030204" pitchFamily="34" charset="0"/>
                <a:cs typeface="Calibri" panose="020F0502020204030204" pitchFamily="34" charset="0"/>
              </a:rPr>
              <a:t>picasso</a:t>
            </a:r>
            <a:r>
              <a:rPr lang="en-US" sz="1800" b="0" i="0" u="none" strike="noStrike" baseline="0" dirty="0">
                <a:solidFill>
                  <a:srgbClr val="9A0000"/>
                </a:solidFill>
                <a:latin typeface="Calibri" panose="020F0502020204030204" pitchFamily="34" charset="0"/>
                <a:cs typeface="Calibri" panose="020F0502020204030204" pitchFamily="34" charset="0"/>
              </a:rPr>
              <a:t>-&gt;</a:t>
            </a:r>
            <a:r>
              <a:rPr lang="en-US" sz="1800" b="0" i="0" u="none" strike="noStrike" baseline="0" dirty="0" err="1">
                <a:solidFill>
                  <a:srgbClr val="000000"/>
                </a:solidFill>
                <a:latin typeface="Calibri" panose="020F0502020204030204" pitchFamily="34" charset="0"/>
                <a:cs typeface="Calibri" panose="020F0502020204030204" pitchFamily="34" charset="0"/>
              </a:rPr>
              <a:t>birthDate</a:t>
            </a:r>
            <a:r>
              <a:rPr lang="en-US" sz="1800" b="0" i="0" u="none" strike="noStrike" baseline="0" dirty="0">
                <a:solidFill>
                  <a:srgbClr val="000000"/>
                </a:solidFill>
                <a:latin typeface="Calibri" panose="020F0502020204030204" pitchFamily="34" charset="0"/>
                <a:cs typeface="Calibri" panose="020F0502020204030204" pitchFamily="34" charset="0"/>
              </a:rPr>
              <a:t> = "October 25 1881";</a:t>
            </a:r>
          </a:p>
          <a:p>
            <a:pPr algn="l"/>
            <a:r>
              <a:rPr lang="en-US" sz="1800" b="0" i="0" u="none" strike="noStrike" baseline="0" dirty="0">
                <a:solidFill>
                  <a:srgbClr val="000000"/>
                </a:solidFill>
                <a:latin typeface="Calibri" panose="020F0502020204030204" pitchFamily="34" charset="0"/>
                <a:cs typeface="Calibri" panose="020F0502020204030204" pitchFamily="34" charset="0"/>
              </a:rPr>
              <a:t>$</a:t>
            </a:r>
            <a:r>
              <a:rPr lang="en-US" sz="1800" b="0" i="0" u="none" strike="noStrike" baseline="0" dirty="0" err="1">
                <a:solidFill>
                  <a:srgbClr val="000000"/>
                </a:solidFill>
                <a:latin typeface="Calibri" panose="020F0502020204030204" pitchFamily="34" charset="0"/>
                <a:cs typeface="Calibri" panose="020F0502020204030204" pitchFamily="34" charset="0"/>
              </a:rPr>
              <a:t>picasso</a:t>
            </a:r>
            <a:r>
              <a:rPr lang="en-US" sz="1800" b="0" i="0" u="none" strike="noStrike" baseline="0" dirty="0">
                <a:solidFill>
                  <a:srgbClr val="9A0000"/>
                </a:solidFill>
                <a:latin typeface="Calibri" panose="020F0502020204030204" pitchFamily="34" charset="0"/>
                <a:cs typeface="Calibri" panose="020F0502020204030204" pitchFamily="34" charset="0"/>
              </a:rPr>
              <a:t>-&gt;</a:t>
            </a:r>
            <a:r>
              <a:rPr lang="en-US" sz="1800" b="0" i="0" u="none" strike="noStrike" baseline="0" dirty="0" err="1">
                <a:solidFill>
                  <a:srgbClr val="000000"/>
                </a:solidFill>
                <a:latin typeface="Calibri" panose="020F0502020204030204" pitchFamily="34" charset="0"/>
                <a:cs typeface="Calibri" panose="020F0502020204030204" pitchFamily="34" charset="0"/>
              </a:rPr>
              <a:t>deathDate</a:t>
            </a:r>
            <a:r>
              <a:rPr lang="en-US" sz="1800" b="0" i="0" u="none" strike="noStrike" baseline="0" dirty="0">
                <a:solidFill>
                  <a:srgbClr val="000000"/>
                </a:solidFill>
                <a:latin typeface="Calibri" panose="020F0502020204030204" pitchFamily="34" charset="0"/>
                <a:cs typeface="Calibri" panose="020F0502020204030204" pitchFamily="34" charset="0"/>
              </a:rPr>
              <a:t> = "April 8 1973";</a:t>
            </a:r>
            <a:endParaRPr lang="en-CA" sz="800" b="0" i="0" u="none" strike="noStrike" baseline="0"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D39694F-6DA7-431B-BE61-E6DD455BC87B}"/>
              </a:ext>
            </a:extLst>
          </p:cNvPr>
          <p:cNvSpPr txBox="1"/>
          <p:nvPr/>
        </p:nvSpPr>
        <p:spPr>
          <a:xfrm>
            <a:off x="3381321" y="4335315"/>
            <a:ext cx="516636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12.28 </a:t>
            </a:r>
            <a:r>
              <a:rPr lang="en-US" b="0" i="0" u="none" strike="noStrike" baseline="0" dirty="0">
                <a:solidFill>
                  <a:srgbClr val="000000"/>
                </a:solidFill>
                <a:latin typeface="Calibri" panose="020F0502020204030204" pitchFamily="34" charset="0"/>
                <a:cs typeface="Calibri" panose="020F0502020204030204" pitchFamily="34" charset="0"/>
              </a:rPr>
              <a:t>Instantiating and using objects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4991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6F77-ABC2-42F3-9D0A-5B2A88030AC6}"/>
              </a:ext>
            </a:extLst>
          </p:cNvPr>
          <p:cNvSpPr>
            <a:spLocks noGrp="1"/>
          </p:cNvSpPr>
          <p:nvPr>
            <p:ph type="title"/>
          </p:nvPr>
        </p:nvSpPr>
        <p:spPr/>
        <p:txBody>
          <a:bodyPr/>
          <a:lstStyle/>
          <a:p>
            <a:r>
              <a:rPr lang="en-CA" dirty="0"/>
              <a:t>Constructors</a:t>
            </a:r>
          </a:p>
        </p:txBody>
      </p:sp>
      <p:sp>
        <p:nvSpPr>
          <p:cNvPr id="4" name="Text Placeholder 2">
            <a:extLst>
              <a:ext uri="{FF2B5EF4-FFF2-40B4-BE49-F238E27FC236}">
                <a16:creationId xmlns:a16="http://schemas.microsoft.com/office/drawing/2014/main" id="{082BC87E-7FF2-4300-A9BC-6A44B60E8DAE}"/>
              </a:ext>
            </a:extLst>
          </p:cNvPr>
          <p:cNvSpPr txBox="1">
            <a:spLocks/>
          </p:cNvSpPr>
          <p:nvPr/>
        </p:nvSpPr>
        <p:spPr>
          <a:xfrm>
            <a:off x="457202" y="1081088"/>
            <a:ext cx="2924120" cy="3532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marL="114300" indent="0" algn="l">
              <a:buNone/>
            </a:pPr>
            <a:r>
              <a:rPr lang="en-US" b="0" i="0" u="none" strike="noStrike" baseline="0" dirty="0">
                <a:solidFill>
                  <a:srgbClr val="000000"/>
                </a:solidFill>
                <a:latin typeface="+mj-lt"/>
              </a:rPr>
              <a:t>You should therefore define </a:t>
            </a:r>
            <a:r>
              <a:rPr lang="en-US" b="1" i="0" u="none" strike="noStrike" baseline="0" dirty="0">
                <a:solidFill>
                  <a:srgbClr val="009A9A"/>
                </a:solidFill>
                <a:latin typeface="+mj-lt"/>
              </a:rPr>
              <a:t>constructors</a:t>
            </a:r>
            <a:r>
              <a:rPr lang="en-US" b="0" i="0" u="none" strike="noStrike" baseline="0" dirty="0">
                <a:solidFill>
                  <a:srgbClr val="000000"/>
                </a:solidFill>
                <a:latin typeface="+mj-lt"/>
              </a:rPr>
              <a:t>, which lets you specify parameters during instantiation to initialize the properties within a class </a:t>
            </a:r>
            <a:r>
              <a:rPr lang="en-CA" b="0" i="0" u="none" strike="noStrike" baseline="0" dirty="0">
                <a:solidFill>
                  <a:srgbClr val="000000"/>
                </a:solidFill>
                <a:latin typeface="+mj-lt"/>
              </a:rPr>
              <a:t>right away.</a:t>
            </a:r>
          </a:p>
          <a:p>
            <a:pPr marL="114300" indent="0" algn="l">
              <a:buNone/>
            </a:pPr>
            <a:r>
              <a:rPr lang="en-US" b="0" i="0" u="none" strike="noStrike" baseline="0" dirty="0">
                <a:latin typeface="+mj-lt"/>
              </a:rPr>
              <a:t>In PHP, constructors are defined as functions with the name </a:t>
            </a:r>
            <a:r>
              <a:rPr lang="en-US" b="1" i="0" u="none" strike="noStrike" baseline="0" dirty="0">
                <a:latin typeface="+mj-lt"/>
              </a:rPr>
              <a:t>__construct().</a:t>
            </a:r>
          </a:p>
          <a:p>
            <a:pPr marL="114300" indent="0" algn="l">
              <a:buNone/>
            </a:pPr>
            <a:r>
              <a:rPr lang="en-US" b="0" i="0" u="none" strike="noStrike" baseline="0" dirty="0">
                <a:latin typeface="+mj-lt"/>
              </a:rPr>
              <a:t>(Note: there are </a:t>
            </a:r>
            <a:r>
              <a:rPr lang="en-US" b="0" i="1" u="none" strike="noStrike" baseline="0" dirty="0">
                <a:latin typeface="+mj-lt"/>
              </a:rPr>
              <a:t>two </a:t>
            </a:r>
            <a:r>
              <a:rPr lang="en-US" b="0" i="0" u="none" strike="noStrike" baseline="0" dirty="0">
                <a:latin typeface="+mj-lt"/>
              </a:rPr>
              <a:t>underscores</a:t>
            </a:r>
            <a:r>
              <a:rPr lang="en-CA" b="0" i="0" u="none" strike="noStrike" baseline="0" dirty="0">
                <a:latin typeface="+mj-lt"/>
              </a:rPr>
              <a:t>_ before the word construct.)</a:t>
            </a:r>
            <a:endParaRPr lang="en-CA" b="1" dirty="0">
              <a:latin typeface="+mj-lt"/>
              <a:cs typeface="Calibri" panose="020F0502020204030204" pitchFamily="34" charset="0"/>
            </a:endParaRPr>
          </a:p>
        </p:txBody>
      </p:sp>
      <p:sp>
        <p:nvSpPr>
          <p:cNvPr id="5" name="TextBox 4" descr="LISTING 4.2 Embedded styles example">
            <a:extLst>
              <a:ext uri="{FF2B5EF4-FFF2-40B4-BE49-F238E27FC236}">
                <a16:creationId xmlns:a16="http://schemas.microsoft.com/office/drawing/2014/main" id="{F9482C30-46D6-4989-B1D8-C0E4B88BC508}"/>
              </a:ext>
            </a:extLst>
          </p:cNvPr>
          <p:cNvSpPr txBox="1"/>
          <p:nvPr/>
        </p:nvSpPr>
        <p:spPr>
          <a:xfrm>
            <a:off x="3474720" y="1626405"/>
            <a:ext cx="5337810" cy="2708910"/>
          </a:xfrm>
          <a:prstGeom prst="rect">
            <a:avLst/>
          </a:prstGeom>
          <a:solidFill>
            <a:srgbClr val="E6F0F5"/>
          </a:solidFill>
        </p:spPr>
        <p:txBody>
          <a:bodyPr wrap="square" numCol="1" rtlCol="0">
            <a:noAutofit/>
          </a:bodyPr>
          <a:lstStyle/>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class Artist {</a:t>
            </a:r>
          </a:p>
          <a:p>
            <a:pPr algn="l" defTabSz="180000"/>
            <a:r>
              <a:rPr lang="en-US" b="0" i="1" u="none" strike="noStrike" baseline="0" dirty="0">
                <a:solidFill>
                  <a:schemeClr val="tx1"/>
                </a:solidFill>
                <a:latin typeface="Calibri" panose="020F0502020204030204" pitchFamily="34" charset="0"/>
                <a:cs typeface="Calibri" panose="020F0502020204030204" pitchFamily="34" charset="0"/>
              </a:rPr>
              <a:t>// variables from previous listing still go here</a:t>
            </a:r>
          </a:p>
          <a:p>
            <a:pPr algn="l" defTabSz="180000"/>
            <a:r>
              <a:rPr lang="en-CA" b="0" i="0" u="none" strike="noStrike" baseline="0" dirty="0">
                <a:solidFill>
                  <a:schemeClr val="tx1"/>
                </a:solidFill>
                <a:latin typeface="Calibri" panose="020F0502020204030204" pitchFamily="34" charset="0"/>
                <a:cs typeface="Calibri" panose="020F0502020204030204" pitchFamily="34" charset="0"/>
              </a:rPr>
              <a:t>...</a:t>
            </a:r>
          </a:p>
          <a:p>
            <a:pPr algn="l" defTabSz="180000"/>
            <a:r>
              <a:rPr lang="en-US" b="0" i="0" u="none" strike="noStrike" baseline="0" dirty="0">
                <a:solidFill>
                  <a:srgbClr val="000000"/>
                </a:solidFill>
                <a:latin typeface="Calibri" panose="020F0502020204030204" pitchFamily="34" charset="0"/>
                <a:cs typeface="Calibri" panose="020F0502020204030204" pitchFamily="34" charset="0"/>
              </a:rPr>
              <a:t>	function </a:t>
            </a:r>
            <a:r>
              <a:rPr lang="en-US" b="0" i="0" u="none" strike="noStrike" baseline="0" dirty="0">
                <a:solidFill>
                  <a:srgbClr val="9A0000"/>
                </a:solidFill>
                <a:latin typeface="Calibri" panose="020F0502020204030204" pitchFamily="34" charset="0"/>
                <a:cs typeface="Calibri" panose="020F0502020204030204" pitchFamily="34" charset="0"/>
              </a:rPr>
              <a:t>__construct</a:t>
            </a:r>
            <a:r>
              <a:rPr lang="en-US" b="0" i="0" u="none" strike="noStrike" baseline="0" dirty="0">
                <a:solidFill>
                  <a:srgbClr val="000000"/>
                </a:solidFill>
                <a:latin typeface="Calibri" panose="020F0502020204030204" pitchFamily="34" charset="0"/>
                <a:cs typeface="Calibri" panose="020F0502020204030204" pitchFamily="34" charset="0"/>
              </a:rPr>
              <a:t>($</a:t>
            </a:r>
            <a:r>
              <a:rPr lang="en-US" b="0" i="0" u="none" strike="noStrike" baseline="0" dirty="0" err="1">
                <a:solidFill>
                  <a:srgbClr val="000000"/>
                </a:solidFill>
                <a:latin typeface="Calibri" panose="020F0502020204030204" pitchFamily="34" charset="0"/>
                <a:cs typeface="Calibri" panose="020F0502020204030204" pitchFamily="34" charset="0"/>
              </a:rPr>
              <a:t>firstName</a:t>
            </a:r>
            <a:r>
              <a:rPr lang="en-US" b="0" i="0" u="none" strike="noStrike" baseline="0" dirty="0">
                <a:solidFill>
                  <a:srgbClr val="000000"/>
                </a:solidFill>
                <a:latin typeface="Calibri" panose="020F0502020204030204" pitchFamily="34" charset="0"/>
                <a:cs typeface="Calibri" panose="020F0502020204030204" pitchFamily="34" charset="0"/>
              </a:rPr>
              <a:t>, $</a:t>
            </a:r>
            <a:r>
              <a:rPr lang="en-US" b="0" i="0" u="none" strike="noStrike" baseline="0" dirty="0" err="1">
                <a:solidFill>
                  <a:srgbClr val="000000"/>
                </a:solidFill>
                <a:latin typeface="Calibri" panose="020F0502020204030204" pitchFamily="34" charset="0"/>
                <a:cs typeface="Calibri" panose="020F0502020204030204" pitchFamily="34" charset="0"/>
              </a:rPr>
              <a:t>lastName</a:t>
            </a:r>
            <a:r>
              <a:rPr lang="en-US"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US" dirty="0">
                <a:latin typeface="Calibri" panose="020F0502020204030204" pitchFamily="34" charset="0"/>
                <a:cs typeface="Calibri" panose="020F0502020204030204" pitchFamily="34" charset="0"/>
              </a:rPr>
              <a:t>									   </a:t>
            </a:r>
            <a:r>
              <a:rPr lang="en-US" b="0" i="0" u="none" strike="noStrike" baseline="0" dirty="0">
                <a:solidFill>
                  <a:srgbClr val="000000"/>
                </a:solidFill>
                <a:latin typeface="Calibri" panose="020F0502020204030204" pitchFamily="34" charset="0"/>
                <a:cs typeface="Calibri" panose="020F0502020204030204" pitchFamily="34" charset="0"/>
              </a:rPr>
              <a:t>$city, $birth,</a:t>
            </a:r>
            <a:r>
              <a:rPr lang="en-CA" b="0" i="0" u="none" strike="noStrike" baseline="0" dirty="0">
                <a:solidFill>
                  <a:srgbClr val="000000"/>
                </a:solidFill>
                <a:latin typeface="Calibri" panose="020F0502020204030204" pitchFamily="34" charset="0"/>
                <a:cs typeface="Calibri" panose="020F0502020204030204" pitchFamily="34" charset="0"/>
              </a:rPr>
              <a:t>$death=null) </a:t>
            </a:r>
            <a:r>
              <a:rPr lang="en-CA" b="0" i="0" u="none" strike="noStrike" baseline="0" dirty="0">
                <a:solidFill>
                  <a:srgbClr val="9A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firstName</a:t>
            </a:r>
            <a:r>
              <a:rPr lang="en-CA" b="0" i="0" u="none" strike="noStrike" baseline="0" dirty="0">
                <a:solidFill>
                  <a:srgbClr val="000000"/>
                </a:solidFill>
                <a:latin typeface="Calibri" panose="020F0502020204030204" pitchFamily="34" charset="0"/>
                <a:cs typeface="Calibri" panose="020F0502020204030204" pitchFamily="34" charset="0"/>
              </a:rPr>
              <a:t> = $</a:t>
            </a:r>
            <a:r>
              <a:rPr lang="en-CA" b="0" i="0" u="none" strike="noStrike" baseline="0" dirty="0" err="1">
                <a:solidFill>
                  <a:srgbClr val="000000"/>
                </a:solidFill>
                <a:latin typeface="Calibri" panose="020F0502020204030204" pitchFamily="34" charset="0"/>
                <a:cs typeface="Calibri" panose="020F0502020204030204" pitchFamily="34" charset="0"/>
              </a:rPr>
              <a:t>firstName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lastName</a:t>
            </a:r>
            <a:r>
              <a:rPr lang="en-CA" b="0" i="0" u="none" strike="noStrike" baseline="0" dirty="0">
                <a:solidFill>
                  <a:srgbClr val="000000"/>
                </a:solidFill>
                <a:latin typeface="Calibri" panose="020F0502020204030204" pitchFamily="34" charset="0"/>
                <a:cs typeface="Calibri" panose="020F0502020204030204" pitchFamily="34" charset="0"/>
              </a:rPr>
              <a:t> = $</a:t>
            </a:r>
            <a:r>
              <a:rPr lang="en-CA" b="0" i="0" u="none" strike="noStrike" baseline="0" dirty="0" err="1">
                <a:solidFill>
                  <a:srgbClr val="000000"/>
                </a:solidFill>
                <a:latin typeface="Calibri" panose="020F0502020204030204" pitchFamily="34" charset="0"/>
                <a:cs typeface="Calibri" panose="020F0502020204030204" pitchFamily="34" charset="0"/>
              </a:rPr>
              <a:t>lastName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birthCity</a:t>
            </a:r>
            <a:r>
              <a:rPr lang="en-CA" b="0" i="0" u="none" strike="noStrike" baseline="0" dirty="0">
                <a:solidFill>
                  <a:srgbClr val="000000"/>
                </a:solidFill>
                <a:latin typeface="Calibri" panose="020F0502020204030204" pitchFamily="34" charset="0"/>
                <a:cs typeface="Calibri" panose="020F0502020204030204" pitchFamily="34" charset="0"/>
              </a:rPr>
              <a:t> = $city;</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birthDate</a:t>
            </a:r>
            <a:r>
              <a:rPr lang="en-CA" b="0" i="0" u="none" strike="noStrike" baseline="0" dirty="0">
                <a:solidFill>
                  <a:srgbClr val="000000"/>
                </a:solidFill>
                <a:latin typeface="Calibri" panose="020F0502020204030204" pitchFamily="34" charset="0"/>
                <a:cs typeface="Calibri" panose="020F0502020204030204" pitchFamily="34" charset="0"/>
              </a:rPr>
              <a:t> = $birth;</a:t>
            </a:r>
          </a:p>
          <a:p>
            <a:pPr algn="l" defTabSz="180000"/>
            <a:r>
              <a:rPr lang="en-CA" b="0" i="0" u="none" strike="noStrike" baseline="0" dirty="0">
                <a:solidFill>
                  <a:srgbClr val="9A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deathDate</a:t>
            </a:r>
            <a:r>
              <a:rPr lang="en-CA" b="0" i="0" u="none" strike="noStrike" baseline="0" dirty="0">
                <a:solidFill>
                  <a:srgbClr val="000000"/>
                </a:solidFill>
                <a:latin typeface="Calibri" panose="020F0502020204030204" pitchFamily="34" charset="0"/>
                <a:cs typeface="Calibri" panose="020F0502020204030204" pitchFamily="34" charset="0"/>
              </a:rPr>
              <a:t> = $death;</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	}</a:t>
            </a:r>
          </a:p>
          <a:p>
            <a:pPr algn="l" defTabSz="180000"/>
            <a:r>
              <a:rPr lang="en-CA" b="0" i="0" u="none" strike="noStrike" baseline="0" dirty="0">
                <a:solidFill>
                  <a:srgbClr val="000000"/>
                </a:solidFill>
                <a:latin typeface="Calibri" panose="020F0502020204030204" pitchFamily="34" charset="0"/>
                <a:cs typeface="Calibri" panose="020F0502020204030204" pitchFamily="34" charset="0"/>
              </a:rPr>
              <a:t>}</a:t>
            </a:r>
            <a:endParaRPr lang="en-CA" sz="600" b="0" i="0" u="none" strike="noStrike" baseline="0" dirty="0">
              <a:solidFill>
                <a:srgbClr val="00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D39694F-6DA7-431B-BE61-E6DD455BC87B}"/>
              </a:ext>
            </a:extLst>
          </p:cNvPr>
          <p:cNvSpPr txBox="1"/>
          <p:nvPr/>
        </p:nvSpPr>
        <p:spPr>
          <a:xfrm>
            <a:off x="3381321" y="4335315"/>
            <a:ext cx="516636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12.29 </a:t>
            </a:r>
            <a:r>
              <a:rPr lang="en-US" b="0" i="0" u="none" strike="noStrike" baseline="0" dirty="0">
                <a:solidFill>
                  <a:srgbClr val="000000"/>
                </a:solidFill>
                <a:latin typeface="Calibri" panose="020F0502020204030204" pitchFamily="34" charset="0"/>
                <a:cs typeface="Calibri" panose="020F0502020204030204" pitchFamily="34" charset="0"/>
              </a:rPr>
              <a:t>A constructor added to the class definition</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3324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6F77-ABC2-42F3-9D0A-5B2A88030AC6}"/>
              </a:ext>
            </a:extLst>
          </p:cNvPr>
          <p:cNvSpPr>
            <a:spLocks noGrp="1"/>
          </p:cNvSpPr>
          <p:nvPr>
            <p:ph type="title"/>
          </p:nvPr>
        </p:nvSpPr>
        <p:spPr/>
        <p:txBody>
          <a:bodyPr/>
          <a:lstStyle/>
          <a:p>
            <a:r>
              <a:rPr lang="en-CA" dirty="0"/>
              <a:t>Methods</a:t>
            </a:r>
          </a:p>
        </p:txBody>
      </p:sp>
      <p:sp>
        <p:nvSpPr>
          <p:cNvPr id="4" name="Text Placeholder 2">
            <a:extLst>
              <a:ext uri="{FF2B5EF4-FFF2-40B4-BE49-F238E27FC236}">
                <a16:creationId xmlns:a16="http://schemas.microsoft.com/office/drawing/2014/main" id="{082BC87E-7FF2-4300-A9BC-6A44B60E8DAE}"/>
              </a:ext>
            </a:extLst>
          </p:cNvPr>
          <p:cNvSpPr txBox="1">
            <a:spLocks/>
          </p:cNvSpPr>
          <p:nvPr/>
        </p:nvSpPr>
        <p:spPr>
          <a:xfrm>
            <a:off x="457201" y="1081088"/>
            <a:ext cx="2924119" cy="3532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marL="114300" indent="0" algn="l">
              <a:buNone/>
            </a:pPr>
            <a:r>
              <a:rPr lang="en-US" b="1" dirty="0">
                <a:solidFill>
                  <a:srgbClr val="009A9A"/>
                </a:solidFill>
                <a:latin typeface="+mj-lt"/>
              </a:rPr>
              <a:t>M</a:t>
            </a:r>
            <a:r>
              <a:rPr lang="en-US" b="1" i="0" u="none" strike="noStrike" baseline="0" dirty="0">
                <a:solidFill>
                  <a:srgbClr val="009A9A"/>
                </a:solidFill>
                <a:latin typeface="+mj-lt"/>
              </a:rPr>
              <a:t>ethods </a:t>
            </a:r>
            <a:r>
              <a:rPr lang="en-US" b="0" i="0" u="none" strike="noStrike" baseline="0" dirty="0">
                <a:latin typeface="+mj-lt"/>
              </a:rPr>
              <a:t>define the tasks each instance of a class can perform and are useful since they associate behavior with </a:t>
            </a:r>
            <a:r>
              <a:rPr lang="en-CA" b="0" i="0" u="none" strike="noStrike" baseline="0" dirty="0">
                <a:latin typeface="+mj-lt"/>
              </a:rPr>
              <a:t>objects.</a:t>
            </a:r>
          </a:p>
          <a:p>
            <a:pPr marL="114300" indent="0" algn="l">
              <a:buNone/>
            </a:pPr>
            <a:r>
              <a:rPr lang="en-US" b="0" i="0" u="none" strike="noStrike" baseline="0" dirty="0">
                <a:latin typeface="+mj-lt"/>
              </a:rPr>
              <a:t>Call the method as follows:</a:t>
            </a:r>
          </a:p>
          <a:p>
            <a:pPr marL="114300" indent="0" algn="l">
              <a:buNone/>
            </a:pPr>
            <a:r>
              <a:rPr lang="en-CA" sz="1400" b="0" i="0" u="none" strike="noStrike" baseline="0" dirty="0">
                <a:latin typeface="Calibri" panose="020F0502020204030204" pitchFamily="34" charset="0"/>
                <a:cs typeface="Calibri" panose="020F0502020204030204" pitchFamily="34" charset="0"/>
              </a:rPr>
              <a:t>$</a:t>
            </a:r>
            <a:r>
              <a:rPr lang="en-CA" sz="1400" b="0" i="0" u="none" strike="noStrike" baseline="0" dirty="0" err="1">
                <a:latin typeface="Calibri" panose="020F0502020204030204" pitchFamily="34" charset="0"/>
                <a:cs typeface="Calibri" panose="020F0502020204030204" pitchFamily="34" charset="0"/>
              </a:rPr>
              <a:t>picasso</a:t>
            </a:r>
            <a:r>
              <a:rPr lang="en-CA" sz="1400" b="0" i="0" u="none" strike="noStrike" baseline="0" dirty="0">
                <a:latin typeface="Calibri" panose="020F0502020204030204" pitchFamily="34" charset="0"/>
                <a:cs typeface="Calibri" panose="020F0502020204030204" pitchFamily="34" charset="0"/>
              </a:rPr>
              <a:t> = new Artist(. . .)</a:t>
            </a:r>
          </a:p>
          <a:p>
            <a:pPr marL="114300" indent="0" algn="l">
              <a:buNone/>
            </a:pPr>
            <a:r>
              <a:rPr lang="en-CA" sz="1400" b="0" i="0" u="none" strike="noStrike" baseline="0" dirty="0">
                <a:latin typeface="Calibri" panose="020F0502020204030204" pitchFamily="34" charset="0"/>
                <a:cs typeface="Calibri" panose="020F0502020204030204" pitchFamily="34" charset="0"/>
              </a:rPr>
              <a:t>echo </a:t>
            </a:r>
            <a:r>
              <a:rPr lang="en-CA" sz="1400" b="1" i="0" u="none" strike="noStrike" baseline="0" dirty="0">
                <a:latin typeface="Calibri" panose="020F0502020204030204" pitchFamily="34" charset="0"/>
                <a:cs typeface="Calibri" panose="020F0502020204030204" pitchFamily="34" charset="0"/>
              </a:rPr>
              <a:t>$</a:t>
            </a:r>
            <a:r>
              <a:rPr lang="en-CA" sz="1400" b="1" i="0" u="none" strike="noStrike" baseline="0" dirty="0" err="1">
                <a:latin typeface="Calibri" panose="020F0502020204030204" pitchFamily="34" charset="0"/>
                <a:cs typeface="Calibri" panose="020F0502020204030204" pitchFamily="34" charset="0"/>
              </a:rPr>
              <a:t>picasso</a:t>
            </a:r>
            <a:r>
              <a:rPr lang="en-CA" sz="1400" b="1" i="0" u="none" strike="noStrike" baseline="0" dirty="0">
                <a:latin typeface="Calibri" panose="020F0502020204030204" pitchFamily="34" charset="0"/>
                <a:cs typeface="Calibri" panose="020F0502020204030204" pitchFamily="34" charset="0"/>
              </a:rPr>
              <a:t>-&gt;</a:t>
            </a:r>
            <a:r>
              <a:rPr lang="en-CA" sz="1400" b="1" i="0" u="none" strike="noStrike" baseline="0" dirty="0" err="1">
                <a:latin typeface="Calibri" panose="020F0502020204030204" pitchFamily="34" charset="0"/>
                <a:cs typeface="Calibri" panose="020F0502020204030204" pitchFamily="34" charset="0"/>
              </a:rPr>
              <a:t>outputAsTable</a:t>
            </a:r>
            <a:r>
              <a:rPr lang="en-CA" sz="1400" b="1" i="0" u="none" strike="noStrike" baseline="0" dirty="0">
                <a:latin typeface="Calibri" panose="020F0502020204030204" pitchFamily="34" charset="0"/>
                <a:cs typeface="Calibri" panose="020F0502020204030204" pitchFamily="34" charset="0"/>
              </a:rPr>
              <a:t>();</a:t>
            </a:r>
            <a:endParaRPr lang="en-CA" sz="1200" b="1" dirty="0">
              <a:latin typeface="Calibri" panose="020F0502020204030204" pitchFamily="34" charset="0"/>
              <a:cs typeface="Calibri" panose="020F0502020204030204" pitchFamily="34" charset="0"/>
            </a:endParaRPr>
          </a:p>
        </p:txBody>
      </p:sp>
      <p:sp>
        <p:nvSpPr>
          <p:cNvPr id="5" name="TextBox 4" descr="LISTING 4.2 Embedded styles example">
            <a:extLst>
              <a:ext uri="{FF2B5EF4-FFF2-40B4-BE49-F238E27FC236}">
                <a16:creationId xmlns:a16="http://schemas.microsoft.com/office/drawing/2014/main" id="{F9482C30-46D6-4989-B1D8-C0E4B88BC508}"/>
              </a:ext>
            </a:extLst>
          </p:cNvPr>
          <p:cNvSpPr txBox="1"/>
          <p:nvPr/>
        </p:nvSpPr>
        <p:spPr>
          <a:xfrm>
            <a:off x="3474720" y="984487"/>
            <a:ext cx="5337810" cy="3350828"/>
          </a:xfrm>
          <a:prstGeom prst="rect">
            <a:avLst/>
          </a:prstGeom>
          <a:solidFill>
            <a:srgbClr val="E6F0F5"/>
          </a:solidFill>
        </p:spPr>
        <p:txBody>
          <a:bodyPr wrap="square" numCol="1" rtlCol="0">
            <a:noAutofit/>
          </a:bodyPr>
          <a:lstStyle/>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class Artist {</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public function </a:t>
            </a:r>
            <a:r>
              <a:rPr lang="en-CA" b="0" i="0" u="none" strike="noStrike" baseline="0" dirty="0" err="1">
                <a:solidFill>
                  <a:srgbClr val="9A0000"/>
                </a:solidFill>
                <a:latin typeface="Calibri" panose="020F0502020204030204" pitchFamily="34" charset="0"/>
                <a:cs typeface="Calibri" panose="020F0502020204030204" pitchFamily="34" charset="0"/>
              </a:rPr>
              <a:t>outputAsTable</a:t>
            </a:r>
            <a:r>
              <a:rPr lang="en-CA" b="0" i="0" u="none" strike="noStrike" baseline="0" dirty="0">
                <a:solidFill>
                  <a:srgbClr val="9A0000"/>
                </a:solidFill>
                <a:latin typeface="Calibri" panose="020F0502020204030204" pitchFamily="34" charset="0"/>
                <a:cs typeface="Calibri" panose="020F0502020204030204" pitchFamily="34" charset="0"/>
              </a:rPr>
              <a:t>() </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$table = "&lt;table&gt;";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"&lt;tr&gt;&lt;</a:t>
            </a:r>
            <a:r>
              <a:rPr lang="en-US" b="0" i="0" u="none" strike="noStrike" baseline="0" dirty="0" err="1">
                <a:solidFill>
                  <a:srgbClr val="000000"/>
                </a:solidFill>
                <a:latin typeface="Calibri" panose="020F0502020204030204" pitchFamily="34" charset="0"/>
                <a:cs typeface="Calibri" panose="020F0502020204030204" pitchFamily="34" charset="0"/>
              </a:rPr>
              <a:t>th</a:t>
            </a:r>
            <a:r>
              <a:rPr lang="en-US" b="0" i="0" u="none" strike="noStrike" baseline="0" dirty="0">
                <a:solidFill>
                  <a:srgbClr val="000000"/>
                </a:solidFill>
                <a:latin typeface="Calibri" panose="020F0502020204030204" pitchFamily="34" charset="0"/>
                <a:cs typeface="Calibri" panose="020F0502020204030204" pitchFamily="34" charset="0"/>
              </a:rPr>
              <a:t> </a:t>
            </a:r>
            <a:r>
              <a:rPr lang="en-US" b="0" i="0" u="none" strike="noStrike" baseline="0" dirty="0" err="1">
                <a:solidFill>
                  <a:srgbClr val="000000"/>
                </a:solidFill>
                <a:latin typeface="Calibri" panose="020F0502020204030204" pitchFamily="34" charset="0"/>
                <a:cs typeface="Calibri" panose="020F0502020204030204" pitchFamily="34" charset="0"/>
              </a:rPr>
              <a:t>colspan</a:t>
            </a:r>
            <a:r>
              <a:rPr lang="en-US" b="0" i="0" u="none" strike="noStrike" baseline="0" dirty="0">
                <a:solidFill>
                  <a:srgbClr val="000000"/>
                </a:solidFill>
                <a:latin typeface="Calibri" panose="020F0502020204030204" pitchFamily="34" charset="0"/>
                <a:cs typeface="Calibri" panose="020F0502020204030204" pitchFamily="34" charset="0"/>
              </a:rPr>
              <a:t>='2'&gt;";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a:t>
            </a:r>
            <a:r>
              <a:rPr lang="en-US" b="0" i="0" u="none" strike="noStrike" baseline="0" dirty="0">
                <a:solidFill>
                  <a:srgbClr val="9A0000"/>
                </a:solidFill>
                <a:latin typeface="Calibri" panose="020F0502020204030204" pitchFamily="34" charset="0"/>
                <a:cs typeface="Calibri" panose="020F0502020204030204" pitchFamily="34" charset="0"/>
              </a:rPr>
              <a:t>$this-&gt;</a:t>
            </a:r>
            <a:r>
              <a:rPr lang="en-US" b="0" i="0" u="none" strike="noStrike" baseline="0" dirty="0" err="1">
                <a:solidFill>
                  <a:srgbClr val="9A0000"/>
                </a:solidFill>
                <a:latin typeface="Calibri" panose="020F0502020204030204" pitchFamily="34" charset="0"/>
                <a:cs typeface="Calibri" panose="020F0502020204030204" pitchFamily="34" charset="0"/>
              </a:rPr>
              <a:t>firstName</a:t>
            </a:r>
            <a:r>
              <a:rPr lang="en-US" b="0" i="0" u="none" strike="noStrike" baseline="0" dirty="0">
                <a:solidFill>
                  <a:srgbClr val="9A0000"/>
                </a:solidFill>
                <a:latin typeface="Calibri" panose="020F0502020204030204" pitchFamily="34" charset="0"/>
                <a:cs typeface="Calibri" panose="020F0502020204030204" pitchFamily="34" charset="0"/>
              </a:rPr>
              <a:t> </a:t>
            </a:r>
            <a:r>
              <a:rPr lang="en-US" b="0" i="0" u="none" strike="noStrike" baseline="0" dirty="0">
                <a:solidFill>
                  <a:srgbClr val="000000"/>
                </a:solidFill>
                <a:latin typeface="Calibri" panose="020F0502020204030204" pitchFamily="34" charset="0"/>
                <a:cs typeface="Calibri" panose="020F0502020204030204" pitchFamily="34" charset="0"/>
              </a:rPr>
              <a:t>. " " . </a:t>
            </a:r>
            <a:r>
              <a:rPr lang="en-US" b="0" i="0" u="none" strike="noStrike" baseline="0" dirty="0">
                <a:solidFill>
                  <a:srgbClr val="9A0000"/>
                </a:solidFill>
                <a:latin typeface="Calibri" panose="020F0502020204030204" pitchFamily="34" charset="0"/>
                <a:cs typeface="Calibri" panose="020F0502020204030204" pitchFamily="34" charset="0"/>
              </a:rPr>
              <a:t>$this-&gt;</a:t>
            </a:r>
            <a:r>
              <a:rPr lang="en-US" b="0" i="0" u="none" strike="noStrike" baseline="0" dirty="0" err="1">
                <a:solidFill>
                  <a:srgbClr val="9A0000"/>
                </a:solidFill>
                <a:latin typeface="Calibri" panose="020F0502020204030204" pitchFamily="34" charset="0"/>
                <a:cs typeface="Calibri" panose="020F0502020204030204" pitchFamily="34" charset="0"/>
              </a:rPr>
              <a:t>lastName</a:t>
            </a:r>
            <a:r>
              <a:rPr lang="en-US"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$table .= "&lt;/</a:t>
            </a:r>
            <a:r>
              <a:rPr lang="en-CA" b="0" i="0" u="none" strike="noStrike" baseline="0" dirty="0" err="1">
                <a:solidFill>
                  <a:srgbClr val="000000"/>
                </a:solidFill>
                <a:latin typeface="Calibri" panose="020F0502020204030204" pitchFamily="34" charset="0"/>
                <a:cs typeface="Calibri" panose="020F0502020204030204" pitchFamily="34" charset="0"/>
              </a:rPr>
              <a:t>th</a:t>
            </a:r>
            <a:r>
              <a:rPr lang="en-CA" b="0" i="0" u="none" strike="noStrike" baseline="0" dirty="0">
                <a:solidFill>
                  <a:srgbClr val="000000"/>
                </a:solidFill>
                <a:latin typeface="Calibri" panose="020F0502020204030204" pitchFamily="34" charset="0"/>
                <a:cs typeface="Calibri" panose="020F0502020204030204" pitchFamily="34" charset="0"/>
              </a:rPr>
              <a:t>&gt;&lt;/tr&gt;";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"&lt;tr&gt;&lt;td&gt;Birth:&lt;/td&gt;";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$table .= "&lt;td&gt;" . </a:t>
            </a:r>
            <a:r>
              <a:rPr lang="en-CA" b="0" i="0" u="none" strike="noStrike" baseline="0" dirty="0">
                <a:solidFill>
                  <a:srgbClr val="9A0000"/>
                </a:solidFill>
                <a:latin typeface="Calibri" panose="020F0502020204030204" pitchFamily="34" charset="0"/>
                <a:cs typeface="Calibri" panose="020F0502020204030204" pitchFamily="34" charset="0"/>
              </a:rPr>
              <a:t>$this-&gt;</a:t>
            </a:r>
            <a:r>
              <a:rPr lang="en-CA" b="0" i="0" u="none" strike="noStrike" baseline="0" dirty="0" err="1">
                <a:solidFill>
                  <a:srgbClr val="9A0000"/>
                </a:solidFill>
                <a:latin typeface="Calibri" panose="020F0502020204030204" pitchFamily="34" charset="0"/>
                <a:cs typeface="Calibri" panose="020F0502020204030204" pitchFamily="34" charset="0"/>
              </a:rPr>
              <a:t>birthDate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 . </a:t>
            </a:r>
            <a:r>
              <a:rPr lang="en-US" b="0" i="0" u="none" strike="noStrike" baseline="0" dirty="0">
                <a:solidFill>
                  <a:srgbClr val="9A0000"/>
                </a:solidFill>
                <a:latin typeface="Calibri" panose="020F0502020204030204" pitchFamily="34" charset="0"/>
                <a:cs typeface="Calibri" panose="020F0502020204030204" pitchFamily="34" charset="0"/>
              </a:rPr>
              <a:t>$this-&gt;</a:t>
            </a:r>
            <a:r>
              <a:rPr lang="en-US" b="0" i="0" u="none" strike="noStrike" baseline="0" dirty="0" err="1">
                <a:solidFill>
                  <a:srgbClr val="9A0000"/>
                </a:solidFill>
                <a:latin typeface="Calibri" panose="020F0502020204030204" pitchFamily="34" charset="0"/>
                <a:cs typeface="Calibri" panose="020F0502020204030204" pitchFamily="34" charset="0"/>
              </a:rPr>
              <a:t>birthCity</a:t>
            </a:r>
            <a:r>
              <a:rPr lang="en-US" b="0" i="0" u="none" strike="noStrike" baseline="0" dirty="0">
                <a:solidFill>
                  <a:srgbClr val="9A0000"/>
                </a:solidFill>
                <a:latin typeface="Calibri" panose="020F0502020204030204" pitchFamily="34" charset="0"/>
                <a:cs typeface="Calibri" panose="020F0502020204030204" pitchFamily="34" charset="0"/>
              </a:rPr>
              <a:t> </a:t>
            </a:r>
            <a:r>
              <a:rPr lang="en-US" b="0" i="0" u="none" strike="noStrike" baseline="0" dirty="0">
                <a:solidFill>
                  <a:srgbClr val="000000"/>
                </a:solidFill>
                <a:latin typeface="Calibri" panose="020F0502020204030204" pitchFamily="34" charset="0"/>
                <a:cs typeface="Calibri" panose="020F0502020204030204" pitchFamily="34" charset="0"/>
              </a:rPr>
              <a:t>. ")&lt;/td&gt;&lt;/tr&gt;";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"&lt;tr&gt;&lt;td&gt;Death:&lt;/td&gt;";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$table .= "&lt;td&gt;" . </a:t>
            </a:r>
            <a:r>
              <a:rPr lang="en-US" b="0" i="0" u="none" strike="noStrike" baseline="0" dirty="0">
                <a:solidFill>
                  <a:srgbClr val="9A0000"/>
                </a:solidFill>
                <a:latin typeface="Calibri" panose="020F0502020204030204" pitchFamily="34" charset="0"/>
                <a:cs typeface="Calibri" panose="020F0502020204030204" pitchFamily="34" charset="0"/>
              </a:rPr>
              <a:t>$this-&gt;</a:t>
            </a:r>
            <a:r>
              <a:rPr lang="en-US" b="0" i="0" u="none" strike="noStrike" baseline="0" dirty="0" err="1">
                <a:solidFill>
                  <a:srgbClr val="9A0000"/>
                </a:solidFill>
                <a:latin typeface="Calibri" panose="020F0502020204030204" pitchFamily="34" charset="0"/>
                <a:cs typeface="Calibri" panose="020F0502020204030204" pitchFamily="34" charset="0"/>
              </a:rPr>
              <a:t>deathDate</a:t>
            </a:r>
            <a:r>
              <a:rPr lang="en-US" b="0" i="0" u="none" strike="noStrike" baseline="0" dirty="0">
                <a:solidFill>
                  <a:srgbClr val="9A0000"/>
                </a:solidFill>
                <a:latin typeface="Calibri" panose="020F0502020204030204" pitchFamily="34" charset="0"/>
                <a:cs typeface="Calibri" panose="020F0502020204030204" pitchFamily="34" charset="0"/>
              </a:rPr>
              <a:t> </a:t>
            </a:r>
            <a:r>
              <a:rPr lang="en-US" b="0" i="0" u="none" strike="noStrike" baseline="0" dirty="0">
                <a:solidFill>
                  <a:srgbClr val="000000"/>
                </a:solidFill>
                <a:latin typeface="Calibri" panose="020F0502020204030204" pitchFamily="34" charset="0"/>
                <a:cs typeface="Calibri" panose="020F0502020204030204" pitchFamily="34" charset="0"/>
              </a:rPr>
              <a:t>. "&lt;/td&gt;&lt;/tr&gt;";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$table .= "&lt;/table&gt;";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return $table;</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5D39694F-6DA7-431B-BE61-E6DD455BC87B}"/>
              </a:ext>
            </a:extLst>
          </p:cNvPr>
          <p:cNvSpPr txBox="1"/>
          <p:nvPr/>
        </p:nvSpPr>
        <p:spPr>
          <a:xfrm>
            <a:off x="3381321" y="4335315"/>
            <a:ext cx="5166360"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12.30 </a:t>
            </a:r>
            <a:r>
              <a:rPr lang="en-US" b="0" i="0" u="none" strike="noStrike" baseline="0" dirty="0">
                <a:solidFill>
                  <a:srgbClr val="000000"/>
                </a:solidFill>
                <a:latin typeface="Calibri" panose="020F0502020204030204" pitchFamily="34" charset="0"/>
                <a:cs typeface="Calibri" panose="020F0502020204030204" pitchFamily="34" charset="0"/>
              </a:rPr>
              <a:t>Method definition</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5272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00BC-33C9-4A75-8019-486192A8E6FC}"/>
              </a:ext>
            </a:extLst>
          </p:cNvPr>
          <p:cNvSpPr>
            <a:spLocks noGrp="1"/>
          </p:cNvSpPr>
          <p:nvPr>
            <p:ph type="title"/>
          </p:nvPr>
        </p:nvSpPr>
        <p:spPr/>
        <p:txBody>
          <a:bodyPr/>
          <a:lstStyle/>
          <a:p>
            <a:r>
              <a:rPr lang="en-US" sz="2800" dirty="0"/>
              <a:t>Sample ways to diagram a class using UML</a:t>
            </a:r>
            <a:endParaRPr lang="en-CA" sz="2800" dirty="0"/>
          </a:p>
        </p:txBody>
      </p:sp>
      <p:pic>
        <p:nvPicPr>
          <p:cNvPr id="5" name="Picture 4" descr="FIGURE 12.18 Sample ways to diagram a class using UML">
            <a:extLst>
              <a:ext uri="{FF2B5EF4-FFF2-40B4-BE49-F238E27FC236}">
                <a16:creationId xmlns:a16="http://schemas.microsoft.com/office/drawing/2014/main" id="{82ABA9B5-3B9F-4ECE-8BD2-F0289E2305D5}"/>
              </a:ext>
            </a:extLst>
          </p:cNvPr>
          <p:cNvPicPr>
            <a:picLocks noChangeAspect="1"/>
          </p:cNvPicPr>
          <p:nvPr/>
        </p:nvPicPr>
        <p:blipFill>
          <a:blip r:embed="rId2"/>
          <a:stretch>
            <a:fillRect/>
          </a:stretch>
        </p:blipFill>
        <p:spPr>
          <a:xfrm>
            <a:off x="1045845" y="1801714"/>
            <a:ext cx="7052310" cy="1540072"/>
          </a:xfrm>
          <a:prstGeom prst="rect">
            <a:avLst/>
          </a:prstGeom>
        </p:spPr>
      </p:pic>
    </p:spTree>
    <p:extLst>
      <p:ext uri="{BB962C8B-B14F-4D97-AF65-F5344CB8AC3E}">
        <p14:creationId xmlns:p14="http://schemas.microsoft.com/office/powerpoint/2010/main" val="2422759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9638-CA3A-4F70-B27B-5107075460E5}"/>
              </a:ext>
            </a:extLst>
          </p:cNvPr>
          <p:cNvSpPr>
            <a:spLocks noGrp="1"/>
          </p:cNvSpPr>
          <p:nvPr>
            <p:ph type="title"/>
          </p:nvPr>
        </p:nvSpPr>
        <p:spPr/>
        <p:txBody>
          <a:bodyPr/>
          <a:lstStyle/>
          <a:p>
            <a:r>
              <a:rPr lang="en-CA" dirty="0"/>
              <a:t>Visibility</a:t>
            </a:r>
          </a:p>
        </p:txBody>
      </p:sp>
      <p:sp>
        <p:nvSpPr>
          <p:cNvPr id="3" name="Text Placeholder 2">
            <a:extLst>
              <a:ext uri="{FF2B5EF4-FFF2-40B4-BE49-F238E27FC236}">
                <a16:creationId xmlns:a16="http://schemas.microsoft.com/office/drawing/2014/main" id="{A894EC8A-E9A2-4F14-9AF5-A4B1CC01B514}"/>
              </a:ext>
            </a:extLst>
          </p:cNvPr>
          <p:cNvSpPr>
            <a:spLocks noGrp="1"/>
          </p:cNvSpPr>
          <p:nvPr>
            <p:ph type="body" idx="1"/>
          </p:nvPr>
        </p:nvSpPr>
        <p:spPr>
          <a:xfrm>
            <a:off x="457200" y="1081088"/>
            <a:ext cx="2823209" cy="3532476"/>
          </a:xfrm>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visibility </a:t>
            </a:r>
            <a:r>
              <a:rPr lang="en-US" sz="1800" b="0" i="0" u="none" strike="noStrike" baseline="0" dirty="0">
                <a:solidFill>
                  <a:srgbClr val="000000"/>
                </a:solidFill>
                <a:latin typeface="+mj-lt"/>
              </a:rPr>
              <a:t>of a property or method determines the accessibility of a class member</a:t>
            </a:r>
          </a:p>
          <a:p>
            <a:pPr marL="114300" indent="0" algn="l">
              <a:buNone/>
            </a:pPr>
            <a:r>
              <a:rPr lang="en-US" sz="1800" dirty="0">
                <a:solidFill>
                  <a:srgbClr val="000000"/>
                </a:solidFill>
                <a:latin typeface="+mj-lt"/>
              </a:rPr>
              <a:t>A</a:t>
            </a:r>
            <a:r>
              <a:rPr lang="en-US" sz="1800" b="0" i="0" u="none" strike="noStrike" baseline="0" dirty="0">
                <a:solidFill>
                  <a:srgbClr val="000000"/>
                </a:solidFill>
                <a:latin typeface="+mj-lt"/>
              </a:rPr>
              <a:t> property or method and can be set to </a:t>
            </a:r>
            <a:r>
              <a:rPr lang="en-US" sz="1800" b="1" i="0" u="none" strike="noStrike" baseline="0" dirty="0">
                <a:solidFill>
                  <a:srgbClr val="000000"/>
                </a:solidFill>
                <a:latin typeface="+mj-lt"/>
              </a:rPr>
              <a:t>public</a:t>
            </a:r>
            <a:r>
              <a:rPr lang="en-US" sz="1800" b="0" i="0" u="none" strike="noStrike" baseline="0" dirty="0">
                <a:solidFill>
                  <a:srgbClr val="000000"/>
                </a:solidFill>
                <a:latin typeface="+mj-lt"/>
              </a:rPr>
              <a:t>, </a:t>
            </a:r>
            <a:r>
              <a:rPr lang="en-US" sz="1800" b="1" i="0" u="none" strike="noStrike" baseline="0" dirty="0">
                <a:solidFill>
                  <a:srgbClr val="000000"/>
                </a:solidFill>
                <a:latin typeface="+mj-lt"/>
              </a:rPr>
              <a:t>private</a:t>
            </a:r>
            <a:r>
              <a:rPr lang="en-US" sz="1800" b="0" i="0" u="none" strike="noStrike" baseline="0" dirty="0">
                <a:solidFill>
                  <a:srgbClr val="000000"/>
                </a:solidFill>
                <a:latin typeface="+mj-lt"/>
              </a:rPr>
              <a:t>, or </a:t>
            </a:r>
            <a:r>
              <a:rPr lang="en-US" sz="1800" b="1" i="0" u="none" strike="noStrike" baseline="0" dirty="0">
                <a:solidFill>
                  <a:srgbClr val="000000"/>
                </a:solidFill>
                <a:latin typeface="+mj-lt"/>
              </a:rPr>
              <a:t>protected</a:t>
            </a:r>
            <a:endParaRPr lang="en-CA" b="1" dirty="0">
              <a:latin typeface="+mj-lt"/>
            </a:endParaRPr>
          </a:p>
        </p:txBody>
      </p:sp>
      <p:pic>
        <p:nvPicPr>
          <p:cNvPr id="5" name="Picture 4" descr="FIGURE 12.19 Visibility of class members">
            <a:extLst>
              <a:ext uri="{FF2B5EF4-FFF2-40B4-BE49-F238E27FC236}">
                <a16:creationId xmlns:a16="http://schemas.microsoft.com/office/drawing/2014/main" id="{27DEE557-BAF6-4421-95A5-2BD0A0D0BC85}"/>
              </a:ext>
            </a:extLst>
          </p:cNvPr>
          <p:cNvPicPr>
            <a:picLocks noChangeAspect="1"/>
          </p:cNvPicPr>
          <p:nvPr/>
        </p:nvPicPr>
        <p:blipFill>
          <a:blip r:embed="rId2"/>
          <a:stretch>
            <a:fillRect/>
          </a:stretch>
        </p:blipFill>
        <p:spPr>
          <a:xfrm>
            <a:off x="3611880" y="942591"/>
            <a:ext cx="5074919" cy="3504778"/>
          </a:xfrm>
          <a:prstGeom prst="rect">
            <a:avLst/>
          </a:prstGeom>
        </p:spPr>
      </p:pic>
    </p:spTree>
    <p:extLst>
      <p:ext uri="{BB962C8B-B14F-4D97-AF65-F5344CB8AC3E}">
        <p14:creationId xmlns:p14="http://schemas.microsoft.com/office/powerpoint/2010/main" val="3519535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B32D-3DA1-4402-A30D-63C55C9ADD6F}"/>
              </a:ext>
            </a:extLst>
          </p:cNvPr>
          <p:cNvSpPr>
            <a:spLocks noGrp="1"/>
          </p:cNvSpPr>
          <p:nvPr>
            <p:ph type="title"/>
          </p:nvPr>
        </p:nvSpPr>
        <p:spPr/>
        <p:txBody>
          <a:bodyPr/>
          <a:lstStyle/>
          <a:p>
            <a:r>
              <a:rPr lang="en-CA" dirty="0"/>
              <a:t>Static Members</a:t>
            </a:r>
          </a:p>
        </p:txBody>
      </p:sp>
      <p:sp>
        <p:nvSpPr>
          <p:cNvPr id="3" name="Text Placeholder 2">
            <a:extLst>
              <a:ext uri="{FF2B5EF4-FFF2-40B4-BE49-F238E27FC236}">
                <a16:creationId xmlns:a16="http://schemas.microsoft.com/office/drawing/2014/main" id="{FA7A5A8E-B8DB-4137-A859-6FB3F7DA0E7C}"/>
              </a:ext>
            </a:extLst>
          </p:cNvPr>
          <p:cNvSpPr>
            <a:spLocks noGrp="1"/>
          </p:cNvSpPr>
          <p:nvPr>
            <p:ph type="body" idx="1"/>
          </p:nvPr>
        </p:nvSpPr>
        <p:spPr>
          <a:xfrm>
            <a:off x="457201" y="1081088"/>
            <a:ext cx="3566160" cy="3532476"/>
          </a:xfrm>
        </p:spPr>
        <p:txBody>
          <a:bodyPr/>
          <a:lstStyle/>
          <a:p>
            <a:pPr marL="114300" indent="0">
              <a:buNone/>
            </a:pPr>
            <a:r>
              <a:rPr lang="en-US" sz="1800" dirty="0">
                <a:latin typeface="+mj-lt"/>
              </a:rPr>
              <a:t>Static member is a property or method that all instances of a class share.</a:t>
            </a:r>
          </a:p>
          <a:p>
            <a:pPr marL="114300" indent="0" algn="l">
              <a:buNone/>
            </a:pPr>
            <a:r>
              <a:rPr lang="en-US" sz="1800" b="0" i="0" u="none" strike="noStrike" baseline="0" dirty="0">
                <a:latin typeface="+mj-lt"/>
              </a:rPr>
              <a:t>To illustrate how a static member is shared between instances of a class, we will add the static property </a:t>
            </a:r>
            <a:r>
              <a:rPr lang="en-US" sz="1800" b="1" i="0" u="none" strike="noStrike" baseline="0" dirty="0" err="1">
                <a:latin typeface="+mj-lt"/>
              </a:rPr>
              <a:t>artistCount</a:t>
            </a:r>
            <a:r>
              <a:rPr lang="en-US" sz="1800" b="0" i="0" u="none" strike="noStrike" baseline="0" dirty="0">
                <a:latin typeface="+mj-lt"/>
              </a:rPr>
              <a:t> to our </a:t>
            </a:r>
            <a:r>
              <a:rPr lang="en-US" sz="1800" b="1" i="0" u="none" strike="noStrike" baseline="0" dirty="0">
                <a:latin typeface="+mj-lt"/>
              </a:rPr>
              <a:t>Artist</a:t>
            </a:r>
            <a:r>
              <a:rPr lang="en-US" sz="1800" b="0" i="0" u="none" strike="noStrike" baseline="0" dirty="0">
                <a:latin typeface="+mj-lt"/>
              </a:rPr>
              <a:t> class, and use it to keep a count of how many Artist objects are currently instantiated</a:t>
            </a:r>
            <a:endParaRPr lang="en-CA" sz="1800" dirty="0">
              <a:latin typeface="+mj-lt"/>
            </a:endParaRPr>
          </a:p>
        </p:txBody>
      </p:sp>
      <p:sp>
        <p:nvSpPr>
          <p:cNvPr id="4" name="TextBox 3" descr="LISTING 4.2 Embedded styles example">
            <a:extLst>
              <a:ext uri="{FF2B5EF4-FFF2-40B4-BE49-F238E27FC236}">
                <a16:creationId xmlns:a16="http://schemas.microsoft.com/office/drawing/2014/main" id="{83612587-66E1-45D3-A1ED-9138EC2A7CD8}"/>
              </a:ext>
            </a:extLst>
          </p:cNvPr>
          <p:cNvSpPr txBox="1"/>
          <p:nvPr/>
        </p:nvSpPr>
        <p:spPr>
          <a:xfrm>
            <a:off x="4137660" y="984486"/>
            <a:ext cx="4674870" cy="3629077"/>
          </a:xfrm>
          <a:prstGeom prst="rect">
            <a:avLst/>
          </a:prstGeom>
          <a:solidFill>
            <a:srgbClr val="E6F0F5"/>
          </a:solidFill>
        </p:spPr>
        <p:txBody>
          <a:bodyPr wrap="square" numCol="1" rtlCol="0">
            <a:noAutofit/>
          </a:bodyPr>
          <a:lstStyle/>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class Artist {</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public static $</a:t>
            </a:r>
            <a:r>
              <a:rPr lang="en-CA" b="0" i="0" u="none" strike="noStrike" baseline="0" dirty="0" err="1">
                <a:solidFill>
                  <a:srgbClr val="9A0000"/>
                </a:solidFill>
                <a:latin typeface="Calibri" panose="020F0502020204030204" pitchFamily="34" charset="0"/>
                <a:cs typeface="Calibri" panose="020F0502020204030204" pitchFamily="34" charset="0"/>
              </a:rPr>
              <a:t>artistCount</a:t>
            </a:r>
            <a:r>
              <a:rPr lang="en-CA" b="0" i="0" u="none" strike="noStrike" baseline="0" dirty="0">
                <a:solidFill>
                  <a:srgbClr val="9A0000"/>
                </a:solidFill>
                <a:latin typeface="Calibri" panose="020F0502020204030204" pitchFamily="34" charset="0"/>
                <a:cs typeface="Calibri" panose="020F0502020204030204" pitchFamily="34" charset="0"/>
              </a:rPr>
              <a:t> = 0;</a:t>
            </a:r>
          </a:p>
          <a:p>
            <a:pPr lvl="1" defTabSz="360000"/>
            <a:r>
              <a:rPr lang="en-CA" b="0" i="0" u="none" strike="noStrike" baseline="0" dirty="0">
                <a:solidFill>
                  <a:srgbClr val="000000"/>
                </a:solidFill>
                <a:latin typeface="Calibri" panose="020F0502020204030204" pitchFamily="34" charset="0"/>
                <a:cs typeface="Calibri" panose="020F0502020204030204" pitchFamily="34" charset="0"/>
              </a:rPr>
              <a:t>	public $</a:t>
            </a:r>
            <a:r>
              <a:rPr lang="en-CA" b="0" i="0" u="none" strike="noStrike" baseline="0" dirty="0" err="1">
                <a:solidFill>
                  <a:srgbClr val="000000"/>
                </a:solidFill>
                <a:latin typeface="Calibri" panose="020F0502020204030204" pitchFamily="34" charset="0"/>
                <a:cs typeface="Calibri" panose="020F0502020204030204" pitchFamily="34" charset="0"/>
              </a:rPr>
              <a:t>firstName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public $</a:t>
            </a:r>
            <a:r>
              <a:rPr lang="en-CA" b="0" i="0" u="none" strike="noStrike" baseline="0" dirty="0" err="1">
                <a:solidFill>
                  <a:srgbClr val="000000"/>
                </a:solidFill>
                <a:latin typeface="Calibri" panose="020F0502020204030204" pitchFamily="34" charset="0"/>
                <a:cs typeface="Calibri" panose="020F0502020204030204" pitchFamily="34" charset="0"/>
              </a:rPr>
              <a:t>lastName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public $</a:t>
            </a:r>
            <a:r>
              <a:rPr lang="en-CA" b="0" i="0" u="none" strike="noStrike" baseline="0" dirty="0" err="1">
                <a:solidFill>
                  <a:srgbClr val="000000"/>
                </a:solidFill>
                <a:latin typeface="Calibri" panose="020F0502020204030204" pitchFamily="34" charset="0"/>
                <a:cs typeface="Calibri" panose="020F0502020204030204" pitchFamily="34" charset="0"/>
              </a:rPr>
              <a:t>birthDate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public $</a:t>
            </a:r>
            <a:r>
              <a:rPr lang="en-CA" b="0" i="0" u="none" strike="noStrike" baseline="0" dirty="0" err="1">
                <a:solidFill>
                  <a:srgbClr val="000000"/>
                </a:solidFill>
                <a:latin typeface="Calibri" panose="020F0502020204030204" pitchFamily="34" charset="0"/>
                <a:cs typeface="Calibri" panose="020F0502020204030204" pitchFamily="34" charset="0"/>
              </a:rPr>
              <a:t>birthCity</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public $</a:t>
            </a:r>
            <a:r>
              <a:rPr lang="en-CA" b="0" i="0" u="none" strike="noStrike" baseline="0" dirty="0" err="1">
                <a:solidFill>
                  <a:srgbClr val="000000"/>
                </a:solidFill>
                <a:latin typeface="Calibri" panose="020F0502020204030204" pitchFamily="34" charset="0"/>
                <a:cs typeface="Calibri" panose="020F0502020204030204" pitchFamily="34" charset="0"/>
              </a:rPr>
              <a:t>deathDate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US" b="0" i="0" u="none" strike="noStrike" baseline="0" dirty="0">
                <a:solidFill>
                  <a:srgbClr val="000000"/>
                </a:solidFill>
                <a:latin typeface="Calibri" panose="020F0502020204030204" pitchFamily="34" charset="0"/>
                <a:cs typeface="Calibri" panose="020F0502020204030204" pitchFamily="34" charset="0"/>
              </a:rPr>
              <a:t>	function __construct($</a:t>
            </a:r>
            <a:r>
              <a:rPr lang="en-US" b="0" i="0" u="none" strike="noStrike" baseline="0" dirty="0" err="1">
                <a:solidFill>
                  <a:srgbClr val="000000"/>
                </a:solidFill>
                <a:latin typeface="Calibri" panose="020F0502020204030204" pitchFamily="34" charset="0"/>
                <a:cs typeface="Calibri" panose="020F0502020204030204" pitchFamily="34" charset="0"/>
              </a:rPr>
              <a:t>firstName</a:t>
            </a:r>
            <a:r>
              <a:rPr lang="en-US" b="0" i="0" u="none" strike="noStrike" baseline="0" dirty="0">
                <a:solidFill>
                  <a:srgbClr val="000000"/>
                </a:solidFill>
                <a:latin typeface="Calibri" panose="020F0502020204030204" pitchFamily="34" charset="0"/>
                <a:cs typeface="Calibri" panose="020F0502020204030204" pitchFamily="34" charset="0"/>
              </a:rPr>
              <a:t>, $</a:t>
            </a:r>
            <a:r>
              <a:rPr lang="en-US" b="0" i="0" u="none" strike="noStrike" baseline="0" dirty="0" err="1">
                <a:solidFill>
                  <a:srgbClr val="000000"/>
                </a:solidFill>
                <a:latin typeface="Calibri" panose="020F0502020204030204" pitchFamily="34" charset="0"/>
                <a:cs typeface="Calibri" panose="020F0502020204030204" pitchFamily="34" charset="0"/>
              </a:rPr>
              <a:t>lastName</a:t>
            </a:r>
            <a:r>
              <a:rPr lang="en-US" b="0" i="0" u="none" strike="noStrike" baseline="0" dirty="0">
                <a:solidFill>
                  <a:srgbClr val="000000"/>
                </a:solidFill>
                <a:latin typeface="Calibri" panose="020F0502020204030204" pitchFamily="34" charset="0"/>
                <a:cs typeface="Calibri" panose="020F0502020204030204" pitchFamily="34" charset="0"/>
              </a:rPr>
              <a:t>, 							   $</a:t>
            </a:r>
            <a:r>
              <a:rPr lang="en-US" b="0" i="0" u="none" strike="noStrike" baseline="0" dirty="0" err="1">
                <a:solidFill>
                  <a:srgbClr val="000000"/>
                </a:solidFill>
                <a:latin typeface="Calibri" panose="020F0502020204030204" pitchFamily="34" charset="0"/>
                <a:cs typeface="Calibri" panose="020F0502020204030204" pitchFamily="34" charset="0"/>
              </a:rPr>
              <a:t>city,$birth</a:t>
            </a:r>
            <a:r>
              <a:rPr lang="en-US" b="0" i="0" u="none" strike="noStrike" baseline="0" dirty="0">
                <a:solidFill>
                  <a:srgbClr val="000000"/>
                </a:solidFill>
                <a:latin typeface="Calibri" panose="020F0502020204030204" pitchFamily="34" charset="0"/>
                <a:cs typeface="Calibri" panose="020F0502020204030204" pitchFamily="34" charset="0"/>
              </a:rPr>
              <a:t>, </a:t>
            </a:r>
            <a:r>
              <a:rPr lang="en-CA" b="0" i="0" u="none" strike="noStrike" baseline="0" dirty="0">
                <a:solidFill>
                  <a:srgbClr val="000000"/>
                </a:solidFill>
                <a:latin typeface="Calibri" panose="020F0502020204030204" pitchFamily="34" charset="0"/>
                <a:cs typeface="Calibri" panose="020F0502020204030204" pitchFamily="34" charset="0"/>
              </a:rPr>
              <a:t>$death=null) {</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firstName</a:t>
            </a:r>
            <a:r>
              <a:rPr lang="en-CA" b="0" i="0" u="none" strike="noStrike" baseline="0" dirty="0">
                <a:solidFill>
                  <a:srgbClr val="000000"/>
                </a:solidFill>
                <a:latin typeface="Calibri" panose="020F0502020204030204" pitchFamily="34" charset="0"/>
                <a:cs typeface="Calibri" panose="020F0502020204030204" pitchFamily="34" charset="0"/>
              </a:rPr>
              <a:t> = $</a:t>
            </a:r>
            <a:r>
              <a:rPr lang="en-CA" b="0" i="0" u="none" strike="noStrike" baseline="0" dirty="0" err="1">
                <a:solidFill>
                  <a:srgbClr val="000000"/>
                </a:solidFill>
                <a:latin typeface="Calibri" panose="020F0502020204030204" pitchFamily="34" charset="0"/>
                <a:cs typeface="Calibri" panose="020F0502020204030204" pitchFamily="34" charset="0"/>
              </a:rPr>
              <a:t>firstName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lastName</a:t>
            </a:r>
            <a:r>
              <a:rPr lang="en-CA" b="0" i="0" u="none" strike="noStrike" baseline="0" dirty="0">
                <a:solidFill>
                  <a:srgbClr val="000000"/>
                </a:solidFill>
                <a:latin typeface="Calibri" panose="020F0502020204030204" pitchFamily="34" charset="0"/>
                <a:cs typeface="Calibri" panose="020F0502020204030204" pitchFamily="34" charset="0"/>
              </a:rPr>
              <a:t> = $</a:t>
            </a:r>
            <a:r>
              <a:rPr lang="en-CA" b="0" i="0" u="none" strike="noStrike" baseline="0" dirty="0" err="1">
                <a:solidFill>
                  <a:srgbClr val="000000"/>
                </a:solidFill>
                <a:latin typeface="Calibri" panose="020F0502020204030204" pitchFamily="34" charset="0"/>
                <a:cs typeface="Calibri" panose="020F0502020204030204" pitchFamily="34" charset="0"/>
              </a:rPr>
              <a:t>lastName</a:t>
            </a:r>
            <a:r>
              <a:rPr lang="en-CA" b="0" i="0" u="none" strike="noStrike" baseline="0" dirty="0">
                <a:solidFill>
                  <a:srgbClr val="00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birthCity</a:t>
            </a:r>
            <a:r>
              <a:rPr lang="en-CA" b="0" i="0" u="none" strike="noStrike" baseline="0" dirty="0">
                <a:solidFill>
                  <a:srgbClr val="000000"/>
                </a:solidFill>
                <a:latin typeface="Calibri" panose="020F0502020204030204" pitchFamily="34" charset="0"/>
                <a:cs typeface="Calibri" panose="020F0502020204030204" pitchFamily="34" charset="0"/>
              </a:rPr>
              <a:t> = $city;</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birthDate</a:t>
            </a:r>
            <a:r>
              <a:rPr lang="en-CA" b="0" i="0" u="none" strike="noStrike" baseline="0" dirty="0">
                <a:solidFill>
                  <a:srgbClr val="000000"/>
                </a:solidFill>
                <a:latin typeface="Calibri" panose="020F0502020204030204" pitchFamily="34" charset="0"/>
                <a:cs typeface="Calibri" panose="020F0502020204030204" pitchFamily="34" charset="0"/>
              </a:rPr>
              <a:t> = $birth;</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$this-&gt;</a:t>
            </a:r>
            <a:r>
              <a:rPr lang="en-CA" b="0" i="0" u="none" strike="noStrike" baseline="0" dirty="0" err="1">
                <a:solidFill>
                  <a:srgbClr val="000000"/>
                </a:solidFill>
                <a:latin typeface="Calibri" panose="020F0502020204030204" pitchFamily="34" charset="0"/>
                <a:cs typeface="Calibri" panose="020F0502020204030204" pitchFamily="34" charset="0"/>
              </a:rPr>
              <a:t>deathDate</a:t>
            </a:r>
            <a:r>
              <a:rPr lang="en-CA" b="0" i="0" u="none" strike="noStrike" baseline="0" dirty="0">
                <a:solidFill>
                  <a:srgbClr val="000000"/>
                </a:solidFill>
                <a:latin typeface="Calibri" panose="020F0502020204030204" pitchFamily="34" charset="0"/>
                <a:cs typeface="Calibri" panose="020F0502020204030204" pitchFamily="34" charset="0"/>
              </a:rPr>
              <a:t> = $death;</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self::$</a:t>
            </a:r>
            <a:r>
              <a:rPr lang="en-CA" b="0" i="0" u="none" strike="noStrike" baseline="0" dirty="0" err="1">
                <a:solidFill>
                  <a:srgbClr val="9A0000"/>
                </a:solidFill>
                <a:latin typeface="Calibri" panose="020F0502020204030204" pitchFamily="34" charset="0"/>
                <a:cs typeface="Calibri" panose="020F0502020204030204" pitchFamily="34" charset="0"/>
              </a:rPr>
              <a:t>artistCount</a:t>
            </a:r>
            <a:r>
              <a:rPr lang="en-CA" b="0" i="0" u="none" strike="noStrike" baseline="0" dirty="0">
                <a:solidFill>
                  <a:srgbClr val="9A0000"/>
                </a:solidFill>
                <a:latin typeface="Calibri" panose="020F0502020204030204" pitchFamily="34" charset="0"/>
                <a:cs typeface="Calibri" panose="020F0502020204030204" pitchFamily="34" charset="0"/>
              </a:rPr>
              <a: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a:t>
            </a:r>
            <a:endParaRPr lang="en-CA" sz="11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86EA794-CF74-4C6D-95EF-432F4DE8C82B}"/>
              </a:ext>
            </a:extLst>
          </p:cNvPr>
          <p:cNvSpPr txBox="1"/>
          <p:nvPr/>
        </p:nvSpPr>
        <p:spPr>
          <a:xfrm>
            <a:off x="4008164" y="4556276"/>
            <a:ext cx="4804366"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12.31 </a:t>
            </a:r>
            <a:r>
              <a:rPr lang="en-US" b="0" i="0" u="none" strike="noStrike" baseline="0" dirty="0">
                <a:solidFill>
                  <a:srgbClr val="000000"/>
                </a:solidFill>
                <a:latin typeface="Calibri" panose="020F0502020204030204" pitchFamily="34" charset="0"/>
                <a:cs typeface="Calibri" panose="020F0502020204030204" pitchFamily="34" charset="0"/>
              </a:rPr>
              <a:t>Class definition modified with static members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69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A20F-6D14-4AD9-A9FE-D4ED2B0B6041}"/>
              </a:ext>
            </a:extLst>
          </p:cNvPr>
          <p:cNvSpPr>
            <a:spLocks noGrp="1"/>
          </p:cNvSpPr>
          <p:nvPr>
            <p:ph type="title"/>
          </p:nvPr>
        </p:nvSpPr>
        <p:spPr/>
        <p:txBody>
          <a:bodyPr/>
          <a:lstStyle/>
          <a:p>
            <a:r>
              <a:rPr lang="en-CA" dirty="0"/>
              <a:t>Running PHP locally</a:t>
            </a:r>
          </a:p>
        </p:txBody>
      </p:sp>
      <p:pic>
        <p:nvPicPr>
          <p:cNvPr id="5" name="Picture 4" descr="FIGURE 12.2 Hosting a web server locally">
            <a:extLst>
              <a:ext uri="{FF2B5EF4-FFF2-40B4-BE49-F238E27FC236}">
                <a16:creationId xmlns:a16="http://schemas.microsoft.com/office/drawing/2014/main" id="{F2D3F1A8-3EA5-447C-A509-BB6633A3F750}"/>
              </a:ext>
            </a:extLst>
          </p:cNvPr>
          <p:cNvPicPr>
            <a:picLocks noChangeAspect="1"/>
          </p:cNvPicPr>
          <p:nvPr/>
        </p:nvPicPr>
        <p:blipFill>
          <a:blip r:embed="rId2"/>
          <a:stretch>
            <a:fillRect/>
          </a:stretch>
        </p:blipFill>
        <p:spPr>
          <a:xfrm>
            <a:off x="1605076" y="2062717"/>
            <a:ext cx="5933848" cy="2444522"/>
          </a:xfrm>
          <a:prstGeom prst="rect">
            <a:avLst/>
          </a:prstGeom>
        </p:spPr>
      </p:pic>
      <p:sp>
        <p:nvSpPr>
          <p:cNvPr id="6" name="Text Placeholder 2">
            <a:extLst>
              <a:ext uri="{FF2B5EF4-FFF2-40B4-BE49-F238E27FC236}">
                <a16:creationId xmlns:a16="http://schemas.microsoft.com/office/drawing/2014/main" id="{62AD777E-3C8A-4931-A0C2-4ADCE7007E7C}"/>
              </a:ext>
            </a:extLst>
          </p:cNvPr>
          <p:cNvSpPr>
            <a:spLocks noGrp="1"/>
          </p:cNvSpPr>
          <p:nvPr>
            <p:ph type="body" idx="1"/>
          </p:nvPr>
        </p:nvSpPr>
        <p:spPr>
          <a:xfrm>
            <a:off x="457200" y="1081088"/>
            <a:ext cx="8229599" cy="822959"/>
          </a:xfrm>
        </p:spPr>
        <p:txBody>
          <a:bodyPr/>
          <a:lstStyle/>
          <a:p>
            <a:pPr marL="114300" indent="0" algn="l">
              <a:buNone/>
            </a:pPr>
            <a:r>
              <a:rPr lang="en-US" sz="1800" b="1" i="0" u="none" strike="noStrike" baseline="0" dirty="0">
                <a:latin typeface="+mj-lt"/>
              </a:rPr>
              <a:t>Installing Apache, PHP, and MySQL for Local </a:t>
            </a:r>
            <a:r>
              <a:rPr lang="en-US" sz="1800" b="1" u="none" strike="noStrike" baseline="0" dirty="0">
                <a:latin typeface="+mj-lt"/>
              </a:rPr>
              <a:t>Development</a:t>
            </a:r>
          </a:p>
        </p:txBody>
      </p:sp>
    </p:spTree>
    <p:extLst>
      <p:ext uri="{BB962C8B-B14F-4D97-AF65-F5344CB8AC3E}">
        <p14:creationId xmlns:p14="http://schemas.microsoft.com/office/powerpoint/2010/main" val="2682883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CE51-8859-489F-A010-AFB1B1F64A03}"/>
              </a:ext>
            </a:extLst>
          </p:cNvPr>
          <p:cNvSpPr>
            <a:spLocks noGrp="1"/>
          </p:cNvSpPr>
          <p:nvPr>
            <p:ph type="title"/>
          </p:nvPr>
        </p:nvSpPr>
        <p:spPr/>
        <p:txBody>
          <a:bodyPr/>
          <a:lstStyle/>
          <a:p>
            <a:r>
              <a:rPr lang="en-US" dirty="0"/>
              <a:t>A static property in UML</a:t>
            </a:r>
            <a:endParaRPr lang="en-CA" dirty="0"/>
          </a:p>
        </p:txBody>
      </p:sp>
      <p:pic>
        <p:nvPicPr>
          <p:cNvPr id="5" name="Picture 4" descr="FIGURE 12.20 A static property">
            <a:extLst>
              <a:ext uri="{FF2B5EF4-FFF2-40B4-BE49-F238E27FC236}">
                <a16:creationId xmlns:a16="http://schemas.microsoft.com/office/drawing/2014/main" id="{9F87C51A-7CD9-4FF7-803A-73A4308E4B33}"/>
              </a:ext>
            </a:extLst>
          </p:cNvPr>
          <p:cNvPicPr>
            <a:picLocks noChangeAspect="1"/>
          </p:cNvPicPr>
          <p:nvPr/>
        </p:nvPicPr>
        <p:blipFill>
          <a:blip r:embed="rId2"/>
          <a:stretch>
            <a:fillRect/>
          </a:stretch>
        </p:blipFill>
        <p:spPr>
          <a:xfrm>
            <a:off x="1353061" y="1388150"/>
            <a:ext cx="6437877" cy="2918352"/>
          </a:xfrm>
          <a:prstGeom prst="rect">
            <a:avLst/>
          </a:prstGeom>
        </p:spPr>
      </p:pic>
    </p:spTree>
    <p:extLst>
      <p:ext uri="{BB962C8B-B14F-4D97-AF65-F5344CB8AC3E}">
        <p14:creationId xmlns:p14="http://schemas.microsoft.com/office/powerpoint/2010/main" val="377396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01A6-2751-415D-A0E1-27BF8CABEAF3}"/>
              </a:ext>
            </a:extLst>
          </p:cNvPr>
          <p:cNvSpPr>
            <a:spLocks noGrp="1"/>
          </p:cNvSpPr>
          <p:nvPr>
            <p:ph type="title"/>
          </p:nvPr>
        </p:nvSpPr>
        <p:spPr/>
        <p:txBody>
          <a:bodyPr/>
          <a:lstStyle/>
          <a:p>
            <a:r>
              <a:rPr lang="en-CA" dirty="0"/>
              <a:t>Inheritance</a:t>
            </a:r>
          </a:p>
        </p:txBody>
      </p:sp>
      <p:sp>
        <p:nvSpPr>
          <p:cNvPr id="3" name="Text Placeholder 2">
            <a:extLst>
              <a:ext uri="{FF2B5EF4-FFF2-40B4-BE49-F238E27FC236}">
                <a16:creationId xmlns:a16="http://schemas.microsoft.com/office/drawing/2014/main" id="{8EA1538C-5FCB-4463-9C62-D9A08DFED6F2}"/>
              </a:ext>
            </a:extLst>
          </p:cNvPr>
          <p:cNvSpPr>
            <a:spLocks noGrp="1"/>
          </p:cNvSpPr>
          <p:nvPr>
            <p:ph type="body" idx="1"/>
          </p:nvPr>
        </p:nvSpPr>
        <p:spPr/>
        <p:txBody>
          <a:bodyPr/>
          <a:lstStyle/>
          <a:p>
            <a:pPr marL="114300" indent="0">
              <a:buNone/>
            </a:pPr>
            <a:r>
              <a:rPr lang="en-US" sz="1800" b="1" dirty="0">
                <a:solidFill>
                  <a:srgbClr val="009A9A"/>
                </a:solidFill>
                <a:latin typeface="+mj-lt"/>
              </a:rPr>
              <a:t>I</a:t>
            </a:r>
            <a:r>
              <a:rPr lang="en-US" sz="1800" b="1" i="0" u="none" strike="noStrike" baseline="0" dirty="0">
                <a:solidFill>
                  <a:srgbClr val="009A9A"/>
                </a:solidFill>
                <a:latin typeface="+mj-lt"/>
              </a:rPr>
              <a:t>nheritance</a:t>
            </a:r>
            <a:r>
              <a:rPr lang="en-US" sz="1800" b="0" i="0" u="none" strike="noStrike" baseline="0" dirty="0">
                <a:solidFill>
                  <a:srgbClr val="000000"/>
                </a:solidFill>
                <a:latin typeface="+mj-lt"/>
              </a:rPr>
              <a:t> enables you to create new PHP classes that reuse, extend, and modify the behavior that is defined in another PHP class. </a:t>
            </a:r>
          </a:p>
          <a:p>
            <a:r>
              <a:rPr lang="en-US" sz="1800" b="0" i="0" u="none" strike="noStrike" baseline="0" dirty="0">
                <a:solidFill>
                  <a:srgbClr val="000000"/>
                </a:solidFill>
                <a:latin typeface="+mj-lt"/>
              </a:rPr>
              <a:t>A class that is inheriting from another class is said to be a </a:t>
            </a:r>
            <a:r>
              <a:rPr lang="en-US" sz="1800" b="1" i="0" u="none" strike="noStrike" baseline="0" dirty="0">
                <a:solidFill>
                  <a:srgbClr val="009A9A"/>
                </a:solidFill>
                <a:latin typeface="+mj-lt"/>
              </a:rPr>
              <a:t>subclass </a:t>
            </a:r>
            <a:r>
              <a:rPr lang="en-US" sz="1800" b="0" i="0" u="none" strike="noStrike" baseline="0" dirty="0">
                <a:solidFill>
                  <a:srgbClr val="000000"/>
                </a:solidFill>
                <a:latin typeface="+mj-lt"/>
              </a:rPr>
              <a:t>or a derived class.</a:t>
            </a:r>
          </a:p>
          <a:p>
            <a:r>
              <a:rPr lang="en-US" sz="1800" b="0" i="0" u="none" strike="noStrike" baseline="0" dirty="0">
                <a:solidFill>
                  <a:srgbClr val="000000"/>
                </a:solidFill>
                <a:latin typeface="+mj-lt"/>
              </a:rPr>
              <a:t>The class that is being inherited from is typically called a </a:t>
            </a:r>
            <a:r>
              <a:rPr lang="en-US" sz="1800" b="1" i="0" u="none" strike="noStrike" baseline="0" dirty="0">
                <a:solidFill>
                  <a:srgbClr val="009A9A"/>
                </a:solidFill>
                <a:latin typeface="+mj-lt"/>
              </a:rPr>
              <a:t>superclass </a:t>
            </a:r>
            <a:r>
              <a:rPr lang="en-US" sz="1800" b="0" i="0" u="none" strike="noStrike" baseline="0" dirty="0">
                <a:solidFill>
                  <a:srgbClr val="000000"/>
                </a:solidFill>
                <a:latin typeface="+mj-lt"/>
              </a:rPr>
              <a:t>or a base class.</a:t>
            </a:r>
          </a:p>
          <a:p>
            <a:r>
              <a:rPr lang="en-US" sz="1800" b="0" i="0" u="none" strike="noStrike" baseline="0" dirty="0">
                <a:solidFill>
                  <a:srgbClr val="000000"/>
                </a:solidFill>
                <a:latin typeface="+mj-lt"/>
              </a:rPr>
              <a:t>Just as in Java, a PHP class is defined as a subclass by using the extends keyword.</a:t>
            </a:r>
          </a:p>
          <a:p>
            <a:pPr marL="571500" lvl="1" indent="0">
              <a:buNone/>
            </a:pPr>
            <a:r>
              <a:rPr lang="en-CA" sz="1800" b="0" i="0" u="none" strike="noStrike" baseline="0" dirty="0">
                <a:solidFill>
                  <a:srgbClr val="000000"/>
                </a:solidFill>
                <a:latin typeface="Calibri" panose="020F0502020204030204" pitchFamily="34" charset="0"/>
                <a:cs typeface="Calibri" panose="020F0502020204030204" pitchFamily="34" charset="0"/>
              </a:rPr>
              <a:t>class Painting </a:t>
            </a:r>
            <a:r>
              <a:rPr lang="en-CA" sz="1800" b="0" i="0" u="none" strike="noStrike" baseline="0" dirty="0">
                <a:solidFill>
                  <a:srgbClr val="9A0000"/>
                </a:solidFill>
                <a:latin typeface="Calibri" panose="020F0502020204030204" pitchFamily="34" charset="0"/>
                <a:cs typeface="Calibri" panose="020F0502020204030204" pitchFamily="34" charset="0"/>
              </a:rPr>
              <a:t>extends </a:t>
            </a:r>
            <a:r>
              <a:rPr lang="en-CA" sz="1800" b="0" i="0" u="none" strike="noStrike" baseline="0" dirty="0">
                <a:solidFill>
                  <a:srgbClr val="000000"/>
                </a:solidFill>
                <a:latin typeface="Calibri" panose="020F0502020204030204" pitchFamily="34" charset="0"/>
                <a:cs typeface="Calibri" panose="020F0502020204030204" pitchFamily="34" charset="0"/>
              </a:rPr>
              <a:t>Art { . . .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7948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82CE-F806-4A5F-97DF-1C715C390C70}"/>
              </a:ext>
            </a:extLst>
          </p:cNvPr>
          <p:cNvSpPr>
            <a:spLocks noGrp="1"/>
          </p:cNvSpPr>
          <p:nvPr>
            <p:ph type="title"/>
          </p:nvPr>
        </p:nvSpPr>
        <p:spPr/>
        <p:txBody>
          <a:bodyPr/>
          <a:lstStyle/>
          <a:p>
            <a:r>
              <a:rPr lang="en-US" dirty="0"/>
              <a:t>UML showing inheritance</a:t>
            </a:r>
            <a:endParaRPr lang="en-CA" dirty="0"/>
          </a:p>
        </p:txBody>
      </p:sp>
      <p:sp>
        <p:nvSpPr>
          <p:cNvPr id="3" name="Text Placeholder 2">
            <a:extLst>
              <a:ext uri="{FF2B5EF4-FFF2-40B4-BE49-F238E27FC236}">
                <a16:creationId xmlns:a16="http://schemas.microsoft.com/office/drawing/2014/main" id="{F4727174-B51B-461D-9FE9-978F4109CD99}"/>
              </a:ext>
            </a:extLst>
          </p:cNvPr>
          <p:cNvSpPr>
            <a:spLocks noGrp="1"/>
          </p:cNvSpPr>
          <p:nvPr>
            <p:ph type="body" idx="1"/>
          </p:nvPr>
        </p:nvSpPr>
        <p:spPr>
          <a:xfrm>
            <a:off x="457200" y="1081088"/>
            <a:ext cx="3819253" cy="3532476"/>
          </a:xfrm>
        </p:spPr>
        <p:txBody>
          <a:bodyPr/>
          <a:lstStyle/>
          <a:p>
            <a:pPr marL="114300" indent="0" algn="l">
              <a:buNone/>
            </a:pPr>
            <a:r>
              <a:rPr lang="en-US" sz="1400" dirty="0">
                <a:solidFill>
                  <a:srgbClr val="000000"/>
                </a:solidFill>
                <a:latin typeface="+mj-lt"/>
              </a:rPr>
              <a:t>B</a:t>
            </a:r>
            <a:r>
              <a:rPr lang="en-US" sz="1400" b="0" i="0" u="none" strike="noStrike" baseline="0" dirty="0">
                <a:solidFill>
                  <a:srgbClr val="000000"/>
                </a:solidFill>
                <a:latin typeface="+mj-lt"/>
              </a:rPr>
              <a:t>oth references below work because it is </a:t>
            </a:r>
            <a:r>
              <a:rPr lang="en-US" sz="1400" b="0" i="1" u="none" strike="noStrike" baseline="0" dirty="0">
                <a:solidFill>
                  <a:srgbClr val="000000"/>
                </a:solidFill>
                <a:latin typeface="+mj-lt"/>
              </a:rPr>
              <a:t>as if </a:t>
            </a:r>
            <a:r>
              <a:rPr lang="en-US" sz="1400" b="0" i="0" u="none" strike="noStrike" baseline="0" dirty="0">
                <a:solidFill>
                  <a:srgbClr val="000000"/>
                </a:solidFill>
                <a:latin typeface="+mj-lt"/>
              </a:rPr>
              <a:t>the base class public members are defined within the subclass.</a:t>
            </a:r>
          </a:p>
          <a:p>
            <a:pPr marL="114300" indent="0" algn="l">
              <a:buNone/>
            </a:pPr>
            <a:r>
              <a:rPr lang="en-CA" sz="1400" b="0" i="0" u="none" strike="noStrike" baseline="0" dirty="0">
                <a:solidFill>
                  <a:srgbClr val="000000"/>
                </a:solidFill>
                <a:latin typeface="Calibri" panose="020F0502020204030204" pitchFamily="34" charset="0"/>
                <a:cs typeface="Calibri" panose="020F0502020204030204" pitchFamily="34" charset="0"/>
              </a:rPr>
              <a:t>$p = new Painting();</a:t>
            </a:r>
          </a:p>
          <a:p>
            <a:pPr marL="114300" indent="0" algn="l">
              <a:buNone/>
            </a:pPr>
            <a:r>
              <a:rPr lang="en-US" sz="1400" b="0" i="0" u="none" strike="noStrike" baseline="0" dirty="0">
                <a:solidFill>
                  <a:srgbClr val="000000"/>
                </a:solidFill>
                <a:latin typeface="Calibri" panose="020F0502020204030204" pitchFamily="34" charset="0"/>
                <a:cs typeface="Calibri" panose="020F0502020204030204" pitchFamily="34" charset="0"/>
              </a:rPr>
              <a:t>echo $p-&gt;</a:t>
            </a:r>
            <a:r>
              <a:rPr lang="en-US" sz="1400" b="0" i="0" u="none" strike="noStrike" baseline="0" dirty="0" err="1">
                <a:solidFill>
                  <a:srgbClr val="000000"/>
                </a:solidFill>
                <a:latin typeface="Calibri" panose="020F0502020204030204" pitchFamily="34" charset="0"/>
                <a:cs typeface="Calibri" panose="020F0502020204030204" pitchFamily="34" charset="0"/>
              </a:rPr>
              <a:t>getName</a:t>
            </a:r>
            <a:r>
              <a:rPr lang="en-US" sz="1400" b="0" i="0" u="none" strike="noStrike" baseline="0" dirty="0">
                <a:solidFill>
                  <a:srgbClr val="000000"/>
                </a:solidFill>
                <a:latin typeface="Calibri" panose="020F0502020204030204" pitchFamily="34" charset="0"/>
                <a:cs typeface="Calibri" panose="020F0502020204030204" pitchFamily="34" charset="0"/>
              </a:rPr>
              <a:t>(); // defined in base class</a:t>
            </a:r>
          </a:p>
          <a:p>
            <a:pPr marL="114300" indent="0" algn="l">
              <a:buNone/>
            </a:pPr>
            <a:r>
              <a:rPr lang="en-US" sz="1400" b="0" i="0" u="none" strike="noStrike" baseline="0" dirty="0">
                <a:solidFill>
                  <a:srgbClr val="000000"/>
                </a:solidFill>
                <a:latin typeface="Calibri" panose="020F0502020204030204" pitchFamily="34" charset="0"/>
                <a:cs typeface="Calibri" panose="020F0502020204030204" pitchFamily="34" charset="0"/>
              </a:rPr>
              <a:t>echo $p-&gt;</a:t>
            </a:r>
            <a:r>
              <a:rPr lang="en-US" sz="1400" b="0" i="0" u="none" strike="noStrike" baseline="0" dirty="0" err="1">
                <a:solidFill>
                  <a:srgbClr val="000000"/>
                </a:solidFill>
                <a:latin typeface="Calibri" panose="020F0502020204030204" pitchFamily="34" charset="0"/>
                <a:cs typeface="Calibri" panose="020F0502020204030204" pitchFamily="34" charset="0"/>
              </a:rPr>
              <a:t>getMedium</a:t>
            </a:r>
            <a:r>
              <a:rPr lang="en-US" sz="1400" b="0" i="0" u="none" strike="noStrike" baseline="0" dirty="0">
                <a:solidFill>
                  <a:srgbClr val="000000"/>
                </a:solidFill>
                <a:latin typeface="Calibri" panose="020F0502020204030204" pitchFamily="34" charset="0"/>
                <a:cs typeface="Calibri" panose="020F0502020204030204" pitchFamily="34" charset="0"/>
              </a:rPr>
              <a:t>(); // defined in subclass</a:t>
            </a:r>
            <a:endParaRPr lang="en-CA" sz="1200" dirty="0">
              <a:latin typeface="Calibri" panose="020F0502020204030204" pitchFamily="34" charset="0"/>
              <a:cs typeface="Calibri" panose="020F0502020204030204" pitchFamily="34" charset="0"/>
            </a:endParaRPr>
          </a:p>
        </p:txBody>
      </p:sp>
      <p:pic>
        <p:nvPicPr>
          <p:cNvPr id="5" name="Picture 4" descr="FIGURE 12.21 UML class diagrams showing inheritance">
            <a:extLst>
              <a:ext uri="{FF2B5EF4-FFF2-40B4-BE49-F238E27FC236}">
                <a16:creationId xmlns:a16="http://schemas.microsoft.com/office/drawing/2014/main" id="{800C0CC8-5E99-49C0-B50A-940443D78D35}"/>
              </a:ext>
            </a:extLst>
          </p:cNvPr>
          <p:cNvPicPr>
            <a:picLocks noChangeAspect="1"/>
          </p:cNvPicPr>
          <p:nvPr/>
        </p:nvPicPr>
        <p:blipFill>
          <a:blip r:embed="rId2"/>
          <a:stretch>
            <a:fillRect/>
          </a:stretch>
        </p:blipFill>
        <p:spPr>
          <a:xfrm>
            <a:off x="4867547" y="1115378"/>
            <a:ext cx="3683725" cy="3223260"/>
          </a:xfrm>
          <a:prstGeom prst="rect">
            <a:avLst/>
          </a:prstGeom>
        </p:spPr>
      </p:pic>
    </p:spTree>
    <p:extLst>
      <p:ext uri="{BB962C8B-B14F-4D97-AF65-F5344CB8AC3E}">
        <p14:creationId xmlns:p14="http://schemas.microsoft.com/office/powerpoint/2010/main" val="2540253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7BBA-9B41-463C-9E1F-C2E98A4C262A}"/>
              </a:ext>
            </a:extLst>
          </p:cNvPr>
          <p:cNvSpPr>
            <a:spLocks noGrp="1"/>
          </p:cNvSpPr>
          <p:nvPr>
            <p:ph type="title"/>
          </p:nvPr>
        </p:nvSpPr>
        <p:spPr/>
        <p:txBody>
          <a:bodyPr/>
          <a:lstStyle/>
          <a:p>
            <a:r>
              <a:rPr lang="en-US" sz="3200" dirty="0"/>
              <a:t>$_GET and $_POST </a:t>
            </a:r>
            <a:r>
              <a:rPr lang="en-US" sz="3200" dirty="0" err="1"/>
              <a:t>Superglobal</a:t>
            </a:r>
            <a:r>
              <a:rPr lang="en-US" sz="3200" dirty="0"/>
              <a:t> Arrays</a:t>
            </a:r>
            <a:endParaRPr lang="en-CA" sz="3200" dirty="0"/>
          </a:p>
        </p:txBody>
      </p:sp>
      <p:sp>
        <p:nvSpPr>
          <p:cNvPr id="3" name="Text Placeholder 2">
            <a:extLst>
              <a:ext uri="{FF2B5EF4-FFF2-40B4-BE49-F238E27FC236}">
                <a16:creationId xmlns:a16="http://schemas.microsoft.com/office/drawing/2014/main" id="{AC70B6BA-9BF2-49FE-9638-1CF773A98555}"/>
              </a:ext>
            </a:extLst>
          </p:cNvPr>
          <p:cNvSpPr>
            <a:spLocks noGrp="1"/>
          </p:cNvSpPr>
          <p:nvPr>
            <p:ph type="body" idx="1"/>
          </p:nvPr>
        </p:nvSpPr>
        <p:spPr>
          <a:xfrm>
            <a:off x="720091" y="2308860"/>
            <a:ext cx="7969884" cy="2491740"/>
          </a:xfrm>
        </p:spPr>
        <p:txBody>
          <a:bodyPr numCol="2"/>
          <a:lstStyle/>
          <a:p>
            <a:pPr marL="114300" indent="0" algn="l">
              <a:buNone/>
            </a:pPr>
            <a:r>
              <a:rPr lang="en-US" sz="1200" b="1" i="0" u="none" strike="noStrike" baseline="0" dirty="0">
                <a:latin typeface="+mj-lt"/>
              </a:rPr>
              <a:t>$GLOBALS </a:t>
            </a:r>
            <a:r>
              <a:rPr lang="en-US" sz="1200" b="0" i="0" u="none" strike="noStrike" baseline="0" dirty="0">
                <a:latin typeface="+mj-lt"/>
              </a:rPr>
              <a:t>Array for storing data that needs </a:t>
            </a:r>
            <a:r>
              <a:rPr lang="en-US" sz="1200" b="0" i="0" u="none" strike="noStrike" baseline="0" dirty="0" err="1">
                <a:latin typeface="+mj-lt"/>
              </a:rPr>
              <a:t>superglobal</a:t>
            </a:r>
            <a:r>
              <a:rPr lang="en-US" sz="1200" b="0" i="0" u="none" strike="noStrike" baseline="0" dirty="0">
                <a:latin typeface="+mj-lt"/>
              </a:rPr>
              <a:t> scope</a:t>
            </a:r>
          </a:p>
          <a:p>
            <a:pPr marL="114300" indent="0" algn="l">
              <a:buNone/>
            </a:pPr>
            <a:r>
              <a:rPr lang="en-US" sz="1200" b="1" i="0" u="none" strike="noStrike" baseline="0" dirty="0">
                <a:latin typeface="+mj-lt"/>
              </a:rPr>
              <a:t>$_COOKIES </a:t>
            </a:r>
            <a:r>
              <a:rPr lang="en-US" sz="1200" b="0" i="0" u="none" strike="noStrike" baseline="0" dirty="0">
                <a:latin typeface="+mj-lt"/>
              </a:rPr>
              <a:t>Array of cookie data passed to page via HTTP request</a:t>
            </a:r>
          </a:p>
          <a:p>
            <a:pPr marL="114300" indent="0" algn="l">
              <a:buNone/>
            </a:pPr>
            <a:r>
              <a:rPr lang="en-US" sz="1200" b="1" i="0" u="none" strike="noStrike" baseline="0" dirty="0">
                <a:latin typeface="+mj-lt"/>
              </a:rPr>
              <a:t>$_ENV </a:t>
            </a:r>
            <a:r>
              <a:rPr lang="en-US" sz="1200" b="0" i="0" u="none" strike="noStrike" baseline="0" dirty="0">
                <a:latin typeface="+mj-lt"/>
              </a:rPr>
              <a:t>Array of server environment data</a:t>
            </a:r>
          </a:p>
          <a:p>
            <a:pPr marL="114300" indent="0" algn="l">
              <a:buNone/>
            </a:pPr>
            <a:r>
              <a:rPr lang="en-US" sz="1200" b="1" i="0" u="none" strike="noStrike" baseline="0" dirty="0">
                <a:latin typeface="+mj-lt"/>
              </a:rPr>
              <a:t>$_FILES </a:t>
            </a:r>
            <a:r>
              <a:rPr lang="en-US" sz="1200" b="0" i="0" u="none" strike="noStrike" baseline="0" dirty="0">
                <a:latin typeface="+mj-lt"/>
              </a:rPr>
              <a:t>Array of file items uploaded to the server</a:t>
            </a:r>
          </a:p>
          <a:p>
            <a:pPr marL="114300" indent="0" algn="l">
              <a:buNone/>
            </a:pPr>
            <a:r>
              <a:rPr lang="en-US" sz="1200" b="1" i="0" u="none" strike="noStrike" baseline="0" dirty="0">
                <a:latin typeface="+mj-lt"/>
              </a:rPr>
              <a:t>$_GET </a:t>
            </a:r>
            <a:r>
              <a:rPr lang="en-US" sz="1200" b="0" i="0" u="none" strike="noStrike" baseline="0" dirty="0">
                <a:latin typeface="+mj-lt"/>
              </a:rPr>
              <a:t>Array of query string data passed to the server via the URL</a:t>
            </a:r>
          </a:p>
          <a:p>
            <a:pPr marL="114300" indent="0" algn="l">
              <a:buNone/>
            </a:pPr>
            <a:r>
              <a:rPr lang="en-US" sz="1200" b="1" i="0" u="none" strike="noStrike" baseline="0" dirty="0">
                <a:latin typeface="+mj-lt"/>
              </a:rPr>
              <a:t>$_POST </a:t>
            </a:r>
            <a:r>
              <a:rPr lang="en-US" sz="1200" b="0" i="0" u="none" strike="noStrike" baseline="0" dirty="0">
                <a:latin typeface="+mj-lt"/>
              </a:rPr>
              <a:t>Array of query string data passed to the server via the HTTP header</a:t>
            </a:r>
          </a:p>
          <a:p>
            <a:pPr marL="114300" indent="0" algn="l">
              <a:buNone/>
            </a:pPr>
            <a:r>
              <a:rPr lang="en-US" sz="1200" b="1" i="0" u="none" strike="noStrike" baseline="0" dirty="0">
                <a:latin typeface="+mj-lt"/>
              </a:rPr>
              <a:t>$_REQUEST </a:t>
            </a:r>
            <a:r>
              <a:rPr lang="en-US" sz="1200" b="0" i="0" u="none" strike="noStrike" baseline="0" dirty="0">
                <a:latin typeface="+mj-lt"/>
              </a:rPr>
              <a:t>Array containing the contents of $_GET, $_POST, and $_COOKIES</a:t>
            </a:r>
          </a:p>
          <a:p>
            <a:pPr marL="114300" indent="0" algn="l">
              <a:buNone/>
            </a:pPr>
            <a:r>
              <a:rPr lang="en-US" sz="1200" b="1" i="0" u="none" strike="noStrike" baseline="0" dirty="0">
                <a:latin typeface="+mj-lt"/>
              </a:rPr>
              <a:t>$_SESSION </a:t>
            </a:r>
            <a:r>
              <a:rPr lang="en-US" sz="1200" b="0" i="0" u="none" strike="noStrike" baseline="0" dirty="0">
                <a:latin typeface="+mj-lt"/>
              </a:rPr>
              <a:t>Array that contains session data</a:t>
            </a:r>
          </a:p>
          <a:p>
            <a:pPr marL="114300" indent="0" algn="l">
              <a:buNone/>
            </a:pPr>
            <a:r>
              <a:rPr lang="en-US" sz="1200" b="1" i="0" u="none" strike="noStrike" baseline="0" dirty="0">
                <a:latin typeface="+mj-lt"/>
              </a:rPr>
              <a:t>$_SERVER </a:t>
            </a:r>
            <a:r>
              <a:rPr lang="en-US" sz="1200" b="0" i="0" u="none" strike="noStrike" baseline="0" dirty="0">
                <a:latin typeface="+mj-lt"/>
              </a:rPr>
              <a:t>Array containing information about the request and the server</a:t>
            </a:r>
          </a:p>
          <a:p>
            <a:pPr marL="114300" indent="0" algn="l">
              <a:buNone/>
            </a:pPr>
            <a:endParaRPr lang="en-CA" sz="1100" dirty="0">
              <a:latin typeface="+mj-lt"/>
            </a:endParaRPr>
          </a:p>
        </p:txBody>
      </p:sp>
      <p:sp>
        <p:nvSpPr>
          <p:cNvPr id="4" name="TextBox 3">
            <a:extLst>
              <a:ext uri="{FF2B5EF4-FFF2-40B4-BE49-F238E27FC236}">
                <a16:creationId xmlns:a16="http://schemas.microsoft.com/office/drawing/2014/main" id="{2138FA7A-229C-4258-A320-6AD5539D56FE}"/>
              </a:ext>
            </a:extLst>
          </p:cNvPr>
          <p:cNvSpPr txBox="1"/>
          <p:nvPr/>
        </p:nvSpPr>
        <p:spPr>
          <a:xfrm>
            <a:off x="720091" y="1497330"/>
            <a:ext cx="7966709" cy="1077218"/>
          </a:xfrm>
          <a:prstGeom prst="rect">
            <a:avLst/>
          </a:prstGeom>
          <a:noFill/>
        </p:spPr>
        <p:txBody>
          <a:bodyPr wrap="square" rtlCol="0">
            <a:spAutoFit/>
          </a:bodyPr>
          <a:lstStyle/>
          <a:p>
            <a:r>
              <a:rPr lang="en-US" sz="1600" b="0" i="0" u="none" strike="noStrike" baseline="0" dirty="0">
                <a:solidFill>
                  <a:srgbClr val="000000"/>
                </a:solidFill>
                <a:latin typeface="+mj-lt"/>
              </a:rPr>
              <a:t>PHP uses special predefined associative arrays called </a:t>
            </a:r>
            <a:r>
              <a:rPr lang="en-US" sz="1600" b="1" i="0" u="none" strike="noStrike" baseline="0" dirty="0" err="1">
                <a:solidFill>
                  <a:srgbClr val="009A9A"/>
                </a:solidFill>
                <a:latin typeface="+mj-lt"/>
              </a:rPr>
              <a:t>superglobal</a:t>
            </a:r>
            <a:r>
              <a:rPr lang="en-US" sz="1600" b="1" i="0" u="none" strike="noStrike" baseline="0" dirty="0">
                <a:solidFill>
                  <a:srgbClr val="009A9A"/>
                </a:solidFill>
                <a:latin typeface="+mj-lt"/>
              </a:rPr>
              <a:t> arrays </a:t>
            </a:r>
            <a:r>
              <a:rPr lang="en-US" sz="1600" b="0" i="0" u="none" strike="noStrike" baseline="0" dirty="0">
                <a:solidFill>
                  <a:srgbClr val="000000"/>
                </a:solidFill>
                <a:latin typeface="+mj-lt"/>
              </a:rPr>
              <a:t>that allow the programmer to easily access HTTP headers, query string parameters, and other </a:t>
            </a:r>
            <a:r>
              <a:rPr lang="en-CA" sz="1600" b="0" i="0" u="none" strike="noStrike" baseline="0" dirty="0">
                <a:solidFill>
                  <a:srgbClr val="000000"/>
                </a:solidFill>
                <a:latin typeface="+mj-lt"/>
              </a:rPr>
              <a:t>commonly needed information</a:t>
            </a:r>
          </a:p>
          <a:p>
            <a:endParaRPr lang="en-CA" sz="1600" dirty="0"/>
          </a:p>
        </p:txBody>
      </p:sp>
    </p:spTree>
    <p:extLst>
      <p:ext uri="{BB962C8B-B14F-4D97-AF65-F5344CB8AC3E}">
        <p14:creationId xmlns:p14="http://schemas.microsoft.com/office/powerpoint/2010/main" val="616903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83DD-FFE8-4127-8418-FAA656CA95A1}"/>
              </a:ext>
            </a:extLst>
          </p:cNvPr>
          <p:cNvSpPr>
            <a:spLocks noGrp="1"/>
          </p:cNvSpPr>
          <p:nvPr>
            <p:ph type="title"/>
          </p:nvPr>
        </p:nvSpPr>
        <p:spPr/>
        <p:txBody>
          <a:bodyPr/>
          <a:lstStyle/>
          <a:p>
            <a:r>
              <a:rPr lang="en-US" dirty="0"/>
              <a:t>Illustration of flow into $_GET array</a:t>
            </a:r>
            <a:endParaRPr lang="en-CA" dirty="0"/>
          </a:p>
        </p:txBody>
      </p:sp>
      <p:pic>
        <p:nvPicPr>
          <p:cNvPr id="5" name="Picture 4" descr="FIGURE 12.22 Illustration of flow from HTML, to request, to PHP’s $_GET array">
            <a:extLst>
              <a:ext uri="{FF2B5EF4-FFF2-40B4-BE49-F238E27FC236}">
                <a16:creationId xmlns:a16="http://schemas.microsoft.com/office/drawing/2014/main" id="{9920F5F0-4CB4-43E8-8BF0-3E58C1A8773D}"/>
              </a:ext>
            </a:extLst>
          </p:cNvPr>
          <p:cNvPicPr>
            <a:picLocks noChangeAspect="1"/>
          </p:cNvPicPr>
          <p:nvPr/>
        </p:nvPicPr>
        <p:blipFill>
          <a:blip r:embed="rId2"/>
          <a:stretch>
            <a:fillRect/>
          </a:stretch>
        </p:blipFill>
        <p:spPr>
          <a:xfrm>
            <a:off x="1737360" y="1096553"/>
            <a:ext cx="5669280" cy="3522047"/>
          </a:xfrm>
          <a:prstGeom prst="rect">
            <a:avLst/>
          </a:prstGeom>
        </p:spPr>
      </p:pic>
    </p:spTree>
    <p:extLst>
      <p:ext uri="{BB962C8B-B14F-4D97-AF65-F5344CB8AC3E}">
        <p14:creationId xmlns:p14="http://schemas.microsoft.com/office/powerpoint/2010/main" val="1521949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83DD-FFE8-4127-8418-FAA656CA95A1}"/>
              </a:ext>
            </a:extLst>
          </p:cNvPr>
          <p:cNvSpPr>
            <a:spLocks noGrp="1"/>
          </p:cNvSpPr>
          <p:nvPr>
            <p:ph type="title"/>
          </p:nvPr>
        </p:nvSpPr>
        <p:spPr/>
        <p:txBody>
          <a:bodyPr/>
          <a:lstStyle/>
          <a:p>
            <a:r>
              <a:rPr lang="en-US" dirty="0"/>
              <a:t>Illustration of flow into $_POST array</a:t>
            </a:r>
            <a:endParaRPr lang="en-CA" dirty="0"/>
          </a:p>
        </p:txBody>
      </p:sp>
      <p:pic>
        <p:nvPicPr>
          <p:cNvPr id="4" name="Picture 3" descr="FIGURE 12.23 Data flow from HTML form through HTTP request to PHP’s $_POST array">
            <a:extLst>
              <a:ext uri="{FF2B5EF4-FFF2-40B4-BE49-F238E27FC236}">
                <a16:creationId xmlns:a16="http://schemas.microsoft.com/office/drawing/2014/main" id="{3B580B15-0044-4EB6-84B3-15C09E2F3E39}"/>
              </a:ext>
            </a:extLst>
          </p:cNvPr>
          <p:cNvPicPr>
            <a:picLocks noChangeAspect="1"/>
          </p:cNvPicPr>
          <p:nvPr/>
        </p:nvPicPr>
        <p:blipFill>
          <a:blip r:embed="rId2"/>
          <a:stretch>
            <a:fillRect/>
          </a:stretch>
        </p:blipFill>
        <p:spPr>
          <a:xfrm>
            <a:off x="1944600" y="995917"/>
            <a:ext cx="5254799" cy="3596578"/>
          </a:xfrm>
          <a:prstGeom prst="rect">
            <a:avLst/>
          </a:prstGeom>
        </p:spPr>
      </p:pic>
    </p:spTree>
    <p:extLst>
      <p:ext uri="{BB962C8B-B14F-4D97-AF65-F5344CB8AC3E}">
        <p14:creationId xmlns:p14="http://schemas.microsoft.com/office/powerpoint/2010/main" val="1357049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1C40-F3E6-4628-A4B4-2A39E929AB25}"/>
              </a:ext>
            </a:extLst>
          </p:cNvPr>
          <p:cNvSpPr>
            <a:spLocks noGrp="1"/>
          </p:cNvSpPr>
          <p:nvPr>
            <p:ph type="title"/>
          </p:nvPr>
        </p:nvSpPr>
        <p:spPr/>
        <p:txBody>
          <a:bodyPr/>
          <a:lstStyle/>
          <a:p>
            <a:r>
              <a:rPr lang="en-US" dirty="0"/>
              <a:t>Determining If Any Data Sent</a:t>
            </a:r>
            <a:endParaRPr lang="en-CA" dirty="0"/>
          </a:p>
        </p:txBody>
      </p:sp>
      <p:sp>
        <p:nvSpPr>
          <p:cNvPr id="3" name="Text Placeholder 2">
            <a:extLst>
              <a:ext uri="{FF2B5EF4-FFF2-40B4-BE49-F238E27FC236}">
                <a16:creationId xmlns:a16="http://schemas.microsoft.com/office/drawing/2014/main" id="{2AF97D8B-5416-438D-B64C-E6E4F09931B6}"/>
              </a:ext>
            </a:extLst>
          </p:cNvPr>
          <p:cNvSpPr>
            <a:spLocks noGrp="1"/>
          </p:cNvSpPr>
          <p:nvPr>
            <p:ph type="body" idx="1"/>
          </p:nvPr>
        </p:nvSpPr>
        <p:spPr>
          <a:xfrm>
            <a:off x="457200" y="1081088"/>
            <a:ext cx="4594859" cy="3532476"/>
          </a:xfrm>
        </p:spPr>
        <p:txBody>
          <a:bodyPr/>
          <a:lstStyle/>
          <a:p>
            <a:pPr marL="114300" indent="0"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&lt;?php</a:t>
            </a:r>
          </a:p>
          <a:p>
            <a:pPr marL="114300" indent="0" defTabSz="360000">
              <a:spcBef>
                <a:spcPts val="500"/>
              </a:spcBef>
              <a:buNone/>
            </a:pPr>
            <a:r>
              <a:rPr lang="en-US" sz="1400" b="0" i="0" u="none" strike="noStrike" baseline="0" dirty="0">
                <a:solidFill>
                  <a:srgbClr val="9A0000"/>
                </a:solidFill>
                <a:latin typeface="Calibri" panose="020F0502020204030204" pitchFamily="34" charset="0"/>
                <a:cs typeface="Calibri" panose="020F0502020204030204" pitchFamily="34" charset="0"/>
              </a:rPr>
              <a:t>if ($_SERVER["REQUEST_METHOD"] == "POST") {</a:t>
            </a:r>
          </a:p>
          <a:p>
            <a:pPr marL="114300" indent="0" defTabSz="360000">
              <a:spcBef>
                <a:spcPts val="500"/>
              </a:spcBef>
              <a:buNone/>
            </a:pPr>
            <a:r>
              <a:rPr lang="en-US" sz="1400" b="0" i="0" u="none" strike="noStrike" baseline="0" dirty="0">
                <a:solidFill>
                  <a:srgbClr val="9A0000"/>
                </a:solidFill>
                <a:latin typeface="Calibri" panose="020F0502020204030204" pitchFamily="34" charset="0"/>
                <a:cs typeface="Calibri" panose="020F0502020204030204" pitchFamily="34" charset="0"/>
              </a:rPr>
              <a:t>	if ( </a:t>
            </a:r>
            <a:r>
              <a:rPr lang="en-US" sz="1400" b="0" i="0" u="none" strike="noStrike" baseline="0" dirty="0" err="1">
                <a:solidFill>
                  <a:srgbClr val="9A0000"/>
                </a:solidFill>
                <a:latin typeface="Calibri" panose="020F0502020204030204" pitchFamily="34" charset="0"/>
                <a:cs typeface="Calibri" panose="020F0502020204030204" pitchFamily="34" charset="0"/>
              </a:rPr>
              <a:t>isset</a:t>
            </a:r>
            <a:r>
              <a:rPr lang="en-US" sz="1400" b="0" i="0" u="none" strike="noStrike" baseline="0" dirty="0">
                <a:solidFill>
                  <a:srgbClr val="9A0000"/>
                </a:solidFill>
                <a:latin typeface="Calibri" panose="020F0502020204030204" pitchFamily="34" charset="0"/>
                <a:cs typeface="Calibri" panose="020F0502020204030204" pitchFamily="34" charset="0"/>
              </a:rPr>
              <a:t>($_POST["</a:t>
            </a:r>
            <a:r>
              <a:rPr lang="en-US" sz="1400" b="0" i="0" u="none" strike="noStrike" baseline="0" dirty="0" err="1">
                <a:solidFill>
                  <a:srgbClr val="9A0000"/>
                </a:solidFill>
                <a:latin typeface="Calibri" panose="020F0502020204030204" pitchFamily="34" charset="0"/>
                <a:cs typeface="Calibri" panose="020F0502020204030204" pitchFamily="34" charset="0"/>
              </a:rPr>
              <a:t>uname</a:t>
            </a:r>
            <a:r>
              <a:rPr lang="en-US" sz="1400" b="0" i="0" u="none" strike="noStrike" baseline="0" dirty="0">
                <a:solidFill>
                  <a:srgbClr val="9A0000"/>
                </a:solidFill>
                <a:latin typeface="Calibri" panose="020F0502020204030204" pitchFamily="34" charset="0"/>
                <a:cs typeface="Calibri" panose="020F0502020204030204" pitchFamily="34" charset="0"/>
              </a:rPr>
              <a:t>"]) &amp;&amp; </a:t>
            </a:r>
            <a:r>
              <a:rPr lang="en-US" sz="1400" b="0" i="0" u="none" strike="noStrike" baseline="0" dirty="0" err="1">
                <a:solidFill>
                  <a:srgbClr val="9A0000"/>
                </a:solidFill>
                <a:latin typeface="Calibri" panose="020F0502020204030204" pitchFamily="34" charset="0"/>
                <a:cs typeface="Calibri" panose="020F0502020204030204" pitchFamily="34" charset="0"/>
              </a:rPr>
              <a:t>isset</a:t>
            </a:r>
            <a:r>
              <a:rPr lang="en-US" sz="1400" b="0" i="0" u="none" strike="noStrike" baseline="0" dirty="0">
                <a:solidFill>
                  <a:srgbClr val="9A0000"/>
                </a:solidFill>
                <a:latin typeface="Calibri" panose="020F0502020204030204" pitchFamily="34" charset="0"/>
                <a:cs typeface="Calibri" panose="020F0502020204030204" pitchFamily="34" charset="0"/>
              </a:rPr>
              <a:t>($_POST["pass"]) ) 	{</a:t>
            </a:r>
          </a:p>
          <a:p>
            <a:pPr marL="114300" indent="0" algn="l" defTabSz="360000">
              <a:spcBef>
                <a:spcPts val="500"/>
              </a:spcBef>
              <a:buNone/>
            </a:pPr>
            <a:r>
              <a:rPr lang="en-CA" sz="1400" b="0" i="1" u="none" strike="noStrike" baseline="0" dirty="0">
                <a:solidFill>
                  <a:srgbClr val="009A9A"/>
                </a:solidFill>
                <a:latin typeface="Calibri" panose="020F0502020204030204" pitchFamily="34" charset="0"/>
                <a:cs typeface="Calibri" panose="020F0502020204030204" pitchFamily="34" charset="0"/>
              </a:rPr>
              <a:t>	// handle the posted data.</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"handling user login now ...";</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 here we could redirect or authenticate ";</a:t>
            </a:r>
          </a:p>
          <a:p>
            <a:pPr marL="114300" indent="0" algn="l" defTabSz="360000">
              <a:spcBef>
                <a:spcPts val="500"/>
              </a:spcBef>
              <a:buNone/>
            </a:pPr>
            <a:r>
              <a:rPr lang="en-US" sz="1400" b="0" i="0" u="none" strike="noStrike" baseline="0" dirty="0">
                <a:solidFill>
                  <a:srgbClr val="000000"/>
                </a:solidFill>
                <a:latin typeface="Calibri" panose="020F0502020204030204" pitchFamily="34" charset="0"/>
                <a:cs typeface="Calibri" panose="020F0502020204030204" pitchFamily="34" charset="0"/>
              </a:rPr>
              <a:t>	echo " and hide login form or something else";</a:t>
            </a:r>
          </a:p>
          <a:p>
            <a:pPr marL="114300" indent="0" algn="l"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360000">
              <a:spcBef>
                <a:spcPts val="500"/>
              </a:spcBef>
              <a:buNone/>
            </a:pPr>
            <a:r>
              <a:rPr lang="en-CA" sz="1400" b="0" i="0" u="none" strike="noStrike" baseline="0" dirty="0">
                <a:solidFill>
                  <a:srgbClr val="000000"/>
                </a:solidFill>
                <a:latin typeface="Calibri" panose="020F0502020204030204" pitchFamily="34" charset="0"/>
                <a:cs typeface="Calibri" panose="020F0502020204030204" pitchFamily="34" charset="0"/>
              </a:rPr>
              <a:t>}</a:t>
            </a:r>
            <a:endParaRPr lang="en-CA" sz="1400" dirty="0">
              <a:latin typeface="Calibri" panose="020F0502020204030204" pitchFamily="34" charset="0"/>
              <a:cs typeface="Calibri" panose="020F0502020204030204" pitchFamily="34" charset="0"/>
            </a:endParaRPr>
          </a:p>
        </p:txBody>
      </p:sp>
      <p:pic>
        <p:nvPicPr>
          <p:cNvPr id="5" name="Picture 4" descr="FIGURE 12.25 Form display and processing by the same PHP page">
            <a:extLst>
              <a:ext uri="{FF2B5EF4-FFF2-40B4-BE49-F238E27FC236}">
                <a16:creationId xmlns:a16="http://schemas.microsoft.com/office/drawing/2014/main" id="{7755E162-6E9F-4F65-B8D4-E22DBB6FC762}"/>
              </a:ext>
            </a:extLst>
          </p:cNvPr>
          <p:cNvPicPr>
            <a:picLocks noChangeAspect="1"/>
          </p:cNvPicPr>
          <p:nvPr/>
        </p:nvPicPr>
        <p:blipFill>
          <a:blip r:embed="rId2"/>
          <a:stretch>
            <a:fillRect/>
          </a:stretch>
        </p:blipFill>
        <p:spPr>
          <a:xfrm>
            <a:off x="5234940" y="1081088"/>
            <a:ext cx="3257550" cy="3511460"/>
          </a:xfrm>
          <a:prstGeom prst="rect">
            <a:avLst/>
          </a:prstGeom>
        </p:spPr>
      </p:pic>
    </p:spTree>
    <p:extLst>
      <p:ext uri="{BB962C8B-B14F-4D97-AF65-F5344CB8AC3E}">
        <p14:creationId xmlns:p14="http://schemas.microsoft.com/office/powerpoint/2010/main" val="2090687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133-A5E3-400C-B663-A2DCB866CB70}"/>
              </a:ext>
            </a:extLst>
          </p:cNvPr>
          <p:cNvSpPr>
            <a:spLocks noGrp="1"/>
          </p:cNvSpPr>
          <p:nvPr>
            <p:ph type="title"/>
          </p:nvPr>
        </p:nvSpPr>
        <p:spPr/>
        <p:txBody>
          <a:bodyPr/>
          <a:lstStyle/>
          <a:p>
            <a:r>
              <a:rPr lang="en-CA" dirty="0"/>
              <a:t>Accessing Form Array Data</a:t>
            </a:r>
          </a:p>
        </p:txBody>
      </p:sp>
      <p:sp>
        <p:nvSpPr>
          <p:cNvPr id="3" name="Text Placeholder 2">
            <a:extLst>
              <a:ext uri="{FF2B5EF4-FFF2-40B4-BE49-F238E27FC236}">
                <a16:creationId xmlns:a16="http://schemas.microsoft.com/office/drawing/2014/main" id="{78FE2A9E-6750-43DF-94E4-0D93174E1A33}"/>
              </a:ext>
            </a:extLst>
          </p:cNvPr>
          <p:cNvSpPr>
            <a:spLocks noGrp="1"/>
          </p:cNvSpPr>
          <p:nvPr>
            <p:ph type="body" idx="1"/>
          </p:nvPr>
        </p:nvSpPr>
        <p:spPr>
          <a:xfrm>
            <a:off x="457200" y="1081088"/>
            <a:ext cx="8275319" cy="1957476"/>
          </a:xfrm>
        </p:spPr>
        <p:txBody>
          <a:bodyPr/>
          <a:lstStyle/>
          <a:p>
            <a:pPr marL="114300" indent="0">
              <a:buNone/>
            </a:pPr>
            <a:r>
              <a:rPr lang="en-US" b="0" i="0" u="none" strike="noStrike" baseline="0" dirty="0">
                <a:latin typeface="+mj-lt"/>
              </a:rPr>
              <a:t>Sometimes in HTML forms, you might have multiple values associated with a single </a:t>
            </a:r>
            <a:r>
              <a:rPr lang="en-CA" b="0" i="0" u="none" strike="noStrike" baseline="0" dirty="0">
                <a:latin typeface="+mj-lt"/>
              </a:rPr>
              <a:t>name. </a:t>
            </a:r>
            <a:r>
              <a:rPr lang="en-US" b="0" i="0" u="none" strike="noStrike" baseline="0" dirty="0">
                <a:latin typeface="+mj-lt"/>
              </a:rPr>
              <a:t>Unfortunately, if the user selects more than one day and submits the form, the $_GET['day'] value in the </a:t>
            </a:r>
            <a:r>
              <a:rPr lang="en-US" b="0" i="0" u="none" strike="noStrike" baseline="0" dirty="0" err="1">
                <a:latin typeface="+mj-lt"/>
              </a:rPr>
              <a:t>superglobal</a:t>
            </a:r>
            <a:r>
              <a:rPr lang="en-US" b="0" i="0" u="none" strike="noStrike" baseline="0" dirty="0">
                <a:latin typeface="+mj-lt"/>
              </a:rPr>
              <a:t> array </a:t>
            </a:r>
            <a:r>
              <a:rPr lang="en-US" b="0" i="1" u="none" strike="noStrike" baseline="0" dirty="0">
                <a:latin typeface="+mj-lt"/>
              </a:rPr>
              <a:t>will only contain the last value from the list </a:t>
            </a:r>
            <a:r>
              <a:rPr lang="en-US" b="0" i="0" u="none" strike="noStrike" baseline="0" dirty="0">
                <a:latin typeface="+mj-lt"/>
              </a:rPr>
              <a:t>that was selected.</a:t>
            </a:r>
          </a:p>
          <a:p>
            <a:pPr marL="114300" indent="0" algn="l">
              <a:buNone/>
            </a:pPr>
            <a:r>
              <a:rPr lang="en-US" b="0" i="0" u="none" strike="noStrike" baseline="0" dirty="0">
                <a:latin typeface="+mj-lt"/>
              </a:rPr>
              <a:t>To overcome this limitation, you must change the HTML in the form. In particular, you will have to change the name attribute for each checkbox from day to </a:t>
            </a:r>
            <a:r>
              <a:rPr lang="en-CA" b="0" i="0" u="none" strike="noStrike" baseline="0" dirty="0">
                <a:latin typeface="+mj-lt"/>
              </a:rPr>
              <a:t>day[]</a:t>
            </a:r>
            <a:endParaRPr lang="en-CA" sz="1400" dirty="0">
              <a:latin typeface="+mj-lt"/>
            </a:endParaRPr>
          </a:p>
        </p:txBody>
      </p:sp>
      <p:sp>
        <p:nvSpPr>
          <p:cNvPr id="4" name="TextBox 3" descr="LISTING 4.2 Embedded styles example">
            <a:extLst>
              <a:ext uri="{FF2B5EF4-FFF2-40B4-BE49-F238E27FC236}">
                <a16:creationId xmlns:a16="http://schemas.microsoft.com/office/drawing/2014/main" id="{35D0CBDE-52E7-40AF-A6F9-E638289940F4}"/>
              </a:ext>
            </a:extLst>
          </p:cNvPr>
          <p:cNvSpPr txBox="1"/>
          <p:nvPr/>
        </p:nvSpPr>
        <p:spPr>
          <a:xfrm>
            <a:off x="1680209" y="3135165"/>
            <a:ext cx="5303521" cy="1170622"/>
          </a:xfrm>
          <a:prstGeom prst="rect">
            <a:avLst/>
          </a:prstGeom>
          <a:solidFill>
            <a:srgbClr val="E6F0F5"/>
          </a:solidFill>
        </p:spPr>
        <p:txBody>
          <a:bodyPr wrap="square" numCol="1" rtlCol="0">
            <a:noAutofit/>
          </a:bodyPr>
          <a:lstStyle/>
          <a:p>
            <a:pPr algn="l"/>
            <a:r>
              <a:rPr lang="en-US" sz="1800" b="0" i="0" u="none" strike="noStrike" baseline="0" dirty="0">
                <a:solidFill>
                  <a:srgbClr val="000000"/>
                </a:solidFill>
                <a:latin typeface="Calibri" panose="020F0502020204030204" pitchFamily="34" charset="0"/>
                <a:cs typeface="Calibri" panose="020F0502020204030204" pitchFamily="34" charset="0"/>
              </a:rPr>
              <a:t>echo "You submitted " . count($_GET['day']) . "values";</a:t>
            </a:r>
          </a:p>
          <a:p>
            <a:pPr algn="l"/>
            <a:r>
              <a:rPr lang="en-US" sz="1800" b="0" i="0" u="none" strike="noStrike" baseline="0" dirty="0">
                <a:solidFill>
                  <a:srgbClr val="000000"/>
                </a:solidFill>
                <a:latin typeface="Calibri" panose="020F0502020204030204" pitchFamily="34" charset="0"/>
                <a:cs typeface="Calibri" panose="020F0502020204030204" pitchFamily="34" charset="0"/>
              </a:rPr>
              <a:t>	foreach </a:t>
            </a:r>
            <a:r>
              <a:rPr lang="en-US" sz="1800" b="0" i="0" u="none" strike="noStrike" baseline="0" dirty="0">
                <a:solidFill>
                  <a:srgbClr val="9A0000"/>
                </a:solidFill>
                <a:latin typeface="Calibri" panose="020F0502020204030204" pitchFamily="34" charset="0"/>
                <a:cs typeface="Calibri" panose="020F0502020204030204" pitchFamily="34" charset="0"/>
              </a:rPr>
              <a:t>($_GET['day'] </a:t>
            </a:r>
            <a:r>
              <a:rPr lang="en-US" sz="1800" b="0" i="0" u="none" strike="noStrike" baseline="0" dirty="0">
                <a:solidFill>
                  <a:srgbClr val="000000"/>
                </a:solidFill>
                <a:latin typeface="Calibri" panose="020F0502020204030204" pitchFamily="34" charset="0"/>
                <a:cs typeface="Calibri" panose="020F0502020204030204" pitchFamily="34" charset="0"/>
              </a:rPr>
              <a:t>as </a:t>
            </a:r>
            <a:r>
              <a:rPr lang="en-US" sz="1800" b="0" i="0" u="none" strike="noStrike" baseline="0" dirty="0">
                <a:solidFill>
                  <a:srgbClr val="9A0000"/>
                </a:solidFill>
                <a:latin typeface="Calibri" panose="020F0502020204030204" pitchFamily="34" charset="0"/>
                <a:cs typeface="Calibri" panose="020F0502020204030204" pitchFamily="34" charset="0"/>
              </a:rPr>
              <a:t>$d</a:t>
            </a:r>
            <a:r>
              <a:rPr lang="en-US" sz="1800" b="0" i="0" u="none" strike="noStrike" baseline="0" dirty="0">
                <a:solidFill>
                  <a:srgbClr val="000000"/>
                </a:solidFill>
                <a:latin typeface="Calibri" panose="020F0502020204030204" pitchFamily="34" charset="0"/>
                <a:cs typeface="Calibri" panose="020F0502020204030204" pitchFamily="34" charset="0"/>
              </a:rPr>
              <a:t>) {</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	echo $d . " &lt;</a:t>
            </a:r>
            <a:r>
              <a:rPr lang="en-CA" sz="1800" b="0" i="0" u="none" strike="noStrike" baseline="0" dirty="0" err="1">
                <a:solidFill>
                  <a:srgbClr val="000000"/>
                </a:solidFill>
                <a:latin typeface="Calibri" panose="020F0502020204030204" pitchFamily="34" charset="0"/>
                <a:cs typeface="Calibri" panose="020F0502020204030204" pitchFamily="34" charset="0"/>
              </a:rPr>
              <a:t>br</a:t>
            </a:r>
            <a:r>
              <a:rPr lang="en-CA" sz="1800" b="0" i="0" u="none" strike="noStrike" baseline="0" dirty="0">
                <a:solidFill>
                  <a:srgbClr val="000000"/>
                </a:solidFill>
                <a:latin typeface="Calibri" panose="020F0502020204030204" pitchFamily="34" charset="0"/>
                <a:cs typeface="Calibri" panose="020F0502020204030204" pitchFamily="34" charset="0"/>
              </a:rPr>
              <a:t>&gt;";</a:t>
            </a:r>
          </a:p>
          <a:p>
            <a:pPr algn="l"/>
            <a:r>
              <a:rPr lang="en-CA" sz="1800" b="0" i="0" u="none" strike="noStrike" baseline="0" dirty="0">
                <a:solidFill>
                  <a:srgbClr val="000000"/>
                </a:solidFill>
                <a:latin typeface="Calibri" panose="020F0502020204030204" pitchFamily="34" charset="0"/>
                <a:cs typeface="Calibri" panose="020F0502020204030204" pitchFamily="34" charset="0"/>
              </a:rPr>
              <a:t>}</a:t>
            </a:r>
            <a:endParaRPr lang="en-CA" sz="10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B7B89D-8321-4611-8505-AAE8BE527C2C}"/>
              </a:ext>
            </a:extLst>
          </p:cNvPr>
          <p:cNvSpPr txBox="1"/>
          <p:nvPr/>
        </p:nvSpPr>
        <p:spPr>
          <a:xfrm>
            <a:off x="1680208" y="4402388"/>
            <a:ext cx="538353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12.34 </a:t>
            </a:r>
            <a:r>
              <a:rPr lang="en-US" b="0" i="0" u="none" strike="noStrike" baseline="0" dirty="0">
                <a:solidFill>
                  <a:srgbClr val="000000"/>
                </a:solidFill>
                <a:latin typeface="Calibri" panose="020F0502020204030204" pitchFamily="34" charset="0"/>
                <a:cs typeface="Calibri" panose="020F0502020204030204" pitchFamily="34" charset="0"/>
              </a:rPr>
              <a:t>PHP code to display an array of checkbox variables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9725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985E-D049-40CF-8E53-4F85449478E7}"/>
              </a:ext>
            </a:extLst>
          </p:cNvPr>
          <p:cNvSpPr>
            <a:spLocks noGrp="1"/>
          </p:cNvSpPr>
          <p:nvPr>
            <p:ph type="title"/>
          </p:nvPr>
        </p:nvSpPr>
        <p:spPr/>
        <p:txBody>
          <a:bodyPr/>
          <a:lstStyle/>
          <a:p>
            <a:r>
              <a:rPr lang="en-US" dirty="0"/>
              <a:t>Using Query Strings in Hyperlinks</a:t>
            </a:r>
            <a:endParaRPr lang="en-CA" dirty="0"/>
          </a:p>
        </p:txBody>
      </p:sp>
      <p:pic>
        <p:nvPicPr>
          <p:cNvPr id="5" name="Picture 4" descr="FIGURE 12.27 Sensible approach to displaying individual items using query strings">
            <a:extLst>
              <a:ext uri="{FF2B5EF4-FFF2-40B4-BE49-F238E27FC236}">
                <a16:creationId xmlns:a16="http://schemas.microsoft.com/office/drawing/2014/main" id="{D9ED34FB-989F-4CB6-873D-F54E57031E2B}"/>
              </a:ext>
            </a:extLst>
          </p:cNvPr>
          <p:cNvPicPr>
            <a:picLocks noChangeAspect="1"/>
          </p:cNvPicPr>
          <p:nvPr/>
        </p:nvPicPr>
        <p:blipFill>
          <a:blip r:embed="rId2"/>
          <a:stretch>
            <a:fillRect/>
          </a:stretch>
        </p:blipFill>
        <p:spPr>
          <a:xfrm>
            <a:off x="1011555" y="1255518"/>
            <a:ext cx="7120890" cy="3160756"/>
          </a:xfrm>
          <a:prstGeom prst="rect">
            <a:avLst/>
          </a:prstGeom>
        </p:spPr>
      </p:pic>
    </p:spTree>
    <p:extLst>
      <p:ext uri="{BB962C8B-B14F-4D97-AF65-F5344CB8AC3E}">
        <p14:creationId xmlns:p14="http://schemas.microsoft.com/office/powerpoint/2010/main" val="1761305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842C-F0B1-46C4-BD18-6DF00C8FAB36}"/>
              </a:ext>
            </a:extLst>
          </p:cNvPr>
          <p:cNvSpPr>
            <a:spLocks noGrp="1"/>
          </p:cNvSpPr>
          <p:nvPr>
            <p:ph type="title"/>
          </p:nvPr>
        </p:nvSpPr>
        <p:spPr/>
        <p:txBody>
          <a:bodyPr/>
          <a:lstStyle/>
          <a:p>
            <a:r>
              <a:rPr lang="en-CA" dirty="0"/>
              <a:t>Sanitizing Query Strings</a:t>
            </a:r>
          </a:p>
        </p:txBody>
      </p:sp>
      <p:sp>
        <p:nvSpPr>
          <p:cNvPr id="3" name="Text Placeholder 2">
            <a:extLst>
              <a:ext uri="{FF2B5EF4-FFF2-40B4-BE49-F238E27FC236}">
                <a16:creationId xmlns:a16="http://schemas.microsoft.com/office/drawing/2014/main" id="{F3CC10DB-6667-4B21-88F4-4C00A795724A}"/>
              </a:ext>
            </a:extLst>
          </p:cNvPr>
          <p:cNvSpPr>
            <a:spLocks noGrp="1"/>
          </p:cNvSpPr>
          <p:nvPr>
            <p:ph type="body" idx="1"/>
          </p:nvPr>
        </p:nvSpPr>
        <p:spPr>
          <a:xfrm>
            <a:off x="457200" y="1081088"/>
            <a:ext cx="8232775" cy="1582102"/>
          </a:xfrm>
        </p:spPr>
        <p:txBody>
          <a:bodyPr/>
          <a:lstStyle/>
          <a:p>
            <a:pPr marL="114300" indent="0" algn="l">
              <a:buNone/>
            </a:pPr>
            <a:r>
              <a:rPr lang="en-US" sz="1800" b="0" i="0" u="none" strike="noStrike" baseline="0" dirty="0">
                <a:latin typeface="+mj-lt"/>
              </a:rPr>
              <a:t>One of the most important things to remember about web development is that you should actively distrust all user input.</a:t>
            </a:r>
          </a:p>
          <a:p>
            <a:pPr marL="114300" indent="0" algn="l">
              <a:buNone/>
            </a:pPr>
            <a:r>
              <a:rPr lang="en-US" sz="1800" b="0" i="0" u="none" strike="noStrike" baseline="0" dirty="0">
                <a:solidFill>
                  <a:srgbClr val="000000"/>
                </a:solidFill>
                <a:latin typeface="+mj-lt"/>
              </a:rPr>
              <a:t>The process of checking user input for incorrect or missing information is </a:t>
            </a:r>
            <a:r>
              <a:rPr lang="en-CA" sz="1800" b="0" i="0" u="none" strike="noStrike" baseline="0" dirty="0">
                <a:solidFill>
                  <a:srgbClr val="000000"/>
                </a:solidFill>
                <a:latin typeface="+mj-lt"/>
              </a:rPr>
              <a:t>sometimes </a:t>
            </a:r>
            <a:r>
              <a:rPr lang="en-US" sz="1800" b="0" i="0" u="none" strike="noStrike" baseline="0" dirty="0">
                <a:solidFill>
                  <a:srgbClr val="000000"/>
                </a:solidFill>
                <a:latin typeface="+mj-lt"/>
              </a:rPr>
              <a:t>referred to as the process of </a:t>
            </a:r>
            <a:r>
              <a:rPr lang="en-US" sz="1800" b="1" i="0" u="none" strike="noStrike" baseline="0" dirty="0">
                <a:solidFill>
                  <a:srgbClr val="009A9A"/>
                </a:solidFill>
                <a:latin typeface="+mj-lt"/>
              </a:rPr>
              <a:t>sanitizing user inputs</a:t>
            </a:r>
            <a:r>
              <a:rPr lang="en-CA" sz="1800" b="0" i="0" u="none" strike="noStrike" baseline="0" dirty="0">
                <a:solidFill>
                  <a:srgbClr val="000000"/>
                </a:solidFill>
                <a:latin typeface="+mj-lt"/>
              </a:rPr>
              <a:t>.</a:t>
            </a:r>
            <a:endParaRPr lang="en-CA" dirty="0">
              <a:latin typeface="+mj-lt"/>
            </a:endParaRPr>
          </a:p>
        </p:txBody>
      </p:sp>
      <p:sp>
        <p:nvSpPr>
          <p:cNvPr id="4" name="TextBox 3" descr="LISTING 4.2 Embedded styles example">
            <a:extLst>
              <a:ext uri="{FF2B5EF4-FFF2-40B4-BE49-F238E27FC236}">
                <a16:creationId xmlns:a16="http://schemas.microsoft.com/office/drawing/2014/main" id="{58BE8010-03FE-4A0E-9FCD-83C248A5AD61}"/>
              </a:ext>
            </a:extLst>
          </p:cNvPr>
          <p:cNvSpPr txBox="1"/>
          <p:nvPr/>
        </p:nvSpPr>
        <p:spPr>
          <a:xfrm>
            <a:off x="1680209" y="2759790"/>
            <a:ext cx="5303521" cy="1766489"/>
          </a:xfrm>
          <a:prstGeom prst="rect">
            <a:avLst/>
          </a:prstGeom>
          <a:solidFill>
            <a:srgbClr val="E6F0F5"/>
          </a:solidFill>
        </p:spPr>
        <p:txBody>
          <a:bodyPr wrap="square" numCol="1" rtlCol="0">
            <a:noAutofit/>
          </a:bodyPr>
          <a:lstStyle/>
          <a:p>
            <a:pPr algn="l"/>
            <a:r>
              <a:rPr lang="en-US" b="0" i="1" u="none" strike="noStrike" baseline="0" dirty="0">
                <a:solidFill>
                  <a:schemeClr val="tx1"/>
                </a:solidFill>
                <a:latin typeface="Calibri" panose="020F0502020204030204" pitchFamily="34" charset="0"/>
                <a:cs typeface="Calibri" panose="020F0502020204030204" pitchFamily="34" charset="0"/>
              </a:rPr>
              <a:t>// This uses a database API ... we will learn about it in Chapter 14</a:t>
            </a:r>
          </a:p>
          <a:p>
            <a:pPr algn="l"/>
            <a:r>
              <a:rPr lang="en-US" b="0" i="0" u="none" strike="noStrike" baseline="0" dirty="0">
                <a:solidFill>
                  <a:schemeClr val="tx1"/>
                </a:solidFill>
                <a:latin typeface="Calibri" panose="020F0502020204030204" pitchFamily="34" charset="0"/>
                <a:cs typeface="Calibri" panose="020F0502020204030204" pitchFamily="34" charset="0"/>
              </a:rPr>
              <a:t>$</a:t>
            </a:r>
            <a:r>
              <a:rPr lang="en-US" b="0" i="0" u="none" strike="noStrike" baseline="0" dirty="0" err="1">
                <a:solidFill>
                  <a:schemeClr val="tx1"/>
                </a:solidFill>
                <a:latin typeface="Calibri" panose="020F0502020204030204" pitchFamily="34" charset="0"/>
                <a:cs typeface="Calibri" panose="020F0502020204030204" pitchFamily="34" charset="0"/>
              </a:rPr>
              <a:t>pid</a:t>
            </a:r>
            <a:r>
              <a:rPr lang="en-US" b="0" i="0" u="none" strike="noStrike" baseline="0" dirty="0">
                <a:solidFill>
                  <a:schemeClr val="tx1"/>
                </a:solidFill>
                <a:latin typeface="Calibri" panose="020F0502020204030204" pitchFamily="34" charset="0"/>
                <a:cs typeface="Calibri" panose="020F0502020204030204" pitchFamily="34" charset="0"/>
              </a:rPr>
              <a:t> = </a:t>
            </a:r>
            <a:r>
              <a:rPr lang="en-US" b="1" i="0" u="none" strike="noStrike" baseline="0" dirty="0" err="1">
                <a:solidFill>
                  <a:schemeClr val="tx1"/>
                </a:solidFill>
                <a:latin typeface="Calibri" panose="020F0502020204030204" pitchFamily="34" charset="0"/>
                <a:cs typeface="Calibri" panose="020F0502020204030204" pitchFamily="34" charset="0"/>
              </a:rPr>
              <a:t>mysqli_real_escape_string</a:t>
            </a:r>
            <a:r>
              <a:rPr lang="en-US" b="0" i="0" u="none" strike="noStrike" baseline="0" dirty="0">
                <a:solidFill>
                  <a:schemeClr val="tx1"/>
                </a:solidFill>
                <a:latin typeface="Calibri" panose="020F0502020204030204" pitchFamily="34" charset="0"/>
                <a:cs typeface="Calibri" panose="020F0502020204030204" pitchFamily="34" charset="0"/>
              </a:rPr>
              <a:t>($link, $_GET['id']);</a:t>
            </a:r>
          </a:p>
          <a:p>
            <a:pPr algn="l"/>
            <a:r>
              <a:rPr lang="en-CA" b="0" i="0" u="none" strike="noStrike" baseline="0" dirty="0">
                <a:solidFill>
                  <a:schemeClr val="tx1"/>
                </a:solidFill>
                <a:latin typeface="Calibri" panose="020F0502020204030204" pitchFamily="34" charset="0"/>
                <a:cs typeface="Calibri" panose="020F0502020204030204" pitchFamily="34" charset="0"/>
              </a:rPr>
              <a:t>if ( </a:t>
            </a:r>
            <a:r>
              <a:rPr lang="en-CA" b="0" i="0" u="none" strike="noStrike" baseline="0" dirty="0" err="1">
                <a:solidFill>
                  <a:schemeClr val="tx1"/>
                </a:solidFill>
                <a:latin typeface="Calibri" panose="020F0502020204030204" pitchFamily="34" charset="0"/>
                <a:cs typeface="Calibri" panose="020F0502020204030204" pitchFamily="34" charset="0"/>
              </a:rPr>
              <a:t>is_int</a:t>
            </a:r>
            <a:r>
              <a:rPr lang="en-CA" b="0" i="0" u="none" strike="noStrike" baseline="0" dirty="0">
                <a:solidFill>
                  <a:schemeClr val="tx1"/>
                </a:solidFill>
                <a:latin typeface="Calibri" panose="020F0502020204030204" pitchFamily="34" charset="0"/>
                <a:cs typeface="Calibri" panose="020F0502020204030204" pitchFamily="34" charset="0"/>
              </a:rPr>
              <a:t>($</a:t>
            </a:r>
            <a:r>
              <a:rPr lang="en-CA" b="0" i="0" u="none" strike="noStrike" baseline="0" dirty="0" err="1">
                <a:solidFill>
                  <a:schemeClr val="tx1"/>
                </a:solidFill>
                <a:latin typeface="Calibri" panose="020F0502020204030204" pitchFamily="34" charset="0"/>
                <a:cs typeface="Calibri" panose="020F0502020204030204" pitchFamily="34" charset="0"/>
              </a:rPr>
              <a:t>pid</a:t>
            </a:r>
            <a:r>
              <a:rPr lang="en-CA" b="0" i="0" u="none" strike="noStrike" baseline="0" dirty="0">
                <a:solidFill>
                  <a:schemeClr val="tx1"/>
                </a:solidFill>
                <a:latin typeface="Calibri" panose="020F0502020204030204" pitchFamily="34" charset="0"/>
                <a:cs typeface="Calibri" panose="020F0502020204030204" pitchFamily="34" charset="0"/>
              </a:rPr>
              <a:t>) ) {</a:t>
            </a:r>
          </a:p>
          <a:p>
            <a:pPr algn="l"/>
            <a:r>
              <a:rPr lang="en-CA" b="0" i="1" u="none" strike="noStrike" baseline="0" dirty="0">
                <a:solidFill>
                  <a:schemeClr val="tx1"/>
                </a:solidFill>
                <a:latin typeface="Calibri" panose="020F0502020204030204" pitchFamily="34" charset="0"/>
                <a:cs typeface="Calibri" panose="020F0502020204030204" pitchFamily="34" charset="0"/>
              </a:rPr>
              <a:t>	// Continue processing as normal</a:t>
            </a:r>
          </a:p>
          <a:p>
            <a:pPr algn="l"/>
            <a:r>
              <a:rPr lang="en-CA" b="0" i="0" u="none" strike="noStrike" baseline="0" dirty="0">
                <a:solidFill>
                  <a:schemeClr val="tx1"/>
                </a:solidFill>
                <a:latin typeface="Calibri" panose="020F0502020204030204" pitchFamily="34" charset="0"/>
                <a:cs typeface="Calibri" panose="020F0502020204030204" pitchFamily="34" charset="0"/>
              </a:rPr>
              <a:t>}</a:t>
            </a:r>
          </a:p>
          <a:p>
            <a:pPr algn="l"/>
            <a:r>
              <a:rPr lang="en-CA" b="0" i="0" u="none" strike="noStrike" baseline="0" dirty="0">
                <a:solidFill>
                  <a:schemeClr val="tx1"/>
                </a:solidFill>
                <a:latin typeface="Calibri" panose="020F0502020204030204" pitchFamily="34" charset="0"/>
                <a:cs typeface="Calibri" panose="020F0502020204030204" pitchFamily="34" charset="0"/>
              </a:rPr>
              <a:t>else {</a:t>
            </a:r>
          </a:p>
          <a:p>
            <a:pPr algn="l"/>
            <a:r>
              <a:rPr lang="en-US" b="0" i="1" u="none" strike="noStrike" baseline="0" dirty="0">
                <a:solidFill>
                  <a:schemeClr val="tx1"/>
                </a:solidFill>
                <a:latin typeface="Calibri" panose="020F0502020204030204" pitchFamily="34" charset="0"/>
                <a:cs typeface="Calibri" panose="020F0502020204030204" pitchFamily="34" charset="0"/>
              </a:rPr>
              <a:t>	// Error detected. Possibly a malicious user</a:t>
            </a:r>
          </a:p>
          <a:p>
            <a:pPr algn="l"/>
            <a:r>
              <a:rPr lang="en-CA" b="0" i="0" u="none" strike="noStrike" baseline="0" dirty="0">
                <a:solidFill>
                  <a:schemeClr val="tx1"/>
                </a:solidFill>
                <a:latin typeface="Calibri" panose="020F0502020204030204" pitchFamily="34" charset="0"/>
                <a:cs typeface="Calibri" panose="020F0502020204030204" pitchFamily="34" charset="0"/>
              </a:rPr>
              <a:t>}</a:t>
            </a:r>
            <a:endParaRPr lang="en-CA" sz="800" b="0" i="0" u="none" strike="noStrike" baseline="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D8405A9-B689-442F-AB1F-F7ADF194DB84}"/>
              </a:ext>
            </a:extLst>
          </p:cNvPr>
          <p:cNvSpPr txBox="1"/>
          <p:nvPr/>
        </p:nvSpPr>
        <p:spPr>
          <a:xfrm>
            <a:off x="1680209" y="4468990"/>
            <a:ext cx="5383531" cy="307777"/>
          </a:xfrm>
          <a:prstGeom prst="rect">
            <a:avLst/>
          </a:prstGeom>
          <a:noFill/>
        </p:spPr>
        <p:txBody>
          <a:bodyPr wrap="square" rtlCol="0">
            <a:spAutoFit/>
          </a:bodyPr>
          <a:lstStyle/>
          <a:p>
            <a:r>
              <a:rPr lang="en-US" b="1" i="0" u="none" strike="noStrike" baseline="0" dirty="0">
                <a:solidFill>
                  <a:srgbClr val="009A9A"/>
                </a:solidFill>
                <a:latin typeface="Calibri" panose="020F0502020204030204" pitchFamily="34" charset="0"/>
                <a:cs typeface="Calibri" panose="020F0502020204030204" pitchFamily="34" charset="0"/>
              </a:rPr>
              <a:t>LISTING 12.35 </a:t>
            </a:r>
            <a:r>
              <a:rPr lang="en-US" b="0" i="0" u="none" strike="noStrike" baseline="0" dirty="0">
                <a:solidFill>
                  <a:srgbClr val="000000"/>
                </a:solidFill>
                <a:latin typeface="Calibri" panose="020F0502020204030204" pitchFamily="34" charset="0"/>
                <a:cs typeface="Calibri" panose="020F0502020204030204" pitchFamily="34" charset="0"/>
              </a:rPr>
              <a:t>Simple sanitization of query string values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836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B75-AAB3-4CE6-9964-A028A774935E}"/>
              </a:ext>
            </a:extLst>
          </p:cNvPr>
          <p:cNvSpPr>
            <a:spLocks noGrp="1"/>
          </p:cNvSpPr>
          <p:nvPr>
            <p:ph type="title"/>
          </p:nvPr>
        </p:nvSpPr>
        <p:spPr/>
        <p:txBody>
          <a:bodyPr/>
          <a:lstStyle/>
          <a:p>
            <a:r>
              <a:rPr lang="en-CA" dirty="0"/>
              <a:t>PHP Language Fundamentals</a:t>
            </a:r>
          </a:p>
        </p:txBody>
      </p:sp>
      <p:sp>
        <p:nvSpPr>
          <p:cNvPr id="3" name="Text Placeholder 2">
            <a:extLst>
              <a:ext uri="{FF2B5EF4-FFF2-40B4-BE49-F238E27FC236}">
                <a16:creationId xmlns:a16="http://schemas.microsoft.com/office/drawing/2014/main" id="{0D95931E-AD02-4E8D-809F-C2387E9ECAB5}"/>
              </a:ext>
            </a:extLst>
          </p:cNvPr>
          <p:cNvSpPr>
            <a:spLocks noGrp="1"/>
          </p:cNvSpPr>
          <p:nvPr>
            <p:ph type="body" idx="1"/>
          </p:nvPr>
        </p:nvSpPr>
        <p:spPr/>
        <p:txBody>
          <a:bodyPr/>
          <a:lstStyle/>
          <a:p>
            <a:pPr marL="114300" indent="0" algn="l">
              <a:buNone/>
            </a:pPr>
            <a:r>
              <a:rPr lang="en-US" sz="1800" b="0" i="0" u="none" strike="noStrike" baseline="0" dirty="0">
                <a:latin typeface="+mj-lt"/>
              </a:rPr>
              <a:t>PHP is a </a:t>
            </a:r>
            <a:r>
              <a:rPr lang="en-CA" sz="1800" b="0" i="0" u="none" strike="noStrike" baseline="0" dirty="0">
                <a:latin typeface="+mj-lt"/>
              </a:rPr>
              <a:t>a dynamically typed language (with optional static typing), and</a:t>
            </a:r>
            <a:r>
              <a:rPr lang="en-US" sz="1800" b="0" i="0" u="none" strike="noStrike" baseline="0" dirty="0">
                <a:latin typeface="+mj-lt"/>
              </a:rPr>
              <a:t> provides classes and functions in a way consistent with other object-oriented languages such as C++, C#, and Java. </a:t>
            </a:r>
          </a:p>
          <a:p>
            <a:pPr marL="114300" indent="0" algn="l">
              <a:buNone/>
            </a:pPr>
            <a:r>
              <a:rPr lang="en-US" sz="1800" b="0" i="0" u="none" strike="noStrike" baseline="0" dirty="0">
                <a:latin typeface="+mj-lt"/>
              </a:rPr>
              <a:t>The syntax for loops, conditionals, and assignment is identical to JavaScript, only differing when you get to functions, classes, and in how you define variables.</a:t>
            </a:r>
            <a:endParaRPr lang="en-CA" dirty="0">
              <a:latin typeface="+mj-lt"/>
            </a:endParaRPr>
          </a:p>
        </p:txBody>
      </p:sp>
    </p:spTree>
    <p:extLst>
      <p:ext uri="{BB962C8B-B14F-4D97-AF65-F5344CB8AC3E}">
        <p14:creationId xmlns:p14="http://schemas.microsoft.com/office/powerpoint/2010/main" val="121340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D3C2-D73D-4F79-BCAF-CF602AD46891}"/>
              </a:ext>
            </a:extLst>
          </p:cNvPr>
          <p:cNvSpPr>
            <a:spLocks noGrp="1"/>
          </p:cNvSpPr>
          <p:nvPr>
            <p:ph type="title"/>
          </p:nvPr>
        </p:nvSpPr>
        <p:spPr/>
        <p:txBody>
          <a:bodyPr/>
          <a:lstStyle/>
          <a:p>
            <a:r>
              <a:rPr lang="en-US" dirty="0"/>
              <a:t>Working with the HTTP Header</a:t>
            </a:r>
            <a:endParaRPr lang="en-CA" dirty="0"/>
          </a:p>
        </p:txBody>
      </p:sp>
      <p:sp>
        <p:nvSpPr>
          <p:cNvPr id="3" name="Text Placeholder 2">
            <a:extLst>
              <a:ext uri="{FF2B5EF4-FFF2-40B4-BE49-F238E27FC236}">
                <a16:creationId xmlns:a16="http://schemas.microsoft.com/office/drawing/2014/main" id="{3626B074-9F0F-475F-8C14-0ACEA3CBBDDA}"/>
              </a:ext>
            </a:extLst>
          </p:cNvPr>
          <p:cNvSpPr>
            <a:spLocks noGrp="1"/>
          </p:cNvSpPr>
          <p:nvPr>
            <p:ph type="body" idx="1"/>
          </p:nvPr>
        </p:nvSpPr>
        <p:spPr/>
        <p:txBody>
          <a:bodyPr/>
          <a:lstStyle/>
          <a:p>
            <a:pPr marL="114300" indent="0" algn="l">
              <a:buNone/>
            </a:pPr>
            <a:r>
              <a:rPr lang="en-US" sz="1800" b="0" i="0" u="none" strike="noStrike" baseline="0" dirty="0">
                <a:latin typeface="+mj-lt"/>
              </a:rPr>
              <a:t>So far in this chapter, PHP has been used to modify the response sent back to the browser. In PHP, echo statements adds content </a:t>
            </a:r>
            <a:r>
              <a:rPr lang="en-US" sz="1800" b="0" i="1" u="none" strike="noStrike" baseline="0" dirty="0">
                <a:latin typeface="+mj-lt"/>
              </a:rPr>
              <a:t>after </a:t>
            </a:r>
            <a:r>
              <a:rPr lang="en-US" sz="1800" b="0" i="0" u="none" strike="noStrike" baseline="0" dirty="0">
                <a:latin typeface="+mj-lt"/>
              </a:rPr>
              <a:t>the HTTP response header. </a:t>
            </a:r>
          </a:p>
          <a:p>
            <a:pPr marL="114300" indent="0" algn="l">
              <a:buNone/>
            </a:pPr>
            <a:r>
              <a:rPr lang="en-US" sz="1800" b="0" i="0" u="none" strike="noStrike" baseline="0" dirty="0">
                <a:latin typeface="+mj-lt"/>
              </a:rPr>
              <a:t>It is possible in PHP to modify the response header using the header() function, but why would we?</a:t>
            </a:r>
          </a:p>
          <a:p>
            <a:r>
              <a:rPr lang="en-CA" sz="1800" i="0" u="none" strike="noStrike" baseline="0" dirty="0">
                <a:solidFill>
                  <a:schemeClr val="tx1"/>
                </a:solidFill>
                <a:latin typeface="+mj-lt"/>
              </a:rPr>
              <a:t>Redirecting Using Location Header</a:t>
            </a:r>
            <a:endParaRPr lang="en-US" sz="1800" dirty="0">
              <a:solidFill>
                <a:schemeClr val="tx1"/>
              </a:solidFill>
              <a:latin typeface="+mj-lt"/>
            </a:endParaRPr>
          </a:p>
          <a:p>
            <a:r>
              <a:rPr lang="en-CA" sz="1800" i="0" u="none" strike="noStrike" baseline="0" dirty="0">
                <a:solidFill>
                  <a:schemeClr val="tx1"/>
                </a:solidFill>
                <a:latin typeface="+mj-lt"/>
              </a:rPr>
              <a:t>Setting the Content-Type Header</a:t>
            </a:r>
            <a:endParaRPr lang="en-CA" dirty="0">
              <a:solidFill>
                <a:schemeClr val="tx1"/>
              </a:solidFill>
              <a:latin typeface="+mj-lt"/>
            </a:endParaRPr>
          </a:p>
        </p:txBody>
      </p:sp>
    </p:spTree>
    <p:extLst>
      <p:ext uri="{BB962C8B-B14F-4D97-AF65-F5344CB8AC3E}">
        <p14:creationId xmlns:p14="http://schemas.microsoft.com/office/powerpoint/2010/main" val="24781587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2581-114B-49D6-9102-741991B5FE2A}"/>
              </a:ext>
            </a:extLst>
          </p:cNvPr>
          <p:cNvSpPr>
            <a:spLocks noGrp="1"/>
          </p:cNvSpPr>
          <p:nvPr>
            <p:ph type="title"/>
          </p:nvPr>
        </p:nvSpPr>
        <p:spPr/>
        <p:txBody>
          <a:bodyPr/>
          <a:lstStyle/>
          <a:p>
            <a:r>
              <a:rPr lang="en-CA" dirty="0"/>
              <a:t>Redirecting Using Location Header</a:t>
            </a:r>
          </a:p>
        </p:txBody>
      </p:sp>
      <p:sp>
        <p:nvSpPr>
          <p:cNvPr id="3" name="Text Placeholder 2">
            <a:extLst>
              <a:ext uri="{FF2B5EF4-FFF2-40B4-BE49-F238E27FC236}">
                <a16:creationId xmlns:a16="http://schemas.microsoft.com/office/drawing/2014/main" id="{A030BFC1-B346-47FA-86F7-4500377C9461}"/>
              </a:ext>
            </a:extLst>
          </p:cNvPr>
          <p:cNvSpPr>
            <a:spLocks noGrp="1"/>
          </p:cNvSpPr>
          <p:nvPr>
            <p:ph type="body" idx="1"/>
          </p:nvPr>
        </p:nvSpPr>
        <p:spPr>
          <a:xfrm>
            <a:off x="457201" y="1081088"/>
            <a:ext cx="4114800" cy="3532476"/>
          </a:xfrm>
        </p:spPr>
        <p:txBody>
          <a:bodyPr/>
          <a:lstStyle/>
          <a:p>
            <a:pPr marL="114300" indent="0" algn="l">
              <a:buNone/>
            </a:pPr>
            <a:r>
              <a:rPr lang="en-US" sz="1800" b="0" i="0" u="none" strike="noStrike" baseline="0" dirty="0">
                <a:latin typeface="+mj-lt"/>
              </a:rPr>
              <a:t>One of the most common uses of this function in PHP is to redirect. For instance, a PHP page might redirect to an error page when an expected </a:t>
            </a:r>
            <a:r>
              <a:rPr lang="en-US" sz="1800" b="0" i="0" u="none" strike="noStrike" baseline="0" dirty="0" err="1">
                <a:latin typeface="+mj-lt"/>
              </a:rPr>
              <a:t>querystring</a:t>
            </a:r>
            <a:r>
              <a:rPr lang="en-US" sz="1800" b="0" i="0" u="none" strike="noStrike" baseline="0" dirty="0">
                <a:latin typeface="+mj-lt"/>
              </a:rPr>
              <a:t> parameter is missing</a:t>
            </a:r>
          </a:p>
          <a:p>
            <a:pPr marL="114300" indent="0" algn="l">
              <a:buNone/>
            </a:pPr>
            <a:r>
              <a:rPr lang="en-CA" b="0" i="0" u="none" strike="noStrike" baseline="0" dirty="0">
                <a:latin typeface="Calibri" panose="020F0502020204030204" pitchFamily="34" charset="0"/>
                <a:cs typeface="Calibri" panose="020F0502020204030204" pitchFamily="34" charset="0"/>
              </a:rPr>
              <a:t>&lt;?php</a:t>
            </a:r>
          </a:p>
          <a:p>
            <a:pPr marL="571500" lvl="1" indent="0">
              <a:buNone/>
            </a:pPr>
            <a:r>
              <a:rPr lang="en-CA" b="0" i="0" u="none" strike="noStrike" baseline="0" dirty="0">
                <a:latin typeface="Calibri" panose="020F0502020204030204" pitchFamily="34" charset="0"/>
                <a:cs typeface="Calibri" panose="020F0502020204030204" pitchFamily="34" charset="0"/>
              </a:rPr>
              <a:t>if (! </a:t>
            </a:r>
            <a:r>
              <a:rPr lang="en-CA" b="0" i="0" u="none" strike="noStrike" baseline="0" dirty="0" err="1">
                <a:latin typeface="Calibri" panose="020F0502020204030204" pitchFamily="34" charset="0"/>
                <a:cs typeface="Calibri" panose="020F0502020204030204" pitchFamily="34" charset="0"/>
              </a:rPr>
              <a:t>isset</a:t>
            </a:r>
            <a:r>
              <a:rPr lang="en-CA" b="0" i="0" u="none" strike="noStrike" baseline="0" dirty="0">
                <a:latin typeface="Calibri" panose="020F0502020204030204" pitchFamily="34" charset="0"/>
                <a:cs typeface="Calibri" panose="020F0502020204030204" pitchFamily="34" charset="0"/>
              </a:rPr>
              <a:t>($_GET['id']) {</a:t>
            </a:r>
          </a:p>
          <a:p>
            <a:pPr marL="571500" lvl="1" indent="0">
              <a:buNone/>
            </a:pPr>
            <a:r>
              <a:rPr lang="en-CA" b="0" i="0" u="none" strike="noStrike" baseline="0" dirty="0">
                <a:latin typeface="Calibri" panose="020F0502020204030204" pitchFamily="34" charset="0"/>
                <a:cs typeface="Calibri" panose="020F0502020204030204" pitchFamily="34" charset="0"/>
              </a:rPr>
              <a:t>	header("Location: </a:t>
            </a:r>
            <a:r>
              <a:rPr lang="en-CA" b="0" i="0" u="none" strike="noStrike" baseline="0" dirty="0" err="1">
                <a:latin typeface="Calibri" panose="020F0502020204030204" pitchFamily="34" charset="0"/>
                <a:cs typeface="Calibri" panose="020F0502020204030204" pitchFamily="34" charset="0"/>
              </a:rPr>
              <a:t>error.php</a:t>
            </a:r>
            <a:r>
              <a:rPr lang="en-CA" b="0" i="0" u="none" strike="noStrike" baseline="0" dirty="0">
                <a:latin typeface="Calibri" panose="020F0502020204030204" pitchFamily="34" charset="0"/>
                <a:cs typeface="Calibri" panose="020F0502020204030204" pitchFamily="34" charset="0"/>
              </a:rPr>
              <a:t>");</a:t>
            </a:r>
          </a:p>
          <a:p>
            <a:pPr marL="571500" lvl="1" indent="0">
              <a:buNone/>
            </a:pPr>
            <a:r>
              <a:rPr lang="en-CA" b="0" i="0" u="none" strike="noStrike" baseline="0" dirty="0">
                <a:latin typeface="Calibri" panose="020F0502020204030204" pitchFamily="34" charset="0"/>
                <a:cs typeface="Calibri" panose="020F0502020204030204" pitchFamily="34" charset="0"/>
              </a:rPr>
              <a:t>}</a:t>
            </a:r>
          </a:p>
          <a:p>
            <a:pPr marL="114300" indent="0">
              <a:buNone/>
            </a:pPr>
            <a:r>
              <a:rPr lang="en-CA" b="0" i="0" u="none" strike="noStrike" baseline="0" dirty="0">
                <a:latin typeface="Calibri" panose="020F0502020204030204" pitchFamily="34" charset="0"/>
                <a:cs typeface="Calibri" panose="020F0502020204030204" pitchFamily="34" charset="0"/>
              </a:rPr>
              <a:t>...?&gt;</a:t>
            </a:r>
            <a:endParaRPr lang="en-CA" sz="1400" dirty="0">
              <a:latin typeface="Calibri" panose="020F0502020204030204" pitchFamily="34" charset="0"/>
              <a:cs typeface="Calibri" panose="020F0502020204030204" pitchFamily="34" charset="0"/>
            </a:endParaRPr>
          </a:p>
        </p:txBody>
      </p:sp>
      <p:pic>
        <p:nvPicPr>
          <p:cNvPr id="5" name="Picture 4" descr="FIGURE 12.28 PHP Redirect using the Location header">
            <a:extLst>
              <a:ext uri="{FF2B5EF4-FFF2-40B4-BE49-F238E27FC236}">
                <a16:creationId xmlns:a16="http://schemas.microsoft.com/office/drawing/2014/main" id="{BF7FAAA7-8DF6-4170-9E54-ADDE2B028467}"/>
              </a:ext>
            </a:extLst>
          </p:cNvPr>
          <p:cNvPicPr>
            <a:picLocks noChangeAspect="1"/>
          </p:cNvPicPr>
          <p:nvPr/>
        </p:nvPicPr>
        <p:blipFill>
          <a:blip r:embed="rId2"/>
          <a:stretch>
            <a:fillRect/>
          </a:stretch>
        </p:blipFill>
        <p:spPr>
          <a:xfrm>
            <a:off x="4812029" y="2267128"/>
            <a:ext cx="3874770" cy="1160395"/>
          </a:xfrm>
          <a:prstGeom prst="rect">
            <a:avLst/>
          </a:prstGeom>
        </p:spPr>
      </p:pic>
    </p:spTree>
    <p:extLst>
      <p:ext uri="{BB962C8B-B14F-4D97-AF65-F5344CB8AC3E}">
        <p14:creationId xmlns:p14="http://schemas.microsoft.com/office/powerpoint/2010/main" val="2685979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E520-6235-4697-8E66-CC158AC5F004}"/>
              </a:ext>
            </a:extLst>
          </p:cNvPr>
          <p:cNvSpPr>
            <a:spLocks noGrp="1"/>
          </p:cNvSpPr>
          <p:nvPr>
            <p:ph type="title"/>
          </p:nvPr>
        </p:nvSpPr>
        <p:spPr/>
        <p:txBody>
          <a:bodyPr/>
          <a:lstStyle/>
          <a:p>
            <a:r>
              <a:rPr lang="en-CA" dirty="0"/>
              <a:t>Setting the Content-Type Header</a:t>
            </a:r>
          </a:p>
        </p:txBody>
      </p:sp>
      <p:sp>
        <p:nvSpPr>
          <p:cNvPr id="3" name="Text Placeholder 2">
            <a:extLst>
              <a:ext uri="{FF2B5EF4-FFF2-40B4-BE49-F238E27FC236}">
                <a16:creationId xmlns:a16="http://schemas.microsoft.com/office/drawing/2014/main" id="{2498E83C-DF28-4E7D-8809-8464B232B98E}"/>
              </a:ext>
            </a:extLst>
          </p:cNvPr>
          <p:cNvSpPr>
            <a:spLocks noGrp="1"/>
          </p:cNvSpPr>
          <p:nvPr>
            <p:ph type="body" idx="1"/>
          </p:nvPr>
        </p:nvSpPr>
        <p:spPr/>
        <p:txBody>
          <a:bodyPr/>
          <a:lstStyle/>
          <a:p>
            <a:pPr marL="114300" indent="0" algn="l">
              <a:buNone/>
            </a:pPr>
            <a:r>
              <a:rPr lang="en-US" sz="1800" b="0" i="0" u="none" strike="noStrike" baseline="0" dirty="0">
                <a:latin typeface="+mj-lt"/>
              </a:rPr>
              <a:t>The Content-Type HTTP header is used to tell the browser what type of content (using a MIME type) it is receiving in the response.</a:t>
            </a:r>
          </a:p>
          <a:p>
            <a:pPr marL="114300" indent="0" algn="l">
              <a:buNone/>
            </a:pPr>
            <a:r>
              <a:rPr lang="en-CA" sz="1800" b="0" i="0" u="none" strike="noStrike" baseline="0" dirty="0">
                <a:latin typeface="+mj-lt"/>
              </a:rPr>
              <a:t>Normally, the PHP environment </a:t>
            </a:r>
            <a:r>
              <a:rPr lang="en-US" sz="1800" b="0" i="0" u="none" strike="noStrike" baseline="0" dirty="0">
                <a:latin typeface="+mj-lt"/>
              </a:rPr>
              <a:t>automatically sets this header to text/html. However,  you might want to change this header value. 2 common examples are:</a:t>
            </a:r>
          </a:p>
          <a:p>
            <a:r>
              <a:rPr lang="en-CA" sz="1800" i="0" u="none" strike="noStrike" baseline="0" dirty="0">
                <a:solidFill>
                  <a:schemeClr val="tx1"/>
                </a:solidFill>
                <a:latin typeface="+mj-lt"/>
              </a:rPr>
              <a:t>Returning JSON Data</a:t>
            </a:r>
          </a:p>
          <a:p>
            <a:r>
              <a:rPr lang="en-CA" sz="1800" dirty="0">
                <a:solidFill>
                  <a:schemeClr val="tx1"/>
                </a:solidFill>
                <a:latin typeface="+mj-lt"/>
              </a:rPr>
              <a:t>Outputting Custom Images</a:t>
            </a:r>
            <a:endParaRPr lang="en-US" sz="1800" i="0" u="none" strike="noStrike" baseline="0" dirty="0">
              <a:solidFill>
                <a:schemeClr val="tx1"/>
              </a:solidFill>
              <a:latin typeface="+mj-lt"/>
            </a:endParaRPr>
          </a:p>
          <a:p>
            <a:pPr marL="114300" indent="0" algn="l">
              <a:buNone/>
            </a:pPr>
            <a:endParaRPr lang="en-CA" dirty="0">
              <a:latin typeface="+mj-lt"/>
            </a:endParaRPr>
          </a:p>
        </p:txBody>
      </p:sp>
    </p:spTree>
    <p:extLst>
      <p:ext uri="{BB962C8B-B14F-4D97-AF65-F5344CB8AC3E}">
        <p14:creationId xmlns:p14="http://schemas.microsoft.com/office/powerpoint/2010/main" val="752821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C0DC-C10C-4F4E-8CF3-2FD3E9BEF637}"/>
              </a:ext>
            </a:extLst>
          </p:cNvPr>
          <p:cNvSpPr>
            <a:spLocks noGrp="1"/>
          </p:cNvSpPr>
          <p:nvPr>
            <p:ph type="title"/>
          </p:nvPr>
        </p:nvSpPr>
        <p:spPr/>
        <p:txBody>
          <a:bodyPr/>
          <a:lstStyle/>
          <a:p>
            <a:r>
              <a:rPr lang="en-CA" dirty="0"/>
              <a:t>Key Terms</a:t>
            </a:r>
          </a:p>
        </p:txBody>
      </p:sp>
      <p:sp>
        <p:nvSpPr>
          <p:cNvPr id="3" name="Text Placeholder 2">
            <a:extLst>
              <a:ext uri="{FF2B5EF4-FFF2-40B4-BE49-F238E27FC236}">
                <a16:creationId xmlns:a16="http://schemas.microsoft.com/office/drawing/2014/main" id="{8230EE4A-8559-4666-970B-3F0F698055E2}"/>
              </a:ext>
            </a:extLst>
          </p:cNvPr>
          <p:cNvSpPr>
            <a:spLocks noGrp="1"/>
          </p:cNvSpPr>
          <p:nvPr>
            <p:ph type="body" idx="1"/>
          </p:nvPr>
        </p:nvSpPr>
        <p:spPr/>
        <p:txBody>
          <a:bodyPr numCol="5"/>
          <a:lstStyle/>
          <a:p>
            <a:pPr marL="114300" indent="0">
              <a:buNone/>
            </a:pPr>
            <a:r>
              <a:rPr lang="en-CA" sz="1400" b="0" i="0" u="none" strike="noStrike" baseline="0" dirty="0">
                <a:latin typeface="+mj-lt"/>
              </a:rPr>
              <a:t>array</a:t>
            </a:r>
          </a:p>
          <a:p>
            <a:pPr marL="114300" indent="0">
              <a:buNone/>
            </a:pPr>
            <a:r>
              <a:rPr lang="en-CA" sz="1400" b="0" i="0" u="none" strike="noStrike" baseline="0" dirty="0">
                <a:latin typeface="+mj-lt"/>
              </a:rPr>
              <a:t>array keys</a:t>
            </a:r>
          </a:p>
          <a:p>
            <a:pPr marL="114300" indent="0">
              <a:buNone/>
            </a:pPr>
            <a:r>
              <a:rPr lang="en-CA" sz="1400" b="0" i="0" u="none" strike="noStrike" baseline="0" dirty="0">
                <a:latin typeface="+mj-lt"/>
              </a:rPr>
              <a:t>array values</a:t>
            </a:r>
          </a:p>
          <a:p>
            <a:pPr marL="114300" indent="0">
              <a:buNone/>
            </a:pPr>
            <a:r>
              <a:rPr lang="en-CA" sz="1400" b="0" i="0" u="none" strike="noStrike" baseline="0" dirty="0">
                <a:latin typeface="+mj-lt"/>
              </a:rPr>
              <a:t>associative arrays</a:t>
            </a:r>
          </a:p>
          <a:p>
            <a:pPr marL="114300" indent="0">
              <a:buNone/>
            </a:pPr>
            <a:r>
              <a:rPr lang="en-CA" sz="1400" b="0" i="0" u="none" strike="noStrike" baseline="0" dirty="0">
                <a:latin typeface="+mj-lt"/>
              </a:rPr>
              <a:t>branch</a:t>
            </a:r>
          </a:p>
          <a:p>
            <a:pPr marL="114300" indent="0">
              <a:buNone/>
            </a:pPr>
            <a:r>
              <a:rPr lang="en-CA" sz="1400" b="0" i="0" u="none" strike="noStrike" baseline="0" dirty="0">
                <a:latin typeface="+mj-lt"/>
              </a:rPr>
              <a:t>built-in function</a:t>
            </a:r>
          </a:p>
          <a:p>
            <a:pPr marL="114300" indent="0">
              <a:buNone/>
            </a:pPr>
            <a:r>
              <a:rPr lang="en-CA" sz="1400" b="0" i="0" u="none" strike="noStrike" baseline="0" dirty="0">
                <a:latin typeface="+mj-lt"/>
              </a:rPr>
              <a:t>classes</a:t>
            </a:r>
          </a:p>
          <a:p>
            <a:pPr marL="114300" indent="0">
              <a:buNone/>
            </a:pPr>
            <a:r>
              <a:rPr lang="en-CA" sz="1400" b="0" i="0" u="none" strike="noStrike" baseline="0" dirty="0">
                <a:latin typeface="+mj-lt"/>
              </a:rPr>
              <a:t>Common Gateway</a:t>
            </a:r>
          </a:p>
          <a:p>
            <a:pPr marL="114300" indent="0">
              <a:buNone/>
            </a:pPr>
            <a:r>
              <a:rPr lang="en-CA" sz="1400" b="0" i="0" u="none" strike="noStrike" baseline="0" dirty="0">
                <a:latin typeface="+mj-lt"/>
              </a:rPr>
              <a:t>Interface (CGI)</a:t>
            </a:r>
          </a:p>
          <a:p>
            <a:pPr marL="114300" indent="0">
              <a:buNone/>
            </a:pPr>
            <a:r>
              <a:rPr lang="en-CA" sz="1400" b="0" i="0" u="none" strike="noStrike" baseline="0" dirty="0">
                <a:latin typeface="+mj-lt"/>
              </a:rPr>
              <a:t>concatenation</a:t>
            </a:r>
          </a:p>
          <a:p>
            <a:pPr marL="114300" indent="0">
              <a:buNone/>
            </a:pPr>
            <a:r>
              <a:rPr lang="en-CA" sz="1400" b="0" i="0" u="none" strike="noStrike" baseline="0" dirty="0">
                <a:latin typeface="+mj-lt"/>
              </a:rPr>
              <a:t>constant</a:t>
            </a:r>
          </a:p>
          <a:p>
            <a:pPr marL="114300" indent="0">
              <a:buNone/>
            </a:pPr>
            <a:r>
              <a:rPr lang="en-CA" sz="1400" b="0" i="0" u="none" strike="noStrike" baseline="0" dirty="0">
                <a:latin typeface="+mj-lt"/>
              </a:rPr>
              <a:t>constructors</a:t>
            </a:r>
          </a:p>
          <a:p>
            <a:pPr marL="114300" indent="0">
              <a:buNone/>
            </a:pPr>
            <a:r>
              <a:rPr lang="en-CA" sz="1400" b="0" i="0" u="none" strike="noStrike" baseline="0" dirty="0">
                <a:latin typeface="+mj-lt"/>
              </a:rPr>
              <a:t>data types</a:t>
            </a:r>
          </a:p>
          <a:p>
            <a:pPr marL="114300" indent="0">
              <a:buNone/>
            </a:pPr>
            <a:r>
              <a:rPr lang="en-CA" sz="1400" b="0" i="0" u="none" strike="noStrike" baseline="0" dirty="0">
                <a:latin typeface="+mj-lt"/>
              </a:rPr>
              <a:t>dynamically typed</a:t>
            </a:r>
          </a:p>
          <a:p>
            <a:pPr marL="114300" indent="0">
              <a:buNone/>
            </a:pPr>
            <a:r>
              <a:rPr lang="en-CA" sz="1400" b="0" i="0" u="none" strike="noStrike" baseline="0" dirty="0">
                <a:latin typeface="+mj-lt"/>
              </a:rPr>
              <a:t>function</a:t>
            </a:r>
          </a:p>
          <a:p>
            <a:pPr marL="114300" indent="0">
              <a:buNone/>
            </a:pPr>
            <a:r>
              <a:rPr lang="en-CA" sz="1400" b="0" i="0" u="none" strike="noStrike" baseline="0" dirty="0">
                <a:latin typeface="+mj-lt"/>
              </a:rPr>
              <a:t>function scope</a:t>
            </a:r>
          </a:p>
          <a:p>
            <a:pPr marL="114300" indent="0">
              <a:buNone/>
            </a:pPr>
            <a:r>
              <a:rPr lang="en-CA" sz="1400" b="0" i="0" u="none" strike="noStrike" baseline="0" dirty="0">
                <a:latin typeface="+mj-lt"/>
              </a:rPr>
              <a:t>global scope</a:t>
            </a:r>
          </a:p>
          <a:p>
            <a:pPr marL="114300" indent="0">
              <a:buNone/>
            </a:pPr>
            <a:r>
              <a:rPr lang="en-CA" sz="1400" b="0" i="0" u="none" strike="noStrike" baseline="0" dirty="0">
                <a:latin typeface="+mj-lt"/>
              </a:rPr>
              <a:t>inheritance</a:t>
            </a:r>
          </a:p>
          <a:p>
            <a:pPr marL="114300" indent="0">
              <a:buNone/>
            </a:pPr>
            <a:r>
              <a:rPr lang="en-CA" sz="1400" b="0" i="0" u="none" strike="noStrike" baseline="0" dirty="0">
                <a:latin typeface="+mj-lt"/>
              </a:rPr>
              <a:t>instance</a:t>
            </a:r>
          </a:p>
          <a:p>
            <a:pPr marL="114300" indent="0">
              <a:buNone/>
            </a:pPr>
            <a:r>
              <a:rPr lang="en-CA" sz="1400" b="0" i="0" u="none" strike="noStrike" baseline="0" dirty="0">
                <a:latin typeface="+mj-lt"/>
              </a:rPr>
              <a:t>instantiate</a:t>
            </a:r>
          </a:p>
          <a:p>
            <a:pPr marL="114300" indent="0">
              <a:buNone/>
            </a:pPr>
            <a:r>
              <a:rPr lang="en-CA" sz="1400" b="0" i="0" u="none" strike="noStrike" baseline="0" dirty="0">
                <a:latin typeface="+mj-lt"/>
              </a:rPr>
              <a:t>local repository</a:t>
            </a:r>
          </a:p>
          <a:p>
            <a:pPr marL="114300" indent="0">
              <a:buNone/>
            </a:pPr>
            <a:r>
              <a:rPr lang="en-CA" sz="1400" b="0" i="0" u="none" strike="noStrike" baseline="0" dirty="0">
                <a:latin typeface="+mj-lt"/>
              </a:rPr>
              <a:t>loosely typed</a:t>
            </a:r>
          </a:p>
          <a:p>
            <a:pPr marL="114300" indent="0">
              <a:buNone/>
            </a:pPr>
            <a:r>
              <a:rPr lang="en-CA" sz="1400" b="0" i="0" u="none" strike="noStrike" baseline="0" dirty="0">
                <a:latin typeface="+mj-lt"/>
              </a:rPr>
              <a:t>magic methods</a:t>
            </a:r>
          </a:p>
          <a:p>
            <a:pPr marL="114300" indent="0">
              <a:buNone/>
            </a:pPr>
            <a:r>
              <a:rPr lang="en-CA" sz="1400" b="0" i="0" u="none" strike="noStrike" baseline="0" dirty="0">
                <a:latin typeface="+mj-lt"/>
              </a:rPr>
              <a:t>methods</a:t>
            </a:r>
          </a:p>
          <a:p>
            <a:pPr marL="114300" indent="0">
              <a:buNone/>
            </a:pPr>
            <a:r>
              <a:rPr lang="en-CA" sz="1400" b="0" i="0" u="none" strike="noStrike" baseline="0" dirty="0">
                <a:latin typeface="+mj-lt"/>
              </a:rPr>
              <a:t>naming conventions</a:t>
            </a:r>
          </a:p>
          <a:p>
            <a:pPr marL="114300" indent="0">
              <a:buNone/>
            </a:pPr>
            <a:r>
              <a:rPr lang="en-CA" sz="1400" b="0" i="0" u="none" strike="noStrike" baseline="0" dirty="0">
                <a:latin typeface="+mj-lt"/>
              </a:rPr>
              <a:t>one-way hash</a:t>
            </a:r>
          </a:p>
          <a:p>
            <a:pPr marL="114300" indent="0">
              <a:buNone/>
            </a:pPr>
            <a:r>
              <a:rPr lang="en-CA" sz="1400" b="0" i="0" u="none" strike="noStrike" baseline="0" dirty="0">
                <a:latin typeface="+mj-lt"/>
              </a:rPr>
              <a:t>parameter default values</a:t>
            </a:r>
          </a:p>
          <a:p>
            <a:pPr marL="114300" indent="0">
              <a:buNone/>
            </a:pPr>
            <a:r>
              <a:rPr lang="en-CA" sz="1400" b="0" i="0" u="none" strike="noStrike" baseline="0" dirty="0">
                <a:latin typeface="+mj-lt"/>
              </a:rPr>
              <a:t>parameters</a:t>
            </a:r>
          </a:p>
          <a:p>
            <a:pPr marL="114300" indent="0">
              <a:buNone/>
            </a:pPr>
            <a:r>
              <a:rPr lang="en-CA" sz="1400" b="0" i="0" u="none" strike="noStrike" baseline="0" dirty="0">
                <a:latin typeface="+mj-lt"/>
              </a:rPr>
              <a:t>passed by reference</a:t>
            </a:r>
          </a:p>
          <a:p>
            <a:pPr marL="114300" indent="0">
              <a:buNone/>
            </a:pPr>
            <a:r>
              <a:rPr lang="en-CA" sz="1400" b="0" i="0" u="none" strike="noStrike" baseline="0" dirty="0">
                <a:latin typeface="+mj-lt"/>
              </a:rPr>
              <a:t>passed by value</a:t>
            </a:r>
          </a:p>
          <a:p>
            <a:pPr marL="114300" indent="0">
              <a:buNone/>
            </a:pPr>
            <a:r>
              <a:rPr lang="en-CA" sz="1400" b="0" i="0" u="none" strike="noStrike" baseline="0" dirty="0">
                <a:latin typeface="+mj-lt"/>
              </a:rPr>
              <a:t>properties</a:t>
            </a:r>
          </a:p>
          <a:p>
            <a:pPr marL="114300" indent="0">
              <a:buNone/>
            </a:pPr>
            <a:r>
              <a:rPr lang="en-CA" sz="1400" b="0" i="0" u="none" strike="noStrike" baseline="0" dirty="0">
                <a:latin typeface="+mj-lt"/>
              </a:rPr>
              <a:t>remote repository</a:t>
            </a:r>
          </a:p>
          <a:p>
            <a:pPr marL="114300" indent="0">
              <a:buNone/>
            </a:pPr>
            <a:r>
              <a:rPr lang="en-CA" sz="1400" b="0" i="0" u="none" strike="noStrike" baseline="0" dirty="0">
                <a:latin typeface="+mj-lt"/>
              </a:rPr>
              <a:t>return-type declarations</a:t>
            </a:r>
          </a:p>
          <a:p>
            <a:pPr marL="114300" indent="0">
              <a:buNone/>
            </a:pPr>
            <a:r>
              <a:rPr lang="en-CA" sz="1400" b="0" i="0" u="none" strike="noStrike" baseline="0" dirty="0">
                <a:latin typeface="+mj-lt"/>
              </a:rPr>
              <a:t>sanitizing user inputs</a:t>
            </a:r>
          </a:p>
          <a:p>
            <a:pPr marL="114300" indent="0">
              <a:buNone/>
            </a:pPr>
            <a:r>
              <a:rPr lang="en-CA" sz="1400" b="0" i="0" u="none" strike="noStrike" baseline="0" dirty="0">
                <a:latin typeface="+mj-lt"/>
              </a:rPr>
              <a:t>server-side includes (SSI)</a:t>
            </a:r>
          </a:p>
          <a:p>
            <a:pPr marL="114300" indent="0">
              <a:buNone/>
            </a:pPr>
            <a:r>
              <a:rPr lang="en-CA" sz="1400" b="0" i="0" u="none" strike="noStrike" baseline="0" dirty="0">
                <a:latin typeface="+mj-lt"/>
              </a:rPr>
              <a:t>subclass</a:t>
            </a:r>
          </a:p>
          <a:p>
            <a:pPr marL="114300" indent="0">
              <a:buNone/>
            </a:pPr>
            <a:r>
              <a:rPr lang="en-CA" sz="1400" b="0" i="0" u="none" strike="noStrike" baseline="0" dirty="0">
                <a:latin typeface="+mj-lt"/>
              </a:rPr>
              <a:t>superclass</a:t>
            </a:r>
          </a:p>
          <a:p>
            <a:pPr marL="114300" indent="0">
              <a:buNone/>
            </a:pPr>
            <a:r>
              <a:rPr lang="en-CA" sz="1400" b="0" i="0" u="none" strike="noStrike" baseline="0" dirty="0" err="1">
                <a:latin typeface="+mj-lt"/>
              </a:rPr>
              <a:t>superglobal</a:t>
            </a:r>
            <a:r>
              <a:rPr lang="en-CA" sz="1400" b="0" i="0" u="none" strike="noStrike" baseline="0" dirty="0">
                <a:latin typeface="+mj-lt"/>
              </a:rPr>
              <a:t> arrays</a:t>
            </a:r>
          </a:p>
          <a:p>
            <a:pPr marL="114300" indent="0">
              <a:buNone/>
            </a:pPr>
            <a:r>
              <a:rPr lang="en-CA" sz="1400" b="0" i="0" u="none" strike="noStrike" baseline="0" dirty="0">
                <a:latin typeface="+mj-lt"/>
              </a:rPr>
              <a:t>user-defined function</a:t>
            </a:r>
          </a:p>
          <a:p>
            <a:pPr marL="114300" indent="0">
              <a:buNone/>
            </a:pPr>
            <a:r>
              <a:rPr lang="en-CA" sz="1400" b="0" i="0" u="none" strike="noStrike" baseline="0" dirty="0">
                <a:latin typeface="+mj-lt"/>
              </a:rPr>
              <a:t>visibility</a:t>
            </a:r>
            <a:endParaRPr lang="en-CA" sz="1200" dirty="0">
              <a:latin typeface="+mj-lt"/>
            </a:endParaRPr>
          </a:p>
        </p:txBody>
      </p:sp>
    </p:spTree>
    <p:extLst>
      <p:ext uri="{BB962C8B-B14F-4D97-AF65-F5344CB8AC3E}">
        <p14:creationId xmlns:p14="http://schemas.microsoft.com/office/powerpoint/2010/main" val="1614031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Copyright</a:t>
            </a:r>
            <a:endParaRPr dirty="0"/>
          </a:p>
        </p:txBody>
      </p:sp>
      <p:pic>
        <p:nvPicPr>
          <p:cNvPr id="358" name="Google Shape;358;p57" descr="Warning"/>
          <p:cNvPicPr preferRelativeResize="0"/>
          <p:nvPr/>
        </p:nvPicPr>
        <p:blipFill rotWithShape="1">
          <a:blip r:embed="rId3">
            <a:alphaModFix/>
          </a:blip>
          <a:srcRect/>
          <a:stretch/>
        </p:blipFill>
        <p:spPr>
          <a:xfrm>
            <a:off x="246184" y="1738019"/>
            <a:ext cx="1277815" cy="1075519"/>
          </a:xfrm>
          <a:prstGeom prst="rect">
            <a:avLst/>
          </a:prstGeom>
          <a:noFill/>
          <a:ln>
            <a:noFill/>
          </a:ln>
        </p:spPr>
      </p:pic>
      <p:sp>
        <p:nvSpPr>
          <p:cNvPr id="359" name="Google Shape;359;p57"/>
          <p:cNvSpPr txBox="1">
            <a:spLocks noGrp="1"/>
          </p:cNvSpPr>
          <p:nvPr>
            <p:ph type="body" idx="4294967295"/>
          </p:nvPr>
        </p:nvSpPr>
        <p:spPr>
          <a:xfrm>
            <a:off x="1606050" y="1389171"/>
            <a:ext cx="6858000" cy="3108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82875" tIns="182875" rIns="182875" bIns="182875" anchor="ctr" anchorCtr="0">
            <a:noAutofit/>
          </a:bodyPr>
          <a:lstStyle/>
          <a:p>
            <a:pPr marL="101600" lvl="0" indent="0" algn="l" rtl="0">
              <a:lnSpc>
                <a:spcPct val="100000"/>
              </a:lnSpc>
              <a:spcBef>
                <a:spcPts val="0"/>
              </a:spcBef>
              <a:spcAft>
                <a:spcPts val="0"/>
              </a:spcAft>
              <a:buSzPts val="1600"/>
              <a:buNone/>
            </a:pPr>
            <a:r>
              <a:rPr lang="en" b="1" dirty="0">
                <a:solidFill>
                  <a:schemeClr val="dk1"/>
                </a:solidFill>
                <a:latin typeface="Arial"/>
                <a:ea typeface="Arial"/>
                <a:cs typeface="Arial"/>
                <a:sym typeface="Arial"/>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CB75-AAB3-4CE6-9964-A028A774935E}"/>
              </a:ext>
            </a:extLst>
          </p:cNvPr>
          <p:cNvSpPr>
            <a:spLocks noGrp="1"/>
          </p:cNvSpPr>
          <p:nvPr>
            <p:ph type="title"/>
          </p:nvPr>
        </p:nvSpPr>
        <p:spPr>
          <a:xfrm>
            <a:off x="455612" y="204059"/>
            <a:ext cx="8229600" cy="822959"/>
          </a:xfrm>
        </p:spPr>
        <p:txBody>
          <a:bodyPr/>
          <a:lstStyle/>
          <a:p>
            <a:r>
              <a:rPr lang="en-CA" dirty="0"/>
              <a:t>PHP Tags and comments</a:t>
            </a:r>
          </a:p>
        </p:txBody>
      </p:sp>
      <p:sp>
        <p:nvSpPr>
          <p:cNvPr id="3" name="Text Placeholder 2">
            <a:extLst>
              <a:ext uri="{FF2B5EF4-FFF2-40B4-BE49-F238E27FC236}">
                <a16:creationId xmlns:a16="http://schemas.microsoft.com/office/drawing/2014/main" id="{0D95931E-AD02-4E8D-809F-C2387E9ECAB5}"/>
              </a:ext>
            </a:extLst>
          </p:cNvPr>
          <p:cNvSpPr>
            <a:spLocks noGrp="1"/>
          </p:cNvSpPr>
          <p:nvPr>
            <p:ph type="body" idx="1"/>
          </p:nvPr>
        </p:nvSpPr>
        <p:spPr>
          <a:xfrm>
            <a:off x="455612" y="1123619"/>
            <a:ext cx="8232775" cy="3532476"/>
          </a:xfrm>
        </p:spPr>
        <p:txBody>
          <a:bodyPr/>
          <a:lstStyle/>
          <a:p>
            <a:pPr marL="114300" indent="0" algn="l">
              <a:buNone/>
            </a:pPr>
            <a:r>
              <a:rPr lang="en-US" sz="1800" b="0" i="0" u="none" strike="noStrike" baseline="0" dirty="0">
                <a:solidFill>
                  <a:srgbClr val="000000"/>
                </a:solidFill>
                <a:latin typeface="+mj-lt"/>
              </a:rPr>
              <a:t>PHP code can be embedded directly within an HTML file. However, instead of having an </a:t>
            </a:r>
            <a:r>
              <a:rPr lang="en-US" sz="1800" b="1" i="0" u="none" strike="noStrike" baseline="0" dirty="0">
                <a:solidFill>
                  <a:srgbClr val="003333"/>
                </a:solidFill>
                <a:latin typeface="+mj-lt"/>
              </a:rPr>
              <a:t>.html </a:t>
            </a:r>
            <a:r>
              <a:rPr lang="en-US" sz="1800" b="0" i="0" u="none" strike="noStrike" baseline="0" dirty="0">
                <a:solidFill>
                  <a:srgbClr val="000000"/>
                </a:solidFill>
                <a:latin typeface="+mj-lt"/>
              </a:rPr>
              <a:t>extension, a PHP file will usually have the extension </a:t>
            </a:r>
            <a:r>
              <a:rPr lang="en-US" sz="1800" b="1" i="0" u="none" strike="noStrike" baseline="0" dirty="0">
                <a:solidFill>
                  <a:srgbClr val="003333"/>
                </a:solidFill>
                <a:latin typeface="+mj-lt"/>
              </a:rPr>
              <a:t>.php</a:t>
            </a:r>
            <a:r>
              <a:rPr lang="en-US" sz="1800" b="0" i="0" u="none" strike="noStrike" baseline="0" dirty="0">
                <a:solidFill>
                  <a:srgbClr val="000000"/>
                </a:solidFill>
                <a:latin typeface="+mj-lt"/>
              </a:rPr>
              <a:t>.</a:t>
            </a:r>
          </a:p>
          <a:p>
            <a:pPr marL="114300" indent="0" algn="l">
              <a:buNone/>
            </a:pPr>
            <a:r>
              <a:rPr lang="en-US" sz="1800" b="0" i="0" u="none" strike="noStrike" baseline="0" dirty="0">
                <a:latin typeface="+mj-lt"/>
              </a:rPr>
              <a:t>Code must be contained within an opening </a:t>
            </a:r>
            <a:r>
              <a:rPr lang="en-US" sz="1800" b="1" i="0" u="none" strike="noStrike" baseline="0" dirty="0">
                <a:latin typeface="+mj-lt"/>
              </a:rPr>
              <a:t>&lt;?php </a:t>
            </a:r>
            <a:r>
              <a:rPr lang="en-US" sz="1800" b="0" i="0" u="none" strike="noStrike" baseline="0" dirty="0">
                <a:latin typeface="+mj-lt"/>
              </a:rPr>
              <a:t>tag and a matching </a:t>
            </a:r>
            <a:r>
              <a:rPr lang="en-CA" sz="1800" b="0" i="0" u="none" strike="noStrike" baseline="0" dirty="0">
                <a:latin typeface="+mj-lt"/>
              </a:rPr>
              <a:t>closing </a:t>
            </a:r>
            <a:r>
              <a:rPr lang="en-CA" sz="1800" b="1" i="0" u="none" strike="noStrike" baseline="0" dirty="0">
                <a:latin typeface="+mj-lt"/>
              </a:rPr>
              <a:t>?&gt;</a:t>
            </a:r>
            <a:r>
              <a:rPr lang="en-CA" sz="1800" b="0" i="0" u="none" strike="noStrike" baseline="0" dirty="0">
                <a:latin typeface="+mj-lt"/>
              </a:rPr>
              <a:t> tag. </a:t>
            </a:r>
            <a:r>
              <a:rPr lang="en-CA" sz="1800" dirty="0">
                <a:latin typeface="+mj-lt"/>
              </a:rPr>
              <a:t>C</a:t>
            </a:r>
            <a:r>
              <a:rPr lang="en-CA" sz="1800" b="0" i="0" u="none" strike="noStrike" baseline="0" dirty="0">
                <a:latin typeface="+mj-lt"/>
              </a:rPr>
              <a:t>ode</a:t>
            </a:r>
            <a:r>
              <a:rPr lang="en-CA" sz="1800" dirty="0">
                <a:latin typeface="+mj-lt"/>
              </a:rPr>
              <a:t> </a:t>
            </a:r>
            <a:r>
              <a:rPr lang="en-US" sz="1800" b="0" i="0" u="none" strike="noStrike" baseline="0" dirty="0">
                <a:latin typeface="+mj-lt"/>
              </a:rPr>
              <a:t>within the &lt;?php and the ?&gt; tags is interpreted and executed, while any code outside the tags is echoed directly out to the client.</a:t>
            </a:r>
          </a:p>
          <a:p>
            <a:pPr marL="114300" indent="0" algn="l">
              <a:buNone/>
            </a:pPr>
            <a:r>
              <a:rPr lang="en-US" sz="1800" dirty="0">
                <a:latin typeface="+mj-lt"/>
              </a:rPr>
              <a:t>It is v</a:t>
            </a:r>
            <a:r>
              <a:rPr lang="en-US" sz="1800" b="0" i="0" u="none" strike="noStrike" baseline="0" dirty="0">
                <a:latin typeface="+mj-lt"/>
              </a:rPr>
              <a:t>ery common practice (especially when first learning PHP) for a PHP file to have HTML markup and PHP programming logic </a:t>
            </a:r>
            <a:r>
              <a:rPr lang="en-CA" sz="1800" b="0" i="0" u="none" strike="noStrike" baseline="0" dirty="0">
                <a:latin typeface="+mj-lt"/>
              </a:rPr>
              <a:t>woven together.</a:t>
            </a:r>
          </a:p>
          <a:p>
            <a:pPr marL="114300" indent="0" algn="l">
              <a:buNone/>
            </a:pPr>
            <a:r>
              <a:rPr lang="en-CA" sz="1800" b="0" i="0" u="none" strike="noStrike" baseline="0" dirty="0">
                <a:latin typeface="+mj-lt"/>
              </a:rPr>
              <a:t>PHP uses the </a:t>
            </a:r>
            <a:r>
              <a:rPr lang="en-US" sz="1800" b="0" i="0" u="none" strike="noStrike" baseline="0" dirty="0">
                <a:latin typeface="+mj-lt"/>
              </a:rPr>
              <a:t>same commenting mechanisms as JavaScript, namely multi-line block comments using /* */ or end-of-line comments using //</a:t>
            </a:r>
            <a:endParaRPr lang="en-CA" dirty="0">
              <a:latin typeface="+mj-lt"/>
            </a:endParaRPr>
          </a:p>
        </p:txBody>
      </p:sp>
    </p:spTree>
    <p:extLst>
      <p:ext uri="{BB962C8B-B14F-4D97-AF65-F5344CB8AC3E}">
        <p14:creationId xmlns:p14="http://schemas.microsoft.com/office/powerpoint/2010/main" val="24003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D862-3CCD-4AE2-B8F2-48E9F0FBCEAE}"/>
              </a:ext>
            </a:extLst>
          </p:cNvPr>
          <p:cNvSpPr>
            <a:spLocks noGrp="1"/>
          </p:cNvSpPr>
          <p:nvPr>
            <p:ph type="title"/>
          </p:nvPr>
        </p:nvSpPr>
        <p:spPr/>
        <p:txBody>
          <a:bodyPr/>
          <a:lstStyle/>
          <a:p>
            <a:r>
              <a:rPr lang="en-CA" dirty="0"/>
              <a:t>PHP Tag Example</a:t>
            </a:r>
          </a:p>
        </p:txBody>
      </p:sp>
      <p:sp>
        <p:nvSpPr>
          <p:cNvPr id="4" name="TextBox 3" descr="LISTING 4.2 Embedded styles example">
            <a:extLst>
              <a:ext uri="{FF2B5EF4-FFF2-40B4-BE49-F238E27FC236}">
                <a16:creationId xmlns:a16="http://schemas.microsoft.com/office/drawing/2014/main" id="{2CE24D59-FA92-4FA6-BC8D-887826959F49}"/>
              </a:ext>
            </a:extLst>
          </p:cNvPr>
          <p:cNvSpPr txBox="1"/>
          <p:nvPr/>
        </p:nvSpPr>
        <p:spPr>
          <a:xfrm>
            <a:off x="457200" y="984487"/>
            <a:ext cx="4114800" cy="3488361"/>
          </a:xfrm>
          <a:prstGeom prst="rect">
            <a:avLst/>
          </a:prstGeom>
          <a:solidFill>
            <a:srgbClr val="E6F0F5"/>
          </a:solidFill>
        </p:spPr>
        <p:txBody>
          <a:bodyPr wrap="square" numCol="1" rtlCol="0">
            <a:noAutofit/>
          </a:bodyPr>
          <a:lstStyle/>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&lt;?php</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	$user = "Randy";</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&lt;!DOCTYPE html&gt;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&lt;html&gt;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&lt;body&gt;</a:t>
            </a:r>
          </a:p>
          <a:p>
            <a:pPr algn="l" defTabSz="360000"/>
            <a:r>
              <a:rPr lang="pt-BR" b="0" i="0" u="none" strike="noStrike" baseline="0" dirty="0">
                <a:solidFill>
                  <a:srgbClr val="000000"/>
                </a:solidFill>
                <a:latin typeface="Calibri" panose="020F0502020204030204" pitchFamily="34" charset="0"/>
                <a:cs typeface="Calibri" panose="020F0502020204030204" pitchFamily="34" charset="0"/>
              </a:rPr>
              <a:t>	&lt;h1&gt;Welcome </a:t>
            </a:r>
            <a:r>
              <a:rPr lang="pt-BR" b="0" i="0" u="none" strike="noStrike" baseline="0" dirty="0">
                <a:solidFill>
                  <a:srgbClr val="9A0000"/>
                </a:solidFill>
                <a:latin typeface="Calibri" panose="020F0502020204030204" pitchFamily="34" charset="0"/>
                <a:cs typeface="Calibri" panose="020F0502020204030204" pitchFamily="34" charset="0"/>
              </a:rPr>
              <a:t>&lt;?php echo $user; ?&gt;</a:t>
            </a:r>
            <a:r>
              <a:rPr lang="pt-BR" b="0" i="0" u="none" strike="noStrike" baseline="0" dirty="0">
                <a:solidFill>
                  <a:srgbClr val="000000"/>
                </a:solidFill>
                <a:latin typeface="Calibri" panose="020F0502020204030204" pitchFamily="34" charset="0"/>
                <a:cs typeface="Calibri" panose="020F0502020204030204" pitchFamily="34" charset="0"/>
              </a:rPr>
              <a:t>&lt;/h1&gt;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	&lt;p&gt;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The server time is</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&lt;?php</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echo "&lt;strong&gt;";</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echo date("H:i:s");</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echo "&lt;/strong&gt;";</a:t>
            </a:r>
          </a:p>
          <a:p>
            <a:pPr algn="l" defTabSz="360000"/>
            <a:r>
              <a:rPr lang="en-CA" b="0" i="0" u="none" strike="noStrike" baseline="0" dirty="0">
                <a:solidFill>
                  <a:srgbClr val="9A0000"/>
                </a:solidFill>
                <a:latin typeface="Calibri" panose="020F0502020204030204" pitchFamily="34" charset="0"/>
                <a:cs typeface="Calibri" panose="020F0502020204030204" pitchFamily="34" charset="0"/>
              </a:rPr>
              <a:t>?&gt;</a:t>
            </a:r>
          </a:p>
          <a:p>
            <a:pPr algn="l" defTabSz="360000"/>
            <a:r>
              <a:rPr lang="en-CA" b="0" i="0" u="none" strike="noStrike" baseline="0" dirty="0">
                <a:solidFill>
                  <a:srgbClr val="000000"/>
                </a:solidFill>
                <a:latin typeface="Calibri" panose="020F0502020204030204" pitchFamily="34" charset="0"/>
                <a:cs typeface="Calibri" panose="020F0502020204030204" pitchFamily="34" charset="0"/>
              </a:rPr>
              <a:t>&lt;/p&gt;&lt;/body&gt;&lt;/html&gt;</a:t>
            </a:r>
            <a:endParaRPr lang="en-CA" sz="900" b="0" i="0" u="none" strike="noStrike" baseline="0"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9336AE0-84FF-442E-9037-C169AF4E468F}"/>
              </a:ext>
            </a:extLst>
          </p:cNvPr>
          <p:cNvSpPr txBox="1"/>
          <p:nvPr/>
        </p:nvSpPr>
        <p:spPr>
          <a:xfrm>
            <a:off x="457200" y="4472848"/>
            <a:ext cx="4114800" cy="276999"/>
          </a:xfrm>
          <a:prstGeom prst="rect">
            <a:avLst/>
          </a:prstGeom>
          <a:noFill/>
        </p:spPr>
        <p:txBody>
          <a:bodyPr wrap="square" rtlCol="0">
            <a:spAutoFit/>
          </a:bodyPr>
          <a:lstStyle/>
          <a:p>
            <a:r>
              <a:rPr lang="en-US" sz="1200" b="1" i="0" u="none" strike="noStrike" baseline="0" dirty="0">
                <a:solidFill>
                  <a:srgbClr val="009A9A"/>
                </a:solidFill>
                <a:latin typeface="+mj-lt"/>
              </a:rPr>
              <a:t>LISTING 12.1 </a:t>
            </a:r>
            <a:r>
              <a:rPr lang="en-US" sz="1200" b="0" i="0" u="none" strike="noStrike" baseline="0" dirty="0">
                <a:solidFill>
                  <a:srgbClr val="000000"/>
                </a:solidFill>
                <a:latin typeface="+mj-lt"/>
              </a:rPr>
              <a:t>Php Tags</a:t>
            </a:r>
            <a:endParaRPr lang="en-CA" sz="1200" dirty="0">
              <a:latin typeface="+mj-lt"/>
            </a:endParaRPr>
          </a:p>
        </p:txBody>
      </p:sp>
      <p:sp>
        <p:nvSpPr>
          <p:cNvPr id="8" name="TextBox 7" descr="LISTING 4.2 Embedded styles example">
            <a:extLst>
              <a:ext uri="{FF2B5EF4-FFF2-40B4-BE49-F238E27FC236}">
                <a16:creationId xmlns:a16="http://schemas.microsoft.com/office/drawing/2014/main" id="{94A7D41F-4576-4731-B1B7-7E467D9DA4E2}"/>
              </a:ext>
            </a:extLst>
          </p:cNvPr>
          <p:cNvSpPr txBox="1"/>
          <p:nvPr/>
        </p:nvSpPr>
        <p:spPr>
          <a:xfrm>
            <a:off x="5266063" y="984486"/>
            <a:ext cx="3573137" cy="2045153"/>
          </a:xfrm>
          <a:prstGeom prst="rect">
            <a:avLst/>
          </a:prstGeom>
          <a:solidFill>
            <a:srgbClr val="E6F0F5"/>
          </a:solidFill>
        </p:spPr>
        <p:txBody>
          <a:bodyPr wrap="square" numCol="1" rtlCol="0">
            <a:noAutofit/>
          </a:bodyPr>
          <a:lstStyle/>
          <a:p>
            <a:pPr algn="l"/>
            <a:r>
              <a:rPr lang="en-CA" b="0" i="0" u="none" strike="noStrike" baseline="0" dirty="0">
                <a:latin typeface="Calibri" panose="020F0502020204030204" pitchFamily="34" charset="0"/>
                <a:cs typeface="Calibri" panose="020F0502020204030204" pitchFamily="34" charset="0"/>
              </a:rPr>
              <a:t>&lt;!DOCTYPE html&gt;</a:t>
            </a:r>
          </a:p>
          <a:p>
            <a:pPr algn="l"/>
            <a:r>
              <a:rPr lang="en-CA" b="0" i="0" u="none" strike="noStrike" baseline="0" dirty="0">
                <a:latin typeface="Calibri" panose="020F0502020204030204" pitchFamily="34" charset="0"/>
                <a:cs typeface="Calibri" panose="020F0502020204030204" pitchFamily="34" charset="0"/>
              </a:rPr>
              <a:t>&lt;html&gt;</a:t>
            </a:r>
          </a:p>
          <a:p>
            <a:pPr algn="l"/>
            <a:r>
              <a:rPr lang="en-CA" b="0" i="0" u="none" strike="noStrike" baseline="0" dirty="0">
                <a:latin typeface="Calibri" panose="020F0502020204030204" pitchFamily="34" charset="0"/>
                <a:cs typeface="Calibri" panose="020F0502020204030204" pitchFamily="34" charset="0"/>
              </a:rPr>
              <a:t>&lt;body&gt;</a:t>
            </a:r>
          </a:p>
          <a:p>
            <a:pPr algn="l"/>
            <a:r>
              <a:rPr lang="en-CA" b="0" i="0" u="none" strike="noStrike" baseline="0" dirty="0">
                <a:latin typeface="Calibri" panose="020F0502020204030204" pitchFamily="34" charset="0"/>
                <a:cs typeface="Calibri" panose="020F0502020204030204" pitchFamily="34" charset="0"/>
              </a:rPr>
              <a:t>&lt;h1&gt;Welcome Randy&lt;/h1&gt;</a:t>
            </a:r>
          </a:p>
          <a:p>
            <a:pPr algn="l"/>
            <a:r>
              <a:rPr lang="en-CA" b="0" i="0" u="none" strike="noStrike" baseline="0" dirty="0">
                <a:latin typeface="Calibri" panose="020F0502020204030204" pitchFamily="34" charset="0"/>
                <a:cs typeface="Calibri" panose="020F0502020204030204" pitchFamily="34" charset="0"/>
              </a:rPr>
              <a:t>&lt;p&gt;</a:t>
            </a:r>
          </a:p>
          <a:p>
            <a:pPr algn="l"/>
            <a:r>
              <a:rPr lang="en-US" b="0" i="0" u="none" strike="noStrike" baseline="0" dirty="0">
                <a:latin typeface="Calibri" panose="020F0502020204030204" pitchFamily="34" charset="0"/>
                <a:cs typeface="Calibri" panose="020F0502020204030204" pitchFamily="34" charset="0"/>
              </a:rPr>
              <a:t>The server time is &lt;strong&gt;02:59:09&lt;/strong&gt;</a:t>
            </a:r>
          </a:p>
          <a:p>
            <a:pPr algn="l"/>
            <a:r>
              <a:rPr lang="en-CA" b="0" i="0" u="none" strike="noStrike" baseline="0" dirty="0">
                <a:latin typeface="Calibri" panose="020F0502020204030204" pitchFamily="34" charset="0"/>
                <a:cs typeface="Calibri" panose="020F0502020204030204" pitchFamily="34" charset="0"/>
              </a:rPr>
              <a:t>&lt;/p&gt;</a:t>
            </a:r>
          </a:p>
          <a:p>
            <a:pPr algn="l"/>
            <a:r>
              <a:rPr lang="en-CA" b="0" i="0" u="none" strike="noStrike" baseline="0" dirty="0">
                <a:latin typeface="Calibri" panose="020F0502020204030204" pitchFamily="34" charset="0"/>
                <a:cs typeface="Calibri" panose="020F0502020204030204" pitchFamily="34" charset="0"/>
              </a:rPr>
              <a:t>&lt;/body&gt;</a:t>
            </a:r>
          </a:p>
          <a:p>
            <a:pPr algn="l"/>
            <a:r>
              <a:rPr lang="en-CA" b="0" i="0" u="none" strike="noStrike" baseline="0" dirty="0">
                <a:latin typeface="Calibri" panose="020F0502020204030204" pitchFamily="34" charset="0"/>
                <a:cs typeface="Calibri" panose="020F0502020204030204" pitchFamily="34" charset="0"/>
              </a:rPr>
              <a:t>&lt;/html&gt;</a:t>
            </a:r>
            <a:endParaRPr lang="en-CA" sz="700" b="0" i="0" u="none" strike="noStrike" baseline="0" dirty="0">
              <a:solidFill>
                <a:srgbClr val="0000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13F44B4-FD22-46B5-9E8D-EB7A2B3D31B7}"/>
              </a:ext>
            </a:extLst>
          </p:cNvPr>
          <p:cNvSpPr txBox="1"/>
          <p:nvPr/>
        </p:nvSpPr>
        <p:spPr>
          <a:xfrm>
            <a:off x="5266063" y="3047333"/>
            <a:ext cx="3573137" cy="461665"/>
          </a:xfrm>
          <a:prstGeom prst="rect">
            <a:avLst/>
          </a:prstGeom>
          <a:noFill/>
        </p:spPr>
        <p:txBody>
          <a:bodyPr wrap="square" rtlCol="0">
            <a:spAutoFit/>
          </a:bodyPr>
          <a:lstStyle/>
          <a:p>
            <a:r>
              <a:rPr lang="en-US" sz="1200" b="1" i="0" u="none" strike="noStrike" baseline="0" dirty="0">
                <a:solidFill>
                  <a:srgbClr val="009A9A"/>
                </a:solidFill>
                <a:latin typeface="+mj-lt"/>
              </a:rPr>
              <a:t>LISTING 12.2 </a:t>
            </a:r>
            <a:r>
              <a:rPr lang="en-US" sz="1200" b="0" i="0" u="none" strike="noStrike" baseline="0" dirty="0">
                <a:solidFill>
                  <a:srgbClr val="000000"/>
                </a:solidFill>
                <a:latin typeface="+mj-lt"/>
              </a:rPr>
              <a:t>Output (HTML) from PHP script in Listing 12.1</a:t>
            </a:r>
            <a:endParaRPr lang="en-CA" sz="1200" dirty="0">
              <a:latin typeface="+mj-lt"/>
            </a:endParaRPr>
          </a:p>
        </p:txBody>
      </p:sp>
      <p:sp>
        <p:nvSpPr>
          <p:cNvPr id="10" name="Arrow: Right 9">
            <a:extLst>
              <a:ext uri="{FF2B5EF4-FFF2-40B4-BE49-F238E27FC236}">
                <a16:creationId xmlns:a16="http://schemas.microsoft.com/office/drawing/2014/main" id="{CBAA82A7-78DD-491D-8DC3-166489E10CDA}"/>
              </a:ext>
              <a:ext uri="{C183D7F6-B498-43B3-948B-1728B52AA6E4}">
                <adec:decorative xmlns:adec="http://schemas.microsoft.com/office/drawing/2017/decorative" val="1"/>
              </a:ext>
            </a:extLst>
          </p:cNvPr>
          <p:cNvSpPr/>
          <p:nvPr/>
        </p:nvSpPr>
        <p:spPr>
          <a:xfrm>
            <a:off x="4715219" y="2007062"/>
            <a:ext cx="407624" cy="564688"/>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79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A749-7E6E-4516-89AA-F13A8706B54B}"/>
              </a:ext>
            </a:extLst>
          </p:cNvPr>
          <p:cNvSpPr>
            <a:spLocks noGrp="1"/>
          </p:cNvSpPr>
          <p:nvPr>
            <p:ph type="title"/>
          </p:nvPr>
        </p:nvSpPr>
        <p:spPr/>
        <p:txBody>
          <a:bodyPr/>
          <a:lstStyle/>
          <a:p>
            <a:r>
              <a:rPr lang="en-CA" dirty="0"/>
              <a:t>Variables and Data Types</a:t>
            </a:r>
          </a:p>
        </p:txBody>
      </p:sp>
      <p:sp>
        <p:nvSpPr>
          <p:cNvPr id="3" name="Text Placeholder 2">
            <a:extLst>
              <a:ext uri="{FF2B5EF4-FFF2-40B4-BE49-F238E27FC236}">
                <a16:creationId xmlns:a16="http://schemas.microsoft.com/office/drawing/2014/main" id="{384768F0-74EC-4B5D-A249-2B7AB5F90C4B}"/>
              </a:ext>
            </a:extLst>
          </p:cNvPr>
          <p:cNvSpPr>
            <a:spLocks noGrp="1"/>
          </p:cNvSpPr>
          <p:nvPr>
            <p:ph type="body" idx="1"/>
          </p:nvPr>
        </p:nvSpPr>
        <p:spPr>
          <a:xfrm>
            <a:off x="457201" y="1081088"/>
            <a:ext cx="4114800" cy="3532476"/>
          </a:xfrm>
        </p:spPr>
        <p:txBody>
          <a:bodyPr/>
          <a:lstStyle/>
          <a:p>
            <a:pPr marL="114300" indent="0" algn="l">
              <a:buNone/>
            </a:pPr>
            <a:r>
              <a:rPr lang="en-US" sz="1800" b="0" i="0" u="none" strike="noStrike" baseline="0" dirty="0">
                <a:solidFill>
                  <a:srgbClr val="000000"/>
                </a:solidFill>
                <a:latin typeface="+mj-lt"/>
              </a:rPr>
              <a:t>Variables in PHP are </a:t>
            </a:r>
            <a:r>
              <a:rPr lang="en-US" sz="1800" b="1" i="0" u="none" strike="noStrike" baseline="0" dirty="0">
                <a:solidFill>
                  <a:srgbClr val="009A9A"/>
                </a:solidFill>
                <a:latin typeface="+mj-lt"/>
              </a:rPr>
              <a:t>dynamically typed</a:t>
            </a:r>
            <a:r>
              <a:rPr lang="en-US" sz="1800" b="0" i="0" u="none" strike="noStrike" baseline="0" dirty="0">
                <a:solidFill>
                  <a:srgbClr val="000000"/>
                </a:solidFill>
                <a:latin typeface="+mj-lt"/>
              </a:rPr>
              <a:t>. The PHP engine makes a best guess as to the intended type based on what it is being assigned. </a:t>
            </a:r>
          </a:p>
          <a:p>
            <a:pPr marL="114300" indent="0" algn="l">
              <a:buNone/>
            </a:pPr>
            <a:r>
              <a:rPr lang="en-US" sz="1800" b="0" i="0" u="none" strike="noStrike" baseline="0" dirty="0">
                <a:solidFill>
                  <a:srgbClr val="000000"/>
                </a:solidFill>
                <a:latin typeface="+mj-lt"/>
              </a:rPr>
              <a:t>Variables are also </a:t>
            </a:r>
            <a:r>
              <a:rPr lang="en-US" sz="1800" b="1" i="0" u="none" strike="noStrike" baseline="0" dirty="0">
                <a:solidFill>
                  <a:srgbClr val="009A9A"/>
                </a:solidFill>
                <a:latin typeface="+mj-lt"/>
              </a:rPr>
              <a:t>loosely typed </a:t>
            </a:r>
            <a:r>
              <a:rPr lang="en-US" sz="1800" b="0" i="0" u="none" strike="noStrike" baseline="0" dirty="0">
                <a:solidFill>
                  <a:srgbClr val="000000"/>
                </a:solidFill>
                <a:latin typeface="+mj-lt"/>
              </a:rPr>
              <a:t>in that a variable can be assigned different data types over time.</a:t>
            </a:r>
            <a:endParaRPr lang="en-CA" dirty="0">
              <a:latin typeface="+mj-lt"/>
            </a:endParaRPr>
          </a:p>
        </p:txBody>
      </p:sp>
      <p:sp>
        <p:nvSpPr>
          <p:cNvPr id="4" name="Text Placeholder 2">
            <a:extLst>
              <a:ext uri="{FF2B5EF4-FFF2-40B4-BE49-F238E27FC236}">
                <a16:creationId xmlns:a16="http://schemas.microsoft.com/office/drawing/2014/main" id="{B267C6F0-8CA2-44E8-91A1-7BBD6B4DC085}"/>
              </a:ext>
            </a:extLst>
          </p:cNvPr>
          <p:cNvSpPr txBox="1">
            <a:spLocks/>
          </p:cNvSpPr>
          <p:nvPr/>
        </p:nvSpPr>
        <p:spPr>
          <a:xfrm>
            <a:off x="4571999" y="1059934"/>
            <a:ext cx="4114800" cy="3532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5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2pPr>
            <a:lvl3pPr marL="1371600" marR="0" lvl="2" indent="-342900" algn="l" rtl="0">
              <a:lnSpc>
                <a:spcPct val="100000"/>
              </a:lnSpc>
              <a:spcBef>
                <a:spcPts val="600"/>
              </a:spcBef>
              <a:spcAft>
                <a:spcPts val="0"/>
              </a:spcAft>
              <a:buClr>
                <a:srgbClr val="007FA3"/>
              </a:buClr>
              <a:buSzPts val="1800"/>
              <a:buFont typeface="Noto Sans Symbols"/>
              <a:buChar char="▪"/>
              <a:defRPr sz="1600" b="0" i="0" u="none" strike="noStrike" cap="none">
                <a:solidFill>
                  <a:schemeClr val="dk1"/>
                </a:solidFill>
                <a:latin typeface="Arial"/>
                <a:ea typeface="Arial"/>
                <a:cs typeface="Arial"/>
                <a:sym typeface="Arial"/>
              </a:defRPr>
            </a:lvl3pPr>
            <a:lvl4pPr marL="1828800" marR="0" lvl="3"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4pPr>
            <a:lvl5pPr marL="2286000" marR="0" lvl="4" indent="-342900" algn="l" rtl="0">
              <a:lnSpc>
                <a:spcPct val="100000"/>
              </a:lnSpc>
              <a:spcBef>
                <a:spcPts val="6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6pPr>
            <a:lvl7pPr marL="3200400" marR="0" lvl="6"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7pPr>
            <a:lvl8pPr marL="3657600" marR="0" lvl="7"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8pPr>
            <a:lvl9pPr marL="4114800" marR="0" lvl="8" indent="-342900" algn="l" rtl="0">
              <a:lnSpc>
                <a:spcPct val="100000"/>
              </a:lnSpc>
              <a:spcBef>
                <a:spcPts val="300"/>
              </a:spcBef>
              <a:spcAft>
                <a:spcPts val="0"/>
              </a:spcAft>
              <a:buClr>
                <a:srgbClr val="007FA3"/>
              </a:buClr>
              <a:buSzPts val="1800"/>
              <a:buFont typeface="Arial"/>
              <a:buChar char="•"/>
              <a:defRPr sz="1600" b="0" i="0" u="none" strike="noStrike" cap="none">
                <a:solidFill>
                  <a:schemeClr val="dk1"/>
                </a:solidFill>
                <a:latin typeface="Arial"/>
                <a:ea typeface="Arial"/>
                <a:cs typeface="Arial"/>
                <a:sym typeface="Arial"/>
              </a:defRPr>
            </a:lvl9pPr>
          </a:lstStyle>
          <a:p>
            <a:pPr algn="l"/>
            <a:r>
              <a:rPr lang="en-US" sz="1800" b="1" i="0" u="none" strike="noStrike" baseline="0" dirty="0">
                <a:latin typeface="+mj-lt"/>
              </a:rPr>
              <a:t>Boolean </a:t>
            </a:r>
            <a:r>
              <a:rPr lang="en-US" sz="1800" b="0" i="0" u="none" strike="noStrike" baseline="0" dirty="0">
                <a:latin typeface="+mj-lt"/>
              </a:rPr>
              <a:t>A logical true or false value</a:t>
            </a:r>
          </a:p>
          <a:p>
            <a:pPr algn="l"/>
            <a:r>
              <a:rPr lang="en-CA" sz="1800" b="1" i="0" u="none" strike="noStrike" baseline="0" dirty="0">
                <a:latin typeface="+mj-lt"/>
              </a:rPr>
              <a:t>Integer </a:t>
            </a:r>
            <a:r>
              <a:rPr lang="en-CA" sz="1800" b="0" i="0" u="none" strike="noStrike" baseline="0" dirty="0">
                <a:latin typeface="+mj-lt"/>
              </a:rPr>
              <a:t>Whole numbers</a:t>
            </a:r>
          </a:p>
          <a:p>
            <a:pPr algn="l"/>
            <a:r>
              <a:rPr lang="en-CA" sz="1800" b="1" i="0" u="none" strike="noStrike" baseline="0" dirty="0">
                <a:latin typeface="+mj-lt"/>
              </a:rPr>
              <a:t>Float </a:t>
            </a:r>
            <a:r>
              <a:rPr lang="en-CA" sz="1800" b="0" i="0" u="none" strike="noStrike" baseline="0" dirty="0">
                <a:latin typeface="+mj-lt"/>
              </a:rPr>
              <a:t>Decimal numbers</a:t>
            </a:r>
          </a:p>
          <a:p>
            <a:pPr algn="l"/>
            <a:r>
              <a:rPr lang="en-CA" sz="1800" b="1" i="0" u="none" strike="noStrike" baseline="0" dirty="0">
                <a:latin typeface="+mj-lt"/>
              </a:rPr>
              <a:t>String </a:t>
            </a:r>
            <a:r>
              <a:rPr lang="en-CA" sz="1800" b="0" i="0" u="none" strike="noStrike" baseline="0" dirty="0">
                <a:latin typeface="+mj-lt"/>
              </a:rPr>
              <a:t>Letters</a:t>
            </a:r>
          </a:p>
          <a:p>
            <a:pPr algn="l"/>
            <a:r>
              <a:rPr lang="en-US" sz="1800" b="1" i="0" u="none" strike="noStrike" baseline="0" dirty="0">
                <a:latin typeface="+mj-lt"/>
              </a:rPr>
              <a:t>Array </a:t>
            </a:r>
            <a:r>
              <a:rPr lang="en-US" sz="1800" b="0" i="0" u="none" strike="noStrike" baseline="0" dirty="0">
                <a:latin typeface="+mj-lt"/>
              </a:rPr>
              <a:t>A collection of data of any type (covered in the next chapter)</a:t>
            </a:r>
          </a:p>
          <a:p>
            <a:pPr algn="l"/>
            <a:r>
              <a:rPr lang="en-CA" sz="1800" b="1" i="0" u="none" strike="noStrike" baseline="0" dirty="0">
                <a:latin typeface="+mj-lt"/>
              </a:rPr>
              <a:t>Object </a:t>
            </a:r>
            <a:r>
              <a:rPr lang="en-CA" sz="1800" b="0" i="0" u="none" strike="noStrike" baseline="0" dirty="0">
                <a:latin typeface="+mj-lt"/>
              </a:rPr>
              <a:t>Instances of classes</a:t>
            </a:r>
            <a:endParaRPr lang="en-CA" dirty="0">
              <a:latin typeface="+mj-lt"/>
            </a:endParaRPr>
          </a:p>
        </p:txBody>
      </p:sp>
    </p:spTree>
    <p:extLst>
      <p:ext uri="{BB962C8B-B14F-4D97-AF65-F5344CB8AC3E}">
        <p14:creationId xmlns:p14="http://schemas.microsoft.com/office/powerpoint/2010/main" val="1483300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16369</TotalTime>
  <Words>5471</Words>
  <Application>Microsoft Macintosh PowerPoint</Application>
  <PresentationFormat>On-screen Show (16:9)</PresentationFormat>
  <Paragraphs>591</Paragraphs>
  <Slides>64</Slides>
  <Notes>3</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64</vt:i4>
      </vt:variant>
    </vt:vector>
  </HeadingPairs>
  <TitlesOfParts>
    <vt:vector size="75" baseType="lpstr">
      <vt:lpstr>Arial</vt:lpstr>
      <vt:lpstr>Arial Black</vt:lpstr>
      <vt:lpstr>Calibri</vt:lpstr>
      <vt:lpstr>CourierPSPro-Regular</vt:lpstr>
      <vt:lpstr>Noto Sans Symbols</vt:lpstr>
      <vt:lpstr>SabonLTPro-Roman</vt:lpstr>
      <vt:lpstr>Times New Roman</vt:lpstr>
      <vt:lpstr>Verdana</vt:lpstr>
      <vt:lpstr>Simple Light</vt:lpstr>
      <vt:lpstr>USHE</vt:lpstr>
      <vt:lpstr>USHE_slide options</vt:lpstr>
      <vt:lpstr>PowerPoint Presentation</vt:lpstr>
      <vt:lpstr>In this chapter you will learn . . .</vt:lpstr>
      <vt:lpstr>Front End versus Back End</vt:lpstr>
      <vt:lpstr>Common Server-Side Technologies</vt:lpstr>
      <vt:lpstr>Running PHP locally</vt:lpstr>
      <vt:lpstr>PHP Language Fundamentals</vt:lpstr>
      <vt:lpstr>PHP Tags and comments</vt:lpstr>
      <vt:lpstr>PHP Tag Example</vt:lpstr>
      <vt:lpstr>Variables and Data Types</vt:lpstr>
      <vt:lpstr>PHP constants</vt:lpstr>
      <vt:lpstr>Writing to Output</vt:lpstr>
      <vt:lpstr>PHP quote and concatenation approaches</vt:lpstr>
      <vt:lpstr>More concatenation examples</vt:lpstr>
      <vt:lpstr>printf</vt:lpstr>
      <vt:lpstr>Program Control </vt:lpstr>
      <vt:lpstr>If…else</vt:lpstr>
      <vt:lpstr>PHP and HTML in the same script</vt:lpstr>
      <vt:lpstr>switch . . . case</vt:lpstr>
      <vt:lpstr>while and do . . . while</vt:lpstr>
      <vt:lpstr>For loops</vt:lpstr>
      <vt:lpstr>Alternate Syntax for Control Structures</vt:lpstr>
      <vt:lpstr>Include Files</vt:lpstr>
      <vt:lpstr>Functions </vt:lpstr>
      <vt:lpstr>Function Syntax</vt:lpstr>
      <vt:lpstr>Return Type Declaration</vt:lpstr>
      <vt:lpstr>Invoking a Function</vt:lpstr>
      <vt:lpstr>Parameters</vt:lpstr>
      <vt:lpstr>Parameter Default Values</vt:lpstr>
      <vt:lpstr>Passing Parameters by Reference</vt:lpstr>
      <vt:lpstr>Parameter-type declaration</vt:lpstr>
      <vt:lpstr>Variable Scope within Functions</vt:lpstr>
      <vt:lpstr>Anonymous &amp; =&gt; Functions</vt:lpstr>
      <vt:lpstr>Arrays</vt:lpstr>
      <vt:lpstr>Defining an Array</vt:lpstr>
      <vt:lpstr>Accessing an Array</vt:lpstr>
      <vt:lpstr>Multidimensional Arrays</vt:lpstr>
      <vt:lpstr>Multidimensional Arrays (ii)</vt:lpstr>
      <vt:lpstr>Multidimensional Arrays (iii)</vt:lpstr>
      <vt:lpstr>Iterating through an Array</vt:lpstr>
      <vt:lpstr>Adding and Deleting Elements</vt:lpstr>
      <vt:lpstr>Checking if a Value Exists</vt:lpstr>
      <vt:lpstr>Classes and Objects</vt:lpstr>
      <vt:lpstr>Defining and instantiating Classes</vt:lpstr>
      <vt:lpstr>Properties</vt:lpstr>
      <vt:lpstr>Constructors</vt:lpstr>
      <vt:lpstr>Methods</vt:lpstr>
      <vt:lpstr>Sample ways to diagram a class using UML</vt:lpstr>
      <vt:lpstr>Visibility</vt:lpstr>
      <vt:lpstr>Static Members</vt:lpstr>
      <vt:lpstr>A static property in UML</vt:lpstr>
      <vt:lpstr>Inheritance</vt:lpstr>
      <vt:lpstr>UML showing inheritance</vt:lpstr>
      <vt:lpstr>$_GET and $_POST Superglobal Arrays</vt:lpstr>
      <vt:lpstr>Illustration of flow into $_GET array</vt:lpstr>
      <vt:lpstr>Illustration of flow into $_POST array</vt:lpstr>
      <vt:lpstr>Determining If Any Data Sent</vt:lpstr>
      <vt:lpstr>Accessing Form Array Data</vt:lpstr>
      <vt:lpstr>Using Query Strings in Hyperlinks</vt:lpstr>
      <vt:lpstr>Sanitizing Query Strings</vt:lpstr>
      <vt:lpstr>Working with the HTTP Header</vt:lpstr>
      <vt:lpstr>Redirecting Using Location Header</vt:lpstr>
      <vt:lpstr>Setting the Content-Type Header</vt:lpstr>
      <vt:lpstr>Key Terms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Web Development</dc:title>
  <dc:creator>vmChris</dc:creator>
  <cp:lastModifiedBy>Christian Navarro</cp:lastModifiedBy>
  <cp:revision>1599</cp:revision>
  <dcterms:modified xsi:type="dcterms:W3CDTF">2021-10-25T00:27:22Z</dcterms:modified>
</cp:coreProperties>
</file>