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34"/>
  </p:notesMasterIdLst>
  <p:handoutMasterIdLst>
    <p:handoutMasterId r:id="rId35"/>
  </p:handoutMasterIdLst>
  <p:sldIdLst>
    <p:sldId id="377" r:id="rId4"/>
    <p:sldId id="257" r:id="rId5"/>
    <p:sldId id="338" r:id="rId6"/>
    <p:sldId id="339" r:id="rId7"/>
    <p:sldId id="340" r:id="rId8"/>
    <p:sldId id="341" r:id="rId9"/>
    <p:sldId id="342" r:id="rId10"/>
    <p:sldId id="286" r:id="rId11"/>
    <p:sldId id="287" r:id="rId12"/>
    <p:sldId id="288" r:id="rId13"/>
    <p:sldId id="289" r:id="rId14"/>
    <p:sldId id="290" r:id="rId15"/>
    <p:sldId id="291" r:id="rId16"/>
    <p:sldId id="292" r:id="rId17"/>
    <p:sldId id="293"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285"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D3"/>
    <a:srgbClr val="E6F0F5"/>
    <a:srgbClr val="7F6106"/>
    <a:srgbClr val="F3F2DF"/>
    <a:srgbClr val="985777"/>
    <a:srgbClr val="FEF4F8"/>
    <a:srgbClr val="E7E7FF"/>
    <a:srgbClr val="FBF0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B58DB-DE32-A84F-8A0C-808C2A424301}" v="1" dt="2021-11-01T01:33:56.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94249" autoAdjust="0"/>
  </p:normalViewPr>
  <p:slideViewPr>
    <p:cSldViewPr snapToGrid="0">
      <p:cViewPr varScale="1">
        <p:scale>
          <a:sx n="135" d="100"/>
          <a:sy n="135" d="100"/>
        </p:scale>
        <p:origin x="1016" y="176"/>
      </p:cViewPr>
      <p:guideLst>
        <p:guide orient="horz" pos="1620"/>
        <p:guide pos="2880"/>
      </p:guideLst>
    </p:cSldViewPr>
  </p:slideViewPr>
  <p:outlineViewPr>
    <p:cViewPr>
      <p:scale>
        <a:sx n="33" d="100"/>
        <a:sy n="33" d="100"/>
      </p:scale>
      <p:origin x="0" y="-6138"/>
    </p:cViewPr>
  </p:outlineViewPr>
  <p:notesTextViewPr>
    <p:cViewPr>
      <p:scale>
        <a:sx n="1" d="1"/>
        <a:sy n="1" d="1"/>
      </p:scale>
      <p:origin x="0" y="0"/>
    </p:cViewPr>
  </p:notesTextViewPr>
  <p:notesViewPr>
    <p:cSldViewPr snapToGrid="0" showGuides="1">
      <p:cViewPr varScale="1">
        <p:scale>
          <a:sx n="52" d="100"/>
          <a:sy n="52" d="100"/>
        </p:scale>
        <p:origin x="239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Navarro" userId="c25dad19-d08c-4611-ab05-d85e0c0fb7e0" providerId="ADAL" clId="{51BB58DB-DE32-A84F-8A0C-808C2A424301}"/>
    <pc:docChg chg="addSld delSld modSld sldOrd">
      <pc:chgData name="Christian Navarro" userId="c25dad19-d08c-4611-ab05-d85e0c0fb7e0" providerId="ADAL" clId="{51BB58DB-DE32-A84F-8A0C-808C2A424301}" dt="2021-11-01T01:34:41.639" v="25" actId="20578"/>
      <pc:docMkLst>
        <pc:docMk/>
      </pc:docMkLst>
      <pc:sldChg chg="del">
        <pc:chgData name="Christian Navarro" userId="c25dad19-d08c-4611-ab05-d85e0c0fb7e0" providerId="ADAL" clId="{51BB58DB-DE32-A84F-8A0C-808C2A424301}" dt="2021-11-01T01:33:59.393" v="1" actId="2696"/>
        <pc:sldMkLst>
          <pc:docMk/>
          <pc:sldMk cId="0" sldId="256"/>
        </pc:sldMkLst>
      </pc:sldChg>
      <pc:sldChg chg="ord">
        <pc:chgData name="Christian Navarro" userId="c25dad19-d08c-4611-ab05-d85e0c0fb7e0" providerId="ADAL" clId="{51BB58DB-DE32-A84F-8A0C-808C2A424301}" dt="2021-11-01T01:34:41.639" v="25" actId="20578"/>
        <pc:sldMkLst>
          <pc:docMk/>
          <pc:sldMk cId="0" sldId="257"/>
        </pc:sldMkLst>
      </pc:sldChg>
      <pc:sldChg chg="add">
        <pc:chgData name="Christian Navarro" userId="c25dad19-d08c-4611-ab05-d85e0c0fb7e0" providerId="ADAL" clId="{51BB58DB-DE32-A84F-8A0C-808C2A424301}" dt="2021-11-01T01:33:56.507" v="0"/>
        <pc:sldMkLst>
          <pc:docMk/>
          <pc:sldMk cId="1521949913" sldId="338"/>
        </pc:sldMkLst>
      </pc:sldChg>
      <pc:sldChg chg="add">
        <pc:chgData name="Christian Navarro" userId="c25dad19-d08c-4611-ab05-d85e0c0fb7e0" providerId="ADAL" clId="{51BB58DB-DE32-A84F-8A0C-808C2A424301}" dt="2021-11-01T01:33:56.507" v="0"/>
        <pc:sldMkLst>
          <pc:docMk/>
          <pc:sldMk cId="1357049011" sldId="339"/>
        </pc:sldMkLst>
      </pc:sldChg>
      <pc:sldChg chg="add">
        <pc:chgData name="Christian Navarro" userId="c25dad19-d08c-4611-ab05-d85e0c0fb7e0" providerId="ADAL" clId="{51BB58DB-DE32-A84F-8A0C-808C2A424301}" dt="2021-11-01T01:33:56.507" v="0"/>
        <pc:sldMkLst>
          <pc:docMk/>
          <pc:sldMk cId="2090687030" sldId="340"/>
        </pc:sldMkLst>
      </pc:sldChg>
      <pc:sldChg chg="add">
        <pc:chgData name="Christian Navarro" userId="c25dad19-d08c-4611-ab05-d85e0c0fb7e0" providerId="ADAL" clId="{51BB58DB-DE32-A84F-8A0C-808C2A424301}" dt="2021-11-01T01:33:56.507" v="0"/>
        <pc:sldMkLst>
          <pc:docMk/>
          <pc:sldMk cId="1279725334" sldId="341"/>
        </pc:sldMkLst>
      </pc:sldChg>
      <pc:sldChg chg="add">
        <pc:chgData name="Christian Navarro" userId="c25dad19-d08c-4611-ab05-d85e0c0fb7e0" providerId="ADAL" clId="{51BB58DB-DE32-A84F-8A0C-808C2A424301}" dt="2021-11-01T01:33:56.507" v="0"/>
        <pc:sldMkLst>
          <pc:docMk/>
          <pc:sldMk cId="1761305669" sldId="342"/>
        </pc:sldMkLst>
      </pc:sldChg>
      <pc:sldChg chg="modSp add mod">
        <pc:chgData name="Christian Navarro" userId="c25dad19-d08c-4611-ab05-d85e0c0fb7e0" providerId="ADAL" clId="{51BB58DB-DE32-A84F-8A0C-808C2A424301}" dt="2021-11-01T01:34:19.857" v="23" actId="20577"/>
        <pc:sldMkLst>
          <pc:docMk/>
          <pc:sldMk cId="2093800859" sldId="377"/>
        </pc:sldMkLst>
        <pc:spChg chg="mod">
          <ac:chgData name="Christian Navarro" userId="c25dad19-d08c-4611-ab05-d85e0c0fb7e0" providerId="ADAL" clId="{51BB58DB-DE32-A84F-8A0C-808C2A424301}" dt="2021-11-01T01:34:19.857" v="23" actId="20577"/>
          <ac:spMkLst>
            <pc:docMk/>
            <pc:sldMk cId="2093800859" sldId="377"/>
            <ac:spMk id="7" creationId="{32D5B334-2FBB-4B61-96E8-6987188DABA7}"/>
          </ac:spMkLst>
        </pc:spChg>
      </pc:sldChg>
      <pc:sldMasterChg chg="delSldLayout">
        <pc:chgData name="Christian Navarro" userId="c25dad19-d08c-4611-ab05-d85e0c0fb7e0" providerId="ADAL" clId="{51BB58DB-DE32-A84F-8A0C-808C2A424301}" dt="2021-11-01T01:33:59.393" v="1" actId="2696"/>
        <pc:sldMasterMkLst>
          <pc:docMk/>
          <pc:sldMasterMk cId="0" sldId="2147483673"/>
        </pc:sldMasterMkLst>
        <pc:sldLayoutChg chg="del">
          <pc:chgData name="Christian Navarro" userId="c25dad19-d08c-4611-ab05-d85e0c0fb7e0" providerId="ADAL" clId="{51BB58DB-DE32-A84F-8A0C-808C2A424301}" dt="2021-11-01T01:33:59.393" v="1" actId="2696"/>
          <pc:sldLayoutMkLst>
            <pc:docMk/>
            <pc:sldMasterMk cId="0" sldId="2147483673"/>
            <pc:sldLayoutMk cId="0" sldId="21474836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001AF8-C985-4905-BFCE-F937258472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090AB333-44B5-4C3C-8ACA-D628282F0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7A73-31F0-48EC-A8E8-5D7B334567DC}" type="datetimeFigureOut">
              <a:rPr lang="en-CA" smtClean="0"/>
              <a:t>2021-10-31</a:t>
            </a:fld>
            <a:endParaRPr lang="en-CA"/>
          </a:p>
        </p:txBody>
      </p:sp>
      <p:sp>
        <p:nvSpPr>
          <p:cNvPr id="4" name="Footer Placeholder 3">
            <a:extLst>
              <a:ext uri="{FF2B5EF4-FFF2-40B4-BE49-F238E27FC236}">
                <a16:creationId xmlns:a16="http://schemas.microsoft.com/office/drawing/2014/main" id="{0A870138-B636-4D8D-8858-FC251EAC3F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A33AA1B-045C-4E3E-9F61-C52FE44C2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A5B16B-00BA-4A97-B620-702CFA3172E0}" type="slidenum">
              <a:rPr lang="en-CA" smtClean="0"/>
              <a:t>‹#›</a:t>
            </a:fld>
            <a:endParaRPr lang="en-CA"/>
          </a:p>
        </p:txBody>
      </p:sp>
    </p:spTree>
    <p:extLst>
      <p:ext uri="{BB962C8B-B14F-4D97-AF65-F5344CB8AC3E}">
        <p14:creationId xmlns:p14="http://schemas.microsoft.com/office/powerpoint/2010/main" val="11643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9e4af8306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9e4af8306_2_12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p:txBody>
      </p:sp>
      <p:sp>
        <p:nvSpPr>
          <p:cNvPr id="177" name="Google Shape;177;gc9e4af8306_2_12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c9e4af8306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c9e4af8306_8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355" name="Google Shape;355;gc9e4af8306_8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350"/>
              <a:buFont typeface="Arial"/>
              <a:buNone/>
            </a:pPr>
            <a:fld id="{00000000-1234-1234-1234-123412341234}" type="slidenum">
              <a:rPr lang="en"/>
              <a:t>30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add copyright">
  <p:cSld name="Title Slide-add copyright">
    <p:spTree>
      <p:nvGrpSpPr>
        <p:cNvPr id="1" name="Shape 55"/>
        <p:cNvGrpSpPr/>
        <p:nvPr/>
      </p:nvGrpSpPr>
      <p:grpSpPr>
        <a:xfrm>
          <a:off x="0" y="0"/>
          <a:ext cx="0" cy="0"/>
          <a:chOff x="0" y="0"/>
          <a:chExt cx="0" cy="0"/>
        </a:xfrm>
      </p:grpSpPr>
      <p:sp>
        <p:nvSpPr>
          <p:cNvPr id="56" name="Google Shape;56;p14"/>
          <p:cNvSpPr/>
          <p:nvPr/>
        </p:nvSpPr>
        <p:spPr>
          <a:xfrm>
            <a:off x="0" y="0"/>
            <a:ext cx="9144000" cy="291465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7" name="Google Shape;57;p14"/>
          <p:cNvSpPr txBox="1">
            <a:spLocks noGrp="1"/>
          </p:cNvSpPr>
          <p:nvPr>
            <p:ph type="ctrTitle"/>
          </p:nvPr>
        </p:nvSpPr>
        <p:spPr>
          <a:xfrm>
            <a:off x="685800" y="571500"/>
            <a:ext cx="7772400" cy="21288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600"/>
              <a:buFont typeface="Times New Roman"/>
              <a:buNone/>
              <a:defRPr sz="3600" b="1" i="0" u="none" strike="noStrike" cap="non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8" name="Google Shape;58;p14"/>
          <p:cNvSpPr txBox="1">
            <a:spLocks noGrp="1"/>
          </p:cNvSpPr>
          <p:nvPr>
            <p:ph type="subTitle" idx="1"/>
          </p:nvPr>
        </p:nvSpPr>
        <p:spPr>
          <a:xfrm>
            <a:off x="674687" y="2971800"/>
            <a:ext cx="7794625" cy="13144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2pPr>
            <a:lvl3pPr marR="0" lvl="2" algn="ctr">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R="0" lvl="3"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6pPr>
            <a:lvl7pPr marR="0" lvl="6"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7pPr>
            <a:lvl8pPr marR="0" lvl="7"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8pPr>
            <a:lvl9pPr marR="0" lvl="8"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9" name="Google Shape;59;p1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a:spLocks noGrp="1"/>
          </p:cNvSpPr>
          <p:nvPr>
            <p:ph type="pic" idx="2"/>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body" idx="3"/>
          </p:nvPr>
        </p:nvSpPr>
        <p:spPr>
          <a:xfrm>
            <a:off x="1836402" y="4800601"/>
            <a:ext cx="6908800"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8633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2" name="Google Shape;82;p17"/>
          <p:cNvSpPr txBox="1">
            <a:spLocks noGrp="1"/>
          </p:cNvSpPr>
          <p:nvPr>
            <p:ph type="body" idx="1"/>
          </p:nvPr>
        </p:nvSpPr>
        <p:spPr>
          <a:xfrm>
            <a:off x="457200" y="1081088"/>
            <a:ext cx="8232775" cy="353247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3" name="Google Shape;83;p1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7035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2" name="Google Shape;82;p17"/>
          <p:cNvSpPr txBox="1">
            <a:spLocks noGrp="1"/>
          </p:cNvSpPr>
          <p:nvPr>
            <p:ph type="body" idx="1"/>
          </p:nvPr>
        </p:nvSpPr>
        <p:spPr>
          <a:xfrm>
            <a:off x="457200" y="1081088"/>
            <a:ext cx="8232775" cy="353247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3" name="Google Shape;83;p1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7" name="Google Shape;87;p18"/>
          <p:cNvSpPr txBox="1">
            <a:spLocks noGrp="1"/>
          </p:cNvSpPr>
          <p:nvPr>
            <p:ph type="body" idx="1"/>
          </p:nvPr>
        </p:nvSpPr>
        <p:spPr>
          <a:xfrm>
            <a:off x="457200" y="1167245"/>
            <a:ext cx="8229600"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8" name="Google Shape;88;p18"/>
          <p:cNvSpPr txBox="1">
            <a:spLocks noGrp="1"/>
          </p:cNvSpPr>
          <p:nvPr>
            <p:ph type="body" idx="2"/>
          </p:nvPr>
        </p:nvSpPr>
        <p:spPr>
          <a:xfrm>
            <a:off x="457200" y="2978944"/>
            <a:ext cx="8229600"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9" name="Google Shape;89;p18"/>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0" name="Google Shape;90;p18"/>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3" name="Google Shape;93;p19"/>
          <p:cNvSpPr txBox="1">
            <a:spLocks noGrp="1"/>
          </p:cNvSpPr>
          <p:nvPr>
            <p:ph type="body" idx="1"/>
          </p:nvPr>
        </p:nvSpPr>
        <p:spPr>
          <a:xfrm>
            <a:off x="457201"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9"/>
          <p:cNvSpPr txBox="1">
            <a:spLocks noGrp="1"/>
          </p:cNvSpPr>
          <p:nvPr>
            <p:ph type="body" idx="2"/>
          </p:nvPr>
        </p:nvSpPr>
        <p:spPr>
          <a:xfrm>
            <a:off x="3274199" y="1164431"/>
            <a:ext cx="2595602"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9"/>
          <p:cNvSpPr txBox="1">
            <a:spLocks noGrp="1"/>
          </p:cNvSpPr>
          <p:nvPr>
            <p:ph type="body" idx="3"/>
          </p:nvPr>
        </p:nvSpPr>
        <p:spPr>
          <a:xfrm>
            <a:off x="6091197"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9"/>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7" name="Google Shape;97;p19"/>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ntent">
  <p:cSld name="Title and Four Conte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0" name="Google Shape;100;p20"/>
          <p:cNvSpPr txBox="1">
            <a:spLocks noGrp="1"/>
          </p:cNvSpPr>
          <p:nvPr>
            <p:ph type="body" idx="1"/>
          </p:nvPr>
        </p:nvSpPr>
        <p:spPr>
          <a:xfrm>
            <a:off x="457200" y="1164431"/>
            <a:ext cx="1885950"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20"/>
          <p:cNvSpPr txBox="1">
            <a:spLocks noGrp="1"/>
          </p:cNvSpPr>
          <p:nvPr>
            <p:ph type="body" idx="2"/>
          </p:nvPr>
        </p:nvSpPr>
        <p:spPr>
          <a:xfrm>
            <a:off x="2572593"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2" name="Google Shape;102;p20"/>
          <p:cNvSpPr txBox="1">
            <a:spLocks noGrp="1"/>
          </p:cNvSpPr>
          <p:nvPr>
            <p:ph type="body" idx="3"/>
          </p:nvPr>
        </p:nvSpPr>
        <p:spPr>
          <a:xfrm>
            <a:off x="4687986"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20"/>
          <p:cNvSpPr txBox="1">
            <a:spLocks noGrp="1"/>
          </p:cNvSpPr>
          <p:nvPr>
            <p:ph type="body" idx="4"/>
          </p:nvPr>
        </p:nvSpPr>
        <p:spPr>
          <a:xfrm>
            <a:off x="6803378"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20"/>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Google Shape;105;p20"/>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Figure + Caption">
  <p:cSld name="2_Figure + Caption">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4" name="Google Shape;114;p22"/>
          <p:cNvSpPr txBox="1">
            <a:spLocks noGrp="1"/>
          </p:cNvSpPr>
          <p:nvPr>
            <p:ph type="body" idx="1"/>
          </p:nvPr>
        </p:nvSpPr>
        <p:spPr>
          <a:xfrm>
            <a:off x="457200" y="1110853"/>
            <a:ext cx="4484688" cy="281582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5" name="Google Shape;115;p22"/>
          <p:cNvSpPr txBox="1">
            <a:spLocks noGrp="1"/>
          </p:cNvSpPr>
          <p:nvPr>
            <p:ph type="body" idx="2"/>
          </p:nvPr>
        </p:nvSpPr>
        <p:spPr>
          <a:xfrm>
            <a:off x="5048250" y="1110853"/>
            <a:ext cx="3638550" cy="281582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6" name="Google Shape;116;p22"/>
          <p:cNvSpPr txBox="1">
            <a:spLocks noGrp="1"/>
          </p:cNvSpPr>
          <p:nvPr>
            <p:ph type="body" idx="3"/>
          </p:nvPr>
        </p:nvSpPr>
        <p:spPr>
          <a:xfrm>
            <a:off x="457200" y="4007644"/>
            <a:ext cx="8229600" cy="40005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7" name="Google Shape;117;p22"/>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22"/>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bel Layout 1">
  <p:cSld name="Label Layout 1">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21" name="Google Shape;121;p23"/>
          <p:cNvSpPr txBox="1">
            <a:spLocks noGrp="1"/>
          </p:cNvSpPr>
          <p:nvPr>
            <p:ph type="body" idx="1"/>
          </p:nvPr>
        </p:nvSpPr>
        <p:spPr>
          <a:xfrm>
            <a:off x="2982913" y="3269456"/>
            <a:ext cx="3482975" cy="45005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2" name="Google Shape;122;p23"/>
          <p:cNvSpPr>
            <a:spLocks noGrp="1"/>
          </p:cNvSpPr>
          <p:nvPr>
            <p:ph type="pic" idx="2"/>
          </p:nvPr>
        </p:nvSpPr>
        <p:spPr>
          <a:xfrm>
            <a:off x="2982912" y="1260872"/>
            <a:ext cx="3482975" cy="19192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3" name="Google Shape;123;p23"/>
          <p:cNvSpPr txBox="1">
            <a:spLocks noGrp="1"/>
          </p:cNvSpPr>
          <p:nvPr>
            <p:ph type="body" idx="3"/>
          </p:nvPr>
        </p:nvSpPr>
        <p:spPr>
          <a:xfrm>
            <a:off x="808109" y="1260872"/>
            <a:ext cx="1220716"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4" name="Google Shape;124;p23"/>
          <p:cNvSpPr txBox="1">
            <a:spLocks noGrp="1"/>
          </p:cNvSpPr>
          <p:nvPr>
            <p:ph type="body" idx="4"/>
          </p:nvPr>
        </p:nvSpPr>
        <p:spPr>
          <a:xfrm>
            <a:off x="808109" y="1985368"/>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5" name="Google Shape;125;p23"/>
          <p:cNvSpPr txBox="1">
            <a:spLocks noGrp="1"/>
          </p:cNvSpPr>
          <p:nvPr>
            <p:ph type="body" idx="5"/>
          </p:nvPr>
        </p:nvSpPr>
        <p:spPr>
          <a:xfrm>
            <a:off x="808109" y="2709863"/>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6" name="Google Shape;126;p23"/>
          <p:cNvSpPr txBox="1">
            <a:spLocks noGrp="1"/>
          </p:cNvSpPr>
          <p:nvPr>
            <p:ph type="body" idx="6"/>
          </p:nvPr>
        </p:nvSpPr>
        <p:spPr>
          <a:xfrm>
            <a:off x="7381874" y="1260872"/>
            <a:ext cx="1304925"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7" name="Google Shape;127;p23"/>
          <p:cNvSpPr txBox="1">
            <a:spLocks noGrp="1"/>
          </p:cNvSpPr>
          <p:nvPr>
            <p:ph type="body" idx="7"/>
          </p:nvPr>
        </p:nvSpPr>
        <p:spPr>
          <a:xfrm>
            <a:off x="7381874" y="1988693"/>
            <a:ext cx="1304925" cy="46364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8" name="Google Shape;128;p23"/>
          <p:cNvSpPr txBox="1">
            <a:spLocks noGrp="1"/>
          </p:cNvSpPr>
          <p:nvPr>
            <p:ph type="body" idx="8"/>
          </p:nvPr>
        </p:nvSpPr>
        <p:spPr>
          <a:xfrm>
            <a:off x="7381874" y="2709863"/>
            <a:ext cx="1304925" cy="47029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2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0" name="Google Shape;130;p2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abel Layout 2">
  <p:cSld name="Label Layout 2">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3" name="Google Shape;133;p24"/>
          <p:cNvSpPr txBox="1">
            <a:spLocks noGrp="1"/>
          </p:cNvSpPr>
          <p:nvPr>
            <p:ph type="body" idx="1"/>
          </p:nvPr>
        </p:nvSpPr>
        <p:spPr>
          <a:xfrm>
            <a:off x="457201" y="3294460"/>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4" name="Google Shape;134;p24"/>
          <p:cNvSpPr>
            <a:spLocks noGrp="1"/>
          </p:cNvSpPr>
          <p:nvPr>
            <p:ph type="pic" idx="2"/>
          </p:nvPr>
        </p:nvSpPr>
        <p:spPr>
          <a:xfrm>
            <a:off x="457200" y="1363266"/>
            <a:ext cx="2107324" cy="178950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5" name="Google Shape;135;p24"/>
          <p:cNvSpPr txBox="1">
            <a:spLocks noGrp="1"/>
          </p:cNvSpPr>
          <p:nvPr>
            <p:ph type="body" idx="3"/>
          </p:nvPr>
        </p:nvSpPr>
        <p:spPr>
          <a:xfrm>
            <a:off x="2774622" y="1346210"/>
            <a:ext cx="1534619" cy="44389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24"/>
          <p:cNvSpPr txBox="1">
            <a:spLocks noGrp="1"/>
          </p:cNvSpPr>
          <p:nvPr>
            <p:ph type="body" idx="4"/>
          </p:nvPr>
        </p:nvSpPr>
        <p:spPr>
          <a:xfrm>
            <a:off x="2774622" y="2030611"/>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7" name="Google Shape;137;p24"/>
          <p:cNvSpPr txBox="1">
            <a:spLocks noGrp="1"/>
          </p:cNvSpPr>
          <p:nvPr>
            <p:ph type="body" idx="5"/>
          </p:nvPr>
        </p:nvSpPr>
        <p:spPr>
          <a:xfrm>
            <a:off x="2774622" y="2697956"/>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24"/>
          <p:cNvSpPr txBox="1">
            <a:spLocks noGrp="1"/>
          </p:cNvSpPr>
          <p:nvPr>
            <p:ph type="body" idx="6"/>
          </p:nvPr>
        </p:nvSpPr>
        <p:spPr>
          <a:xfrm>
            <a:off x="4931596" y="3260579"/>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9" name="Google Shape;139;p24"/>
          <p:cNvSpPr>
            <a:spLocks noGrp="1"/>
          </p:cNvSpPr>
          <p:nvPr>
            <p:ph type="pic" idx="7"/>
          </p:nvPr>
        </p:nvSpPr>
        <p:spPr>
          <a:xfrm>
            <a:off x="4931596" y="1354903"/>
            <a:ext cx="2107323" cy="179787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0" name="Google Shape;140;p24"/>
          <p:cNvSpPr txBox="1">
            <a:spLocks noGrp="1"/>
          </p:cNvSpPr>
          <p:nvPr>
            <p:ph type="body" idx="8"/>
          </p:nvPr>
        </p:nvSpPr>
        <p:spPr>
          <a:xfrm>
            <a:off x="7304580" y="1346210"/>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1" name="Google Shape;141;p24"/>
          <p:cNvSpPr txBox="1">
            <a:spLocks noGrp="1"/>
          </p:cNvSpPr>
          <p:nvPr>
            <p:ph type="body" idx="9"/>
          </p:nvPr>
        </p:nvSpPr>
        <p:spPr>
          <a:xfrm>
            <a:off x="7304579" y="2030611"/>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2" name="Google Shape;142;p24"/>
          <p:cNvSpPr txBox="1">
            <a:spLocks noGrp="1"/>
          </p:cNvSpPr>
          <p:nvPr>
            <p:ph type="body" idx="13"/>
          </p:nvPr>
        </p:nvSpPr>
        <p:spPr>
          <a:xfrm>
            <a:off x="7304579" y="2684863"/>
            <a:ext cx="1534620"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3" name="Google Shape;143;p2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4" name="Google Shape;144;p2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ntent">
  <p:cSld name="Title and Three Conten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7" name="Google Shape;147;p25"/>
          <p:cNvSpPr txBox="1">
            <a:spLocks noGrp="1"/>
          </p:cNvSpPr>
          <p:nvPr>
            <p:ph type="body" idx="1"/>
          </p:nvPr>
        </p:nvSpPr>
        <p:spPr>
          <a:xfrm>
            <a:off x="457200" y="1167245"/>
            <a:ext cx="3635375" cy="3390467"/>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8" name="Google Shape;148;p25"/>
          <p:cNvSpPr txBox="1">
            <a:spLocks noGrp="1"/>
          </p:cNvSpPr>
          <p:nvPr>
            <p:ph type="body" idx="2"/>
          </p:nvPr>
        </p:nvSpPr>
        <p:spPr>
          <a:xfrm>
            <a:off x="4234542" y="1167245"/>
            <a:ext cx="4452257"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9" name="Google Shape;149;p25"/>
          <p:cNvSpPr txBox="1">
            <a:spLocks noGrp="1"/>
          </p:cNvSpPr>
          <p:nvPr>
            <p:ph type="body" idx="3"/>
          </p:nvPr>
        </p:nvSpPr>
        <p:spPr>
          <a:xfrm>
            <a:off x="4234542" y="2978944"/>
            <a:ext cx="4452258"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0" name="Google Shape;150;p2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Google Shape;151;p2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85800" y="1085850"/>
            <a:ext cx="7772400" cy="161448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27"/>
          <p:cNvSpPr txBox="1">
            <a:spLocks noGrp="1"/>
          </p:cNvSpPr>
          <p:nvPr>
            <p:ph type="body" idx="1"/>
          </p:nvPr>
        </p:nvSpPr>
        <p:spPr>
          <a:xfrm>
            <a:off x="674687" y="2971800"/>
            <a:ext cx="7794626" cy="131445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61" name="Google Shape;161;p2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62" name="Google Shape;162;p2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52" name="Google Shape;52;p13"/>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75" r:id="rId2"/>
    <p:sldLayoutId id="214748367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75" name="Google Shape;75;p16"/>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76" name="Google Shape;76;p16" descr="Pearson Logo"/>
          <p:cNvPicPr preferRelativeResize="0"/>
          <p:nvPr/>
        </p:nvPicPr>
        <p:blipFill rotWithShape="1">
          <a:blip r:embed="rId12">
            <a:alphaModFix/>
          </a:blip>
          <a:srcRect/>
          <a:stretch/>
        </p:blipFill>
        <p:spPr>
          <a:xfrm>
            <a:off x="443972" y="4822282"/>
            <a:ext cx="688499" cy="209935"/>
          </a:xfrm>
          <a:prstGeom prst="rect">
            <a:avLst/>
          </a:prstGeom>
          <a:noFill/>
          <a:ln>
            <a:noFill/>
          </a:ln>
        </p:spPr>
      </p:pic>
      <p:sp>
        <p:nvSpPr>
          <p:cNvPr id="77" name="Google Shape;77;p16"/>
          <p:cNvSpPr txBox="1"/>
          <p:nvPr/>
        </p:nvSpPr>
        <p:spPr>
          <a:xfrm>
            <a:off x="1600200" y="4822008"/>
            <a:ext cx="7162799" cy="15004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Verdana"/>
              <a:buNone/>
            </a:pPr>
            <a:r>
              <a:rPr lang="en" sz="1200" b="0" i="0" u="none" strike="noStrike" cap="none">
                <a:solidFill>
                  <a:srgbClr val="000000"/>
                </a:solidFill>
                <a:latin typeface="Verdana"/>
                <a:ea typeface="Verdana"/>
                <a:cs typeface="Verdana"/>
                <a:sym typeface="Verdana"/>
              </a:rPr>
              <a:t>Copyright © 2021, 2018, 2015 Pearson Education, Inc. All Rights Reserved</a:t>
            </a:r>
            <a:endParaRPr/>
          </a:p>
        </p:txBody>
      </p:sp>
      <p:sp>
        <p:nvSpPr>
          <p:cNvPr id="78" name="Google Shape;78;p16"/>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with medium confidence">
            <a:extLst>
              <a:ext uri="{FF2B5EF4-FFF2-40B4-BE49-F238E27FC236}">
                <a16:creationId xmlns:a16="http://schemas.microsoft.com/office/drawing/2014/main" id="{0F9DCC7F-AF90-4066-AA24-7C88CD43A4FB}"/>
              </a:ext>
            </a:extLst>
          </p:cNvPr>
          <p:cNvPicPr>
            <a:picLocks noChangeAspect="1"/>
          </p:cNvPicPr>
          <p:nvPr/>
        </p:nvPicPr>
        <p:blipFill rotWithShape="1">
          <a:blip r:embed="rId2"/>
          <a:srcRect l="7111"/>
          <a:stretch/>
        </p:blipFill>
        <p:spPr>
          <a:xfrm>
            <a:off x="21" y="10"/>
            <a:ext cx="9143980" cy="5143490"/>
          </a:xfrm>
          <a:prstGeom prst="rect">
            <a:avLst/>
          </a:prstGeom>
          <a:noFill/>
          <a:ln>
            <a:noFill/>
          </a:ln>
        </p:spPr>
      </p:pic>
      <p:sp>
        <p:nvSpPr>
          <p:cNvPr id="7" name="TextBox 6">
            <a:extLst>
              <a:ext uri="{FF2B5EF4-FFF2-40B4-BE49-F238E27FC236}">
                <a16:creationId xmlns:a16="http://schemas.microsoft.com/office/drawing/2014/main" id="{32D5B334-2FBB-4B61-96E8-6987188DABA7}"/>
              </a:ext>
            </a:extLst>
          </p:cNvPr>
          <p:cNvSpPr txBox="1"/>
          <p:nvPr/>
        </p:nvSpPr>
        <p:spPr>
          <a:xfrm>
            <a:off x="3796587" y="195546"/>
            <a:ext cx="4251959" cy="830997"/>
          </a:xfrm>
          <a:prstGeom prst="rect">
            <a:avLst/>
          </a:prstGeom>
          <a:noFill/>
        </p:spPr>
        <p:txBody>
          <a:bodyPr wrap="square" rtlCol="0">
            <a:spAutoFit/>
          </a:bodyPr>
          <a:lstStyle/>
          <a:p>
            <a:pPr marL="101597" algn="ctr">
              <a:buClr>
                <a:schemeClr val="dk1"/>
              </a:buClr>
              <a:buSzPts val="1100"/>
            </a:pPr>
            <a:r>
              <a:rPr lang="en-US" sz="2400" spc="300" dirty="0">
                <a:solidFill>
                  <a:schemeClr val="bg1"/>
                </a:solidFill>
                <a:latin typeface="Arial Black" panose="020B0A04020102020204" pitchFamily="34" charset="0"/>
              </a:rPr>
              <a:t>L20 Managing State: PHP Ch 15</a:t>
            </a:r>
            <a:endParaRPr lang="en-US" sz="1800" dirty="0"/>
          </a:p>
        </p:txBody>
      </p:sp>
    </p:spTree>
    <p:extLst>
      <p:ext uri="{BB962C8B-B14F-4D97-AF65-F5344CB8AC3E}">
        <p14:creationId xmlns:p14="http://schemas.microsoft.com/office/powerpoint/2010/main" val="209380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585C-A19D-4A3D-A409-C9256E54DFF5}"/>
              </a:ext>
            </a:extLst>
          </p:cNvPr>
          <p:cNvSpPr>
            <a:spLocks noGrp="1"/>
          </p:cNvSpPr>
          <p:nvPr>
            <p:ph type="title"/>
          </p:nvPr>
        </p:nvSpPr>
        <p:spPr/>
        <p:txBody>
          <a:bodyPr/>
          <a:lstStyle/>
          <a:p>
            <a:r>
              <a:rPr lang="en-CA" dirty="0"/>
              <a:t>Passing Information in HTTP</a:t>
            </a:r>
          </a:p>
        </p:txBody>
      </p:sp>
      <p:sp>
        <p:nvSpPr>
          <p:cNvPr id="3" name="Text Placeholder 2">
            <a:extLst>
              <a:ext uri="{FF2B5EF4-FFF2-40B4-BE49-F238E27FC236}">
                <a16:creationId xmlns:a16="http://schemas.microsoft.com/office/drawing/2014/main" id="{3D7F4FDC-8659-4150-B569-2857A91FA59F}"/>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In HTTP, we can pass information using:</a:t>
            </a:r>
          </a:p>
          <a:p>
            <a:pPr algn="l"/>
            <a:r>
              <a:rPr lang="en-CA" sz="1800" b="0" i="0" u="none" strike="noStrike" baseline="0" dirty="0">
                <a:solidFill>
                  <a:srgbClr val="000000"/>
                </a:solidFill>
                <a:latin typeface="+mj-lt"/>
              </a:rPr>
              <a:t>URL</a:t>
            </a:r>
          </a:p>
          <a:p>
            <a:pPr algn="l"/>
            <a:r>
              <a:rPr lang="en-CA" sz="1800" b="0" i="0" u="none" strike="noStrike" baseline="0" dirty="0">
                <a:solidFill>
                  <a:srgbClr val="000000"/>
                </a:solidFill>
                <a:latin typeface="+mj-lt"/>
              </a:rPr>
              <a:t>HTTP header</a:t>
            </a:r>
          </a:p>
          <a:p>
            <a:pPr algn="l"/>
            <a:r>
              <a:rPr lang="en-CA" sz="1800" b="0" i="0" u="none" strike="noStrike" baseline="0" dirty="0">
                <a:solidFill>
                  <a:srgbClr val="000000"/>
                </a:solidFill>
                <a:latin typeface="+mj-lt"/>
              </a:rPr>
              <a:t>Cookies</a:t>
            </a:r>
            <a:endParaRPr lang="en-CA" dirty="0">
              <a:latin typeface="+mj-lt"/>
            </a:endParaRPr>
          </a:p>
        </p:txBody>
      </p:sp>
    </p:spTree>
    <p:extLst>
      <p:ext uri="{BB962C8B-B14F-4D97-AF65-F5344CB8AC3E}">
        <p14:creationId xmlns:p14="http://schemas.microsoft.com/office/powerpoint/2010/main" val="54864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BEAC-052D-4B5A-B7DF-2D6A19FF1083}"/>
              </a:ext>
            </a:extLst>
          </p:cNvPr>
          <p:cNvSpPr>
            <a:spLocks noGrp="1"/>
          </p:cNvSpPr>
          <p:nvPr>
            <p:ph type="title"/>
          </p:nvPr>
        </p:nvSpPr>
        <p:spPr/>
        <p:txBody>
          <a:bodyPr/>
          <a:lstStyle/>
          <a:p>
            <a:r>
              <a:rPr lang="en-CA" dirty="0"/>
              <a:t>Passing Information via the URL</a:t>
            </a:r>
          </a:p>
        </p:txBody>
      </p:sp>
      <p:sp>
        <p:nvSpPr>
          <p:cNvPr id="3" name="Text Placeholder 2">
            <a:extLst>
              <a:ext uri="{FF2B5EF4-FFF2-40B4-BE49-F238E27FC236}">
                <a16:creationId xmlns:a16="http://schemas.microsoft.com/office/drawing/2014/main" id="{C0F9DFA5-55DC-45D5-8AB8-5B21C0A7E9DA}"/>
              </a:ext>
            </a:extLst>
          </p:cNvPr>
          <p:cNvSpPr>
            <a:spLocks noGrp="1"/>
          </p:cNvSpPr>
          <p:nvPr>
            <p:ph type="body" idx="1"/>
          </p:nvPr>
        </p:nvSpPr>
        <p:spPr>
          <a:xfrm>
            <a:off x="457201" y="1081088"/>
            <a:ext cx="4114800" cy="3532476"/>
          </a:xfrm>
        </p:spPr>
        <p:txBody>
          <a:bodyPr/>
          <a:lstStyle/>
          <a:p>
            <a:pPr marL="114300" indent="0" algn="l">
              <a:buNone/>
            </a:pPr>
            <a:r>
              <a:rPr lang="en-US" sz="1800" b="0" i="0" u="none" strike="noStrike" baseline="0" dirty="0">
                <a:latin typeface="+mj-lt"/>
              </a:rPr>
              <a:t>Recall a web page can pass query string information from the browser to the server using one of the two methods: </a:t>
            </a:r>
          </a:p>
          <a:p>
            <a:pPr algn="l"/>
            <a:r>
              <a:rPr lang="en-US" sz="1800" b="0" i="0" u="none" strike="noStrike" baseline="0" dirty="0">
                <a:latin typeface="+mj-lt"/>
              </a:rPr>
              <a:t>a query string within the URL </a:t>
            </a:r>
            <a:r>
              <a:rPr lang="en-US" sz="1800" b="1" i="0" u="none" strike="noStrike" baseline="0" dirty="0">
                <a:latin typeface="+mj-lt"/>
              </a:rPr>
              <a:t>(GET) </a:t>
            </a:r>
            <a:r>
              <a:rPr lang="en-US" sz="1800" b="0" i="0" u="none" strike="noStrike" baseline="0" dirty="0">
                <a:latin typeface="+mj-lt"/>
                <a:sym typeface="Wingdings" panose="05000000000000000000" pitchFamily="2" charset="2"/>
              </a:rPr>
              <a:t></a:t>
            </a:r>
            <a:endParaRPr lang="en-US" sz="1800" b="0" i="0" u="none" strike="noStrike" baseline="0" dirty="0">
              <a:latin typeface="+mj-lt"/>
            </a:endParaRPr>
          </a:p>
          <a:p>
            <a:pPr algn="l"/>
            <a:r>
              <a:rPr lang="en-US" sz="1800" b="0" i="0" u="none" strike="noStrike" baseline="0" dirty="0">
                <a:latin typeface="+mj-lt"/>
              </a:rPr>
              <a:t>a query string within the HTTP header (POST).</a:t>
            </a:r>
            <a:endParaRPr lang="en-CA" dirty="0">
              <a:latin typeface="+mj-lt"/>
            </a:endParaRPr>
          </a:p>
        </p:txBody>
      </p:sp>
      <p:pic>
        <p:nvPicPr>
          <p:cNvPr id="5" name="Picture 4" descr="FIGURE 15.4 Two approaches for passing data in a URL">
            <a:extLst>
              <a:ext uri="{FF2B5EF4-FFF2-40B4-BE49-F238E27FC236}">
                <a16:creationId xmlns:a16="http://schemas.microsoft.com/office/drawing/2014/main" id="{F393502F-84EB-40EB-9FFC-563E3AAB56E8}"/>
              </a:ext>
            </a:extLst>
          </p:cNvPr>
          <p:cNvPicPr>
            <a:picLocks noChangeAspect="1"/>
          </p:cNvPicPr>
          <p:nvPr/>
        </p:nvPicPr>
        <p:blipFill>
          <a:blip r:embed="rId2"/>
          <a:stretch>
            <a:fillRect/>
          </a:stretch>
        </p:blipFill>
        <p:spPr>
          <a:xfrm>
            <a:off x="4788878" y="1381362"/>
            <a:ext cx="3897921" cy="2931928"/>
          </a:xfrm>
          <a:prstGeom prst="rect">
            <a:avLst/>
          </a:prstGeom>
        </p:spPr>
      </p:pic>
    </p:spTree>
    <p:extLst>
      <p:ext uri="{BB962C8B-B14F-4D97-AF65-F5344CB8AC3E}">
        <p14:creationId xmlns:p14="http://schemas.microsoft.com/office/powerpoint/2010/main" val="226828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E4D7-B6F3-4654-A555-21A6EE9B3727}"/>
              </a:ext>
            </a:extLst>
          </p:cNvPr>
          <p:cNvSpPr>
            <a:spLocks noGrp="1"/>
          </p:cNvSpPr>
          <p:nvPr>
            <p:ph type="title"/>
          </p:nvPr>
        </p:nvSpPr>
        <p:spPr/>
        <p:txBody>
          <a:bodyPr/>
          <a:lstStyle/>
          <a:p>
            <a:r>
              <a:rPr lang="en-CA" sz="3200" dirty="0"/>
              <a:t>Passing Information via HTTP Header</a:t>
            </a:r>
          </a:p>
        </p:txBody>
      </p:sp>
      <p:sp>
        <p:nvSpPr>
          <p:cNvPr id="3" name="Text Placeholder 2">
            <a:extLst>
              <a:ext uri="{FF2B5EF4-FFF2-40B4-BE49-F238E27FC236}">
                <a16:creationId xmlns:a16="http://schemas.microsoft.com/office/drawing/2014/main" id="{1780AFBD-3D3A-47E1-9588-9D88976E44DC}"/>
              </a:ext>
            </a:extLst>
          </p:cNvPr>
          <p:cNvSpPr>
            <a:spLocks noGrp="1"/>
          </p:cNvSpPr>
          <p:nvPr>
            <p:ph type="body" idx="1"/>
          </p:nvPr>
        </p:nvSpPr>
        <p:spPr>
          <a:xfrm>
            <a:off x="457201" y="1081088"/>
            <a:ext cx="3540642" cy="3532476"/>
          </a:xfrm>
        </p:spPr>
        <p:txBody>
          <a:bodyPr/>
          <a:lstStyle/>
          <a:p>
            <a:pPr marL="114300" indent="0">
              <a:buNone/>
            </a:pPr>
            <a:r>
              <a:rPr lang="en-US" sz="1800" dirty="0">
                <a:latin typeface="+mj-lt"/>
              </a:rPr>
              <a:t>Y</a:t>
            </a:r>
            <a:r>
              <a:rPr lang="en-US" sz="1800" b="0" i="0" u="none" strike="noStrike" baseline="0" dirty="0">
                <a:latin typeface="+mj-lt"/>
              </a:rPr>
              <a:t>ou can see that the form data sent using the POST method is sent as a query string after the HTTP header. </a:t>
            </a:r>
          </a:p>
          <a:p>
            <a:pPr marL="114300" indent="0">
              <a:buNone/>
            </a:pPr>
            <a:r>
              <a:rPr lang="en-US" sz="1800" dirty="0">
                <a:latin typeface="+mj-lt"/>
              </a:rPr>
              <a:t>T</a:t>
            </a:r>
            <a:r>
              <a:rPr lang="en-US" sz="1800" b="0" i="0" u="none" strike="noStrike" baseline="0" dirty="0">
                <a:latin typeface="+mj-lt"/>
              </a:rPr>
              <a:t>hink of this data being passed via the HTTP header</a:t>
            </a:r>
          </a:p>
          <a:p>
            <a:pPr marL="114300" indent="0" algn="l">
              <a:buNone/>
            </a:pPr>
            <a:r>
              <a:rPr lang="en-US" sz="1800" b="0" i="0" u="none" strike="noStrike" baseline="0" dirty="0">
                <a:latin typeface="+mj-lt"/>
              </a:rPr>
              <a:t>Another way that a browser can send data to the server is via JSON data</a:t>
            </a:r>
            <a:endParaRPr lang="en-CA" dirty="0">
              <a:latin typeface="+mj-lt"/>
            </a:endParaRPr>
          </a:p>
        </p:txBody>
      </p:sp>
      <p:pic>
        <p:nvPicPr>
          <p:cNvPr id="5" name="Picture 4" descr="FIGURE 15.5 Recap of GET versus POST">
            <a:extLst>
              <a:ext uri="{FF2B5EF4-FFF2-40B4-BE49-F238E27FC236}">
                <a16:creationId xmlns:a16="http://schemas.microsoft.com/office/drawing/2014/main" id="{B337118B-815C-4E74-BBF7-6B056648E294}"/>
              </a:ext>
            </a:extLst>
          </p:cNvPr>
          <p:cNvPicPr>
            <a:picLocks noChangeAspect="1"/>
          </p:cNvPicPr>
          <p:nvPr/>
        </p:nvPicPr>
        <p:blipFill>
          <a:blip r:embed="rId2"/>
          <a:stretch>
            <a:fillRect/>
          </a:stretch>
        </p:blipFill>
        <p:spPr>
          <a:xfrm>
            <a:off x="4274614" y="1081088"/>
            <a:ext cx="4412185" cy="3534124"/>
          </a:xfrm>
          <a:prstGeom prst="rect">
            <a:avLst/>
          </a:prstGeom>
        </p:spPr>
      </p:pic>
    </p:spTree>
    <p:extLst>
      <p:ext uri="{BB962C8B-B14F-4D97-AF65-F5344CB8AC3E}">
        <p14:creationId xmlns:p14="http://schemas.microsoft.com/office/powerpoint/2010/main" val="424807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143C-5E0C-448C-AF87-23D674D19A53}"/>
              </a:ext>
            </a:extLst>
          </p:cNvPr>
          <p:cNvSpPr>
            <a:spLocks noGrp="1"/>
          </p:cNvSpPr>
          <p:nvPr>
            <p:ph type="title"/>
          </p:nvPr>
        </p:nvSpPr>
        <p:spPr/>
        <p:txBody>
          <a:bodyPr/>
          <a:lstStyle/>
          <a:p>
            <a:r>
              <a:rPr lang="en-CA" dirty="0"/>
              <a:t>Cookies</a:t>
            </a:r>
          </a:p>
        </p:txBody>
      </p:sp>
      <p:sp>
        <p:nvSpPr>
          <p:cNvPr id="3" name="Text Placeholder 2">
            <a:extLst>
              <a:ext uri="{FF2B5EF4-FFF2-40B4-BE49-F238E27FC236}">
                <a16:creationId xmlns:a16="http://schemas.microsoft.com/office/drawing/2014/main" id="{2E2D52ED-80B3-479C-8B41-3106CD4B9A2F}"/>
              </a:ext>
            </a:extLst>
          </p:cNvPr>
          <p:cNvSpPr>
            <a:spLocks noGrp="1"/>
          </p:cNvSpPr>
          <p:nvPr>
            <p:ph type="body" idx="1"/>
          </p:nvPr>
        </p:nvSpPr>
        <p:spPr/>
        <p:txBody>
          <a:bodyPr/>
          <a:lstStyle/>
          <a:p>
            <a:pPr marL="114300" indent="0" algn="l">
              <a:buNone/>
            </a:pPr>
            <a:r>
              <a:rPr lang="en-US" sz="1800" b="1" i="0" u="none" strike="noStrike" baseline="0" dirty="0">
                <a:solidFill>
                  <a:srgbClr val="009A9A"/>
                </a:solidFill>
                <a:latin typeface="+mj-lt"/>
              </a:rPr>
              <a:t>Cookies </a:t>
            </a:r>
            <a:r>
              <a:rPr lang="en-US" sz="1800" b="0" i="0" u="none" strike="noStrike" baseline="0" dirty="0">
                <a:solidFill>
                  <a:srgbClr val="000000"/>
                </a:solidFill>
                <a:latin typeface="+mj-lt"/>
              </a:rPr>
              <a:t>are a client-side approach for persisting state </a:t>
            </a:r>
            <a:r>
              <a:rPr lang="en-CA" sz="1800" b="0" i="0" u="none" strike="noStrike" baseline="0" dirty="0">
                <a:solidFill>
                  <a:srgbClr val="000000"/>
                </a:solidFill>
                <a:latin typeface="+mj-lt"/>
              </a:rPr>
              <a:t>information.</a:t>
            </a:r>
          </a:p>
          <a:p>
            <a:pPr marL="114300" indent="0" algn="l">
              <a:buNone/>
            </a:pPr>
            <a:r>
              <a:rPr lang="en-US" sz="1800" dirty="0">
                <a:latin typeface="+mj-lt"/>
              </a:rPr>
              <a:t>They are name=value pairs that are saved within one or more text files that are managed by the browser.</a:t>
            </a:r>
          </a:p>
          <a:p>
            <a:pPr marL="114300" indent="0" algn="l">
              <a:buNone/>
            </a:pPr>
            <a:r>
              <a:rPr lang="en-US" sz="1800" b="0" i="0" u="none" strike="noStrike" baseline="0" dirty="0">
                <a:latin typeface="+mj-lt"/>
              </a:rPr>
              <a:t>While cookies can be used for any state-related purpose, they are principally used as a way of maintaining continuity over time in a web application. One typical use of cookies in a website is to “remember” the visitor so that the server can customize the site for the user.</a:t>
            </a:r>
          </a:p>
          <a:p>
            <a:pPr marL="114300" indent="0" algn="l">
              <a:buNone/>
            </a:pPr>
            <a:r>
              <a:rPr lang="en-US" sz="1800" b="0" i="0" u="none" strike="noStrike" baseline="0" dirty="0">
                <a:latin typeface="+mj-lt"/>
              </a:rPr>
              <a:t>Cookies are also frequently used to keep track of whether a user has logged into a site.</a:t>
            </a:r>
            <a:endParaRPr lang="en-CA" sz="1800" dirty="0">
              <a:latin typeface="+mj-lt"/>
            </a:endParaRPr>
          </a:p>
        </p:txBody>
      </p:sp>
    </p:spTree>
    <p:extLst>
      <p:ext uri="{BB962C8B-B14F-4D97-AF65-F5344CB8AC3E}">
        <p14:creationId xmlns:p14="http://schemas.microsoft.com/office/powerpoint/2010/main" val="420955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8A6E-291D-42A6-93CC-B40B2412E5A9}"/>
              </a:ext>
            </a:extLst>
          </p:cNvPr>
          <p:cNvSpPr>
            <a:spLocks noGrp="1"/>
          </p:cNvSpPr>
          <p:nvPr>
            <p:ph type="title"/>
          </p:nvPr>
        </p:nvSpPr>
        <p:spPr/>
        <p:txBody>
          <a:bodyPr/>
          <a:lstStyle/>
          <a:p>
            <a:r>
              <a:rPr lang="en-CA" dirty="0"/>
              <a:t>How Do Cookies Work?</a:t>
            </a:r>
          </a:p>
        </p:txBody>
      </p:sp>
      <p:pic>
        <p:nvPicPr>
          <p:cNvPr id="5" name="Picture 4" descr="FIGURE 15.7 Cookies at work">
            <a:extLst>
              <a:ext uri="{FF2B5EF4-FFF2-40B4-BE49-F238E27FC236}">
                <a16:creationId xmlns:a16="http://schemas.microsoft.com/office/drawing/2014/main" id="{16CDA6B5-4667-4517-8851-934960D3E21E}"/>
              </a:ext>
            </a:extLst>
          </p:cNvPr>
          <p:cNvPicPr>
            <a:picLocks noChangeAspect="1"/>
          </p:cNvPicPr>
          <p:nvPr/>
        </p:nvPicPr>
        <p:blipFill>
          <a:blip r:embed="rId2"/>
          <a:stretch>
            <a:fillRect/>
          </a:stretch>
        </p:blipFill>
        <p:spPr>
          <a:xfrm>
            <a:off x="1828398" y="984487"/>
            <a:ext cx="5487203" cy="3555089"/>
          </a:xfrm>
          <a:prstGeom prst="rect">
            <a:avLst/>
          </a:prstGeom>
        </p:spPr>
      </p:pic>
    </p:spTree>
    <p:extLst>
      <p:ext uri="{BB962C8B-B14F-4D97-AF65-F5344CB8AC3E}">
        <p14:creationId xmlns:p14="http://schemas.microsoft.com/office/powerpoint/2010/main" val="221523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61BC-DDA8-479C-A577-721228CF585A}"/>
              </a:ext>
            </a:extLst>
          </p:cNvPr>
          <p:cNvSpPr>
            <a:spLocks noGrp="1"/>
          </p:cNvSpPr>
          <p:nvPr>
            <p:ph type="title"/>
          </p:nvPr>
        </p:nvSpPr>
        <p:spPr/>
        <p:txBody>
          <a:bodyPr/>
          <a:lstStyle/>
          <a:p>
            <a:r>
              <a:rPr lang="en-CA" dirty="0"/>
              <a:t>Using Cookies in PHP</a:t>
            </a:r>
          </a:p>
        </p:txBody>
      </p:sp>
      <p:sp>
        <p:nvSpPr>
          <p:cNvPr id="3" name="Text Placeholder 2">
            <a:extLst>
              <a:ext uri="{FF2B5EF4-FFF2-40B4-BE49-F238E27FC236}">
                <a16:creationId xmlns:a16="http://schemas.microsoft.com/office/drawing/2014/main" id="{907255BD-E9AC-400B-876B-C84EBD2088F9}"/>
              </a:ext>
            </a:extLst>
          </p:cNvPr>
          <p:cNvSpPr>
            <a:spLocks noGrp="1"/>
          </p:cNvSpPr>
          <p:nvPr>
            <p:ph type="body" idx="1"/>
          </p:nvPr>
        </p:nvSpPr>
        <p:spPr>
          <a:xfrm>
            <a:off x="457202" y="1081088"/>
            <a:ext cx="2785730" cy="3532476"/>
          </a:xfrm>
        </p:spPr>
        <p:txBody>
          <a:bodyPr/>
          <a:lstStyle/>
          <a:p>
            <a:pPr marL="114300" indent="0">
              <a:buNone/>
            </a:pPr>
            <a:r>
              <a:rPr lang="en-US" b="0" i="0" u="none" strike="noStrike" baseline="0" dirty="0">
                <a:latin typeface="+mj-lt"/>
              </a:rPr>
              <a:t>Cookies in PHP are </a:t>
            </a:r>
            <a:r>
              <a:rPr lang="en-US" b="0" i="1" u="none" strike="noStrike" baseline="0" dirty="0">
                <a:latin typeface="+mj-lt"/>
              </a:rPr>
              <a:t>created </a:t>
            </a:r>
            <a:r>
              <a:rPr lang="en-US" b="0" i="0" u="none" strike="noStrike" baseline="0" dirty="0">
                <a:latin typeface="+mj-lt"/>
              </a:rPr>
              <a:t>using the </a:t>
            </a:r>
            <a:r>
              <a:rPr lang="en-US" b="0" i="0" u="none" strike="noStrike" baseline="0" dirty="0" err="1">
                <a:latin typeface="+mj-lt"/>
              </a:rPr>
              <a:t>setcookie</a:t>
            </a:r>
            <a:r>
              <a:rPr lang="en-US" b="0" i="0" u="none" strike="noStrike" baseline="0" dirty="0">
                <a:latin typeface="+mj-lt"/>
              </a:rPr>
              <a:t>() function and are </a:t>
            </a:r>
            <a:r>
              <a:rPr lang="en-US" b="0" i="1" u="none" strike="noStrike" baseline="0" dirty="0">
                <a:latin typeface="+mj-lt"/>
              </a:rPr>
              <a:t>retrieved </a:t>
            </a:r>
            <a:r>
              <a:rPr lang="en-US" b="0" i="0" u="none" strike="noStrike" baseline="0" dirty="0">
                <a:latin typeface="+mj-lt"/>
              </a:rPr>
              <a:t>using the $_COOKIES </a:t>
            </a:r>
            <a:r>
              <a:rPr lang="en-US" b="0" i="0" u="none" strike="noStrike" baseline="0" dirty="0" err="1">
                <a:latin typeface="+mj-lt"/>
              </a:rPr>
              <a:t>superglobal</a:t>
            </a:r>
            <a:r>
              <a:rPr lang="en-US" b="0" i="0" u="none" strike="noStrike" baseline="0" dirty="0">
                <a:latin typeface="+mj-lt"/>
              </a:rPr>
              <a:t> associative array,</a:t>
            </a:r>
          </a:p>
          <a:p>
            <a:pPr marL="114300" indent="0" algn="l">
              <a:buNone/>
            </a:pPr>
            <a:r>
              <a:rPr lang="en-CA" b="1" i="0" u="none" strike="noStrike" baseline="0" dirty="0">
                <a:latin typeface="+mj-lt"/>
              </a:rPr>
              <a:t>It is important </a:t>
            </a:r>
            <a:r>
              <a:rPr lang="en-US" b="1" i="0" u="none" strike="noStrike" baseline="0" dirty="0">
                <a:latin typeface="+mj-lt"/>
              </a:rPr>
              <a:t>to note that cookies must be written before any other page output.</a:t>
            </a:r>
          </a:p>
        </p:txBody>
      </p:sp>
      <p:sp>
        <p:nvSpPr>
          <p:cNvPr id="4" name="TextBox 3">
            <a:extLst>
              <a:ext uri="{FF2B5EF4-FFF2-40B4-BE49-F238E27FC236}">
                <a16:creationId xmlns:a16="http://schemas.microsoft.com/office/drawing/2014/main" id="{5B39D7DA-D476-47FA-BBB9-917B58F0F059}"/>
              </a:ext>
            </a:extLst>
          </p:cNvPr>
          <p:cNvSpPr txBox="1"/>
          <p:nvPr/>
        </p:nvSpPr>
        <p:spPr>
          <a:xfrm>
            <a:off x="3242931" y="1081088"/>
            <a:ext cx="5443868" cy="1045424"/>
          </a:xfrm>
          <a:prstGeom prst="rect">
            <a:avLst/>
          </a:prstGeom>
          <a:solidFill>
            <a:srgbClr val="E6F0F5"/>
          </a:solidFill>
        </p:spPr>
        <p:txBody>
          <a:bodyPr wrap="square" numCol="1" rtlCol="0">
            <a:noAutofit/>
          </a:bodyPr>
          <a:lstStyle/>
          <a:p>
            <a:pPr algn="l"/>
            <a:r>
              <a:rPr lang="en-CA" sz="1200" b="0" i="0" u="none" strike="noStrike" baseline="0" dirty="0">
                <a:solidFill>
                  <a:srgbClr val="000000"/>
                </a:solidFill>
                <a:latin typeface="Calibri" panose="020F0502020204030204" pitchFamily="34" charset="0"/>
                <a:cs typeface="Calibri" panose="020F0502020204030204" pitchFamily="34" charset="0"/>
              </a:rPr>
              <a:t>$</a:t>
            </a:r>
            <a:r>
              <a:rPr lang="en-CA" sz="1200" b="0" i="0" u="none" strike="noStrike" baseline="0" dirty="0" err="1">
                <a:solidFill>
                  <a:srgbClr val="000000"/>
                </a:solidFill>
                <a:latin typeface="Calibri" panose="020F0502020204030204" pitchFamily="34" charset="0"/>
                <a:cs typeface="Calibri" panose="020F0502020204030204" pitchFamily="34" charset="0"/>
              </a:rPr>
              <a:t>expiryTime</a:t>
            </a:r>
            <a:r>
              <a:rPr lang="en-CA" sz="1200" b="0" i="0" u="none" strike="noStrike" baseline="0" dirty="0">
                <a:solidFill>
                  <a:srgbClr val="000000"/>
                </a:solidFill>
                <a:latin typeface="Calibri" panose="020F0502020204030204" pitchFamily="34" charset="0"/>
                <a:cs typeface="Calibri" panose="020F0502020204030204" pitchFamily="34" charset="0"/>
              </a:rPr>
              <a:t> = time()+60*60*24;</a:t>
            </a:r>
          </a:p>
          <a:p>
            <a:pPr algn="l"/>
            <a:r>
              <a:rPr lang="en-CA" sz="1200" b="0" i="1" u="none" strike="noStrike" baseline="0" dirty="0">
                <a:solidFill>
                  <a:srgbClr val="009A9A"/>
                </a:solidFill>
                <a:latin typeface="Calibri" panose="020F0502020204030204" pitchFamily="34" charset="0"/>
                <a:cs typeface="Calibri" panose="020F0502020204030204" pitchFamily="34" charset="0"/>
              </a:rPr>
              <a:t>// create a persistent cookie</a:t>
            </a:r>
          </a:p>
          <a:p>
            <a:pPr algn="l"/>
            <a:r>
              <a:rPr lang="en-CA" sz="1200" b="0" i="0" u="none" strike="noStrike" baseline="0" dirty="0">
                <a:solidFill>
                  <a:srgbClr val="000000"/>
                </a:solidFill>
                <a:latin typeface="Calibri" panose="020F0502020204030204" pitchFamily="34" charset="0"/>
                <a:cs typeface="Calibri" panose="020F0502020204030204" pitchFamily="34" charset="0"/>
              </a:rPr>
              <a:t>$name = "</a:t>
            </a:r>
            <a:r>
              <a:rPr lang="en-CA" sz="1200" b="1" i="0" u="none" strike="noStrike" baseline="0" dirty="0">
                <a:solidFill>
                  <a:srgbClr val="000000"/>
                </a:solidFill>
                <a:latin typeface="Calibri" panose="020F0502020204030204" pitchFamily="34" charset="0"/>
                <a:cs typeface="Calibri" panose="020F0502020204030204" pitchFamily="34" charset="0"/>
              </a:rPr>
              <a:t>username</a:t>
            </a:r>
            <a:r>
              <a:rPr lang="en-CA" sz="1200" b="0" i="0" u="none" strike="noStrike" baseline="0" dirty="0">
                <a:solidFill>
                  <a:srgbClr val="000000"/>
                </a:solidFill>
                <a:latin typeface="Calibri" panose="020F0502020204030204" pitchFamily="34" charset="0"/>
                <a:cs typeface="Calibri" panose="020F0502020204030204" pitchFamily="34" charset="0"/>
              </a:rPr>
              <a:t>";</a:t>
            </a:r>
          </a:p>
          <a:p>
            <a:pPr algn="l"/>
            <a:r>
              <a:rPr lang="en-CA" sz="1200" b="0" i="0" u="none" strike="noStrike" baseline="0" dirty="0">
                <a:solidFill>
                  <a:srgbClr val="000000"/>
                </a:solidFill>
                <a:latin typeface="Calibri" panose="020F0502020204030204" pitchFamily="34" charset="0"/>
                <a:cs typeface="Calibri" panose="020F0502020204030204" pitchFamily="34" charset="0"/>
              </a:rPr>
              <a:t>$value = "Ricardo";</a:t>
            </a:r>
          </a:p>
          <a:p>
            <a:pPr algn="l"/>
            <a:r>
              <a:rPr lang="en-CA" sz="1200" b="0" i="0" u="none" strike="noStrike" baseline="0" dirty="0" err="1">
                <a:solidFill>
                  <a:srgbClr val="9A0000"/>
                </a:solidFill>
                <a:latin typeface="Calibri" panose="020F0502020204030204" pitchFamily="34" charset="0"/>
                <a:cs typeface="Calibri" panose="020F0502020204030204" pitchFamily="34" charset="0"/>
              </a:rPr>
              <a:t>setcookie</a:t>
            </a:r>
            <a:r>
              <a:rPr lang="en-CA" sz="1200" b="0" i="0" u="none" strike="noStrike" baseline="0" dirty="0">
                <a:solidFill>
                  <a:srgbClr val="9A0000"/>
                </a:solidFill>
                <a:latin typeface="Calibri" panose="020F0502020204030204" pitchFamily="34" charset="0"/>
                <a:cs typeface="Calibri" panose="020F0502020204030204" pitchFamily="34" charset="0"/>
              </a:rPr>
              <a:t>(</a:t>
            </a:r>
            <a:r>
              <a:rPr lang="en-CA" sz="1200" b="0" i="0" u="none" strike="noStrike" baseline="0" dirty="0">
                <a:solidFill>
                  <a:srgbClr val="000000"/>
                </a:solidFill>
                <a:latin typeface="Calibri" panose="020F0502020204030204" pitchFamily="34" charset="0"/>
                <a:cs typeface="Calibri" panose="020F0502020204030204" pitchFamily="34" charset="0"/>
              </a:rPr>
              <a:t>$name, $value, $</a:t>
            </a:r>
            <a:r>
              <a:rPr lang="en-CA" sz="1200" b="0" i="0" u="none" strike="noStrike" baseline="0" dirty="0" err="1">
                <a:solidFill>
                  <a:srgbClr val="000000"/>
                </a:solidFill>
                <a:latin typeface="Calibri" panose="020F0502020204030204" pitchFamily="34" charset="0"/>
                <a:cs typeface="Calibri" panose="020F0502020204030204" pitchFamily="34" charset="0"/>
              </a:rPr>
              <a:t>expiryTime</a:t>
            </a:r>
            <a:r>
              <a:rPr lang="en-CA" sz="1200" b="0" i="0" u="none" strike="noStrike" baseline="0" dirty="0">
                <a:solidFill>
                  <a:srgbClr val="9A0000"/>
                </a:solidFill>
                <a:latin typeface="Calibri" panose="020F0502020204030204" pitchFamily="34" charset="0"/>
                <a:cs typeface="Calibri" panose="020F0502020204030204" pitchFamily="34" charset="0"/>
              </a:rPr>
              <a:t>)</a:t>
            </a:r>
            <a:r>
              <a:rPr lang="en-CA" sz="1200" b="0" i="0" u="none" strike="noStrike" baseline="0" dirty="0">
                <a:solidFill>
                  <a:srgbClr val="000000"/>
                </a:solidFill>
                <a:latin typeface="Calibri" panose="020F0502020204030204" pitchFamily="34" charset="0"/>
                <a:cs typeface="Calibri" panose="020F0502020204030204" pitchFamily="34" charset="0"/>
              </a:rPr>
              <a:t>;</a:t>
            </a:r>
          </a:p>
          <a:p>
            <a:pPr algn="l"/>
            <a:endParaRPr lang="en-CA" sz="1200" b="0" i="0" u="none" strike="noStrike" baseline="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FE4382C-0BB3-41A3-B1B9-4FDC098455B8}"/>
              </a:ext>
            </a:extLst>
          </p:cNvPr>
          <p:cNvSpPr txBox="1"/>
          <p:nvPr/>
        </p:nvSpPr>
        <p:spPr>
          <a:xfrm>
            <a:off x="3151838" y="2196821"/>
            <a:ext cx="5498462" cy="276999"/>
          </a:xfrm>
          <a:prstGeom prst="rect">
            <a:avLst/>
          </a:prstGeom>
          <a:noFill/>
        </p:spPr>
        <p:txBody>
          <a:bodyPr wrap="square" rtlCol="0">
            <a:spAutoFit/>
          </a:bodyPr>
          <a:lstStyle/>
          <a:p>
            <a:r>
              <a:rPr lang="en-US" sz="1200" b="1" i="0" u="none" strike="noStrike" baseline="0" dirty="0">
                <a:solidFill>
                  <a:srgbClr val="009A9A"/>
                </a:solidFill>
                <a:latin typeface="+mj-lt"/>
              </a:rPr>
              <a:t>LISTING 15.2 </a:t>
            </a:r>
            <a:r>
              <a:rPr lang="en-US" sz="1200" b="0" i="0" u="none" strike="noStrike" baseline="0" dirty="0">
                <a:solidFill>
                  <a:srgbClr val="000000"/>
                </a:solidFill>
                <a:latin typeface="+mj-lt"/>
              </a:rPr>
              <a:t>Writing a cookie</a:t>
            </a:r>
            <a:endParaRPr lang="en-CA" sz="1200" dirty="0">
              <a:latin typeface="+mj-lt"/>
            </a:endParaRPr>
          </a:p>
        </p:txBody>
      </p:sp>
      <p:sp>
        <p:nvSpPr>
          <p:cNvPr id="6" name="TextBox 5">
            <a:extLst>
              <a:ext uri="{FF2B5EF4-FFF2-40B4-BE49-F238E27FC236}">
                <a16:creationId xmlns:a16="http://schemas.microsoft.com/office/drawing/2014/main" id="{2636F9B5-B39C-4DDA-802D-C681DCF57F84}"/>
              </a:ext>
            </a:extLst>
          </p:cNvPr>
          <p:cNvSpPr txBox="1"/>
          <p:nvPr/>
        </p:nvSpPr>
        <p:spPr>
          <a:xfrm>
            <a:off x="3242930" y="2669681"/>
            <a:ext cx="5443868" cy="1763485"/>
          </a:xfrm>
          <a:prstGeom prst="rect">
            <a:avLst/>
          </a:prstGeom>
          <a:solidFill>
            <a:srgbClr val="E6F0F5"/>
          </a:solidFill>
        </p:spPr>
        <p:txBody>
          <a:bodyPr wrap="square" numCol="1" rtlCol="0">
            <a:noAutofit/>
          </a:bodyPr>
          <a:lstStyle/>
          <a:p>
            <a:pPr algn="l"/>
            <a:r>
              <a:rPr lang="en-CA" sz="1200" b="0" i="0" u="none" strike="noStrike" baseline="0" dirty="0">
                <a:solidFill>
                  <a:schemeClr val="tx1"/>
                </a:solidFill>
                <a:latin typeface="Calibri" panose="020F0502020204030204" pitchFamily="34" charset="0"/>
                <a:cs typeface="Calibri" panose="020F0502020204030204" pitchFamily="34" charset="0"/>
              </a:rPr>
              <a:t>if ( !</a:t>
            </a:r>
            <a:r>
              <a:rPr lang="en-CA" sz="1200" b="0" i="0" u="none" strike="noStrike" baseline="0" dirty="0" err="1">
                <a:solidFill>
                  <a:schemeClr val="tx1"/>
                </a:solidFill>
                <a:latin typeface="Calibri" panose="020F0502020204030204" pitchFamily="34" charset="0"/>
                <a:cs typeface="Calibri" panose="020F0502020204030204" pitchFamily="34" charset="0"/>
              </a:rPr>
              <a:t>isset</a:t>
            </a:r>
            <a:r>
              <a:rPr lang="en-CA" sz="1200" b="0" i="0" u="none" strike="noStrike" baseline="0" dirty="0">
                <a:solidFill>
                  <a:schemeClr val="tx1"/>
                </a:solidFill>
                <a:latin typeface="Calibri" panose="020F0502020204030204" pitchFamily="34" charset="0"/>
                <a:cs typeface="Calibri" panose="020F0502020204030204" pitchFamily="34" charset="0"/>
              </a:rPr>
              <a:t>(</a:t>
            </a:r>
            <a:r>
              <a:rPr lang="en-CA" sz="1200" b="0" i="0" u="none" strike="noStrike" baseline="0" dirty="0">
                <a:solidFill>
                  <a:srgbClr val="C00000"/>
                </a:solidFill>
                <a:latin typeface="Calibri" panose="020F0502020204030204" pitchFamily="34" charset="0"/>
                <a:cs typeface="Calibri" panose="020F0502020204030204" pitchFamily="34" charset="0"/>
              </a:rPr>
              <a:t>$_COOKIE</a:t>
            </a:r>
            <a:r>
              <a:rPr lang="en-CA" sz="1200" b="0" i="0" u="none" strike="noStrike" baseline="0" dirty="0">
                <a:solidFill>
                  <a:schemeClr val="tx1"/>
                </a:solidFill>
                <a:latin typeface="Calibri" panose="020F0502020204030204" pitchFamily="34" charset="0"/>
                <a:cs typeface="Calibri" panose="020F0502020204030204" pitchFamily="34" charset="0"/>
              </a:rPr>
              <a:t>[</a:t>
            </a:r>
            <a:r>
              <a:rPr lang="en-CA" sz="1200" b="1" i="0" u="none" strike="noStrike" baseline="0" dirty="0">
                <a:solidFill>
                  <a:schemeClr val="tx1"/>
                </a:solidFill>
                <a:latin typeface="Calibri" panose="020F0502020204030204" pitchFamily="34" charset="0"/>
                <a:cs typeface="Calibri" panose="020F0502020204030204" pitchFamily="34" charset="0"/>
              </a:rPr>
              <a:t>'username</a:t>
            </a:r>
            <a:r>
              <a:rPr lang="en-CA" sz="1200" b="0" i="0" u="none" strike="noStrike" baseline="0" dirty="0">
                <a:solidFill>
                  <a:schemeClr val="tx1"/>
                </a:solidFill>
                <a:latin typeface="Calibri" panose="020F0502020204030204" pitchFamily="34" charset="0"/>
                <a:cs typeface="Calibri" panose="020F0502020204030204" pitchFamily="34" charset="0"/>
              </a:rPr>
              <a:t>']) ) { </a:t>
            </a:r>
            <a:r>
              <a:rPr lang="en-US" sz="1200" b="0" i="0" u="none" strike="noStrike" baseline="0" dirty="0">
                <a:solidFill>
                  <a:schemeClr val="tx1"/>
                </a:solidFill>
                <a:latin typeface="Calibri" panose="020F0502020204030204" pitchFamily="34" charset="0"/>
                <a:cs typeface="Calibri" panose="020F0502020204030204" pitchFamily="34" charset="0"/>
              </a:rPr>
              <a:t>echo "this cookie doesn't exist"; </a:t>
            </a:r>
            <a:r>
              <a:rPr lang="en-CA" sz="1200" b="0" i="0" u="none" strike="noStrike" baseline="0" dirty="0">
                <a:solidFill>
                  <a:schemeClr val="tx1"/>
                </a:solidFill>
                <a:latin typeface="Calibri" panose="020F0502020204030204" pitchFamily="34" charset="0"/>
                <a:cs typeface="Calibri" panose="020F0502020204030204" pitchFamily="34" charset="0"/>
              </a:rPr>
              <a:t>}</a:t>
            </a:r>
          </a:p>
          <a:p>
            <a:pPr algn="l"/>
            <a:r>
              <a:rPr lang="en-CA" sz="1200" b="0" i="0" u="none" strike="noStrike" baseline="0" dirty="0">
                <a:solidFill>
                  <a:schemeClr val="tx1"/>
                </a:solidFill>
                <a:latin typeface="Calibri" panose="020F0502020204030204" pitchFamily="34" charset="0"/>
                <a:cs typeface="Calibri" panose="020F0502020204030204" pitchFamily="34" charset="0"/>
              </a:rPr>
              <a:t>else {</a:t>
            </a:r>
            <a:r>
              <a:rPr lang="en-US" sz="1200" b="0" i="0" u="none" strike="noStrike" baseline="0" dirty="0">
                <a:solidFill>
                  <a:schemeClr val="tx1"/>
                </a:solidFill>
                <a:latin typeface="Calibri" panose="020F0502020204030204" pitchFamily="34" charset="0"/>
                <a:cs typeface="Calibri" panose="020F0502020204030204" pitchFamily="34" charset="0"/>
              </a:rPr>
              <a:t>	</a:t>
            </a:r>
          </a:p>
          <a:p>
            <a:pPr algn="l"/>
            <a:r>
              <a:rPr lang="en-US" sz="1200" dirty="0">
                <a:solidFill>
                  <a:schemeClr val="tx1"/>
                </a:solidFill>
                <a:latin typeface="Calibri" panose="020F0502020204030204" pitchFamily="34" charset="0"/>
                <a:cs typeface="Calibri" panose="020F0502020204030204" pitchFamily="34" charset="0"/>
              </a:rPr>
              <a:t>   </a:t>
            </a:r>
            <a:r>
              <a:rPr lang="en-US" sz="1200" b="0" i="0" u="none" strike="noStrike" baseline="0" dirty="0">
                <a:solidFill>
                  <a:schemeClr val="tx1"/>
                </a:solidFill>
                <a:latin typeface="Calibri" panose="020F0502020204030204" pitchFamily="34" charset="0"/>
                <a:cs typeface="Calibri" panose="020F0502020204030204" pitchFamily="34" charset="0"/>
              </a:rPr>
              <a:t>echo "The username retrieved from the cookie is:“</a:t>
            </a:r>
            <a:r>
              <a:rPr lang="en-CA" sz="1200" b="0" i="0" u="none" strike="noStrike" baseline="0" dirty="0">
                <a:solidFill>
                  <a:schemeClr val="tx1"/>
                </a:solidFill>
                <a:latin typeface="Calibri" panose="020F0502020204030204" pitchFamily="34" charset="0"/>
                <a:cs typeface="Calibri" panose="020F0502020204030204" pitchFamily="34" charset="0"/>
              </a:rPr>
              <a:t>. </a:t>
            </a:r>
            <a:r>
              <a:rPr lang="en-CA" sz="1200" b="0" i="0" u="none" strike="noStrike" baseline="0" dirty="0">
                <a:solidFill>
                  <a:srgbClr val="C00000"/>
                </a:solidFill>
                <a:latin typeface="Calibri" panose="020F0502020204030204" pitchFamily="34" charset="0"/>
                <a:cs typeface="Calibri" panose="020F0502020204030204" pitchFamily="34" charset="0"/>
              </a:rPr>
              <a:t>$_COOKIE</a:t>
            </a:r>
            <a:r>
              <a:rPr lang="en-CA" sz="1200" b="0" i="0" u="none" strike="noStrike" baseline="0" dirty="0">
                <a:solidFill>
                  <a:schemeClr val="tx1"/>
                </a:solidFill>
                <a:latin typeface="Calibri" panose="020F0502020204030204" pitchFamily="34" charset="0"/>
                <a:cs typeface="Calibri" panose="020F0502020204030204" pitchFamily="34" charset="0"/>
              </a:rPr>
              <a:t>[</a:t>
            </a:r>
            <a:r>
              <a:rPr lang="en-CA" sz="1200" b="1" i="0" u="none" strike="noStrike" baseline="0" dirty="0">
                <a:solidFill>
                  <a:schemeClr val="tx1"/>
                </a:solidFill>
                <a:latin typeface="Calibri" panose="020F0502020204030204" pitchFamily="34" charset="0"/>
                <a:cs typeface="Calibri" panose="020F0502020204030204" pitchFamily="34" charset="0"/>
              </a:rPr>
              <a:t>'username</a:t>
            </a:r>
            <a:r>
              <a:rPr lang="en-CA" sz="1200" b="0" i="0" u="none" strike="noStrike" baseline="0" dirty="0">
                <a:solidFill>
                  <a:schemeClr val="tx1"/>
                </a:solidFill>
                <a:latin typeface="Calibri" panose="020F0502020204030204" pitchFamily="34" charset="0"/>
                <a:cs typeface="Calibri" panose="020F0502020204030204" pitchFamily="34" charset="0"/>
              </a:rPr>
              <a:t>’]; </a:t>
            </a:r>
          </a:p>
          <a:p>
            <a:pPr algn="l"/>
            <a:r>
              <a:rPr lang="en-CA" sz="1200" b="0" i="0" u="none" strike="noStrike" baseline="0" dirty="0">
                <a:solidFill>
                  <a:schemeClr val="tx1"/>
                </a:solidFill>
                <a:latin typeface="Calibri" panose="020F0502020204030204" pitchFamily="34" charset="0"/>
                <a:cs typeface="Calibri" panose="020F0502020204030204" pitchFamily="34" charset="0"/>
              </a:rPr>
              <a:t>}</a:t>
            </a:r>
          </a:p>
          <a:p>
            <a:pPr algn="l"/>
            <a:endParaRPr lang="en-CA" sz="1200" b="0" i="0" u="none" strike="noStrike" baseline="0" dirty="0">
              <a:solidFill>
                <a:schemeClr val="tx1"/>
              </a:solidFill>
              <a:latin typeface="Calibri" panose="020F0502020204030204" pitchFamily="34" charset="0"/>
              <a:cs typeface="Calibri" panose="020F0502020204030204" pitchFamily="34" charset="0"/>
            </a:endParaRPr>
          </a:p>
          <a:p>
            <a:pPr algn="l"/>
            <a:r>
              <a:rPr lang="en-US" sz="1200" b="0" i="1" u="none" strike="noStrike" baseline="0" dirty="0">
                <a:solidFill>
                  <a:schemeClr val="tx1"/>
                </a:solidFill>
                <a:latin typeface="Calibri" panose="020F0502020204030204" pitchFamily="34" charset="0"/>
                <a:cs typeface="Calibri" panose="020F0502020204030204" pitchFamily="34" charset="0"/>
              </a:rPr>
              <a:t>// loop through all cookies in request</a:t>
            </a:r>
            <a:endParaRPr lang="en-CA" sz="1200" b="0" i="0" u="none" strike="noStrike" baseline="0" dirty="0">
              <a:solidFill>
                <a:schemeClr val="tx1"/>
              </a:solidFill>
              <a:latin typeface="Calibri" panose="020F0502020204030204" pitchFamily="34" charset="0"/>
              <a:cs typeface="Calibri" panose="020F0502020204030204" pitchFamily="34" charset="0"/>
            </a:endParaRPr>
          </a:p>
          <a:p>
            <a:pPr algn="l"/>
            <a:r>
              <a:rPr lang="en-US" sz="1200" b="0" i="0" u="none" strike="noStrike" baseline="0" dirty="0">
                <a:solidFill>
                  <a:schemeClr val="tx1"/>
                </a:solidFill>
                <a:latin typeface="Calibri" panose="020F0502020204030204" pitchFamily="34" charset="0"/>
                <a:cs typeface="Calibri" panose="020F0502020204030204" pitchFamily="34" charset="0"/>
              </a:rPr>
              <a:t>foreach </a:t>
            </a:r>
            <a:r>
              <a:rPr lang="en-US" sz="1200" b="0" i="0" u="none" strike="noStrike" baseline="0" dirty="0">
                <a:solidFill>
                  <a:srgbClr val="C00000"/>
                </a:solidFill>
                <a:latin typeface="Calibri" panose="020F0502020204030204" pitchFamily="34" charset="0"/>
                <a:cs typeface="Calibri" panose="020F0502020204030204" pitchFamily="34" charset="0"/>
              </a:rPr>
              <a:t>($_COOKIE </a:t>
            </a:r>
            <a:r>
              <a:rPr lang="en-US" sz="1200" b="0" i="0" u="none" strike="noStrike" baseline="0" dirty="0">
                <a:solidFill>
                  <a:schemeClr val="tx1"/>
                </a:solidFill>
                <a:latin typeface="Calibri" panose="020F0502020204030204" pitchFamily="34" charset="0"/>
                <a:cs typeface="Calibri" panose="020F0502020204030204" pitchFamily="34" charset="0"/>
              </a:rPr>
              <a:t>as $name =&gt; $value) {</a:t>
            </a:r>
          </a:p>
          <a:p>
            <a:pPr algn="l"/>
            <a:r>
              <a:rPr lang="en-CA" sz="1200" b="0" i="0" u="none" strike="noStrike" baseline="0" dirty="0">
                <a:solidFill>
                  <a:schemeClr val="tx1"/>
                </a:solidFill>
                <a:latin typeface="Calibri" panose="020F0502020204030204" pitchFamily="34" charset="0"/>
                <a:cs typeface="Calibri" panose="020F0502020204030204" pitchFamily="34" charset="0"/>
              </a:rPr>
              <a:t>	echo "Cookie: $name = $value";</a:t>
            </a:r>
          </a:p>
          <a:p>
            <a:pPr algn="l"/>
            <a:r>
              <a:rPr lang="en-CA" sz="1200" b="0" i="0" u="none" strike="noStrike" baseline="0" dirty="0">
                <a:solidFill>
                  <a:schemeClr val="tx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663485D5-14D4-42FB-B189-9244FAFD3F8B}"/>
              </a:ext>
            </a:extLst>
          </p:cNvPr>
          <p:cNvSpPr txBox="1"/>
          <p:nvPr/>
        </p:nvSpPr>
        <p:spPr>
          <a:xfrm>
            <a:off x="3151838" y="4433166"/>
            <a:ext cx="5498462" cy="276999"/>
          </a:xfrm>
          <a:prstGeom prst="rect">
            <a:avLst/>
          </a:prstGeom>
          <a:noFill/>
        </p:spPr>
        <p:txBody>
          <a:bodyPr wrap="square" rtlCol="0">
            <a:spAutoFit/>
          </a:bodyPr>
          <a:lstStyle/>
          <a:p>
            <a:r>
              <a:rPr lang="en-US" sz="1200" b="1" i="0" u="none" strike="noStrike" baseline="0" dirty="0">
                <a:solidFill>
                  <a:srgbClr val="009A9A"/>
                </a:solidFill>
                <a:latin typeface="+mj-lt"/>
              </a:rPr>
              <a:t>LISTING 15.3 </a:t>
            </a:r>
            <a:r>
              <a:rPr lang="en-US" sz="1200" b="0" i="0" u="none" strike="noStrike" baseline="0" dirty="0">
                <a:solidFill>
                  <a:srgbClr val="000000"/>
                </a:solidFill>
                <a:latin typeface="+mj-lt"/>
              </a:rPr>
              <a:t>Reading a cookie</a:t>
            </a:r>
            <a:endParaRPr lang="en-CA" sz="1200" dirty="0">
              <a:latin typeface="+mj-lt"/>
            </a:endParaRPr>
          </a:p>
        </p:txBody>
      </p:sp>
    </p:spTree>
    <p:extLst>
      <p:ext uri="{BB962C8B-B14F-4D97-AF65-F5344CB8AC3E}">
        <p14:creationId xmlns:p14="http://schemas.microsoft.com/office/powerpoint/2010/main" val="266772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61BC-DDA8-479C-A577-721228CF585A}"/>
              </a:ext>
            </a:extLst>
          </p:cNvPr>
          <p:cNvSpPr>
            <a:spLocks noGrp="1"/>
          </p:cNvSpPr>
          <p:nvPr>
            <p:ph type="title"/>
          </p:nvPr>
        </p:nvSpPr>
        <p:spPr/>
        <p:txBody>
          <a:bodyPr/>
          <a:lstStyle/>
          <a:p>
            <a:r>
              <a:rPr lang="en-US" dirty="0"/>
              <a:t>Using Cookies in Node and Express</a:t>
            </a:r>
            <a:endParaRPr lang="en-CA" dirty="0"/>
          </a:p>
        </p:txBody>
      </p:sp>
      <p:sp>
        <p:nvSpPr>
          <p:cNvPr id="3" name="Text Placeholder 2">
            <a:extLst>
              <a:ext uri="{FF2B5EF4-FFF2-40B4-BE49-F238E27FC236}">
                <a16:creationId xmlns:a16="http://schemas.microsoft.com/office/drawing/2014/main" id="{907255BD-E9AC-400B-876B-C84EBD2088F9}"/>
              </a:ext>
            </a:extLst>
          </p:cNvPr>
          <p:cNvSpPr>
            <a:spLocks noGrp="1"/>
          </p:cNvSpPr>
          <p:nvPr>
            <p:ph type="body" idx="1"/>
          </p:nvPr>
        </p:nvSpPr>
        <p:spPr>
          <a:xfrm>
            <a:off x="457202" y="1081088"/>
            <a:ext cx="3762258" cy="3532476"/>
          </a:xfrm>
        </p:spPr>
        <p:txBody>
          <a:bodyPr/>
          <a:lstStyle/>
          <a:p>
            <a:pPr marL="114300" indent="0" algn="l">
              <a:buNone/>
            </a:pPr>
            <a:r>
              <a:rPr lang="en-US" sz="1800" b="0" i="0" u="none" strike="noStrike" baseline="0" dirty="0">
                <a:latin typeface="+mj-lt"/>
              </a:rPr>
              <a:t>Cookie support in Node and Express (cookie-parser) needs to be installed using </a:t>
            </a:r>
            <a:r>
              <a:rPr lang="en-US" sz="1800" b="0" i="0" u="none" strike="noStrike" baseline="0" dirty="0" err="1">
                <a:latin typeface="+mj-lt"/>
              </a:rPr>
              <a:t>npm</a:t>
            </a:r>
            <a:r>
              <a:rPr lang="en-US" sz="1800" b="0" i="0" u="none" strike="noStrike" baseline="0" dirty="0">
                <a:latin typeface="+mj-lt"/>
              </a:rPr>
              <a:t>.</a:t>
            </a:r>
          </a:p>
          <a:p>
            <a:r>
              <a:rPr lang="en-US" sz="1800" b="0" i="0" u="none" strike="noStrike" baseline="0" dirty="0">
                <a:latin typeface="+mj-lt"/>
              </a:rPr>
              <a:t>save JSON data as a cookie value</a:t>
            </a:r>
          </a:p>
          <a:p>
            <a:r>
              <a:rPr lang="en-US" sz="1800" b="0" i="0" u="none" strike="noStrike" baseline="0" dirty="0">
                <a:latin typeface="+mj-lt"/>
              </a:rPr>
              <a:t>read and write </a:t>
            </a:r>
            <a:r>
              <a:rPr lang="en-US" sz="1800" b="0" i="1" u="none" strike="noStrike" baseline="0" dirty="0">
                <a:latin typeface="+mj-lt"/>
              </a:rPr>
              <a:t>signed</a:t>
            </a:r>
            <a:r>
              <a:rPr lang="en-US" sz="1800" b="0" i="0" u="none" strike="noStrike" baseline="0" dirty="0">
                <a:latin typeface="+mj-lt"/>
              </a:rPr>
              <a:t> cookies</a:t>
            </a:r>
            <a:endParaRPr lang="en-US" b="1" i="0" u="none" strike="noStrike" baseline="0" dirty="0">
              <a:latin typeface="+mj-lt"/>
            </a:endParaRPr>
          </a:p>
        </p:txBody>
      </p:sp>
      <p:sp>
        <p:nvSpPr>
          <p:cNvPr id="6" name="TextBox 5">
            <a:extLst>
              <a:ext uri="{FF2B5EF4-FFF2-40B4-BE49-F238E27FC236}">
                <a16:creationId xmlns:a16="http://schemas.microsoft.com/office/drawing/2014/main" id="{2636F9B5-B39C-4DDA-802D-C681DCF57F84}"/>
              </a:ext>
            </a:extLst>
          </p:cNvPr>
          <p:cNvSpPr txBox="1"/>
          <p:nvPr/>
        </p:nvSpPr>
        <p:spPr>
          <a:xfrm>
            <a:off x="4327450" y="1080783"/>
            <a:ext cx="4242391" cy="3352077"/>
          </a:xfrm>
          <a:prstGeom prst="rect">
            <a:avLst/>
          </a:prstGeom>
          <a:solidFill>
            <a:srgbClr val="E6F0F5"/>
          </a:solidFill>
        </p:spPr>
        <p:txBody>
          <a:bodyPr wrap="square" numCol="1" rtlCol="0">
            <a:noAutofit/>
          </a:bodyPr>
          <a:lstStyle/>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const express = require('express');</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const app = express();</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const </a:t>
            </a:r>
            <a:r>
              <a:rPr lang="en-CA" sz="1200" b="0" i="0" u="none" strike="noStrike" baseline="0" dirty="0" err="1">
                <a:solidFill>
                  <a:srgbClr val="000000"/>
                </a:solidFill>
                <a:latin typeface="Calibri" panose="020F0502020204030204" pitchFamily="34" charset="0"/>
                <a:cs typeface="Calibri" panose="020F0502020204030204" pitchFamily="34" charset="0"/>
              </a:rPr>
              <a:t>cookieParser</a:t>
            </a:r>
            <a:r>
              <a:rPr lang="en-CA" sz="1200" b="0" i="0" u="none" strike="noStrike" baseline="0" dirty="0">
                <a:solidFill>
                  <a:srgbClr val="000000"/>
                </a:solidFill>
                <a:latin typeface="Calibri" panose="020F0502020204030204" pitchFamily="34" charset="0"/>
                <a:cs typeface="Calibri" panose="020F0502020204030204" pitchFamily="34" charset="0"/>
              </a:rPr>
              <a:t> = require('cookie-parser');</a:t>
            </a:r>
          </a:p>
          <a:p>
            <a:pPr algn="l" defTabSz="180000"/>
            <a:r>
              <a:rPr lang="en-CA" sz="1200" b="0" i="0" u="none" strike="noStrike" baseline="0" dirty="0" err="1">
                <a:solidFill>
                  <a:srgbClr val="000000"/>
                </a:solidFill>
                <a:latin typeface="Calibri" panose="020F0502020204030204" pitchFamily="34" charset="0"/>
                <a:cs typeface="Calibri" panose="020F0502020204030204" pitchFamily="34" charset="0"/>
              </a:rPr>
              <a:t>app.use</a:t>
            </a:r>
            <a:r>
              <a:rPr lang="en-CA" sz="1200" b="0" i="0" u="none" strike="noStrike" baseline="0" dirty="0">
                <a:solidFill>
                  <a:srgbClr val="000000"/>
                </a:solidFill>
                <a:latin typeface="Calibri" panose="020F0502020204030204" pitchFamily="34" charset="0"/>
                <a:cs typeface="Calibri" panose="020F0502020204030204" pitchFamily="34" charset="0"/>
              </a:rPr>
              <a:t>( </a:t>
            </a:r>
            <a:r>
              <a:rPr lang="en-CA" sz="1200" b="0" i="0" u="none" strike="noStrike" baseline="0" dirty="0" err="1">
                <a:solidFill>
                  <a:srgbClr val="000000"/>
                </a:solidFill>
                <a:latin typeface="Calibri" panose="020F0502020204030204" pitchFamily="34" charset="0"/>
                <a:cs typeface="Calibri" panose="020F0502020204030204" pitchFamily="34" charset="0"/>
              </a:rPr>
              <a:t>cookieParser</a:t>
            </a:r>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CA" sz="1200" b="0" i="0" u="none" strike="noStrike" baseline="0" dirty="0" err="1">
                <a:solidFill>
                  <a:srgbClr val="000000"/>
                </a:solidFill>
                <a:latin typeface="Calibri" panose="020F0502020204030204" pitchFamily="34" charset="0"/>
                <a:cs typeface="Calibri" panose="020F0502020204030204" pitchFamily="34" charset="0"/>
              </a:rPr>
              <a:t>app.get</a:t>
            </a:r>
            <a:r>
              <a:rPr lang="en-CA" sz="1200" b="0" i="0" u="none" strike="noStrike" baseline="0" dirty="0">
                <a:solidFill>
                  <a:srgbClr val="000000"/>
                </a:solidFill>
                <a:latin typeface="Calibri" panose="020F0502020204030204" pitchFamily="34" charset="0"/>
                <a:cs typeface="Calibri" panose="020F0502020204030204" pitchFamily="34" charset="0"/>
              </a:rPr>
              <a:t>('/', (req, resp) =&gt; { </a:t>
            </a:r>
            <a:r>
              <a:rPr lang="en-US" sz="1200" b="0" i="1" u="none" strike="noStrike" baseline="0" dirty="0">
                <a:solidFill>
                  <a:schemeClr val="tx1"/>
                </a:solidFill>
                <a:latin typeface="Calibri" panose="020F0502020204030204" pitchFamily="34" charset="0"/>
                <a:cs typeface="Calibri" panose="020F0502020204030204" pitchFamily="34" charset="0"/>
              </a:rPr>
              <a:t>// retrieve a single named cookie</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console.log( </a:t>
            </a:r>
            <a:r>
              <a:rPr lang="en-CA" sz="1200" b="0" i="0" u="none" strike="noStrike" baseline="0" dirty="0" err="1">
                <a:solidFill>
                  <a:srgbClr val="000000"/>
                </a:solidFill>
                <a:latin typeface="Calibri" panose="020F0502020204030204" pitchFamily="34" charset="0"/>
                <a:cs typeface="Calibri" panose="020F0502020204030204" pitchFamily="34" charset="0"/>
              </a:rPr>
              <a:t>req.cookies.username</a:t>
            </a:r>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const entries = </a:t>
            </a:r>
            <a:r>
              <a:rPr lang="en-CA" sz="1200" b="0" i="0" u="none" strike="noStrike" baseline="0" dirty="0" err="1">
                <a:solidFill>
                  <a:srgbClr val="000000"/>
                </a:solidFill>
                <a:latin typeface="Calibri" panose="020F0502020204030204" pitchFamily="34" charset="0"/>
                <a:cs typeface="Calibri" panose="020F0502020204030204" pitchFamily="34" charset="0"/>
              </a:rPr>
              <a:t>Object.entries</a:t>
            </a:r>
            <a:r>
              <a:rPr lang="en-CA" sz="1200" b="0" i="0" u="none" strike="noStrike" baseline="0" dirty="0">
                <a:solidFill>
                  <a:srgbClr val="000000"/>
                </a:solidFill>
                <a:latin typeface="Calibri" panose="020F0502020204030204" pitchFamily="34" charset="0"/>
                <a:cs typeface="Calibri" panose="020F0502020204030204" pitchFamily="34" charset="0"/>
              </a:rPr>
              <a:t>(</a:t>
            </a:r>
            <a:r>
              <a:rPr lang="en-CA" sz="1200" b="0" i="0" u="none" strike="noStrike" baseline="0" dirty="0" err="1">
                <a:solidFill>
                  <a:srgbClr val="000000"/>
                </a:solidFill>
                <a:latin typeface="Calibri" panose="020F0502020204030204" pitchFamily="34" charset="0"/>
                <a:cs typeface="Calibri" panose="020F0502020204030204" pitchFamily="34" charset="0"/>
              </a:rPr>
              <a:t>req.cookies</a:t>
            </a:r>
            <a:r>
              <a:rPr lang="en-CA" sz="1200"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US" sz="1200" b="0" i="0" u="none" strike="noStrike" baseline="0" dirty="0">
                <a:solidFill>
                  <a:srgbClr val="000000"/>
                </a:solidFill>
                <a:latin typeface="Calibri" panose="020F0502020204030204" pitchFamily="34" charset="0"/>
                <a:cs typeface="Calibri" panose="020F0502020204030204" pitchFamily="34" charset="0"/>
              </a:rPr>
              <a:t>	for (const [name, value] of entries) {</a:t>
            </a:r>
            <a:r>
              <a:rPr lang="en-US" sz="1200" b="0" i="1" u="none" strike="noStrike" baseline="0" dirty="0">
                <a:solidFill>
                  <a:srgbClr val="000000"/>
                </a:solidFill>
                <a:latin typeface="Calibri" panose="020F0502020204030204" pitchFamily="34" charset="0"/>
                <a:cs typeface="Calibri" panose="020F0502020204030204" pitchFamily="34" charset="0"/>
              </a:rPr>
              <a:t>// loop through all cookies</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console.log(`${name} = ${value}`)</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US" sz="1200" b="0" i="1" u="none" strike="noStrike" baseline="0" dirty="0">
                <a:solidFill>
                  <a:srgbClr val="009A9A"/>
                </a:solidFill>
                <a:latin typeface="Calibri" panose="020F0502020204030204" pitchFamily="34" charset="0"/>
                <a:cs typeface="Calibri" panose="020F0502020204030204" pitchFamily="34" charset="0"/>
              </a:rPr>
              <a:t>	</a:t>
            </a:r>
            <a:r>
              <a:rPr lang="en-US" sz="1200" b="0" i="1" u="none" strike="noStrike" baseline="0" dirty="0">
                <a:solidFill>
                  <a:schemeClr val="tx1"/>
                </a:solidFill>
                <a:latin typeface="Calibri" panose="020F0502020204030204" pitchFamily="34" charset="0"/>
                <a:cs typeface="Calibri" panose="020F0502020204030204" pitchFamily="34" charset="0"/>
              </a:rPr>
              <a:t>// now write new cookie as part of response</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const opts = {</a:t>
            </a:r>
          </a:p>
          <a:p>
            <a:pPr algn="l" defTabSz="180000"/>
            <a:r>
              <a:rPr lang="en-US" sz="1200" b="0" i="0" u="none" strike="noStrike" baseline="0" dirty="0">
                <a:solidFill>
                  <a:srgbClr val="000000"/>
                </a:solidFill>
                <a:latin typeface="Calibri" panose="020F0502020204030204" pitchFamily="34" charset="0"/>
                <a:cs typeface="Calibri" panose="020F0502020204030204" pitchFamily="34" charset="0"/>
              </a:rPr>
              <a:t>		</a:t>
            </a:r>
            <a:r>
              <a:rPr lang="en-US" sz="1200" b="0" i="0" u="none" strike="noStrike" baseline="0" dirty="0" err="1">
                <a:solidFill>
                  <a:srgbClr val="000000"/>
                </a:solidFill>
                <a:latin typeface="Calibri" panose="020F0502020204030204" pitchFamily="34" charset="0"/>
                <a:cs typeface="Calibri" panose="020F0502020204030204" pitchFamily="34" charset="0"/>
              </a:rPr>
              <a:t>maxAge</a:t>
            </a:r>
            <a:r>
              <a:rPr lang="en-US" sz="1200" b="0" i="0" u="none" strike="noStrike" baseline="0" dirty="0">
                <a:solidFill>
                  <a:srgbClr val="000000"/>
                </a:solidFill>
                <a:latin typeface="Calibri" panose="020F0502020204030204" pitchFamily="34" charset="0"/>
                <a:cs typeface="Calibri" panose="020F0502020204030204" pitchFamily="34" charset="0"/>
              </a:rPr>
              <a:t>: 24 * 60 * 60 * 1000</a:t>
            </a:r>
            <a:r>
              <a:rPr lang="en-US" sz="1200" b="0" i="0" u="none" strike="noStrike" baseline="0" dirty="0">
                <a:solidFill>
                  <a:schemeClr val="tx1"/>
                </a:solidFill>
                <a:latin typeface="Calibri" panose="020F0502020204030204" pitchFamily="34" charset="0"/>
                <a:cs typeface="Calibri" panose="020F0502020204030204" pitchFamily="34" charset="0"/>
              </a:rPr>
              <a:t>, </a:t>
            </a:r>
            <a:r>
              <a:rPr lang="en-US" sz="1200" b="0" i="1" u="none" strike="noStrike" baseline="0" dirty="0">
                <a:solidFill>
                  <a:schemeClr val="tx1"/>
                </a:solidFill>
                <a:latin typeface="Calibri" panose="020F0502020204030204" pitchFamily="34" charset="0"/>
                <a:cs typeface="Calibri" panose="020F0502020204030204" pitchFamily="34" charset="0"/>
              </a:rPr>
              <a:t>// 1 day</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r>
              <a:rPr lang="en-CA" sz="1200" b="0" i="0" u="none" strike="noStrike" baseline="0" dirty="0" err="1">
                <a:solidFill>
                  <a:srgbClr val="000000"/>
                </a:solidFill>
                <a:latin typeface="Calibri" panose="020F0502020204030204" pitchFamily="34" charset="0"/>
                <a:cs typeface="Calibri" panose="020F0502020204030204" pitchFamily="34" charset="0"/>
              </a:rPr>
              <a:t>httpOnly</a:t>
            </a:r>
            <a:r>
              <a:rPr lang="en-CA" sz="1200" b="0" i="0" u="none" strike="noStrike" baseline="0" dirty="0">
                <a:solidFill>
                  <a:srgbClr val="000000"/>
                </a:solidFill>
                <a:latin typeface="Calibri" panose="020F0502020204030204" pitchFamily="34" charset="0"/>
                <a:cs typeface="Calibri" panose="020F0502020204030204" pitchFamily="34" charset="0"/>
              </a:rPr>
              <a:t>: true</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US" sz="1200" b="0" i="0" u="none" strike="noStrike" baseline="0" dirty="0">
                <a:solidFill>
                  <a:srgbClr val="000000"/>
                </a:solidFill>
                <a:latin typeface="Calibri" panose="020F0502020204030204" pitchFamily="34" charset="0"/>
                <a:cs typeface="Calibri" panose="020F0502020204030204" pitchFamily="34" charset="0"/>
              </a:rPr>
              <a:t>	</a:t>
            </a:r>
            <a:r>
              <a:rPr lang="en-US" sz="1200" b="0" i="0" u="none" strike="noStrike" baseline="0" dirty="0" err="1">
                <a:solidFill>
                  <a:srgbClr val="000000"/>
                </a:solidFill>
                <a:latin typeface="Calibri" panose="020F0502020204030204" pitchFamily="34" charset="0"/>
                <a:cs typeface="Calibri" panose="020F0502020204030204" pitchFamily="34" charset="0"/>
              </a:rPr>
              <a:t>resp.cookie</a:t>
            </a:r>
            <a:r>
              <a:rPr lang="en-US" sz="1200" b="0" i="0" u="none" strike="noStrike" baseline="0" dirty="0">
                <a:solidFill>
                  <a:srgbClr val="000000"/>
                </a:solidFill>
                <a:latin typeface="Calibri" panose="020F0502020204030204" pitchFamily="34" charset="0"/>
                <a:cs typeface="Calibri" panose="020F0502020204030204" pitchFamily="34" charset="0"/>
              </a:rPr>
              <a:t>( 'theme', 'dark', opts );</a:t>
            </a:r>
          </a:p>
          <a:p>
            <a:pPr algn="l" defTabSz="180000"/>
            <a:r>
              <a:rPr lang="en-US" sz="1200" b="0" i="0" u="none" strike="noStrike" baseline="0" dirty="0">
                <a:solidFill>
                  <a:srgbClr val="000000"/>
                </a:solidFill>
                <a:latin typeface="Calibri" panose="020F0502020204030204" pitchFamily="34" charset="0"/>
                <a:cs typeface="Calibri" panose="020F0502020204030204" pitchFamily="34" charset="0"/>
              </a:rPr>
              <a:t>	</a:t>
            </a:r>
            <a:r>
              <a:rPr lang="en-US" sz="1200" b="0" i="0" u="none" strike="noStrike" baseline="0" dirty="0" err="1">
                <a:solidFill>
                  <a:srgbClr val="000000"/>
                </a:solidFill>
                <a:latin typeface="Calibri" panose="020F0502020204030204" pitchFamily="34" charset="0"/>
                <a:cs typeface="Calibri" panose="020F0502020204030204" pitchFamily="34" charset="0"/>
              </a:rPr>
              <a:t>resp.send</a:t>
            </a:r>
            <a:r>
              <a:rPr lang="en-US" sz="1200" b="0" i="0" u="none" strike="noStrike" baseline="0" dirty="0">
                <a:solidFill>
                  <a:srgbClr val="000000"/>
                </a:solidFill>
                <a:latin typeface="Calibri" panose="020F0502020204030204" pitchFamily="34" charset="0"/>
                <a:cs typeface="Calibri" panose="020F0502020204030204" pitchFamily="34" charset="0"/>
              </a:rPr>
              <a:t>('content sent to browser');</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63485D5-14D4-42FB-B189-9244FAFD3F8B}"/>
              </a:ext>
            </a:extLst>
          </p:cNvPr>
          <p:cNvSpPr txBox="1"/>
          <p:nvPr/>
        </p:nvSpPr>
        <p:spPr>
          <a:xfrm>
            <a:off x="4327450" y="4475064"/>
            <a:ext cx="4242391" cy="276999"/>
          </a:xfrm>
          <a:prstGeom prst="rect">
            <a:avLst/>
          </a:prstGeom>
          <a:noFill/>
        </p:spPr>
        <p:txBody>
          <a:bodyPr wrap="square" rtlCol="0">
            <a:spAutoFit/>
          </a:bodyPr>
          <a:lstStyle/>
          <a:p>
            <a:r>
              <a:rPr lang="en-US" sz="1200" b="1" i="0" u="none" strike="noStrike" baseline="0" dirty="0">
                <a:solidFill>
                  <a:srgbClr val="009A9A"/>
                </a:solidFill>
                <a:latin typeface="+mj-lt"/>
              </a:rPr>
              <a:t>LISTING 15.4 </a:t>
            </a:r>
            <a:r>
              <a:rPr lang="en-US" sz="1200" b="0" i="0" u="none" strike="noStrike" baseline="0" dirty="0">
                <a:solidFill>
                  <a:srgbClr val="000000"/>
                </a:solidFill>
                <a:latin typeface="+mj-lt"/>
              </a:rPr>
              <a:t>Using cookies in Node and Express</a:t>
            </a:r>
            <a:endParaRPr lang="en-CA" sz="1200" dirty="0">
              <a:latin typeface="+mj-lt"/>
            </a:endParaRPr>
          </a:p>
        </p:txBody>
      </p:sp>
    </p:spTree>
    <p:extLst>
      <p:ext uri="{BB962C8B-B14F-4D97-AF65-F5344CB8AC3E}">
        <p14:creationId xmlns:p14="http://schemas.microsoft.com/office/powerpoint/2010/main" val="291230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C901-53EE-4FB8-88F0-89478FC91A57}"/>
              </a:ext>
            </a:extLst>
          </p:cNvPr>
          <p:cNvSpPr>
            <a:spLocks noGrp="1"/>
          </p:cNvSpPr>
          <p:nvPr>
            <p:ph type="title"/>
          </p:nvPr>
        </p:nvSpPr>
        <p:spPr/>
        <p:txBody>
          <a:bodyPr/>
          <a:lstStyle/>
          <a:p>
            <a:r>
              <a:rPr lang="en-CA" dirty="0"/>
              <a:t>Persistent Cookie Best Practices</a:t>
            </a:r>
          </a:p>
        </p:txBody>
      </p:sp>
      <p:sp>
        <p:nvSpPr>
          <p:cNvPr id="3" name="Text Placeholder 2">
            <a:extLst>
              <a:ext uri="{FF2B5EF4-FFF2-40B4-BE49-F238E27FC236}">
                <a16:creationId xmlns:a16="http://schemas.microsoft.com/office/drawing/2014/main" id="{C2A8A3D1-AABF-41B4-9E92-68FB9DE6F6E3}"/>
              </a:ext>
            </a:extLst>
          </p:cNvPr>
          <p:cNvSpPr>
            <a:spLocks noGrp="1"/>
          </p:cNvSpPr>
          <p:nvPr>
            <p:ph type="body" idx="1"/>
          </p:nvPr>
        </p:nvSpPr>
        <p:spPr/>
        <p:txBody>
          <a:bodyPr/>
          <a:lstStyle/>
          <a:p>
            <a:pPr marL="114300" indent="0">
              <a:buNone/>
            </a:pPr>
            <a:r>
              <a:rPr lang="en-US" sz="1800" dirty="0">
                <a:latin typeface="+mj-lt"/>
              </a:rPr>
              <a:t>Due to the limitations of cookies your site’s correct operation should not be dependent upon them.</a:t>
            </a:r>
          </a:p>
          <a:p>
            <a:pPr marL="114300" indent="0" algn="l">
              <a:buNone/>
            </a:pPr>
            <a:r>
              <a:rPr lang="en-US" sz="1800" b="0" i="0" u="none" strike="noStrike" baseline="0" dirty="0">
                <a:latin typeface="+mj-lt"/>
              </a:rPr>
              <a:t>Almost all login systems are dependent upon IDs sent in session </a:t>
            </a:r>
            <a:r>
              <a:rPr lang="en-CA" sz="1800" b="0" i="0" u="none" strike="noStrike" baseline="0" dirty="0">
                <a:latin typeface="+mj-lt"/>
              </a:rPr>
              <a:t>cookies</a:t>
            </a:r>
          </a:p>
          <a:p>
            <a:pPr marL="114300" indent="0">
              <a:buNone/>
            </a:pPr>
            <a:r>
              <a:rPr lang="en-US" sz="1800" b="0" i="0" u="none" strike="noStrike" baseline="0" dirty="0">
                <a:latin typeface="+mj-lt"/>
              </a:rPr>
              <a:t>Cookies containing sensitive information should </a:t>
            </a:r>
            <a:r>
              <a:rPr lang="en-CA" sz="1800" b="0" i="0" u="none" strike="noStrike" baseline="0" dirty="0">
                <a:latin typeface="+mj-lt"/>
              </a:rPr>
              <a:t>have a short lifetime</a:t>
            </a:r>
          </a:p>
          <a:p>
            <a:pPr marL="114300" indent="0" algn="l">
              <a:buNone/>
            </a:pPr>
            <a:r>
              <a:rPr lang="en-US" sz="1800" b="0" i="0" u="none" strike="noStrike" baseline="0" dirty="0">
                <a:latin typeface="+mj-lt"/>
              </a:rPr>
              <a:t>A login cookie might contain the username but not the password. Instead, the login cookie would contain a random token used by the site’s back-end database. Every time the user logs in, a new token would be generated and stored in the database and cookie.</a:t>
            </a:r>
          </a:p>
        </p:txBody>
      </p:sp>
    </p:spTree>
    <p:extLst>
      <p:ext uri="{BB962C8B-B14F-4D97-AF65-F5344CB8AC3E}">
        <p14:creationId xmlns:p14="http://schemas.microsoft.com/office/powerpoint/2010/main" val="416754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200C-67E1-448B-9B91-51111979FDAD}"/>
              </a:ext>
            </a:extLst>
          </p:cNvPr>
          <p:cNvSpPr>
            <a:spLocks noGrp="1"/>
          </p:cNvSpPr>
          <p:nvPr>
            <p:ph type="title"/>
          </p:nvPr>
        </p:nvSpPr>
        <p:spPr/>
        <p:txBody>
          <a:bodyPr/>
          <a:lstStyle/>
          <a:p>
            <a:r>
              <a:rPr lang="en-CA" dirty="0"/>
              <a:t>Session State</a:t>
            </a:r>
          </a:p>
        </p:txBody>
      </p:sp>
      <p:sp>
        <p:nvSpPr>
          <p:cNvPr id="3" name="Text Placeholder 2">
            <a:extLst>
              <a:ext uri="{FF2B5EF4-FFF2-40B4-BE49-F238E27FC236}">
                <a16:creationId xmlns:a16="http://schemas.microsoft.com/office/drawing/2014/main" id="{31C89437-8B27-45AF-B042-77F65F8B4B26}"/>
              </a:ext>
            </a:extLst>
          </p:cNvPr>
          <p:cNvSpPr>
            <a:spLocks noGrp="1"/>
          </p:cNvSpPr>
          <p:nvPr>
            <p:ph type="body" idx="1"/>
          </p:nvPr>
        </p:nvSpPr>
        <p:spPr>
          <a:xfrm>
            <a:off x="457201" y="1081088"/>
            <a:ext cx="3955312" cy="3532476"/>
          </a:xfrm>
        </p:spPr>
        <p:txBody>
          <a:bodyPr/>
          <a:lstStyle/>
          <a:p>
            <a:pPr marL="114300" indent="0" algn="l">
              <a:buNone/>
            </a:pPr>
            <a:r>
              <a:rPr lang="en-US" sz="1800" b="1" i="0" u="none" strike="noStrike" baseline="0" dirty="0">
                <a:solidFill>
                  <a:srgbClr val="009A9A"/>
                </a:solidFill>
                <a:latin typeface="+mj-lt"/>
              </a:rPr>
              <a:t>Session state </a:t>
            </a:r>
            <a:r>
              <a:rPr lang="en-US" sz="1800" b="0" i="0" u="none" strike="noStrike" baseline="0" dirty="0">
                <a:solidFill>
                  <a:srgbClr val="000000"/>
                </a:solidFill>
                <a:latin typeface="+mj-lt"/>
              </a:rPr>
              <a:t>is a server-based state mechanism that lets web applications store and retrieve objects of any type for each unique user session.</a:t>
            </a:r>
          </a:p>
          <a:p>
            <a:pPr marL="114300" indent="0" algn="l">
              <a:buNone/>
            </a:pPr>
            <a:r>
              <a:rPr lang="en-US" sz="1800" b="0" i="0" u="none" strike="noStrike" baseline="0" dirty="0">
                <a:solidFill>
                  <a:srgbClr val="000000"/>
                </a:solidFill>
                <a:latin typeface="+mj-lt"/>
              </a:rPr>
              <a:t>Session state is dependent upon some type of </a:t>
            </a:r>
            <a:r>
              <a:rPr lang="en-US" sz="1800" b="1" i="0" u="none" strike="noStrike" baseline="0" dirty="0">
                <a:solidFill>
                  <a:srgbClr val="009A9A"/>
                </a:solidFill>
                <a:latin typeface="+mj-lt"/>
              </a:rPr>
              <a:t>session store</a:t>
            </a:r>
            <a:r>
              <a:rPr lang="en-US" sz="1800" b="0" i="0" u="none" strike="noStrike" baseline="0" dirty="0">
                <a:solidFill>
                  <a:srgbClr val="000000"/>
                </a:solidFill>
                <a:latin typeface="+mj-lt"/>
              </a:rPr>
              <a:t>, that is, some type of storage area for session information.</a:t>
            </a:r>
            <a:endParaRPr lang="en-CA" dirty="0">
              <a:latin typeface="+mj-lt"/>
            </a:endParaRPr>
          </a:p>
        </p:txBody>
      </p:sp>
      <p:pic>
        <p:nvPicPr>
          <p:cNvPr id="5" name="Picture 4" descr="FIGURE 15.8 Session state">
            <a:extLst>
              <a:ext uri="{FF2B5EF4-FFF2-40B4-BE49-F238E27FC236}">
                <a16:creationId xmlns:a16="http://schemas.microsoft.com/office/drawing/2014/main" id="{E6263913-6795-4AAB-954E-8199C7B6C000}"/>
              </a:ext>
            </a:extLst>
          </p:cNvPr>
          <p:cNvPicPr>
            <a:picLocks noChangeAspect="1"/>
          </p:cNvPicPr>
          <p:nvPr/>
        </p:nvPicPr>
        <p:blipFill>
          <a:blip r:embed="rId2"/>
          <a:stretch>
            <a:fillRect/>
          </a:stretch>
        </p:blipFill>
        <p:spPr>
          <a:xfrm>
            <a:off x="4532238" y="1354801"/>
            <a:ext cx="4154561" cy="2582753"/>
          </a:xfrm>
          <a:prstGeom prst="rect">
            <a:avLst/>
          </a:prstGeom>
        </p:spPr>
      </p:pic>
    </p:spTree>
    <p:extLst>
      <p:ext uri="{BB962C8B-B14F-4D97-AF65-F5344CB8AC3E}">
        <p14:creationId xmlns:p14="http://schemas.microsoft.com/office/powerpoint/2010/main" val="70004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E409-2B45-40F5-8B83-9349B84D44BC}"/>
              </a:ext>
            </a:extLst>
          </p:cNvPr>
          <p:cNvSpPr>
            <a:spLocks noGrp="1"/>
          </p:cNvSpPr>
          <p:nvPr>
            <p:ph type="title"/>
          </p:nvPr>
        </p:nvSpPr>
        <p:spPr/>
        <p:txBody>
          <a:bodyPr/>
          <a:lstStyle/>
          <a:p>
            <a:r>
              <a:rPr lang="en-US" dirty="0"/>
              <a:t>How Does Session State Work?</a:t>
            </a:r>
            <a:endParaRPr lang="en-CA" dirty="0"/>
          </a:p>
        </p:txBody>
      </p:sp>
      <p:sp>
        <p:nvSpPr>
          <p:cNvPr id="3" name="Text Placeholder 2">
            <a:extLst>
              <a:ext uri="{FF2B5EF4-FFF2-40B4-BE49-F238E27FC236}">
                <a16:creationId xmlns:a16="http://schemas.microsoft.com/office/drawing/2014/main" id="{21D2B8F9-5ADA-49DC-BEA1-AB08CC80FFB1}"/>
              </a:ext>
            </a:extLst>
          </p:cNvPr>
          <p:cNvSpPr>
            <a:spLocks noGrp="1"/>
          </p:cNvSpPr>
          <p:nvPr>
            <p:ph type="body" idx="1"/>
          </p:nvPr>
        </p:nvSpPr>
        <p:spPr>
          <a:xfrm>
            <a:off x="457201" y="1081088"/>
            <a:ext cx="3774557" cy="3532476"/>
          </a:xfrm>
        </p:spPr>
        <p:txBody>
          <a:bodyPr/>
          <a:lstStyle/>
          <a:p>
            <a:pPr marL="114300" indent="0" algn="l">
              <a:buNone/>
            </a:pPr>
            <a:r>
              <a:rPr lang="en-US" b="0" i="0" u="none" strike="noStrike" baseline="0" dirty="0">
                <a:latin typeface="+mj-lt"/>
              </a:rPr>
              <a:t>Since HTTP is stateless, some type of user/session identification system is needed.</a:t>
            </a:r>
          </a:p>
          <a:p>
            <a:pPr marL="114300" indent="0" algn="l">
              <a:buNone/>
            </a:pPr>
            <a:r>
              <a:rPr lang="en-US" b="1" i="0" u="none" strike="noStrike" baseline="0" dirty="0">
                <a:latin typeface="+mj-lt"/>
              </a:rPr>
              <a:t>Sessions</a:t>
            </a:r>
            <a:r>
              <a:rPr lang="en-US" b="0" i="0" u="none" strike="noStrike" baseline="0" dirty="0">
                <a:latin typeface="+mj-lt"/>
              </a:rPr>
              <a:t> in PHP and Express are identified with a unique session ID.</a:t>
            </a:r>
          </a:p>
          <a:p>
            <a:pPr marL="114300" indent="0">
              <a:buNone/>
            </a:pPr>
            <a:r>
              <a:rPr lang="en-US" b="0" i="0" u="none" strike="noStrike" baseline="0" dirty="0">
                <a:latin typeface="+mj-lt"/>
              </a:rPr>
              <a:t>This session ID transmitted back and forth between the user and the server via a session cookie</a:t>
            </a:r>
            <a:endParaRPr lang="en-CA" sz="1400" dirty="0">
              <a:latin typeface="+mj-lt"/>
            </a:endParaRPr>
          </a:p>
        </p:txBody>
      </p:sp>
      <p:pic>
        <p:nvPicPr>
          <p:cNvPr id="5" name="Picture 4" descr="FIGURE 15.9 Session IDs">
            <a:extLst>
              <a:ext uri="{FF2B5EF4-FFF2-40B4-BE49-F238E27FC236}">
                <a16:creationId xmlns:a16="http://schemas.microsoft.com/office/drawing/2014/main" id="{A00CFAC9-7CE4-43E9-9BBC-6743B02223DE}"/>
              </a:ext>
            </a:extLst>
          </p:cNvPr>
          <p:cNvPicPr>
            <a:picLocks noChangeAspect="1"/>
          </p:cNvPicPr>
          <p:nvPr/>
        </p:nvPicPr>
        <p:blipFill>
          <a:blip r:embed="rId2"/>
          <a:stretch>
            <a:fillRect/>
          </a:stretch>
        </p:blipFill>
        <p:spPr>
          <a:xfrm>
            <a:off x="4486939" y="1479096"/>
            <a:ext cx="4114800" cy="2736460"/>
          </a:xfrm>
          <a:prstGeom prst="rect">
            <a:avLst/>
          </a:prstGeom>
        </p:spPr>
      </p:pic>
    </p:spTree>
    <p:extLst>
      <p:ext uri="{BB962C8B-B14F-4D97-AF65-F5344CB8AC3E}">
        <p14:creationId xmlns:p14="http://schemas.microsoft.com/office/powerpoint/2010/main" val="226928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In this chapter you will learn . . .</a:t>
            </a:r>
            <a:endParaRPr dirty="0"/>
          </a:p>
        </p:txBody>
      </p:sp>
      <p:sp>
        <p:nvSpPr>
          <p:cNvPr id="180" name="Google Shape;180;p29"/>
          <p:cNvSpPr txBox="1">
            <a:spLocks noGrp="1"/>
          </p:cNvSpPr>
          <p:nvPr>
            <p:ph type="body" idx="1"/>
          </p:nvPr>
        </p:nvSpPr>
        <p:spPr>
          <a:xfrm>
            <a:off x="457200" y="1081088"/>
            <a:ext cx="8232900" cy="35325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solidFill>
                  <a:schemeClr val="tx1"/>
                </a:solidFill>
                <a:latin typeface="+mj-lt"/>
              </a:rPr>
              <a:t>Why state is a problem in web application development</a:t>
            </a:r>
          </a:p>
          <a:p>
            <a:pPr algn="l"/>
            <a:r>
              <a:rPr lang="en-US" sz="1800" b="0" i="0" u="none" strike="noStrike" baseline="0" dirty="0">
                <a:solidFill>
                  <a:schemeClr val="tx1"/>
                </a:solidFill>
                <a:latin typeface="+mj-lt"/>
              </a:rPr>
              <a:t>What cookies are and how to use them</a:t>
            </a:r>
          </a:p>
          <a:p>
            <a:pPr algn="l"/>
            <a:r>
              <a:rPr lang="en-US" sz="1800" b="0" i="0" u="none" strike="noStrike" baseline="0" dirty="0">
                <a:solidFill>
                  <a:schemeClr val="tx1"/>
                </a:solidFill>
                <a:latin typeface="+mj-lt"/>
              </a:rPr>
              <a:t>What session state is and what are its typical uses and limitations</a:t>
            </a:r>
          </a:p>
          <a:p>
            <a:pPr algn="l"/>
            <a:r>
              <a:rPr lang="en-US" sz="1800" b="0" i="0" u="none" strike="noStrike" baseline="0" dirty="0">
                <a:solidFill>
                  <a:schemeClr val="tx1"/>
                </a:solidFill>
                <a:latin typeface="+mj-lt"/>
              </a:rPr>
              <a:t>What server cache is and why it is important in real-world websites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06BA-D9B0-4BE1-9160-7D1CDAA54094}"/>
              </a:ext>
            </a:extLst>
          </p:cNvPr>
          <p:cNvSpPr>
            <a:spLocks noGrp="1"/>
          </p:cNvSpPr>
          <p:nvPr>
            <p:ph type="title"/>
          </p:nvPr>
        </p:nvSpPr>
        <p:spPr/>
        <p:txBody>
          <a:bodyPr/>
          <a:lstStyle/>
          <a:p>
            <a:r>
              <a:rPr lang="en-CA" dirty="0"/>
              <a:t>Session Storage and Configuration</a:t>
            </a:r>
          </a:p>
        </p:txBody>
      </p:sp>
      <p:sp>
        <p:nvSpPr>
          <p:cNvPr id="3" name="Text Placeholder 2">
            <a:extLst>
              <a:ext uri="{FF2B5EF4-FFF2-40B4-BE49-F238E27FC236}">
                <a16:creationId xmlns:a16="http://schemas.microsoft.com/office/drawing/2014/main" id="{6095FDDE-5E30-4022-A759-A16D1C07343E}"/>
              </a:ext>
            </a:extLst>
          </p:cNvPr>
          <p:cNvSpPr>
            <a:spLocks noGrp="1"/>
          </p:cNvSpPr>
          <p:nvPr>
            <p:ph type="body" idx="1"/>
          </p:nvPr>
        </p:nvSpPr>
        <p:spPr/>
        <p:txBody>
          <a:bodyPr/>
          <a:lstStyle/>
          <a:p>
            <a:pPr marL="114300" indent="0" algn="l">
              <a:buNone/>
            </a:pPr>
            <a:r>
              <a:rPr lang="en-US" sz="1800" b="0" i="0" u="none" strike="noStrike" baseline="0" dirty="0">
                <a:latin typeface="+mj-lt"/>
              </a:rPr>
              <a:t>In the example shown in Figure 15.8, each user’s session information is kept in serialized files</a:t>
            </a:r>
          </a:p>
          <a:p>
            <a:pPr marL="114300" indent="0" algn="l">
              <a:buNone/>
            </a:pPr>
            <a:r>
              <a:rPr lang="en-US" sz="1800" b="0" i="0" u="none" strike="noStrike" baseline="0" dirty="0">
                <a:latin typeface="+mj-lt"/>
              </a:rPr>
              <a:t>The decision to save sessions to files rather than in memory addresses the issue of memory usage that can occur on shared hosts as well as persistence </a:t>
            </a:r>
            <a:r>
              <a:rPr lang="en-CA" sz="1800" b="0" i="0" u="none" strike="noStrike" baseline="0" dirty="0">
                <a:latin typeface="+mj-lt"/>
              </a:rPr>
              <a:t>between restarts.</a:t>
            </a:r>
          </a:p>
          <a:p>
            <a:pPr marL="114300" indent="0" algn="l">
              <a:buNone/>
            </a:pPr>
            <a:r>
              <a:rPr lang="en-US" sz="1800" b="0" i="0" u="none" strike="noStrike" baseline="0" dirty="0">
                <a:latin typeface="+mj-lt"/>
              </a:rPr>
              <a:t>One downside to storing the sessions in files is a degradation in performance compared to memory storage.</a:t>
            </a:r>
            <a:endParaRPr lang="en-CA" dirty="0">
              <a:latin typeface="+mj-lt"/>
            </a:endParaRPr>
          </a:p>
        </p:txBody>
      </p:sp>
    </p:spTree>
    <p:extLst>
      <p:ext uri="{BB962C8B-B14F-4D97-AF65-F5344CB8AC3E}">
        <p14:creationId xmlns:p14="http://schemas.microsoft.com/office/powerpoint/2010/main" val="274670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A086-3156-4F15-98FC-C79D534EAD54}"/>
              </a:ext>
            </a:extLst>
          </p:cNvPr>
          <p:cNvSpPr>
            <a:spLocks noGrp="1"/>
          </p:cNvSpPr>
          <p:nvPr>
            <p:ph type="title"/>
          </p:nvPr>
        </p:nvSpPr>
        <p:spPr/>
        <p:txBody>
          <a:bodyPr/>
          <a:lstStyle/>
          <a:p>
            <a:r>
              <a:rPr lang="en-CA" dirty="0"/>
              <a:t>Session State in PHP</a:t>
            </a:r>
          </a:p>
        </p:txBody>
      </p:sp>
      <p:sp>
        <p:nvSpPr>
          <p:cNvPr id="3" name="Text Placeholder 2">
            <a:extLst>
              <a:ext uri="{FF2B5EF4-FFF2-40B4-BE49-F238E27FC236}">
                <a16:creationId xmlns:a16="http://schemas.microsoft.com/office/drawing/2014/main" id="{9A83301D-18BF-44C6-ACE2-981F7095BF30}"/>
              </a:ext>
            </a:extLst>
          </p:cNvPr>
          <p:cNvSpPr>
            <a:spLocks noGrp="1"/>
          </p:cNvSpPr>
          <p:nvPr>
            <p:ph type="body" idx="1"/>
          </p:nvPr>
        </p:nvSpPr>
        <p:spPr>
          <a:xfrm>
            <a:off x="457201" y="1081088"/>
            <a:ext cx="3689498" cy="3532476"/>
          </a:xfrm>
        </p:spPr>
        <p:txBody>
          <a:bodyPr/>
          <a:lstStyle/>
          <a:p>
            <a:pPr marL="114300" indent="0" algn="l">
              <a:buNone/>
            </a:pPr>
            <a:r>
              <a:rPr lang="en-CA" dirty="0">
                <a:latin typeface="+mj-lt"/>
              </a:rPr>
              <a:t>Session in PHP </a:t>
            </a:r>
            <a:r>
              <a:rPr lang="en-US" b="0" i="0" u="none" strike="noStrike" baseline="0" dirty="0">
                <a:latin typeface="+mj-lt"/>
              </a:rPr>
              <a:t>can be accessed via the </a:t>
            </a:r>
            <a:r>
              <a:rPr lang="en-CA" b="0" i="0" u="none" strike="noStrike" baseline="0" dirty="0">
                <a:latin typeface="+mj-lt"/>
              </a:rPr>
              <a:t>$_</a:t>
            </a:r>
            <a:r>
              <a:rPr lang="en-US" b="0" i="0" u="none" strike="noStrike" baseline="0" dirty="0">
                <a:latin typeface="+mj-lt"/>
              </a:rPr>
              <a:t>SESSION variable, but unlike the other </a:t>
            </a:r>
            <a:r>
              <a:rPr lang="en-US" b="0" i="0" u="none" strike="noStrike" baseline="0" dirty="0" err="1">
                <a:latin typeface="+mj-lt"/>
              </a:rPr>
              <a:t>superglobals</a:t>
            </a:r>
            <a:r>
              <a:rPr lang="en-US" b="0" i="0" u="none" strike="noStrike" baseline="0" dirty="0">
                <a:latin typeface="+mj-lt"/>
              </a:rPr>
              <a:t>, you have to take additional steps first. </a:t>
            </a:r>
          </a:p>
          <a:p>
            <a:pPr marL="114300" indent="0" algn="l">
              <a:buNone/>
            </a:pPr>
            <a:r>
              <a:rPr lang="en-US" dirty="0">
                <a:latin typeface="+mj-lt"/>
              </a:rPr>
              <a:t>Y</a:t>
            </a:r>
            <a:r>
              <a:rPr lang="en-US" b="0" i="0" u="none" strike="noStrike" baseline="0" dirty="0">
                <a:latin typeface="+mj-lt"/>
              </a:rPr>
              <a:t>ou must call the </a:t>
            </a:r>
            <a:r>
              <a:rPr lang="en-US" b="1" i="0" u="none" strike="noStrike" baseline="0" dirty="0" err="1">
                <a:latin typeface="+mj-lt"/>
              </a:rPr>
              <a:t>session_start</a:t>
            </a:r>
            <a:r>
              <a:rPr lang="en-US" b="1" i="0" u="none" strike="noStrike" baseline="0" dirty="0">
                <a:latin typeface="+mj-lt"/>
              </a:rPr>
              <a:t>() </a:t>
            </a:r>
            <a:r>
              <a:rPr lang="en-US" b="0" i="0" u="none" strike="noStrike" baseline="0" dirty="0">
                <a:latin typeface="+mj-lt"/>
              </a:rPr>
              <a:t>function at the </a:t>
            </a:r>
            <a:r>
              <a:rPr lang="en-CA" b="0" i="0" u="none" strike="noStrike" baseline="0" dirty="0">
                <a:latin typeface="+mj-lt"/>
              </a:rPr>
              <a:t>beginning of the script</a:t>
            </a:r>
          </a:p>
          <a:p>
            <a:pPr marL="114300" indent="0" algn="l">
              <a:buNone/>
            </a:pPr>
            <a:r>
              <a:rPr lang="en-US" b="0" i="0" u="none" strike="noStrike" baseline="0" dirty="0">
                <a:latin typeface="+mj-lt"/>
              </a:rPr>
              <a:t>If the session object does not yet exist one might generate an error, redirect to another page, or create the required object</a:t>
            </a:r>
            <a:endParaRPr lang="en-CA" dirty="0">
              <a:latin typeface="+mj-lt"/>
            </a:endParaRPr>
          </a:p>
        </p:txBody>
      </p:sp>
      <p:sp>
        <p:nvSpPr>
          <p:cNvPr id="4" name="TextBox 3">
            <a:extLst>
              <a:ext uri="{FF2B5EF4-FFF2-40B4-BE49-F238E27FC236}">
                <a16:creationId xmlns:a16="http://schemas.microsoft.com/office/drawing/2014/main" id="{1D198866-3C5B-4F65-B369-A3ABC86068CE}"/>
              </a:ext>
            </a:extLst>
          </p:cNvPr>
          <p:cNvSpPr txBox="1"/>
          <p:nvPr/>
        </p:nvSpPr>
        <p:spPr>
          <a:xfrm>
            <a:off x="4444408" y="1389432"/>
            <a:ext cx="4242391" cy="2034252"/>
          </a:xfrm>
          <a:prstGeom prst="rect">
            <a:avLst/>
          </a:prstGeom>
          <a:solidFill>
            <a:srgbClr val="E6F0F5"/>
          </a:solidFill>
        </p:spPr>
        <p:txBody>
          <a:bodyPr wrap="square" numCol="1" rtlCol="0">
            <a:noAutofit/>
          </a:bodyPr>
          <a:lstStyle/>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&lt;?php</a:t>
            </a:r>
          </a:p>
          <a:p>
            <a:pPr algn="l" defTabSz="180000"/>
            <a:r>
              <a:rPr lang="en-US" b="0" i="0" u="none" strike="noStrike" baseline="0" dirty="0" err="1">
                <a:solidFill>
                  <a:srgbClr val="000000"/>
                </a:solidFill>
                <a:latin typeface="Calibri" panose="020F0502020204030204" pitchFamily="34" charset="0"/>
                <a:cs typeface="Calibri" panose="020F0502020204030204" pitchFamily="34" charset="0"/>
              </a:rPr>
              <a:t>include_once</a:t>
            </a:r>
            <a:r>
              <a:rPr lang="en-US" b="0" i="0" u="none" strike="noStrike" baseline="0" dirty="0">
                <a:solidFill>
                  <a:srgbClr val="000000"/>
                </a:solidFill>
                <a:latin typeface="Calibri" panose="020F0502020204030204" pitchFamily="34" charset="0"/>
                <a:cs typeface="Calibri" panose="020F0502020204030204" pitchFamily="34" charset="0"/>
              </a:rPr>
              <a:t>("</a:t>
            </a:r>
            <a:r>
              <a:rPr lang="en-US" b="0" i="0" u="none" strike="noStrike" baseline="0" dirty="0" err="1">
                <a:solidFill>
                  <a:srgbClr val="000000"/>
                </a:solidFill>
                <a:latin typeface="Calibri" panose="020F0502020204030204" pitchFamily="34" charset="0"/>
                <a:cs typeface="Calibri" panose="020F0502020204030204" pitchFamily="34" charset="0"/>
              </a:rPr>
              <a:t>ShoppingCart.class.php</a:t>
            </a:r>
            <a:r>
              <a:rPr lang="en-US"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b="1" i="0" u="none" strike="noStrike" baseline="0" dirty="0" err="1">
                <a:solidFill>
                  <a:schemeClr val="tx1"/>
                </a:solidFill>
                <a:latin typeface="Calibri" panose="020F0502020204030204" pitchFamily="34" charset="0"/>
                <a:cs typeface="Calibri" panose="020F0502020204030204" pitchFamily="34" charset="0"/>
              </a:rPr>
              <a:t>session_start</a:t>
            </a:r>
            <a:r>
              <a:rPr lang="en-CA" b="1" i="0" u="none" strike="noStrike" baseline="0" dirty="0">
                <a:solidFill>
                  <a:schemeClr val="tx1"/>
                </a:solidFill>
                <a:latin typeface="Calibri" panose="020F0502020204030204" pitchFamily="34" charset="0"/>
                <a:cs typeface="Calibri" panose="020F0502020204030204" pitchFamily="34" charset="0"/>
              </a:rPr>
              <a:t>();</a:t>
            </a:r>
          </a:p>
          <a:p>
            <a:pPr algn="l" defTabSz="180000"/>
            <a:r>
              <a:rPr lang="en-US" b="0" i="1" u="none" strike="noStrike" baseline="0" dirty="0">
                <a:solidFill>
                  <a:schemeClr val="tx1"/>
                </a:solidFill>
                <a:latin typeface="Calibri" panose="020F0502020204030204" pitchFamily="34" charset="0"/>
                <a:cs typeface="Calibri" panose="020F0502020204030204" pitchFamily="34" charset="0"/>
              </a:rPr>
              <a:t>// check for existence of session object before accessing </a:t>
            </a:r>
          </a:p>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if ( !</a:t>
            </a:r>
            <a:r>
              <a:rPr lang="en-CA" b="0" i="0" u="none" strike="noStrike" baseline="0" dirty="0" err="1">
                <a:solidFill>
                  <a:srgbClr val="000000"/>
                </a:solidFill>
                <a:latin typeface="Calibri" panose="020F0502020204030204" pitchFamily="34" charset="0"/>
                <a:cs typeface="Calibri" panose="020F0502020204030204" pitchFamily="34" charset="0"/>
              </a:rPr>
              <a:t>isset</a:t>
            </a:r>
            <a:r>
              <a:rPr lang="en-CA" b="0" i="0" u="none" strike="noStrike" baseline="0" dirty="0">
                <a:solidFill>
                  <a:srgbClr val="000000"/>
                </a:solidFill>
                <a:latin typeface="Calibri" panose="020F0502020204030204" pitchFamily="34" charset="0"/>
                <a:cs typeface="Calibri" panose="020F0502020204030204" pitchFamily="34" charset="0"/>
              </a:rPr>
              <a:t>(</a:t>
            </a:r>
            <a:r>
              <a:rPr lang="en-CA" b="0" i="0" u="none" strike="noStrike" baseline="0" dirty="0">
                <a:solidFill>
                  <a:srgbClr val="9A0000"/>
                </a:solidFill>
                <a:latin typeface="Calibri" panose="020F0502020204030204" pitchFamily="34" charset="0"/>
                <a:cs typeface="Calibri" panose="020F0502020204030204" pitchFamily="34" charset="0"/>
              </a:rPr>
              <a:t>$_SESSION["Cart"]</a:t>
            </a:r>
            <a:r>
              <a:rPr lang="en-CA" b="0" i="0" u="none" strike="noStrike" baseline="0" dirty="0">
                <a:solidFill>
                  <a:srgbClr val="000000"/>
                </a:solidFill>
                <a:latin typeface="Calibri" panose="020F0502020204030204" pitchFamily="34" charset="0"/>
                <a:cs typeface="Calibri" panose="020F0502020204030204" pitchFamily="34" charset="0"/>
              </a:rPr>
              <a:t>) ) {</a:t>
            </a:r>
          </a:p>
          <a:p>
            <a:pPr algn="l" defTabSz="180000"/>
            <a:r>
              <a:rPr lang="en-CA" b="0" i="0" u="none" strike="noStrike" baseline="0" dirty="0">
                <a:solidFill>
                  <a:srgbClr val="9A0000"/>
                </a:solidFill>
                <a:latin typeface="Calibri" panose="020F0502020204030204" pitchFamily="34" charset="0"/>
                <a:cs typeface="Calibri" panose="020F0502020204030204" pitchFamily="34" charset="0"/>
              </a:rPr>
              <a:t>	$_SESSION["Cart"] </a:t>
            </a:r>
            <a:r>
              <a:rPr lang="en-CA" b="0" i="0" u="none" strike="noStrike" baseline="0" dirty="0">
                <a:solidFill>
                  <a:srgbClr val="000000"/>
                </a:solidFill>
                <a:latin typeface="Calibri" panose="020F0502020204030204" pitchFamily="34" charset="0"/>
                <a:cs typeface="Calibri" panose="020F0502020204030204" pitchFamily="34" charset="0"/>
              </a:rPr>
              <a:t>= new </a:t>
            </a:r>
            <a:r>
              <a:rPr lang="en-CA" b="0" i="0" u="none" strike="noStrike" baseline="0" dirty="0" err="1">
                <a:solidFill>
                  <a:srgbClr val="000000"/>
                </a:solidFill>
                <a:latin typeface="Calibri" panose="020F0502020204030204" pitchFamily="34" charset="0"/>
                <a:cs typeface="Calibri" panose="020F0502020204030204" pitchFamily="34" charset="0"/>
              </a:rPr>
              <a:t>ShoppingCart</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$cart = </a:t>
            </a:r>
            <a:r>
              <a:rPr lang="en-CA" b="0" i="0" u="none" strike="noStrike" baseline="0" dirty="0">
                <a:solidFill>
                  <a:srgbClr val="9A0000"/>
                </a:solidFill>
                <a:latin typeface="Calibri" panose="020F0502020204030204" pitchFamily="34" charset="0"/>
                <a:cs typeface="Calibri" panose="020F0502020204030204" pitchFamily="34" charset="0"/>
              </a:rPr>
              <a:t>$_SESSION["Cart"]</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?&gt;</a:t>
            </a:r>
            <a:endParaRPr lang="en-CA" sz="1050" b="0" i="0" u="none" strike="noStrike" baseline="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6764B1F-F0C9-4013-98C5-90788C9124B7}"/>
              </a:ext>
            </a:extLst>
          </p:cNvPr>
          <p:cNvSpPr txBox="1"/>
          <p:nvPr/>
        </p:nvSpPr>
        <p:spPr>
          <a:xfrm>
            <a:off x="4444407" y="3423684"/>
            <a:ext cx="4242391" cy="276999"/>
          </a:xfrm>
          <a:prstGeom prst="rect">
            <a:avLst/>
          </a:prstGeom>
          <a:noFill/>
        </p:spPr>
        <p:txBody>
          <a:bodyPr wrap="square" rtlCol="0">
            <a:spAutoFit/>
          </a:bodyPr>
          <a:lstStyle/>
          <a:p>
            <a:r>
              <a:rPr lang="en-US" sz="1200" b="1" i="0" u="none" strike="noStrike" baseline="0" dirty="0">
                <a:solidFill>
                  <a:srgbClr val="009A9A"/>
                </a:solidFill>
                <a:latin typeface="+mj-lt"/>
              </a:rPr>
              <a:t>LISTING 15.8 </a:t>
            </a:r>
            <a:r>
              <a:rPr lang="en-US" sz="1200" b="0" i="0" u="none" strike="noStrike" baseline="0" dirty="0">
                <a:solidFill>
                  <a:srgbClr val="000000"/>
                </a:solidFill>
                <a:latin typeface="+mj-lt"/>
              </a:rPr>
              <a:t>Checking session existence</a:t>
            </a:r>
            <a:endParaRPr lang="en-CA" sz="1200" dirty="0">
              <a:latin typeface="+mj-lt"/>
            </a:endParaRPr>
          </a:p>
        </p:txBody>
      </p:sp>
    </p:spTree>
    <p:extLst>
      <p:ext uri="{BB962C8B-B14F-4D97-AF65-F5344CB8AC3E}">
        <p14:creationId xmlns:p14="http://schemas.microsoft.com/office/powerpoint/2010/main" val="1555760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3631-82E2-44B5-90FC-F244A9862E68}"/>
              </a:ext>
            </a:extLst>
          </p:cNvPr>
          <p:cNvSpPr>
            <a:spLocks noGrp="1"/>
          </p:cNvSpPr>
          <p:nvPr>
            <p:ph type="title"/>
          </p:nvPr>
        </p:nvSpPr>
        <p:spPr/>
        <p:txBody>
          <a:bodyPr/>
          <a:lstStyle/>
          <a:p>
            <a:r>
              <a:rPr lang="en-CA" dirty="0"/>
              <a:t>Session State in Node</a:t>
            </a:r>
          </a:p>
        </p:txBody>
      </p:sp>
      <p:sp>
        <p:nvSpPr>
          <p:cNvPr id="3" name="Text Placeholder 2">
            <a:extLst>
              <a:ext uri="{FF2B5EF4-FFF2-40B4-BE49-F238E27FC236}">
                <a16:creationId xmlns:a16="http://schemas.microsoft.com/office/drawing/2014/main" id="{D658991B-2359-425D-97A0-C48D69BA33F1}"/>
              </a:ext>
            </a:extLst>
          </p:cNvPr>
          <p:cNvSpPr>
            <a:spLocks noGrp="1"/>
          </p:cNvSpPr>
          <p:nvPr>
            <p:ph type="body" idx="1"/>
          </p:nvPr>
        </p:nvSpPr>
        <p:spPr>
          <a:xfrm>
            <a:off x="457201" y="1081088"/>
            <a:ext cx="4114800" cy="3532476"/>
          </a:xfrm>
        </p:spPr>
        <p:txBody>
          <a:bodyPr/>
          <a:lstStyle/>
          <a:p>
            <a:pPr marL="114300" indent="0" algn="l">
              <a:buNone/>
            </a:pPr>
            <a:r>
              <a:rPr lang="en-US" sz="1800" b="0" i="0" u="none" strike="noStrike" baseline="0" dirty="0">
                <a:latin typeface="+mj-lt"/>
              </a:rPr>
              <a:t>There are two commonly used session packages for Express: </a:t>
            </a:r>
            <a:r>
              <a:rPr lang="en-CA" sz="1800" b="0" i="0" u="none" strike="noStrike" baseline="0" dirty="0">
                <a:latin typeface="+mj-lt"/>
              </a:rPr>
              <a:t>express-session and cookie-session.</a:t>
            </a:r>
          </a:p>
          <a:p>
            <a:pPr marL="114300" indent="0" algn="l">
              <a:buNone/>
            </a:pPr>
            <a:r>
              <a:rPr lang="en-CA" sz="1800" b="0" i="0" u="none" strike="noStrike" baseline="0" dirty="0">
                <a:latin typeface="+mj-lt"/>
              </a:rPr>
              <a:t>The express-session package supports different session stores, </a:t>
            </a:r>
            <a:r>
              <a:rPr lang="en-US" sz="1800" b="0" i="0" u="none" strike="noStrike" baseline="0" dirty="0">
                <a:latin typeface="+mj-lt"/>
              </a:rPr>
              <a:t>whether they be memory, files, external caches, or databases.</a:t>
            </a:r>
          </a:p>
          <a:p>
            <a:pPr marL="114300" indent="0" algn="l">
              <a:buNone/>
            </a:pPr>
            <a:r>
              <a:rPr lang="en-US" sz="1800" b="0" i="0" u="none" strike="noStrike" baseline="0" dirty="0">
                <a:latin typeface="+mj-lt"/>
              </a:rPr>
              <a:t>Listing 15.9 demonstrates how the express-session package could implement a </a:t>
            </a:r>
            <a:r>
              <a:rPr lang="en-CA" sz="1800" b="0" i="0" u="none" strike="noStrike" baseline="0" dirty="0">
                <a:latin typeface="+mj-lt"/>
              </a:rPr>
              <a:t>simple favorites list.</a:t>
            </a:r>
            <a:endParaRPr lang="en-CA" dirty="0">
              <a:latin typeface="+mj-lt"/>
            </a:endParaRPr>
          </a:p>
        </p:txBody>
      </p:sp>
      <p:sp>
        <p:nvSpPr>
          <p:cNvPr id="4" name="TextBox 3">
            <a:extLst>
              <a:ext uri="{FF2B5EF4-FFF2-40B4-BE49-F238E27FC236}">
                <a16:creationId xmlns:a16="http://schemas.microsoft.com/office/drawing/2014/main" id="{7EDAA8B6-E426-41EB-A9EC-347445F7F3FF}"/>
              </a:ext>
            </a:extLst>
          </p:cNvPr>
          <p:cNvSpPr txBox="1"/>
          <p:nvPr/>
        </p:nvSpPr>
        <p:spPr>
          <a:xfrm>
            <a:off x="4444408" y="984487"/>
            <a:ext cx="4242391" cy="3532476"/>
          </a:xfrm>
          <a:prstGeom prst="rect">
            <a:avLst/>
          </a:prstGeom>
          <a:solidFill>
            <a:srgbClr val="E6F0F5"/>
          </a:solidFill>
        </p:spPr>
        <p:txBody>
          <a:bodyPr wrap="square" numCol="1" rtlCol="0">
            <a:noAutofit/>
          </a:bodyPr>
          <a:lstStyle/>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const session = require('express-session');</a:t>
            </a:r>
          </a:p>
          <a:p>
            <a:pPr algn="l" defTabSz="180000"/>
            <a:r>
              <a:rPr lang="en-CA" sz="1200" b="0" i="1" u="none" strike="noStrike" baseline="0" dirty="0">
                <a:solidFill>
                  <a:srgbClr val="009A9A"/>
                </a:solidFill>
                <a:latin typeface="Calibri" panose="020F0502020204030204" pitchFamily="34" charset="0"/>
                <a:cs typeface="Calibri" panose="020F0502020204030204" pitchFamily="34" charset="0"/>
              </a:rPr>
              <a:t>// configure session middleware</a:t>
            </a:r>
          </a:p>
          <a:p>
            <a:pPr algn="l" defTabSz="180000"/>
            <a:r>
              <a:rPr lang="en-CA" sz="1200" b="0" i="0" u="none" strike="noStrike" baseline="0" dirty="0" err="1">
                <a:solidFill>
                  <a:srgbClr val="000000"/>
                </a:solidFill>
                <a:latin typeface="Calibri" panose="020F0502020204030204" pitchFamily="34" charset="0"/>
                <a:cs typeface="Calibri" panose="020F0502020204030204" pitchFamily="34" charset="0"/>
              </a:rPr>
              <a:t>app.use</a:t>
            </a:r>
            <a:r>
              <a:rPr lang="en-CA" sz="1200" b="0" i="0" u="none" strike="noStrike" baseline="0" dirty="0">
                <a:solidFill>
                  <a:srgbClr val="000000"/>
                </a:solidFill>
                <a:latin typeface="Calibri" panose="020F0502020204030204" pitchFamily="34" charset="0"/>
                <a:cs typeface="Calibri" panose="020F0502020204030204" pitchFamily="34" charset="0"/>
              </a:rPr>
              <a:t>(session({</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secret: </a:t>
            </a:r>
            <a:r>
              <a:rPr lang="en-CA" sz="1200" b="0" i="0" u="none" strike="noStrike" baseline="0" dirty="0" err="1">
                <a:solidFill>
                  <a:srgbClr val="000000"/>
                </a:solidFill>
                <a:latin typeface="Calibri" panose="020F0502020204030204" pitchFamily="34" charset="0"/>
                <a:cs typeface="Calibri" panose="020F0502020204030204" pitchFamily="34" charset="0"/>
              </a:rPr>
              <a:t>process.env.SESSION_SECRET</a:t>
            </a:r>
            <a:r>
              <a:rPr lang="en-CA" sz="1200"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r>
              <a:rPr lang="en-CA" sz="1200" b="0" i="0" u="none" strike="noStrike" baseline="0" dirty="0" err="1">
                <a:solidFill>
                  <a:srgbClr val="000000"/>
                </a:solidFill>
                <a:latin typeface="Calibri" panose="020F0502020204030204" pitchFamily="34" charset="0"/>
                <a:cs typeface="Calibri" panose="020F0502020204030204" pitchFamily="34" charset="0"/>
              </a:rPr>
              <a:t>saveUninitialized</a:t>
            </a:r>
            <a:r>
              <a:rPr lang="en-CA" sz="1200" b="0" i="0" u="none" strike="noStrike" baseline="0" dirty="0">
                <a:solidFill>
                  <a:srgbClr val="000000"/>
                </a:solidFill>
                <a:latin typeface="Calibri" panose="020F0502020204030204" pitchFamily="34" charset="0"/>
                <a:cs typeface="Calibri" panose="020F0502020204030204" pitchFamily="34" charset="0"/>
              </a:rPr>
              <a:t>: true,</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resave: true,</a:t>
            </a:r>
          </a:p>
          <a:p>
            <a:pPr algn="l" defTabSz="180000"/>
            <a:r>
              <a:rPr lang="en-US" sz="1200" b="0" i="0" u="none" strike="noStrike" baseline="0" dirty="0">
                <a:solidFill>
                  <a:srgbClr val="000000"/>
                </a:solidFill>
                <a:latin typeface="Calibri" panose="020F0502020204030204" pitchFamily="34" charset="0"/>
                <a:cs typeface="Calibri" panose="020F0502020204030204" pitchFamily="34" charset="0"/>
              </a:rPr>
              <a:t>	cookie: { secure: true, </a:t>
            </a:r>
            <a:r>
              <a:rPr lang="en-US" sz="1200" b="0" i="0" u="none" strike="noStrike" baseline="0" dirty="0" err="1">
                <a:solidFill>
                  <a:srgbClr val="000000"/>
                </a:solidFill>
                <a:latin typeface="Calibri" panose="020F0502020204030204" pitchFamily="34" charset="0"/>
                <a:cs typeface="Calibri" panose="020F0502020204030204" pitchFamily="34" charset="0"/>
              </a:rPr>
              <a:t>htttpOnly</a:t>
            </a:r>
            <a:r>
              <a:rPr lang="en-US" sz="1200" b="0" i="0" u="none" strike="noStrike" baseline="0" dirty="0">
                <a:solidFill>
                  <a:srgbClr val="000000"/>
                </a:solidFill>
                <a:latin typeface="Calibri" panose="020F0502020204030204" pitchFamily="34" charset="0"/>
                <a:cs typeface="Calibri" panose="020F0502020204030204" pitchFamily="34" charset="0"/>
              </a:rPr>
              <a:t>: true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a:t>
            </a:r>
          </a:p>
          <a:p>
            <a:pPr algn="l" defTabSz="180000"/>
            <a:endParaRPr lang="en-CA" sz="1200" b="0" i="0" u="none" strike="noStrike" baseline="0" dirty="0">
              <a:solidFill>
                <a:srgbClr val="000000"/>
              </a:solidFill>
              <a:latin typeface="Calibri" panose="020F0502020204030204" pitchFamily="34" charset="0"/>
              <a:cs typeface="Calibri" panose="020F0502020204030204" pitchFamily="34" charset="0"/>
            </a:endParaRPr>
          </a:p>
          <a:p>
            <a:pPr algn="l" defTabSz="180000"/>
            <a:r>
              <a:rPr lang="en-CA" sz="1200" b="0" i="0" u="none" strike="noStrike" baseline="0" dirty="0" err="1">
                <a:solidFill>
                  <a:srgbClr val="000000"/>
                </a:solidFill>
                <a:latin typeface="Calibri" panose="020F0502020204030204" pitchFamily="34" charset="0"/>
                <a:cs typeface="Calibri" panose="020F0502020204030204" pitchFamily="34" charset="0"/>
              </a:rPr>
              <a:t>app.get</a:t>
            </a:r>
            <a:r>
              <a:rPr lang="en-CA" sz="1200" b="0" i="0" u="none" strike="noStrike" baseline="0" dirty="0">
                <a:solidFill>
                  <a:srgbClr val="000000"/>
                </a:solidFill>
                <a:latin typeface="Calibri" panose="020F0502020204030204" pitchFamily="34" charset="0"/>
                <a:cs typeface="Calibri" panose="020F0502020204030204" pitchFamily="34" charset="0"/>
              </a:rPr>
              <a:t>('/</a:t>
            </a:r>
            <a:r>
              <a:rPr lang="en-CA" sz="1200" b="0" i="0" u="none" strike="noStrike" baseline="0" dirty="0" err="1">
                <a:solidFill>
                  <a:srgbClr val="000000"/>
                </a:solidFill>
                <a:latin typeface="Calibri" panose="020F0502020204030204" pitchFamily="34" charset="0"/>
                <a:cs typeface="Calibri" panose="020F0502020204030204" pitchFamily="34" charset="0"/>
              </a:rPr>
              <a:t>addToFavorites</a:t>
            </a:r>
            <a:r>
              <a:rPr lang="en-CA" sz="1200" b="0" i="0" u="none" strike="noStrike" baseline="0" dirty="0">
                <a:solidFill>
                  <a:srgbClr val="000000"/>
                </a:solidFill>
                <a:latin typeface="Calibri" panose="020F0502020204030204" pitchFamily="34" charset="0"/>
                <a:cs typeface="Calibri" panose="020F0502020204030204" pitchFamily="34" charset="0"/>
              </a:rPr>
              <a:t>/:</a:t>
            </a:r>
            <a:r>
              <a:rPr lang="en-CA" sz="1200" b="0" i="0" u="none" strike="noStrike" baseline="0" dirty="0" err="1">
                <a:solidFill>
                  <a:srgbClr val="000000"/>
                </a:solidFill>
                <a:latin typeface="Calibri" panose="020F0502020204030204" pitchFamily="34" charset="0"/>
                <a:cs typeface="Calibri" panose="020F0502020204030204" pitchFamily="34" charset="0"/>
              </a:rPr>
              <a:t>prodid</a:t>
            </a:r>
            <a:r>
              <a:rPr lang="en-CA" sz="1200" b="0" i="0" u="none" strike="noStrike" baseline="0" dirty="0">
                <a:solidFill>
                  <a:srgbClr val="000000"/>
                </a:solidFill>
                <a:latin typeface="Calibri" panose="020F0502020204030204" pitchFamily="34" charset="0"/>
                <a:cs typeface="Calibri" panose="020F0502020204030204" pitchFamily="34" charset="0"/>
              </a:rPr>
              <a:t>', function(req, resp)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if (</a:t>
            </a:r>
            <a:r>
              <a:rPr lang="en-CA" sz="1200" b="0" i="0" u="none" strike="noStrike" baseline="0" dirty="0" err="1">
                <a:solidFill>
                  <a:srgbClr val="000000"/>
                </a:solidFill>
                <a:latin typeface="Calibri" panose="020F0502020204030204" pitchFamily="34" charset="0"/>
                <a:cs typeface="Calibri" panose="020F0502020204030204" pitchFamily="34" charset="0"/>
              </a:rPr>
              <a:t>req.session.cart</a:t>
            </a:r>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fr-FR" sz="1200" b="0" i="0" u="none" strike="noStrike" baseline="0" dirty="0">
                <a:solidFill>
                  <a:srgbClr val="000000"/>
                </a:solidFill>
                <a:latin typeface="Calibri" panose="020F0502020204030204" pitchFamily="34" charset="0"/>
                <a:cs typeface="Calibri" panose="020F0502020204030204" pitchFamily="34" charset="0"/>
              </a:rPr>
              <a:t>		const favorites = req.session.favorites;</a:t>
            </a:r>
          </a:p>
          <a:p>
            <a:pPr algn="l" defTabSz="180000"/>
            <a:r>
              <a:rPr lang="en-US" sz="1200" b="0" i="0" u="none" strike="noStrike" baseline="0" dirty="0">
                <a:solidFill>
                  <a:srgbClr val="000000"/>
                </a:solidFill>
                <a:latin typeface="Calibri" panose="020F0502020204030204" pitchFamily="34" charset="0"/>
                <a:cs typeface="Calibri" panose="020F0502020204030204" pitchFamily="34" charset="0"/>
              </a:rPr>
              <a:t>		</a:t>
            </a:r>
            <a:r>
              <a:rPr lang="en-US" sz="1200" b="0" i="0" u="none" strike="noStrike" baseline="0" dirty="0" err="1">
                <a:solidFill>
                  <a:srgbClr val="000000"/>
                </a:solidFill>
                <a:latin typeface="Calibri" panose="020F0502020204030204" pitchFamily="34" charset="0"/>
                <a:cs typeface="Calibri" panose="020F0502020204030204" pitchFamily="34" charset="0"/>
              </a:rPr>
              <a:t>favorites.push</a:t>
            </a:r>
            <a:r>
              <a:rPr lang="en-US" sz="1200" b="0" i="0" u="none" strike="noStrike" baseline="0" dirty="0">
                <a:solidFill>
                  <a:srgbClr val="000000"/>
                </a:solidFill>
                <a:latin typeface="Calibri" panose="020F0502020204030204" pitchFamily="34" charset="0"/>
                <a:cs typeface="Calibri" panose="020F0502020204030204" pitchFamily="34" charset="0"/>
              </a:rPr>
              <a:t>( </a:t>
            </a:r>
            <a:r>
              <a:rPr lang="en-US" sz="1200" b="0" i="0" u="none" strike="noStrike" baseline="0" dirty="0" err="1">
                <a:solidFill>
                  <a:srgbClr val="000000"/>
                </a:solidFill>
                <a:latin typeface="Calibri" panose="020F0502020204030204" pitchFamily="34" charset="0"/>
                <a:cs typeface="Calibri" panose="020F0502020204030204" pitchFamily="34" charset="0"/>
              </a:rPr>
              <a:t>req.params.prodid</a:t>
            </a:r>
            <a:r>
              <a:rPr lang="en-US"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 else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r>
              <a:rPr lang="en-CA" sz="1200" b="0" i="0" u="none" strike="noStrike" baseline="0" dirty="0" err="1">
                <a:solidFill>
                  <a:srgbClr val="000000"/>
                </a:solidFill>
                <a:latin typeface="Calibri" panose="020F0502020204030204" pitchFamily="34" charset="0"/>
                <a:cs typeface="Calibri" panose="020F0502020204030204" pitchFamily="34" charset="0"/>
              </a:rPr>
              <a:t>req.session.favorites</a:t>
            </a:r>
            <a:r>
              <a:rPr lang="en-CA" sz="1200" b="0" i="0" u="none" strike="noStrike" baseline="0" dirty="0">
                <a:solidFill>
                  <a:srgbClr val="000000"/>
                </a:solidFill>
                <a:latin typeface="Calibri" panose="020F0502020204030204" pitchFamily="34" charset="0"/>
                <a:cs typeface="Calibri" panose="020F0502020204030204" pitchFamily="34" charset="0"/>
              </a:rPr>
              <a:t> = [ </a:t>
            </a:r>
            <a:r>
              <a:rPr lang="en-CA" sz="1200" b="0" i="0" u="none" strike="noStrike" baseline="0" dirty="0" err="1">
                <a:solidFill>
                  <a:srgbClr val="000000"/>
                </a:solidFill>
                <a:latin typeface="Calibri" panose="020F0502020204030204" pitchFamily="34" charset="0"/>
                <a:cs typeface="Calibri" panose="020F0502020204030204" pitchFamily="34" charset="0"/>
              </a:rPr>
              <a:t>req.params.prodid</a:t>
            </a:r>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US" sz="1200" b="0" i="0" u="none" strike="noStrike" baseline="0" dirty="0">
                <a:solidFill>
                  <a:srgbClr val="009A9A"/>
                </a:solidFill>
                <a:latin typeface="Calibri" panose="020F0502020204030204" pitchFamily="34" charset="0"/>
                <a:cs typeface="Calibri" panose="020F0502020204030204" pitchFamily="34" charset="0"/>
              </a:rPr>
              <a:t>	// </a:t>
            </a:r>
            <a:r>
              <a:rPr lang="en-US" sz="1200" b="0" i="1" u="none" strike="noStrike" baseline="0" dirty="0">
                <a:solidFill>
                  <a:srgbClr val="009A9A"/>
                </a:solidFill>
                <a:latin typeface="Calibri" panose="020F0502020204030204" pitchFamily="34" charset="0"/>
                <a:cs typeface="Calibri" panose="020F0502020204030204" pitchFamily="34" charset="0"/>
              </a:rPr>
              <a:t>send message or do something else</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CA" sz="12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EA3545F-579D-4702-9DB3-3D533BA78CFD}"/>
              </a:ext>
            </a:extLst>
          </p:cNvPr>
          <p:cNvSpPr txBox="1"/>
          <p:nvPr/>
        </p:nvSpPr>
        <p:spPr>
          <a:xfrm>
            <a:off x="4444407" y="4475064"/>
            <a:ext cx="4242391" cy="276999"/>
          </a:xfrm>
          <a:prstGeom prst="rect">
            <a:avLst/>
          </a:prstGeom>
          <a:noFill/>
        </p:spPr>
        <p:txBody>
          <a:bodyPr wrap="square" rtlCol="0">
            <a:spAutoFit/>
          </a:bodyPr>
          <a:lstStyle/>
          <a:p>
            <a:r>
              <a:rPr lang="en-US" sz="1200" b="1" i="0" u="none" strike="noStrike" baseline="0" dirty="0">
                <a:solidFill>
                  <a:srgbClr val="009A9A"/>
                </a:solidFill>
                <a:latin typeface="+mj-lt"/>
              </a:rPr>
              <a:t>LISTING 15.9 </a:t>
            </a:r>
            <a:r>
              <a:rPr lang="en-US" sz="1200" b="0" i="0" u="none" strike="noStrike" baseline="0" dirty="0">
                <a:solidFill>
                  <a:srgbClr val="000000"/>
                </a:solidFill>
                <a:latin typeface="+mj-lt"/>
              </a:rPr>
              <a:t>Using express-session</a:t>
            </a:r>
            <a:endParaRPr lang="en-CA" sz="1200" dirty="0">
              <a:latin typeface="+mj-lt"/>
            </a:endParaRPr>
          </a:p>
        </p:txBody>
      </p:sp>
    </p:spTree>
    <p:extLst>
      <p:ext uri="{BB962C8B-B14F-4D97-AF65-F5344CB8AC3E}">
        <p14:creationId xmlns:p14="http://schemas.microsoft.com/office/powerpoint/2010/main" val="244793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95D3-9C5B-462A-9367-B7D53E2C99A8}"/>
              </a:ext>
            </a:extLst>
          </p:cNvPr>
          <p:cNvSpPr>
            <a:spLocks noGrp="1"/>
          </p:cNvSpPr>
          <p:nvPr>
            <p:ph type="title"/>
          </p:nvPr>
        </p:nvSpPr>
        <p:spPr/>
        <p:txBody>
          <a:bodyPr/>
          <a:lstStyle/>
          <a:p>
            <a:r>
              <a:rPr lang="en-CA" dirty="0"/>
              <a:t>Express-store mechanisms</a:t>
            </a:r>
          </a:p>
        </p:txBody>
      </p:sp>
      <p:sp>
        <p:nvSpPr>
          <p:cNvPr id="3" name="Text Placeholder 2">
            <a:extLst>
              <a:ext uri="{FF2B5EF4-FFF2-40B4-BE49-F238E27FC236}">
                <a16:creationId xmlns:a16="http://schemas.microsoft.com/office/drawing/2014/main" id="{09C6E792-202D-4CA3-8A77-11FFED5B6754}"/>
              </a:ext>
            </a:extLst>
          </p:cNvPr>
          <p:cNvSpPr>
            <a:spLocks noGrp="1"/>
          </p:cNvSpPr>
          <p:nvPr>
            <p:ph type="body" idx="1"/>
          </p:nvPr>
        </p:nvSpPr>
        <p:spPr/>
        <p:txBody>
          <a:bodyPr/>
          <a:lstStyle/>
          <a:p>
            <a:pPr marL="114300" indent="0" algn="l">
              <a:buNone/>
            </a:pPr>
            <a:r>
              <a:rPr lang="en-US" sz="1800" b="0" i="0" u="none" strike="noStrike" baseline="0" dirty="0">
                <a:latin typeface="+mj-lt"/>
              </a:rPr>
              <a:t>The default express-session store mechanism is server memory, which isn't suitable for production environments. </a:t>
            </a:r>
            <a:r>
              <a:rPr lang="en-CA" sz="1800" b="0" i="0" u="none" strike="noStrike" baseline="0" dirty="0">
                <a:latin typeface="+mj-lt"/>
              </a:rPr>
              <a:t>There are dozens of </a:t>
            </a:r>
            <a:r>
              <a:rPr lang="en-US" sz="1800" b="0" i="0" u="none" strike="noStrike" baseline="0" dirty="0">
                <a:latin typeface="+mj-lt"/>
              </a:rPr>
              <a:t>compatible session store packages that allow you to use a wide range of databases and cloud services for your session store. For instance, to configure MongoDB along with Mongoose, you can simply modify your session configuration as follows:</a:t>
            </a:r>
          </a:p>
          <a:p>
            <a:pPr marL="571500" lvl="1" indent="0">
              <a:buNone/>
            </a:pPr>
            <a:r>
              <a:rPr lang="en-CA" sz="1400" b="0" i="0" u="none" strike="noStrike" baseline="0" dirty="0">
                <a:latin typeface="Calibri" panose="020F0502020204030204" pitchFamily="34" charset="0"/>
                <a:cs typeface="Calibri" panose="020F0502020204030204" pitchFamily="34" charset="0"/>
              </a:rPr>
              <a:t>const mongoose = require('mongoose');</a:t>
            </a:r>
          </a:p>
          <a:p>
            <a:pPr marL="571500" lvl="1" indent="0">
              <a:buNone/>
            </a:pPr>
            <a:r>
              <a:rPr lang="en-CA" sz="1400" b="0" i="0" u="none" strike="noStrike" baseline="0" dirty="0" err="1">
                <a:latin typeface="Calibri" panose="020F0502020204030204" pitchFamily="34" charset="0"/>
                <a:cs typeface="Calibri" panose="020F0502020204030204" pitchFamily="34" charset="0"/>
              </a:rPr>
              <a:t>mongoose.connect</a:t>
            </a:r>
            <a:r>
              <a:rPr lang="en-CA" sz="1400" b="0" i="0" u="none" strike="noStrike" baseline="0" dirty="0">
                <a:latin typeface="Calibri" panose="020F0502020204030204" pitchFamily="34" charset="0"/>
                <a:cs typeface="Calibri" panose="020F0502020204030204" pitchFamily="34" charset="0"/>
              </a:rPr>
              <a:t>(</a:t>
            </a:r>
            <a:r>
              <a:rPr lang="en-CA" sz="1400" b="0" i="0" u="none" strike="noStrike" baseline="0" dirty="0" err="1">
                <a:latin typeface="Calibri" panose="020F0502020204030204" pitchFamily="34" charset="0"/>
                <a:cs typeface="Calibri" panose="020F0502020204030204" pitchFamily="34" charset="0"/>
              </a:rPr>
              <a:t>connectionOptions</a:t>
            </a:r>
            <a:r>
              <a:rPr lang="en-CA" sz="1400" b="0" i="0" u="none" strike="noStrike" baseline="0" dirty="0">
                <a:latin typeface="Calibri" panose="020F0502020204030204" pitchFamily="34" charset="0"/>
                <a:cs typeface="Calibri" panose="020F0502020204030204" pitchFamily="34" charset="0"/>
              </a:rPr>
              <a:t>);</a:t>
            </a:r>
          </a:p>
          <a:p>
            <a:pPr marL="571500" lvl="1" indent="0">
              <a:buNone/>
            </a:pPr>
            <a:r>
              <a:rPr lang="en-US" sz="1400" b="0" i="0" u="none" strike="noStrike" baseline="0" dirty="0">
                <a:latin typeface="Calibri" panose="020F0502020204030204" pitchFamily="34" charset="0"/>
                <a:cs typeface="Calibri" panose="020F0502020204030204" pitchFamily="34" charset="0"/>
              </a:rPr>
              <a:t>const </a:t>
            </a:r>
            <a:r>
              <a:rPr lang="en-US" sz="1400" b="0" i="0" u="none" strike="noStrike" baseline="0" dirty="0" err="1">
                <a:latin typeface="Calibri" panose="020F0502020204030204" pitchFamily="34" charset="0"/>
                <a:cs typeface="Calibri" panose="020F0502020204030204" pitchFamily="34" charset="0"/>
              </a:rPr>
              <a:t>MongoStore</a:t>
            </a:r>
            <a:r>
              <a:rPr lang="en-US" sz="1400" b="0" i="0" u="none" strike="noStrike" baseline="0" dirty="0">
                <a:latin typeface="Calibri" panose="020F0502020204030204" pitchFamily="34" charset="0"/>
                <a:cs typeface="Calibri" panose="020F0502020204030204" pitchFamily="34" charset="0"/>
              </a:rPr>
              <a:t> = require('connect-mongo')(session);</a:t>
            </a:r>
          </a:p>
          <a:p>
            <a:pPr marL="571500" lvl="1" indent="0">
              <a:buNone/>
            </a:pPr>
            <a:r>
              <a:rPr lang="en-CA" sz="1400" b="0" i="0" u="none" strike="noStrike" baseline="0" dirty="0" err="1">
                <a:latin typeface="Calibri" panose="020F0502020204030204" pitchFamily="34" charset="0"/>
                <a:cs typeface="Calibri" panose="020F0502020204030204" pitchFamily="34" charset="0"/>
              </a:rPr>
              <a:t>app.use</a:t>
            </a:r>
            <a:r>
              <a:rPr lang="en-CA" sz="1400" b="0" i="0" u="none" strike="noStrike" baseline="0" dirty="0">
                <a:latin typeface="Calibri" panose="020F0502020204030204" pitchFamily="34" charset="0"/>
                <a:cs typeface="Calibri" panose="020F0502020204030204" pitchFamily="34" charset="0"/>
              </a:rPr>
              <a:t>(session({</a:t>
            </a:r>
          </a:p>
          <a:p>
            <a:pPr marL="571500" lvl="1" indent="0">
              <a:buNone/>
            </a:pPr>
            <a:r>
              <a:rPr lang="en-CA" sz="1400" b="0" i="0" u="none" strike="noStrike" baseline="0" dirty="0">
                <a:latin typeface="Calibri" panose="020F0502020204030204" pitchFamily="34" charset="0"/>
                <a:cs typeface="Calibri" panose="020F0502020204030204" pitchFamily="34" charset="0"/>
              </a:rPr>
              <a:t>	...</a:t>
            </a:r>
          </a:p>
          <a:p>
            <a:pPr marL="571500" lvl="1" indent="0">
              <a:buNone/>
            </a:pPr>
            <a:r>
              <a:rPr lang="en-US" sz="1400" b="0" i="0" u="none" strike="noStrike" baseline="0" dirty="0">
                <a:latin typeface="Calibri" panose="020F0502020204030204" pitchFamily="34" charset="0"/>
                <a:cs typeface="Calibri" panose="020F0502020204030204" pitchFamily="34" charset="0"/>
              </a:rPr>
              <a:t>	store: new </a:t>
            </a:r>
            <a:r>
              <a:rPr lang="en-US" sz="1400" b="0" i="0" u="none" strike="noStrike" baseline="0" dirty="0" err="1">
                <a:latin typeface="Calibri" panose="020F0502020204030204" pitchFamily="34" charset="0"/>
                <a:cs typeface="Calibri" panose="020F0502020204030204" pitchFamily="34" charset="0"/>
              </a:rPr>
              <a:t>MongoStore</a:t>
            </a:r>
            <a:r>
              <a:rPr lang="en-US" sz="1400" b="0" i="0" u="none" strike="noStrike" baseline="0" dirty="0">
                <a:latin typeface="Calibri" panose="020F0502020204030204" pitchFamily="34" charset="0"/>
                <a:cs typeface="Calibri" panose="020F0502020204030204" pitchFamily="34" charset="0"/>
              </a:rPr>
              <a:t>({ </a:t>
            </a:r>
            <a:r>
              <a:rPr lang="en-US" sz="1400" b="0" i="0" u="none" strike="noStrike" baseline="0" dirty="0" err="1">
                <a:latin typeface="Calibri" panose="020F0502020204030204" pitchFamily="34" charset="0"/>
                <a:cs typeface="Calibri" panose="020F0502020204030204" pitchFamily="34" charset="0"/>
              </a:rPr>
              <a:t>mongooseConnection</a:t>
            </a:r>
            <a:r>
              <a:rPr lang="en-US" sz="1400" b="0" i="0" u="none" strike="noStrike" baseline="0" dirty="0">
                <a:latin typeface="Calibri" panose="020F0502020204030204" pitchFamily="34" charset="0"/>
                <a:cs typeface="Calibri" panose="020F0502020204030204" pitchFamily="34" charset="0"/>
              </a:rPr>
              <a:t>: </a:t>
            </a:r>
            <a:r>
              <a:rPr lang="en-US" sz="1400" b="0" i="0" u="none" strike="noStrike" baseline="0" dirty="0" err="1">
                <a:latin typeface="Calibri" panose="020F0502020204030204" pitchFamily="34" charset="0"/>
                <a:cs typeface="Calibri" panose="020F0502020204030204" pitchFamily="34" charset="0"/>
              </a:rPr>
              <a:t>mongoose.connection</a:t>
            </a:r>
            <a:r>
              <a:rPr lang="en-US" sz="1400" b="0" i="0" u="none" strike="noStrike" baseline="0" dirty="0">
                <a:latin typeface="Calibri" panose="020F0502020204030204" pitchFamily="34" charset="0"/>
                <a:cs typeface="Calibri" panose="020F0502020204030204" pitchFamily="34" charset="0"/>
              </a:rPr>
              <a:t> })</a:t>
            </a:r>
          </a:p>
          <a:p>
            <a:pPr marL="571500" lvl="1" indent="0">
              <a:buNone/>
            </a:pPr>
            <a:r>
              <a:rPr lang="en-CA" sz="1400" b="0" i="0" u="none" strike="noStrike" baseline="0" dirty="0">
                <a:latin typeface="Calibri" panose="020F0502020204030204" pitchFamily="34" charset="0"/>
                <a:cs typeface="Calibri" panose="020F0502020204030204" pitchFamily="34" charset="0"/>
              </a:rPr>
              <a:t>}));</a:t>
            </a:r>
            <a:endParaRPr lang="en-CA"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831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98A0-1602-406F-893E-2FE4CF81F993}"/>
              </a:ext>
            </a:extLst>
          </p:cNvPr>
          <p:cNvSpPr>
            <a:spLocks noGrp="1"/>
          </p:cNvSpPr>
          <p:nvPr>
            <p:ph type="title"/>
          </p:nvPr>
        </p:nvSpPr>
        <p:spPr/>
        <p:txBody>
          <a:bodyPr/>
          <a:lstStyle/>
          <a:p>
            <a:r>
              <a:rPr lang="en-CA" dirty="0"/>
              <a:t>Caching</a:t>
            </a:r>
          </a:p>
        </p:txBody>
      </p:sp>
      <p:sp>
        <p:nvSpPr>
          <p:cNvPr id="3" name="Text Placeholder 2">
            <a:extLst>
              <a:ext uri="{FF2B5EF4-FFF2-40B4-BE49-F238E27FC236}">
                <a16:creationId xmlns:a16="http://schemas.microsoft.com/office/drawing/2014/main" id="{B63B8F0B-1C36-4B62-A407-36F72EC3E5A6}"/>
              </a:ext>
            </a:extLst>
          </p:cNvPr>
          <p:cNvSpPr>
            <a:spLocks noGrp="1"/>
          </p:cNvSpPr>
          <p:nvPr>
            <p:ph type="body" idx="1"/>
          </p:nvPr>
        </p:nvSpPr>
        <p:spPr/>
        <p:txBody>
          <a:bodyPr/>
          <a:lstStyle/>
          <a:p>
            <a:pPr marL="114300" indent="0" algn="l">
              <a:buNone/>
            </a:pPr>
            <a:r>
              <a:rPr lang="en-CA" sz="1800" b="0" i="0" u="none" strike="noStrike" baseline="0" dirty="0">
                <a:latin typeface="+mj-lt"/>
              </a:rPr>
              <a:t>As you </a:t>
            </a:r>
            <a:r>
              <a:rPr lang="en-US" sz="1800" b="0" i="0" u="none" strike="noStrike" baseline="0" dirty="0">
                <a:latin typeface="+mj-lt"/>
              </a:rPr>
              <a:t>learned back in Chapter 2, your browser uses caching to speed up the user experience.  In Chapter 10, you learned about the Web Storage API, which provides a JavaScript-accessible cache managed by th</a:t>
            </a:r>
            <a:r>
              <a:rPr lang="en-US" sz="1800" dirty="0">
                <a:latin typeface="+mj-lt"/>
              </a:rPr>
              <a:t>e </a:t>
            </a:r>
            <a:r>
              <a:rPr lang="en-US" sz="1800" b="0" i="0" u="none" strike="noStrike" baseline="0" dirty="0">
                <a:latin typeface="+mj-lt"/>
              </a:rPr>
              <a:t>browser.</a:t>
            </a:r>
          </a:p>
          <a:p>
            <a:pPr marL="114300" indent="0" algn="l">
              <a:buNone/>
            </a:pPr>
            <a:r>
              <a:rPr lang="en-US" sz="1800" b="0" i="0" u="none" strike="noStrike" baseline="0" dirty="0">
                <a:latin typeface="+mj-lt"/>
              </a:rPr>
              <a:t>Caching is just as important on the server-side.</a:t>
            </a:r>
          </a:p>
          <a:p>
            <a:pPr marL="114300" indent="0" algn="l">
              <a:buNone/>
            </a:pPr>
            <a:r>
              <a:rPr lang="en-CA" sz="1800" b="0" i="0" u="none" strike="noStrike" baseline="0" dirty="0">
                <a:latin typeface="+mj-lt"/>
              </a:rPr>
              <a:t>Every time a PHP </a:t>
            </a:r>
            <a:r>
              <a:rPr lang="en-US" sz="1800" b="0" i="0" u="none" strike="noStrike" baseline="0" dirty="0">
                <a:latin typeface="+mj-lt"/>
              </a:rPr>
              <a:t>page is requested, it must be fetched, parsed, and executed by the PHP engine. </a:t>
            </a:r>
            <a:r>
              <a:rPr lang="en-CA" sz="1800" b="0" i="0" u="none" strike="noStrike" baseline="0" dirty="0">
                <a:latin typeface="+mj-lt"/>
              </a:rPr>
              <a:t>Dynamic generation of that page may become unsustainable under high traffic load.</a:t>
            </a:r>
          </a:p>
          <a:p>
            <a:pPr marL="114300" indent="0" algn="l">
              <a:buNone/>
            </a:pPr>
            <a:r>
              <a:rPr lang="en-US" sz="1800" b="0" i="0" u="none" strike="noStrike" baseline="0" dirty="0">
                <a:solidFill>
                  <a:srgbClr val="000000"/>
                </a:solidFill>
                <a:latin typeface="+mj-lt"/>
              </a:rPr>
              <a:t>One way to address this problem is to </a:t>
            </a:r>
            <a:r>
              <a:rPr lang="en-US" sz="1800" b="1" i="0" u="none" strike="noStrike" baseline="0" dirty="0">
                <a:solidFill>
                  <a:srgbClr val="009A9A"/>
                </a:solidFill>
                <a:latin typeface="+mj-lt"/>
              </a:rPr>
              <a:t>cache </a:t>
            </a:r>
            <a:r>
              <a:rPr lang="en-US" sz="1800" b="0" i="0" u="none" strike="noStrike" baseline="0" dirty="0">
                <a:solidFill>
                  <a:srgbClr val="000000"/>
                </a:solidFill>
                <a:latin typeface="+mj-lt"/>
              </a:rPr>
              <a:t>the generated markup in server memory so that subsequent requests can be served from memory rather than from the execution of the page.</a:t>
            </a:r>
            <a:endParaRPr lang="en-CA" dirty="0">
              <a:latin typeface="+mj-lt"/>
            </a:endParaRPr>
          </a:p>
        </p:txBody>
      </p:sp>
    </p:spTree>
    <p:extLst>
      <p:ext uri="{BB962C8B-B14F-4D97-AF65-F5344CB8AC3E}">
        <p14:creationId xmlns:p14="http://schemas.microsoft.com/office/powerpoint/2010/main" val="413380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A986-B977-4A40-B829-D4E4AA8DAC09}"/>
              </a:ext>
            </a:extLst>
          </p:cNvPr>
          <p:cNvSpPr>
            <a:spLocks noGrp="1"/>
          </p:cNvSpPr>
          <p:nvPr>
            <p:ph type="title"/>
          </p:nvPr>
        </p:nvSpPr>
        <p:spPr/>
        <p:txBody>
          <a:bodyPr/>
          <a:lstStyle/>
          <a:p>
            <a:r>
              <a:rPr lang="en-CA" dirty="0"/>
              <a:t>Page Output Caching</a:t>
            </a:r>
          </a:p>
        </p:txBody>
      </p:sp>
      <p:sp>
        <p:nvSpPr>
          <p:cNvPr id="3" name="Text Placeholder 2">
            <a:extLst>
              <a:ext uri="{FF2B5EF4-FFF2-40B4-BE49-F238E27FC236}">
                <a16:creationId xmlns:a16="http://schemas.microsoft.com/office/drawing/2014/main" id="{906F4F71-5821-4FF7-9359-96868CE5E5B8}"/>
              </a:ext>
            </a:extLst>
          </p:cNvPr>
          <p:cNvSpPr>
            <a:spLocks noGrp="1"/>
          </p:cNvSpPr>
          <p:nvPr>
            <p:ph type="body" idx="1"/>
          </p:nvPr>
        </p:nvSpPr>
        <p:spPr>
          <a:xfrm>
            <a:off x="457200" y="1081088"/>
            <a:ext cx="3296093" cy="3532476"/>
          </a:xfrm>
        </p:spPr>
        <p:txBody>
          <a:bodyPr/>
          <a:lstStyle/>
          <a:p>
            <a:pPr marL="114300" indent="0" algn="l">
              <a:buNone/>
            </a:pPr>
            <a:r>
              <a:rPr lang="en-US" sz="1800" b="1" i="0" u="none" strike="noStrike" baseline="0" dirty="0">
                <a:solidFill>
                  <a:srgbClr val="009A9A"/>
                </a:solidFill>
                <a:latin typeface="SabonLTPro-Bold"/>
              </a:rPr>
              <a:t>Page output caching</a:t>
            </a:r>
            <a:r>
              <a:rPr lang="en-US" sz="1800" dirty="0">
                <a:solidFill>
                  <a:srgbClr val="000000"/>
                </a:solidFill>
                <a:latin typeface="SabonLTPro-Roman"/>
              </a:rPr>
              <a:t> </a:t>
            </a:r>
            <a:r>
              <a:rPr lang="en-US" sz="1800" b="0" i="0" u="none" strike="noStrike" baseline="0" dirty="0">
                <a:solidFill>
                  <a:srgbClr val="000000"/>
                </a:solidFill>
                <a:latin typeface="SabonLTPro-Roman"/>
              </a:rPr>
              <a:t>saves the rendered output of a page (or part of a page) and reuses the output instead of reprocessing the page when a user </a:t>
            </a:r>
            <a:r>
              <a:rPr lang="en-CA" sz="1800" b="0" i="0" u="none" strike="noStrike" baseline="0" dirty="0">
                <a:solidFill>
                  <a:srgbClr val="000000"/>
                </a:solidFill>
                <a:latin typeface="SabonLTPro-Roman"/>
              </a:rPr>
              <a:t>requests the page again.</a:t>
            </a:r>
            <a:endParaRPr lang="en-CA" dirty="0"/>
          </a:p>
        </p:txBody>
      </p:sp>
      <p:pic>
        <p:nvPicPr>
          <p:cNvPr id="5" name="Picture 4" descr="FIGURE 15.12 Page output caching">
            <a:extLst>
              <a:ext uri="{FF2B5EF4-FFF2-40B4-BE49-F238E27FC236}">
                <a16:creationId xmlns:a16="http://schemas.microsoft.com/office/drawing/2014/main" id="{0A9DDC63-B8DA-4CB0-AA49-F7109407CBDE}"/>
              </a:ext>
            </a:extLst>
          </p:cNvPr>
          <p:cNvPicPr>
            <a:picLocks noChangeAspect="1"/>
          </p:cNvPicPr>
          <p:nvPr/>
        </p:nvPicPr>
        <p:blipFill>
          <a:blip r:embed="rId2"/>
          <a:stretch>
            <a:fillRect/>
          </a:stretch>
        </p:blipFill>
        <p:spPr>
          <a:xfrm>
            <a:off x="3753294" y="1255557"/>
            <a:ext cx="4440304" cy="3441379"/>
          </a:xfrm>
          <a:prstGeom prst="rect">
            <a:avLst/>
          </a:prstGeom>
        </p:spPr>
      </p:pic>
    </p:spTree>
    <p:extLst>
      <p:ext uri="{BB962C8B-B14F-4D97-AF65-F5344CB8AC3E}">
        <p14:creationId xmlns:p14="http://schemas.microsoft.com/office/powerpoint/2010/main" val="248264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82A1-DE3D-463A-A6D9-0EBCD2481BE8}"/>
              </a:ext>
            </a:extLst>
          </p:cNvPr>
          <p:cNvSpPr>
            <a:spLocks noGrp="1"/>
          </p:cNvSpPr>
          <p:nvPr>
            <p:ph type="title"/>
          </p:nvPr>
        </p:nvSpPr>
        <p:spPr/>
        <p:txBody>
          <a:bodyPr/>
          <a:lstStyle/>
          <a:p>
            <a:r>
              <a:rPr lang="en-US" dirty="0"/>
              <a:t>Use case for caching</a:t>
            </a:r>
            <a:endParaRPr lang="en-CA" dirty="0"/>
          </a:p>
        </p:txBody>
      </p:sp>
      <p:pic>
        <p:nvPicPr>
          <p:cNvPr id="5" name="Picture 4" descr="FIGURE 15.13 Use case for caching">
            <a:extLst>
              <a:ext uri="{FF2B5EF4-FFF2-40B4-BE49-F238E27FC236}">
                <a16:creationId xmlns:a16="http://schemas.microsoft.com/office/drawing/2014/main" id="{F40898D7-A8D9-48DF-9111-7B9090768CC4}"/>
              </a:ext>
            </a:extLst>
          </p:cNvPr>
          <p:cNvPicPr>
            <a:picLocks noChangeAspect="1"/>
          </p:cNvPicPr>
          <p:nvPr/>
        </p:nvPicPr>
        <p:blipFill>
          <a:blip r:embed="rId2"/>
          <a:stretch>
            <a:fillRect/>
          </a:stretch>
        </p:blipFill>
        <p:spPr>
          <a:xfrm>
            <a:off x="457200" y="1105786"/>
            <a:ext cx="3947613" cy="3447212"/>
          </a:xfrm>
          <a:prstGeom prst="rect">
            <a:avLst/>
          </a:prstGeom>
        </p:spPr>
      </p:pic>
      <p:pic>
        <p:nvPicPr>
          <p:cNvPr id="7" name="Picture 6" descr="FIGURE 15.14 Caching in action">
            <a:extLst>
              <a:ext uri="{FF2B5EF4-FFF2-40B4-BE49-F238E27FC236}">
                <a16:creationId xmlns:a16="http://schemas.microsoft.com/office/drawing/2014/main" id="{E8F898A8-6844-4E32-A497-F380802504FF}"/>
              </a:ext>
            </a:extLst>
          </p:cNvPr>
          <p:cNvPicPr>
            <a:picLocks noChangeAspect="1"/>
          </p:cNvPicPr>
          <p:nvPr/>
        </p:nvPicPr>
        <p:blipFill>
          <a:blip r:embed="rId3"/>
          <a:stretch>
            <a:fillRect/>
          </a:stretch>
        </p:blipFill>
        <p:spPr>
          <a:xfrm>
            <a:off x="4675479" y="998514"/>
            <a:ext cx="4011322" cy="3554483"/>
          </a:xfrm>
          <a:prstGeom prst="rect">
            <a:avLst/>
          </a:prstGeom>
        </p:spPr>
      </p:pic>
    </p:spTree>
    <p:extLst>
      <p:ext uri="{BB962C8B-B14F-4D97-AF65-F5344CB8AC3E}">
        <p14:creationId xmlns:p14="http://schemas.microsoft.com/office/powerpoint/2010/main" val="111046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79A5-E543-41D6-A044-21B6E341EB4A}"/>
              </a:ext>
            </a:extLst>
          </p:cNvPr>
          <p:cNvSpPr>
            <a:spLocks noGrp="1"/>
          </p:cNvSpPr>
          <p:nvPr>
            <p:ph type="title"/>
          </p:nvPr>
        </p:nvSpPr>
        <p:spPr/>
        <p:txBody>
          <a:bodyPr/>
          <a:lstStyle/>
          <a:p>
            <a:r>
              <a:rPr lang="en-CA" dirty="0"/>
              <a:t>Application Data Caching</a:t>
            </a:r>
          </a:p>
        </p:txBody>
      </p:sp>
      <p:sp>
        <p:nvSpPr>
          <p:cNvPr id="3" name="Text Placeholder 2">
            <a:extLst>
              <a:ext uri="{FF2B5EF4-FFF2-40B4-BE49-F238E27FC236}">
                <a16:creationId xmlns:a16="http://schemas.microsoft.com/office/drawing/2014/main" id="{1A66CCE2-7CCE-45A9-A81A-7EBEC6628A6A}"/>
              </a:ext>
            </a:extLst>
          </p:cNvPr>
          <p:cNvSpPr>
            <a:spLocks noGrp="1"/>
          </p:cNvSpPr>
          <p:nvPr>
            <p:ph type="body" idx="1"/>
          </p:nvPr>
        </p:nvSpPr>
        <p:spPr/>
        <p:txBody>
          <a:bodyPr/>
          <a:lstStyle/>
          <a:p>
            <a:pPr marL="114300" indent="0" algn="l">
              <a:buNone/>
            </a:pPr>
            <a:r>
              <a:rPr lang="en-US" sz="1800" b="0" i="0" u="none" strike="noStrike" baseline="0" dirty="0">
                <a:latin typeface="+mj-lt"/>
              </a:rPr>
              <a:t>One of the biggest drawbacks with page output caching is that performance gains will only be had if the entire cached page is the same for numerous requests.</a:t>
            </a:r>
          </a:p>
          <a:p>
            <a:pPr marL="114300" indent="0" algn="l">
              <a:buNone/>
            </a:pPr>
            <a:r>
              <a:rPr lang="en-US" sz="1800" b="1" i="0" u="none" strike="noStrike" baseline="0" dirty="0">
                <a:solidFill>
                  <a:srgbClr val="009A9A"/>
                </a:solidFill>
                <a:latin typeface="+mj-lt"/>
              </a:rPr>
              <a:t>Application data caching</a:t>
            </a:r>
            <a:r>
              <a:rPr lang="en-US" sz="1800" dirty="0">
                <a:solidFill>
                  <a:srgbClr val="000000"/>
                </a:solidFill>
                <a:latin typeface="+mj-lt"/>
              </a:rPr>
              <a:t> </a:t>
            </a:r>
            <a:r>
              <a:rPr lang="en-US" sz="1800" b="0" i="0" u="none" strike="noStrike" baseline="0" dirty="0">
                <a:solidFill>
                  <a:srgbClr val="000000"/>
                </a:solidFill>
                <a:latin typeface="+mj-lt"/>
              </a:rPr>
              <a:t>allows the developer to programmatically cache data commonly used collections of data.</a:t>
            </a:r>
            <a:br>
              <a:rPr lang="en-US" sz="1800" b="0" i="0" u="none" strike="noStrike" baseline="0" dirty="0">
                <a:solidFill>
                  <a:srgbClr val="000000"/>
                </a:solidFill>
                <a:latin typeface="+mj-lt"/>
              </a:rPr>
            </a:br>
            <a:br>
              <a:rPr lang="en-US" sz="1800" b="0" i="0" u="none" strike="noStrike" baseline="0" dirty="0">
                <a:solidFill>
                  <a:srgbClr val="000000"/>
                </a:solidFill>
                <a:latin typeface="+mj-lt"/>
              </a:rPr>
            </a:br>
            <a:r>
              <a:rPr lang="en-US" sz="1800" dirty="0">
                <a:solidFill>
                  <a:srgbClr val="000000"/>
                </a:solidFill>
                <a:latin typeface="+mj-lt"/>
              </a:rPr>
              <a:t>T</a:t>
            </a:r>
            <a:r>
              <a:rPr lang="en-US" sz="1800" b="0" i="0" u="none" strike="noStrike" baseline="0" dirty="0">
                <a:solidFill>
                  <a:srgbClr val="000000"/>
                </a:solidFill>
                <a:latin typeface="+mj-lt"/>
              </a:rPr>
              <a:t>hen other pages that also need that same data can use the cache version rather than </a:t>
            </a:r>
            <a:r>
              <a:rPr lang="en-US" sz="1800" b="0" i="0" u="none" strike="noStrike" baseline="0" dirty="0" err="1">
                <a:solidFill>
                  <a:srgbClr val="000000"/>
                </a:solidFill>
                <a:latin typeface="+mj-lt"/>
              </a:rPr>
              <a:t>reretrieve</a:t>
            </a:r>
            <a:r>
              <a:rPr lang="en-US" sz="1800" b="0" i="0" u="none" strike="noStrike" baseline="0" dirty="0">
                <a:solidFill>
                  <a:srgbClr val="000000"/>
                </a:solidFill>
                <a:latin typeface="+mj-lt"/>
              </a:rPr>
              <a:t> it from its original location</a:t>
            </a:r>
            <a:endParaRPr lang="en-CA" dirty="0">
              <a:latin typeface="+mj-lt"/>
            </a:endParaRPr>
          </a:p>
        </p:txBody>
      </p:sp>
    </p:spTree>
    <p:extLst>
      <p:ext uri="{BB962C8B-B14F-4D97-AF65-F5344CB8AC3E}">
        <p14:creationId xmlns:p14="http://schemas.microsoft.com/office/powerpoint/2010/main" val="981191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5C19-B9B6-45E2-9180-503C7AC7E00B}"/>
              </a:ext>
            </a:extLst>
          </p:cNvPr>
          <p:cNvSpPr>
            <a:spLocks noGrp="1"/>
          </p:cNvSpPr>
          <p:nvPr>
            <p:ph type="title"/>
          </p:nvPr>
        </p:nvSpPr>
        <p:spPr/>
        <p:txBody>
          <a:bodyPr/>
          <a:lstStyle/>
          <a:p>
            <a:r>
              <a:rPr lang="en-CA" dirty="0"/>
              <a:t>Redis as Caching Service</a:t>
            </a:r>
          </a:p>
        </p:txBody>
      </p:sp>
      <p:sp>
        <p:nvSpPr>
          <p:cNvPr id="3" name="Text Placeholder 2">
            <a:extLst>
              <a:ext uri="{FF2B5EF4-FFF2-40B4-BE49-F238E27FC236}">
                <a16:creationId xmlns:a16="http://schemas.microsoft.com/office/drawing/2014/main" id="{11A2C256-6993-4CF8-AAE4-F1C3E850AE70}"/>
              </a:ext>
            </a:extLst>
          </p:cNvPr>
          <p:cNvSpPr>
            <a:spLocks noGrp="1"/>
          </p:cNvSpPr>
          <p:nvPr>
            <p:ph type="body" idx="1"/>
          </p:nvPr>
        </p:nvSpPr>
        <p:spPr>
          <a:xfrm>
            <a:off x="457201" y="1081088"/>
            <a:ext cx="3051544" cy="3532476"/>
          </a:xfrm>
        </p:spPr>
        <p:txBody>
          <a:bodyPr/>
          <a:lstStyle/>
          <a:p>
            <a:pPr marL="114300" indent="0" algn="l">
              <a:buNone/>
            </a:pPr>
            <a:r>
              <a:rPr lang="en-US" sz="1800" b="0" i="0" u="none" strike="noStrike" baseline="0" dirty="0">
                <a:latin typeface="+mj-lt"/>
              </a:rPr>
              <a:t>Redis is a popular in-memory key/value </a:t>
            </a:r>
            <a:r>
              <a:rPr lang="en-US" sz="1800" b="0" i="0" u="none" strike="noStrike" baseline="0" dirty="0" err="1">
                <a:latin typeface="+mj-lt"/>
              </a:rPr>
              <a:t>noSQL</a:t>
            </a:r>
            <a:r>
              <a:rPr lang="en-US" sz="1800" b="0" i="0" u="none" strike="noStrike" baseline="0" dirty="0">
                <a:latin typeface="+mj-lt"/>
              </a:rPr>
              <a:t> database that is frequently used for distributed caching. </a:t>
            </a:r>
          </a:p>
          <a:p>
            <a:pPr marL="114300" indent="0" algn="l">
              <a:buNone/>
            </a:pPr>
            <a:r>
              <a:rPr lang="en-US" sz="1800" b="0" i="0" u="none" strike="noStrike" baseline="0" dirty="0">
                <a:latin typeface="+mj-lt"/>
              </a:rPr>
              <a:t>Redis is an </a:t>
            </a:r>
            <a:r>
              <a:rPr lang="en-US" sz="1800" b="1" i="0" u="none" strike="noStrike" baseline="0" dirty="0">
                <a:latin typeface="+mj-lt"/>
              </a:rPr>
              <a:t>in-memory database</a:t>
            </a:r>
            <a:r>
              <a:rPr lang="en-US" sz="1800" b="0" i="0" u="none" strike="noStrike" baseline="0" dirty="0">
                <a:latin typeface="+mj-lt"/>
              </a:rPr>
              <a:t>. This means its speed of search and retrieval is very fast.</a:t>
            </a:r>
            <a:endParaRPr lang="en-CA" dirty="0">
              <a:latin typeface="+mj-lt"/>
            </a:endParaRPr>
          </a:p>
        </p:txBody>
      </p:sp>
      <p:pic>
        <p:nvPicPr>
          <p:cNvPr id="5" name="Picture 4" descr="FIGURE 15.15 Redis use cases">
            <a:extLst>
              <a:ext uri="{FF2B5EF4-FFF2-40B4-BE49-F238E27FC236}">
                <a16:creationId xmlns:a16="http://schemas.microsoft.com/office/drawing/2014/main" id="{DF56807D-A25F-4193-A734-96DC7CDAE4A8}"/>
              </a:ext>
            </a:extLst>
          </p:cNvPr>
          <p:cNvPicPr>
            <a:picLocks noChangeAspect="1"/>
          </p:cNvPicPr>
          <p:nvPr/>
        </p:nvPicPr>
        <p:blipFill>
          <a:blip r:embed="rId2"/>
          <a:stretch>
            <a:fillRect/>
          </a:stretch>
        </p:blipFill>
        <p:spPr>
          <a:xfrm>
            <a:off x="3800295" y="1229943"/>
            <a:ext cx="4886504" cy="2874224"/>
          </a:xfrm>
          <a:prstGeom prst="rect">
            <a:avLst/>
          </a:prstGeom>
        </p:spPr>
      </p:pic>
    </p:spTree>
    <p:extLst>
      <p:ext uri="{BB962C8B-B14F-4D97-AF65-F5344CB8AC3E}">
        <p14:creationId xmlns:p14="http://schemas.microsoft.com/office/powerpoint/2010/main" val="406755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54F3-73DE-4A69-846C-9BC03FF85826}"/>
              </a:ext>
            </a:extLst>
          </p:cNvPr>
          <p:cNvSpPr>
            <a:spLocks noGrp="1"/>
          </p:cNvSpPr>
          <p:nvPr>
            <p:ph type="title"/>
          </p:nvPr>
        </p:nvSpPr>
        <p:spPr/>
        <p:txBody>
          <a:bodyPr/>
          <a:lstStyle/>
          <a:p>
            <a:r>
              <a:rPr lang="en-CA" dirty="0"/>
              <a:t>Key Terms</a:t>
            </a:r>
          </a:p>
        </p:txBody>
      </p:sp>
      <p:sp>
        <p:nvSpPr>
          <p:cNvPr id="3" name="Text Placeholder 2">
            <a:extLst>
              <a:ext uri="{FF2B5EF4-FFF2-40B4-BE49-F238E27FC236}">
                <a16:creationId xmlns:a16="http://schemas.microsoft.com/office/drawing/2014/main" id="{775C298B-8224-4BB5-A530-E4CE5C93EA4B}"/>
              </a:ext>
            </a:extLst>
          </p:cNvPr>
          <p:cNvSpPr>
            <a:spLocks noGrp="1"/>
          </p:cNvSpPr>
          <p:nvPr>
            <p:ph type="body" idx="1"/>
          </p:nvPr>
        </p:nvSpPr>
        <p:spPr/>
        <p:txBody>
          <a:bodyPr numCol="3"/>
          <a:lstStyle/>
          <a:p>
            <a:pPr marL="114300" indent="0" algn="l">
              <a:buNone/>
            </a:pPr>
            <a:r>
              <a:rPr lang="en-CA" sz="1800" b="0" i="0" u="none" strike="noStrike" baseline="0" dirty="0">
                <a:latin typeface="+mj-lt"/>
              </a:rPr>
              <a:t>application data caching</a:t>
            </a:r>
          </a:p>
          <a:p>
            <a:pPr marL="114300" indent="0" algn="l">
              <a:buNone/>
            </a:pPr>
            <a:r>
              <a:rPr lang="en-CA" sz="1800" b="0" i="0" u="none" strike="noStrike" baseline="0" dirty="0">
                <a:latin typeface="+mj-lt"/>
              </a:rPr>
              <a:t>cache</a:t>
            </a:r>
          </a:p>
          <a:p>
            <a:pPr marL="114300" indent="0" algn="l">
              <a:buNone/>
            </a:pPr>
            <a:r>
              <a:rPr lang="en-CA" sz="1800" b="0" i="0" u="none" strike="noStrike" baseline="0" dirty="0">
                <a:latin typeface="+mj-lt"/>
              </a:rPr>
              <a:t>cookies</a:t>
            </a:r>
          </a:p>
          <a:p>
            <a:pPr marL="114300" indent="0" algn="l">
              <a:buNone/>
            </a:pPr>
            <a:r>
              <a:rPr lang="en-CA" sz="1800" b="0" i="0" u="none" strike="noStrike" baseline="0" dirty="0">
                <a:latin typeface="+mj-lt"/>
              </a:rPr>
              <a:t>data eviction algorithms</a:t>
            </a:r>
          </a:p>
          <a:p>
            <a:pPr marL="114300" indent="0" algn="l">
              <a:buNone/>
            </a:pPr>
            <a:r>
              <a:rPr lang="en-CA" sz="1800" b="0" i="0" u="none" strike="noStrike" baseline="0" dirty="0">
                <a:latin typeface="+mj-lt"/>
              </a:rPr>
              <a:t>deserialization</a:t>
            </a:r>
          </a:p>
          <a:p>
            <a:pPr marL="114300" indent="0" algn="l">
              <a:buNone/>
            </a:pPr>
            <a:r>
              <a:rPr lang="en-CA" sz="1800" b="0" i="0" u="none" strike="noStrike" baseline="0" dirty="0" err="1">
                <a:latin typeface="+mj-lt"/>
              </a:rPr>
              <a:t>HttpOnly</a:t>
            </a:r>
            <a:endParaRPr lang="en-CA" sz="1800" b="0" i="0" u="none" strike="noStrike" baseline="0" dirty="0">
              <a:latin typeface="+mj-lt"/>
            </a:endParaRPr>
          </a:p>
          <a:p>
            <a:pPr marL="114300" indent="0" algn="l">
              <a:buNone/>
            </a:pPr>
            <a:r>
              <a:rPr lang="en-CA" sz="1800" b="0" i="0" u="none" strike="noStrike" baseline="0" dirty="0">
                <a:latin typeface="+mj-lt"/>
              </a:rPr>
              <a:t>page output caching</a:t>
            </a:r>
          </a:p>
          <a:p>
            <a:pPr marL="114300" indent="0" algn="l">
              <a:buNone/>
            </a:pPr>
            <a:r>
              <a:rPr lang="en-CA" sz="1800" b="0" i="0" u="none" strike="noStrike" baseline="0" dirty="0">
                <a:latin typeface="+mj-lt"/>
              </a:rPr>
              <a:t>persistent cookies</a:t>
            </a:r>
          </a:p>
          <a:p>
            <a:pPr marL="114300" indent="0" algn="l">
              <a:buNone/>
            </a:pPr>
            <a:r>
              <a:rPr lang="en-CA" sz="1800" b="0" i="0" u="none" strike="noStrike" baseline="0" dirty="0">
                <a:latin typeface="+mj-lt"/>
              </a:rPr>
              <a:t>serialization</a:t>
            </a:r>
          </a:p>
          <a:p>
            <a:pPr marL="114300" indent="0" algn="l">
              <a:buNone/>
            </a:pPr>
            <a:r>
              <a:rPr lang="en-CA" sz="1800" b="0" i="0" u="none" strike="noStrike" baseline="0" dirty="0">
                <a:latin typeface="+mj-lt"/>
              </a:rPr>
              <a:t>session cookie</a:t>
            </a:r>
          </a:p>
          <a:p>
            <a:pPr marL="114300" indent="0" algn="l">
              <a:buNone/>
            </a:pPr>
            <a:r>
              <a:rPr lang="en-CA" sz="1800" b="0" i="0" u="none" strike="noStrike" baseline="0" dirty="0">
                <a:latin typeface="+mj-lt"/>
              </a:rPr>
              <a:t>session state</a:t>
            </a:r>
          </a:p>
          <a:p>
            <a:pPr marL="114300" indent="0" algn="l">
              <a:buNone/>
            </a:pPr>
            <a:r>
              <a:rPr lang="en-CA" sz="1800" b="0" i="0" u="none" strike="noStrike" baseline="0" dirty="0">
                <a:latin typeface="+mj-lt"/>
              </a:rPr>
              <a:t>session store</a:t>
            </a:r>
          </a:p>
          <a:p>
            <a:pPr marL="114300" indent="0" algn="l">
              <a:buNone/>
            </a:pPr>
            <a:r>
              <a:rPr lang="en-CA" sz="1800" b="0" i="0" u="none" strike="noStrike" baseline="0" dirty="0">
                <a:latin typeface="+mj-lt"/>
              </a:rPr>
              <a:t>URL rewriting</a:t>
            </a:r>
          </a:p>
          <a:p>
            <a:pPr marL="114300" indent="0" algn="l">
              <a:buNone/>
            </a:pPr>
            <a:r>
              <a:rPr lang="en-CA" sz="1800" b="0" i="0" u="none" strike="noStrike" baseline="0" dirty="0">
                <a:latin typeface="+mj-lt"/>
              </a:rPr>
              <a:t>write-back cache</a:t>
            </a:r>
          </a:p>
          <a:p>
            <a:pPr marL="114300" indent="0" algn="l">
              <a:buNone/>
            </a:pPr>
            <a:r>
              <a:rPr lang="en-CA" sz="1800" b="0" i="0" u="none" strike="noStrike" baseline="0" dirty="0">
                <a:latin typeface="+mj-lt"/>
              </a:rPr>
              <a:t>write-though cache</a:t>
            </a:r>
            <a:endParaRPr lang="en-CA" dirty="0">
              <a:latin typeface="+mj-lt"/>
            </a:endParaRPr>
          </a:p>
        </p:txBody>
      </p:sp>
    </p:spTree>
    <p:extLst>
      <p:ext uri="{BB962C8B-B14F-4D97-AF65-F5344CB8AC3E}">
        <p14:creationId xmlns:p14="http://schemas.microsoft.com/office/powerpoint/2010/main" val="240998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83DD-FFE8-4127-8418-FAA656CA95A1}"/>
              </a:ext>
            </a:extLst>
          </p:cNvPr>
          <p:cNvSpPr>
            <a:spLocks noGrp="1"/>
          </p:cNvSpPr>
          <p:nvPr>
            <p:ph type="title"/>
          </p:nvPr>
        </p:nvSpPr>
        <p:spPr/>
        <p:txBody>
          <a:bodyPr/>
          <a:lstStyle/>
          <a:p>
            <a:r>
              <a:rPr lang="en-US" dirty="0"/>
              <a:t>Illustration of flow into $_GET array</a:t>
            </a:r>
            <a:endParaRPr lang="en-CA" dirty="0"/>
          </a:p>
        </p:txBody>
      </p:sp>
      <p:pic>
        <p:nvPicPr>
          <p:cNvPr id="5" name="Picture 4" descr="FIGURE 12.22 Illustration of flow from HTML, to request, to PHP’s $_GET array">
            <a:extLst>
              <a:ext uri="{FF2B5EF4-FFF2-40B4-BE49-F238E27FC236}">
                <a16:creationId xmlns:a16="http://schemas.microsoft.com/office/drawing/2014/main" id="{9920F5F0-4CB4-43E8-8BF0-3E58C1A8773D}"/>
              </a:ext>
            </a:extLst>
          </p:cNvPr>
          <p:cNvPicPr>
            <a:picLocks noChangeAspect="1"/>
          </p:cNvPicPr>
          <p:nvPr/>
        </p:nvPicPr>
        <p:blipFill>
          <a:blip r:embed="rId2"/>
          <a:stretch>
            <a:fillRect/>
          </a:stretch>
        </p:blipFill>
        <p:spPr>
          <a:xfrm>
            <a:off x="1737360" y="1096553"/>
            <a:ext cx="5669280" cy="3522047"/>
          </a:xfrm>
          <a:prstGeom prst="rect">
            <a:avLst/>
          </a:prstGeom>
        </p:spPr>
      </p:pic>
    </p:spTree>
    <p:extLst>
      <p:ext uri="{BB962C8B-B14F-4D97-AF65-F5344CB8AC3E}">
        <p14:creationId xmlns:p14="http://schemas.microsoft.com/office/powerpoint/2010/main" val="1521949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Copyright</a:t>
            </a:r>
            <a:endParaRPr dirty="0"/>
          </a:p>
        </p:txBody>
      </p:sp>
      <p:pic>
        <p:nvPicPr>
          <p:cNvPr id="358" name="Google Shape;358;p57" descr="Warning"/>
          <p:cNvPicPr preferRelativeResize="0"/>
          <p:nvPr/>
        </p:nvPicPr>
        <p:blipFill rotWithShape="1">
          <a:blip r:embed="rId3">
            <a:alphaModFix/>
          </a:blip>
          <a:srcRect/>
          <a:stretch/>
        </p:blipFill>
        <p:spPr>
          <a:xfrm>
            <a:off x="246184" y="1738019"/>
            <a:ext cx="1277815" cy="1075519"/>
          </a:xfrm>
          <a:prstGeom prst="rect">
            <a:avLst/>
          </a:prstGeom>
          <a:noFill/>
          <a:ln>
            <a:noFill/>
          </a:ln>
        </p:spPr>
      </p:pic>
      <p:sp>
        <p:nvSpPr>
          <p:cNvPr id="359" name="Google Shape;359;p57"/>
          <p:cNvSpPr txBox="1">
            <a:spLocks noGrp="1"/>
          </p:cNvSpPr>
          <p:nvPr>
            <p:ph type="body" idx="4294967295"/>
          </p:nvPr>
        </p:nvSpPr>
        <p:spPr>
          <a:xfrm>
            <a:off x="1606050" y="1389171"/>
            <a:ext cx="6858000" cy="3108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82875" tIns="182875" rIns="182875" bIns="182875" anchor="ctr" anchorCtr="0">
            <a:noAutofit/>
          </a:bodyPr>
          <a:lstStyle/>
          <a:p>
            <a:pPr marL="101600" lvl="0" indent="0" algn="l" rtl="0">
              <a:lnSpc>
                <a:spcPct val="100000"/>
              </a:lnSpc>
              <a:spcBef>
                <a:spcPts val="0"/>
              </a:spcBef>
              <a:spcAft>
                <a:spcPts val="0"/>
              </a:spcAft>
              <a:buSzPts val="1600"/>
              <a:buNone/>
            </a:pPr>
            <a:r>
              <a:rPr lang="en" b="1" dirty="0">
                <a:solidFill>
                  <a:schemeClr val="dk1"/>
                </a:solidFill>
                <a:latin typeface="Arial"/>
                <a:ea typeface="Arial"/>
                <a:cs typeface="Arial"/>
                <a:sym typeface="Arial"/>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83DD-FFE8-4127-8418-FAA656CA95A1}"/>
              </a:ext>
            </a:extLst>
          </p:cNvPr>
          <p:cNvSpPr>
            <a:spLocks noGrp="1"/>
          </p:cNvSpPr>
          <p:nvPr>
            <p:ph type="title"/>
          </p:nvPr>
        </p:nvSpPr>
        <p:spPr/>
        <p:txBody>
          <a:bodyPr/>
          <a:lstStyle/>
          <a:p>
            <a:r>
              <a:rPr lang="en-US" dirty="0"/>
              <a:t>Illustration of flow into $_POST array</a:t>
            </a:r>
            <a:endParaRPr lang="en-CA" dirty="0"/>
          </a:p>
        </p:txBody>
      </p:sp>
      <p:pic>
        <p:nvPicPr>
          <p:cNvPr id="4" name="Picture 3" descr="FIGURE 12.23 Data flow from HTML form through HTTP request to PHP’s $_POST array">
            <a:extLst>
              <a:ext uri="{FF2B5EF4-FFF2-40B4-BE49-F238E27FC236}">
                <a16:creationId xmlns:a16="http://schemas.microsoft.com/office/drawing/2014/main" id="{3B580B15-0044-4EB6-84B3-15C09E2F3E39}"/>
              </a:ext>
            </a:extLst>
          </p:cNvPr>
          <p:cNvPicPr>
            <a:picLocks noChangeAspect="1"/>
          </p:cNvPicPr>
          <p:nvPr/>
        </p:nvPicPr>
        <p:blipFill>
          <a:blip r:embed="rId2"/>
          <a:stretch>
            <a:fillRect/>
          </a:stretch>
        </p:blipFill>
        <p:spPr>
          <a:xfrm>
            <a:off x="1944600" y="995917"/>
            <a:ext cx="5254799" cy="3596578"/>
          </a:xfrm>
          <a:prstGeom prst="rect">
            <a:avLst/>
          </a:prstGeom>
        </p:spPr>
      </p:pic>
    </p:spTree>
    <p:extLst>
      <p:ext uri="{BB962C8B-B14F-4D97-AF65-F5344CB8AC3E}">
        <p14:creationId xmlns:p14="http://schemas.microsoft.com/office/powerpoint/2010/main" val="13570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1C40-F3E6-4628-A4B4-2A39E929AB25}"/>
              </a:ext>
            </a:extLst>
          </p:cNvPr>
          <p:cNvSpPr>
            <a:spLocks noGrp="1"/>
          </p:cNvSpPr>
          <p:nvPr>
            <p:ph type="title"/>
          </p:nvPr>
        </p:nvSpPr>
        <p:spPr/>
        <p:txBody>
          <a:bodyPr/>
          <a:lstStyle/>
          <a:p>
            <a:r>
              <a:rPr lang="en-US" dirty="0"/>
              <a:t>Determining If Any Data Sent</a:t>
            </a:r>
            <a:endParaRPr lang="en-CA" dirty="0"/>
          </a:p>
        </p:txBody>
      </p:sp>
      <p:sp>
        <p:nvSpPr>
          <p:cNvPr id="3" name="Text Placeholder 2">
            <a:extLst>
              <a:ext uri="{FF2B5EF4-FFF2-40B4-BE49-F238E27FC236}">
                <a16:creationId xmlns:a16="http://schemas.microsoft.com/office/drawing/2014/main" id="{2AF97D8B-5416-438D-B64C-E6E4F09931B6}"/>
              </a:ext>
            </a:extLst>
          </p:cNvPr>
          <p:cNvSpPr>
            <a:spLocks noGrp="1"/>
          </p:cNvSpPr>
          <p:nvPr>
            <p:ph type="body" idx="1"/>
          </p:nvPr>
        </p:nvSpPr>
        <p:spPr>
          <a:xfrm>
            <a:off x="457200" y="1081088"/>
            <a:ext cx="4594859" cy="3532476"/>
          </a:xfrm>
        </p:spPr>
        <p:txBody>
          <a:bodyPr/>
          <a:lstStyle/>
          <a:p>
            <a:pPr marL="114300" indent="0" defTabSz="360000">
              <a:spcBef>
                <a:spcPts val="500"/>
              </a:spcBef>
              <a:buNone/>
            </a:pPr>
            <a:r>
              <a:rPr lang="en-CA" sz="1400" b="0" i="0" u="none" strike="noStrike" baseline="0" dirty="0">
                <a:solidFill>
                  <a:srgbClr val="000000"/>
                </a:solidFill>
                <a:latin typeface="Calibri" panose="020F0502020204030204" pitchFamily="34" charset="0"/>
                <a:cs typeface="Calibri" panose="020F0502020204030204" pitchFamily="34" charset="0"/>
              </a:rPr>
              <a:t>&lt;?php</a:t>
            </a:r>
          </a:p>
          <a:p>
            <a:pPr marL="114300" indent="0" defTabSz="360000">
              <a:spcBef>
                <a:spcPts val="500"/>
              </a:spcBef>
              <a:buNone/>
            </a:pPr>
            <a:r>
              <a:rPr lang="en-US" sz="1400" b="0" i="0" u="none" strike="noStrike" baseline="0" dirty="0">
                <a:solidFill>
                  <a:srgbClr val="9A0000"/>
                </a:solidFill>
                <a:latin typeface="Calibri" panose="020F0502020204030204" pitchFamily="34" charset="0"/>
                <a:cs typeface="Calibri" panose="020F0502020204030204" pitchFamily="34" charset="0"/>
              </a:rPr>
              <a:t>if ($_SERVER["REQUEST_METHOD"] == "POST") {</a:t>
            </a:r>
          </a:p>
          <a:p>
            <a:pPr marL="114300" indent="0" defTabSz="360000">
              <a:spcBef>
                <a:spcPts val="500"/>
              </a:spcBef>
              <a:buNone/>
            </a:pPr>
            <a:r>
              <a:rPr lang="en-US" sz="1400" b="0" i="0" u="none" strike="noStrike" baseline="0" dirty="0">
                <a:solidFill>
                  <a:srgbClr val="9A0000"/>
                </a:solidFill>
                <a:latin typeface="Calibri" panose="020F0502020204030204" pitchFamily="34" charset="0"/>
                <a:cs typeface="Calibri" panose="020F0502020204030204" pitchFamily="34" charset="0"/>
              </a:rPr>
              <a:t>	if ( </a:t>
            </a:r>
            <a:r>
              <a:rPr lang="en-US" sz="1400" b="0" i="0" u="none" strike="noStrike" baseline="0" dirty="0" err="1">
                <a:solidFill>
                  <a:srgbClr val="9A0000"/>
                </a:solidFill>
                <a:latin typeface="Calibri" panose="020F0502020204030204" pitchFamily="34" charset="0"/>
                <a:cs typeface="Calibri" panose="020F0502020204030204" pitchFamily="34" charset="0"/>
              </a:rPr>
              <a:t>isset</a:t>
            </a:r>
            <a:r>
              <a:rPr lang="en-US" sz="1400" b="0" i="0" u="none" strike="noStrike" baseline="0" dirty="0">
                <a:solidFill>
                  <a:srgbClr val="9A0000"/>
                </a:solidFill>
                <a:latin typeface="Calibri" panose="020F0502020204030204" pitchFamily="34" charset="0"/>
                <a:cs typeface="Calibri" panose="020F0502020204030204" pitchFamily="34" charset="0"/>
              </a:rPr>
              <a:t>($_POST["</a:t>
            </a:r>
            <a:r>
              <a:rPr lang="en-US" sz="1400" b="0" i="0" u="none" strike="noStrike" baseline="0" dirty="0" err="1">
                <a:solidFill>
                  <a:srgbClr val="9A0000"/>
                </a:solidFill>
                <a:latin typeface="Calibri" panose="020F0502020204030204" pitchFamily="34" charset="0"/>
                <a:cs typeface="Calibri" panose="020F0502020204030204" pitchFamily="34" charset="0"/>
              </a:rPr>
              <a:t>uname</a:t>
            </a:r>
            <a:r>
              <a:rPr lang="en-US" sz="1400" b="0" i="0" u="none" strike="noStrike" baseline="0" dirty="0">
                <a:solidFill>
                  <a:srgbClr val="9A0000"/>
                </a:solidFill>
                <a:latin typeface="Calibri" panose="020F0502020204030204" pitchFamily="34" charset="0"/>
                <a:cs typeface="Calibri" panose="020F0502020204030204" pitchFamily="34" charset="0"/>
              </a:rPr>
              <a:t>"]) &amp;&amp; </a:t>
            </a:r>
            <a:r>
              <a:rPr lang="en-US" sz="1400" b="0" i="0" u="none" strike="noStrike" baseline="0" dirty="0" err="1">
                <a:solidFill>
                  <a:srgbClr val="9A0000"/>
                </a:solidFill>
                <a:latin typeface="Calibri" panose="020F0502020204030204" pitchFamily="34" charset="0"/>
                <a:cs typeface="Calibri" panose="020F0502020204030204" pitchFamily="34" charset="0"/>
              </a:rPr>
              <a:t>isset</a:t>
            </a:r>
            <a:r>
              <a:rPr lang="en-US" sz="1400" b="0" i="0" u="none" strike="noStrike" baseline="0" dirty="0">
                <a:solidFill>
                  <a:srgbClr val="9A0000"/>
                </a:solidFill>
                <a:latin typeface="Calibri" panose="020F0502020204030204" pitchFamily="34" charset="0"/>
                <a:cs typeface="Calibri" panose="020F0502020204030204" pitchFamily="34" charset="0"/>
              </a:rPr>
              <a:t>($_POST["pass"]) ) 	{</a:t>
            </a:r>
          </a:p>
          <a:p>
            <a:pPr marL="114300" indent="0" algn="l" defTabSz="360000">
              <a:spcBef>
                <a:spcPts val="500"/>
              </a:spcBef>
              <a:buNone/>
            </a:pPr>
            <a:r>
              <a:rPr lang="en-CA" sz="1400" b="0" i="1" u="none" strike="noStrike" baseline="0" dirty="0">
                <a:solidFill>
                  <a:srgbClr val="009A9A"/>
                </a:solidFill>
                <a:latin typeface="Calibri" panose="020F0502020204030204" pitchFamily="34" charset="0"/>
                <a:cs typeface="Calibri" panose="020F0502020204030204" pitchFamily="34" charset="0"/>
              </a:rPr>
              <a:t>	// handle the posted data.</a:t>
            </a:r>
          </a:p>
          <a:p>
            <a:pPr marL="114300" indent="0" algn="l" defTabSz="360000">
              <a:spcBef>
                <a:spcPts val="500"/>
              </a:spcBef>
              <a:buNone/>
            </a:pPr>
            <a:r>
              <a:rPr lang="en-US" sz="1400" b="0" i="0" u="none" strike="noStrike" baseline="0" dirty="0">
                <a:solidFill>
                  <a:srgbClr val="000000"/>
                </a:solidFill>
                <a:latin typeface="Calibri" panose="020F0502020204030204" pitchFamily="34" charset="0"/>
                <a:cs typeface="Calibri" panose="020F0502020204030204" pitchFamily="34" charset="0"/>
              </a:rPr>
              <a:t>	echo "handling user login now ...";</a:t>
            </a:r>
          </a:p>
          <a:p>
            <a:pPr marL="114300" indent="0" algn="l" defTabSz="360000">
              <a:spcBef>
                <a:spcPts val="500"/>
              </a:spcBef>
              <a:buNone/>
            </a:pPr>
            <a:r>
              <a:rPr lang="en-US" sz="1400" b="0" i="0" u="none" strike="noStrike" baseline="0" dirty="0">
                <a:solidFill>
                  <a:srgbClr val="000000"/>
                </a:solidFill>
                <a:latin typeface="Calibri" panose="020F0502020204030204" pitchFamily="34" charset="0"/>
                <a:cs typeface="Calibri" panose="020F0502020204030204" pitchFamily="34" charset="0"/>
              </a:rPr>
              <a:t>	echo "... here we could redirect or authenticate ";</a:t>
            </a:r>
          </a:p>
          <a:p>
            <a:pPr marL="114300" indent="0" algn="l" defTabSz="360000">
              <a:spcBef>
                <a:spcPts val="500"/>
              </a:spcBef>
              <a:buNone/>
            </a:pPr>
            <a:r>
              <a:rPr lang="en-US" sz="1400" b="0" i="0" u="none" strike="noStrike" baseline="0" dirty="0">
                <a:solidFill>
                  <a:srgbClr val="000000"/>
                </a:solidFill>
                <a:latin typeface="Calibri" panose="020F0502020204030204" pitchFamily="34" charset="0"/>
                <a:cs typeface="Calibri" panose="020F0502020204030204" pitchFamily="34" charset="0"/>
              </a:rPr>
              <a:t>	echo " and hide login form or something else";</a:t>
            </a:r>
          </a:p>
          <a:p>
            <a:pPr marL="114300" indent="0" algn="l" defTabSz="360000">
              <a:spcBef>
                <a:spcPts val="500"/>
              </a:spcBef>
              <a:buNone/>
            </a:pPr>
            <a:r>
              <a:rPr lang="en-CA" sz="140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360000">
              <a:spcBef>
                <a:spcPts val="500"/>
              </a:spcBef>
              <a:buNone/>
            </a:pPr>
            <a:r>
              <a:rPr lang="en-CA" sz="1400" b="0" i="0" u="none" strike="noStrike" baseline="0" dirty="0">
                <a:solidFill>
                  <a:srgbClr val="000000"/>
                </a:solidFill>
                <a:latin typeface="Calibri" panose="020F0502020204030204" pitchFamily="34" charset="0"/>
                <a:cs typeface="Calibri" panose="020F0502020204030204" pitchFamily="34" charset="0"/>
              </a:rPr>
              <a:t>}</a:t>
            </a:r>
            <a:endParaRPr lang="en-CA" sz="1400" dirty="0">
              <a:latin typeface="Calibri" panose="020F0502020204030204" pitchFamily="34" charset="0"/>
              <a:cs typeface="Calibri" panose="020F0502020204030204" pitchFamily="34" charset="0"/>
            </a:endParaRPr>
          </a:p>
        </p:txBody>
      </p:sp>
      <p:pic>
        <p:nvPicPr>
          <p:cNvPr id="5" name="Picture 4" descr="FIGURE 12.25 Form display and processing by the same PHP page">
            <a:extLst>
              <a:ext uri="{FF2B5EF4-FFF2-40B4-BE49-F238E27FC236}">
                <a16:creationId xmlns:a16="http://schemas.microsoft.com/office/drawing/2014/main" id="{7755E162-6E9F-4F65-B8D4-E22DBB6FC762}"/>
              </a:ext>
            </a:extLst>
          </p:cNvPr>
          <p:cNvPicPr>
            <a:picLocks noChangeAspect="1"/>
          </p:cNvPicPr>
          <p:nvPr/>
        </p:nvPicPr>
        <p:blipFill>
          <a:blip r:embed="rId2"/>
          <a:stretch>
            <a:fillRect/>
          </a:stretch>
        </p:blipFill>
        <p:spPr>
          <a:xfrm>
            <a:off x="5234940" y="1081088"/>
            <a:ext cx="3257550" cy="3511460"/>
          </a:xfrm>
          <a:prstGeom prst="rect">
            <a:avLst/>
          </a:prstGeom>
        </p:spPr>
      </p:pic>
    </p:spTree>
    <p:extLst>
      <p:ext uri="{BB962C8B-B14F-4D97-AF65-F5344CB8AC3E}">
        <p14:creationId xmlns:p14="http://schemas.microsoft.com/office/powerpoint/2010/main" val="209068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133-A5E3-400C-B663-A2DCB866CB70}"/>
              </a:ext>
            </a:extLst>
          </p:cNvPr>
          <p:cNvSpPr>
            <a:spLocks noGrp="1"/>
          </p:cNvSpPr>
          <p:nvPr>
            <p:ph type="title"/>
          </p:nvPr>
        </p:nvSpPr>
        <p:spPr/>
        <p:txBody>
          <a:bodyPr/>
          <a:lstStyle/>
          <a:p>
            <a:r>
              <a:rPr lang="en-CA" dirty="0"/>
              <a:t>Accessing Form Array Data</a:t>
            </a:r>
          </a:p>
        </p:txBody>
      </p:sp>
      <p:sp>
        <p:nvSpPr>
          <p:cNvPr id="3" name="Text Placeholder 2">
            <a:extLst>
              <a:ext uri="{FF2B5EF4-FFF2-40B4-BE49-F238E27FC236}">
                <a16:creationId xmlns:a16="http://schemas.microsoft.com/office/drawing/2014/main" id="{78FE2A9E-6750-43DF-94E4-0D93174E1A33}"/>
              </a:ext>
            </a:extLst>
          </p:cNvPr>
          <p:cNvSpPr>
            <a:spLocks noGrp="1"/>
          </p:cNvSpPr>
          <p:nvPr>
            <p:ph type="body" idx="1"/>
          </p:nvPr>
        </p:nvSpPr>
        <p:spPr>
          <a:xfrm>
            <a:off x="457200" y="1081088"/>
            <a:ext cx="8275319" cy="1957476"/>
          </a:xfrm>
        </p:spPr>
        <p:txBody>
          <a:bodyPr/>
          <a:lstStyle/>
          <a:p>
            <a:pPr marL="114300" indent="0">
              <a:buNone/>
            </a:pPr>
            <a:r>
              <a:rPr lang="en-US" b="0" i="0" u="none" strike="noStrike" baseline="0" dirty="0">
                <a:latin typeface="+mj-lt"/>
              </a:rPr>
              <a:t>Sometimes in HTML forms, you might have multiple values associated with a single </a:t>
            </a:r>
            <a:r>
              <a:rPr lang="en-CA" b="0" i="0" u="none" strike="noStrike" baseline="0" dirty="0">
                <a:latin typeface="+mj-lt"/>
              </a:rPr>
              <a:t>name. </a:t>
            </a:r>
            <a:r>
              <a:rPr lang="en-US" b="0" i="0" u="none" strike="noStrike" baseline="0" dirty="0">
                <a:latin typeface="+mj-lt"/>
              </a:rPr>
              <a:t>Unfortunately, if the user selects more than one day and submits the form, the $_GET['day'] value in the </a:t>
            </a:r>
            <a:r>
              <a:rPr lang="en-US" b="0" i="0" u="none" strike="noStrike" baseline="0" dirty="0" err="1">
                <a:latin typeface="+mj-lt"/>
              </a:rPr>
              <a:t>superglobal</a:t>
            </a:r>
            <a:r>
              <a:rPr lang="en-US" b="0" i="0" u="none" strike="noStrike" baseline="0" dirty="0">
                <a:latin typeface="+mj-lt"/>
              </a:rPr>
              <a:t> array </a:t>
            </a:r>
            <a:r>
              <a:rPr lang="en-US" b="0" i="1" u="none" strike="noStrike" baseline="0" dirty="0">
                <a:latin typeface="+mj-lt"/>
              </a:rPr>
              <a:t>will only contain the last value from the list </a:t>
            </a:r>
            <a:r>
              <a:rPr lang="en-US" b="0" i="0" u="none" strike="noStrike" baseline="0" dirty="0">
                <a:latin typeface="+mj-lt"/>
              </a:rPr>
              <a:t>that was selected.</a:t>
            </a:r>
          </a:p>
          <a:p>
            <a:pPr marL="114300" indent="0" algn="l">
              <a:buNone/>
            </a:pPr>
            <a:r>
              <a:rPr lang="en-US" b="0" i="0" u="none" strike="noStrike" baseline="0" dirty="0">
                <a:latin typeface="+mj-lt"/>
              </a:rPr>
              <a:t>To overcome this limitation, you must change the HTML in the form. In particular, you will have to change the name attribute for each checkbox from day to </a:t>
            </a:r>
            <a:r>
              <a:rPr lang="en-CA" b="0" i="0" u="none" strike="noStrike" baseline="0" dirty="0">
                <a:latin typeface="+mj-lt"/>
              </a:rPr>
              <a:t>day[]</a:t>
            </a:r>
            <a:endParaRPr lang="en-CA" sz="1400" dirty="0">
              <a:latin typeface="+mj-lt"/>
            </a:endParaRPr>
          </a:p>
        </p:txBody>
      </p:sp>
      <p:sp>
        <p:nvSpPr>
          <p:cNvPr id="4" name="TextBox 3" descr="LISTING 4.2 Embedded styles example">
            <a:extLst>
              <a:ext uri="{FF2B5EF4-FFF2-40B4-BE49-F238E27FC236}">
                <a16:creationId xmlns:a16="http://schemas.microsoft.com/office/drawing/2014/main" id="{35D0CBDE-52E7-40AF-A6F9-E638289940F4}"/>
              </a:ext>
            </a:extLst>
          </p:cNvPr>
          <p:cNvSpPr txBox="1"/>
          <p:nvPr/>
        </p:nvSpPr>
        <p:spPr>
          <a:xfrm>
            <a:off x="1680209" y="3135165"/>
            <a:ext cx="5303521" cy="1170622"/>
          </a:xfrm>
          <a:prstGeom prst="rect">
            <a:avLst/>
          </a:prstGeom>
          <a:solidFill>
            <a:srgbClr val="E6F0F5"/>
          </a:solidFill>
        </p:spPr>
        <p:txBody>
          <a:bodyPr wrap="square" numCol="1" rtlCol="0">
            <a:noAutofit/>
          </a:bodyPr>
          <a:lstStyle/>
          <a:p>
            <a:pPr algn="l"/>
            <a:r>
              <a:rPr lang="en-US" sz="1800" b="0" i="0" u="none" strike="noStrike" baseline="0" dirty="0">
                <a:solidFill>
                  <a:srgbClr val="000000"/>
                </a:solidFill>
                <a:latin typeface="Calibri" panose="020F0502020204030204" pitchFamily="34" charset="0"/>
                <a:cs typeface="Calibri" panose="020F0502020204030204" pitchFamily="34" charset="0"/>
              </a:rPr>
              <a:t>echo "You submitted " . count($_GET['day']) . "values";</a:t>
            </a:r>
          </a:p>
          <a:p>
            <a:pPr algn="l"/>
            <a:r>
              <a:rPr lang="en-US" sz="1800" b="0" i="0" u="none" strike="noStrike" baseline="0" dirty="0">
                <a:solidFill>
                  <a:srgbClr val="000000"/>
                </a:solidFill>
                <a:latin typeface="Calibri" panose="020F0502020204030204" pitchFamily="34" charset="0"/>
                <a:cs typeface="Calibri" panose="020F0502020204030204" pitchFamily="34" charset="0"/>
              </a:rPr>
              <a:t>	foreach </a:t>
            </a:r>
            <a:r>
              <a:rPr lang="en-US" sz="1800" b="0" i="0" u="none" strike="noStrike" baseline="0" dirty="0">
                <a:solidFill>
                  <a:srgbClr val="9A0000"/>
                </a:solidFill>
                <a:latin typeface="Calibri" panose="020F0502020204030204" pitchFamily="34" charset="0"/>
                <a:cs typeface="Calibri" panose="020F0502020204030204" pitchFamily="34" charset="0"/>
              </a:rPr>
              <a:t>($_GET['day'] </a:t>
            </a:r>
            <a:r>
              <a:rPr lang="en-US" sz="1800" b="0" i="0" u="none" strike="noStrike" baseline="0" dirty="0">
                <a:solidFill>
                  <a:srgbClr val="000000"/>
                </a:solidFill>
                <a:latin typeface="Calibri" panose="020F0502020204030204" pitchFamily="34" charset="0"/>
                <a:cs typeface="Calibri" panose="020F0502020204030204" pitchFamily="34" charset="0"/>
              </a:rPr>
              <a:t>as </a:t>
            </a:r>
            <a:r>
              <a:rPr lang="en-US" sz="1800" b="0" i="0" u="none" strike="noStrike" baseline="0" dirty="0">
                <a:solidFill>
                  <a:srgbClr val="9A0000"/>
                </a:solidFill>
                <a:latin typeface="Calibri" panose="020F0502020204030204" pitchFamily="34" charset="0"/>
                <a:cs typeface="Calibri" panose="020F0502020204030204" pitchFamily="34" charset="0"/>
              </a:rPr>
              <a:t>$d</a:t>
            </a:r>
            <a:r>
              <a:rPr lang="en-US" sz="1800" b="0" i="0" u="none" strike="noStrike" baseline="0" dirty="0">
                <a:solidFill>
                  <a:srgbClr val="000000"/>
                </a:solidFill>
                <a:latin typeface="Calibri" panose="020F0502020204030204" pitchFamily="34" charset="0"/>
                <a:cs typeface="Calibri" panose="020F0502020204030204" pitchFamily="34" charset="0"/>
              </a:rPr>
              <a:t>) {</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	echo $d . " &lt;</a:t>
            </a:r>
            <a:r>
              <a:rPr lang="en-CA" sz="1800" b="0" i="0" u="none" strike="noStrike" baseline="0" dirty="0" err="1">
                <a:solidFill>
                  <a:srgbClr val="000000"/>
                </a:solidFill>
                <a:latin typeface="Calibri" panose="020F0502020204030204" pitchFamily="34" charset="0"/>
                <a:cs typeface="Calibri" panose="020F0502020204030204" pitchFamily="34" charset="0"/>
              </a:rPr>
              <a:t>br</a:t>
            </a:r>
            <a:r>
              <a:rPr lang="en-CA" sz="1800" b="0" i="0" u="none" strike="noStrike" baseline="0" dirty="0">
                <a:solidFill>
                  <a:srgbClr val="000000"/>
                </a:solidFill>
                <a:latin typeface="Calibri" panose="020F0502020204030204" pitchFamily="34" charset="0"/>
                <a:cs typeface="Calibri" panose="020F0502020204030204" pitchFamily="34" charset="0"/>
              </a:rPr>
              <a:t>&gt;";</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a:t>
            </a:r>
            <a:endParaRPr lang="en-CA" sz="10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B7B89D-8321-4611-8505-AAE8BE527C2C}"/>
              </a:ext>
            </a:extLst>
          </p:cNvPr>
          <p:cNvSpPr txBox="1"/>
          <p:nvPr/>
        </p:nvSpPr>
        <p:spPr>
          <a:xfrm>
            <a:off x="1680208" y="4402388"/>
            <a:ext cx="5383531"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12.34 </a:t>
            </a:r>
            <a:r>
              <a:rPr lang="en-US" b="0" i="0" u="none" strike="noStrike" baseline="0" dirty="0">
                <a:solidFill>
                  <a:srgbClr val="000000"/>
                </a:solidFill>
                <a:latin typeface="Calibri" panose="020F0502020204030204" pitchFamily="34" charset="0"/>
                <a:cs typeface="Calibri" panose="020F0502020204030204" pitchFamily="34" charset="0"/>
              </a:rPr>
              <a:t>PHP code to display an array of checkbox variables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972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985E-D049-40CF-8E53-4F85449478E7}"/>
              </a:ext>
            </a:extLst>
          </p:cNvPr>
          <p:cNvSpPr>
            <a:spLocks noGrp="1"/>
          </p:cNvSpPr>
          <p:nvPr>
            <p:ph type="title"/>
          </p:nvPr>
        </p:nvSpPr>
        <p:spPr/>
        <p:txBody>
          <a:bodyPr/>
          <a:lstStyle/>
          <a:p>
            <a:r>
              <a:rPr lang="en-US" dirty="0"/>
              <a:t>Using Query Strings in Hyperlinks</a:t>
            </a:r>
            <a:endParaRPr lang="en-CA" dirty="0"/>
          </a:p>
        </p:txBody>
      </p:sp>
      <p:pic>
        <p:nvPicPr>
          <p:cNvPr id="5" name="Picture 4" descr="FIGURE 12.27 Sensible approach to displaying individual items using query strings">
            <a:extLst>
              <a:ext uri="{FF2B5EF4-FFF2-40B4-BE49-F238E27FC236}">
                <a16:creationId xmlns:a16="http://schemas.microsoft.com/office/drawing/2014/main" id="{D9ED34FB-989F-4CB6-873D-F54E57031E2B}"/>
              </a:ext>
            </a:extLst>
          </p:cNvPr>
          <p:cNvPicPr>
            <a:picLocks noChangeAspect="1"/>
          </p:cNvPicPr>
          <p:nvPr/>
        </p:nvPicPr>
        <p:blipFill>
          <a:blip r:embed="rId2"/>
          <a:stretch>
            <a:fillRect/>
          </a:stretch>
        </p:blipFill>
        <p:spPr>
          <a:xfrm>
            <a:off x="1011555" y="1255518"/>
            <a:ext cx="7120890" cy="3160756"/>
          </a:xfrm>
          <a:prstGeom prst="rect">
            <a:avLst/>
          </a:prstGeom>
        </p:spPr>
      </p:pic>
    </p:spTree>
    <p:extLst>
      <p:ext uri="{BB962C8B-B14F-4D97-AF65-F5344CB8AC3E}">
        <p14:creationId xmlns:p14="http://schemas.microsoft.com/office/powerpoint/2010/main" val="176130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E9E8-BE18-4753-934A-E4CF9A2AE9A3}"/>
              </a:ext>
            </a:extLst>
          </p:cNvPr>
          <p:cNvSpPr>
            <a:spLocks noGrp="1"/>
          </p:cNvSpPr>
          <p:nvPr>
            <p:ph type="title"/>
          </p:nvPr>
        </p:nvSpPr>
        <p:spPr/>
        <p:txBody>
          <a:bodyPr/>
          <a:lstStyle/>
          <a:p>
            <a:r>
              <a:rPr lang="en-US" sz="2800" dirty="0"/>
              <a:t>The Problem of State in Web Applications</a:t>
            </a:r>
            <a:endParaRPr lang="en-CA" sz="2800" dirty="0"/>
          </a:p>
        </p:txBody>
      </p:sp>
      <p:pic>
        <p:nvPicPr>
          <p:cNvPr id="5" name="Picture 4" descr="FIGURE 15.1 Illustrating the problem of state in web applications">
            <a:extLst>
              <a:ext uri="{FF2B5EF4-FFF2-40B4-BE49-F238E27FC236}">
                <a16:creationId xmlns:a16="http://schemas.microsoft.com/office/drawing/2014/main" id="{1564AECB-FA09-4A5F-ADF2-1FAC55DFC8E4}"/>
              </a:ext>
            </a:extLst>
          </p:cNvPr>
          <p:cNvPicPr>
            <a:picLocks noChangeAspect="1"/>
          </p:cNvPicPr>
          <p:nvPr/>
        </p:nvPicPr>
        <p:blipFill>
          <a:blip r:embed="rId2"/>
          <a:stretch>
            <a:fillRect/>
          </a:stretch>
        </p:blipFill>
        <p:spPr>
          <a:xfrm>
            <a:off x="5293951" y="984487"/>
            <a:ext cx="3392849" cy="3551040"/>
          </a:xfrm>
          <a:prstGeom prst="rect">
            <a:avLst/>
          </a:prstGeom>
        </p:spPr>
      </p:pic>
      <p:sp>
        <p:nvSpPr>
          <p:cNvPr id="7" name="Google Shape;180;p29">
            <a:extLst>
              <a:ext uri="{FF2B5EF4-FFF2-40B4-BE49-F238E27FC236}">
                <a16:creationId xmlns:a16="http://schemas.microsoft.com/office/drawing/2014/main" id="{F397415A-00DA-4624-84B6-89CF782B0EBE}"/>
              </a:ext>
            </a:extLst>
          </p:cNvPr>
          <p:cNvSpPr txBox="1">
            <a:spLocks noGrp="1"/>
          </p:cNvSpPr>
          <p:nvPr>
            <p:ph type="body" idx="1"/>
          </p:nvPr>
        </p:nvSpPr>
        <p:spPr>
          <a:xfrm>
            <a:off x="457200" y="1081088"/>
            <a:ext cx="4114800" cy="3532500"/>
          </a:xfrm>
          <a:prstGeom prst="rect">
            <a:avLst/>
          </a:prstGeom>
          <a:noFill/>
          <a:ln>
            <a:noFill/>
          </a:ln>
        </p:spPr>
        <p:txBody>
          <a:bodyPr spcFirstLastPara="1" wrap="square" lIns="91425" tIns="91425" rIns="91425" bIns="91425" anchor="t" anchorCtr="0">
            <a:noAutofit/>
          </a:bodyPr>
          <a:lstStyle/>
          <a:p>
            <a:pPr marL="114300" indent="0" algn="l">
              <a:buNone/>
            </a:pPr>
            <a:r>
              <a:rPr lang="en-US" sz="1800" dirty="0">
                <a:latin typeface="+mj-lt"/>
              </a:rPr>
              <a:t>H</a:t>
            </a:r>
            <a:r>
              <a:rPr lang="en-US" sz="1800" b="0" i="0" u="none" strike="noStrike" baseline="0" dirty="0">
                <a:latin typeface="+mj-lt"/>
              </a:rPr>
              <a:t>ow can one request share information </a:t>
            </a:r>
            <a:r>
              <a:rPr lang="en-CA" sz="1800" b="0" i="0" u="none" strike="noStrike" baseline="0" dirty="0">
                <a:latin typeface="+mj-lt"/>
              </a:rPr>
              <a:t>with another request?</a:t>
            </a:r>
          </a:p>
          <a:p>
            <a:pPr marL="114300" indent="0" algn="l">
              <a:buNone/>
            </a:pPr>
            <a:r>
              <a:rPr lang="en-US" sz="1800" b="0" i="0" u="none" strike="noStrike" baseline="0" dirty="0">
                <a:latin typeface="+mj-lt"/>
              </a:rPr>
              <a:t>The question is: how did the server "know" when the user was and was not logged in? </a:t>
            </a:r>
            <a:r>
              <a:rPr lang="en-US" sz="1800" b="0" i="0" u="none" strike="noStrike" baseline="0" dirty="0">
                <a:latin typeface="+mj-lt"/>
                <a:sym typeface="Wingdings" panose="05000000000000000000" pitchFamily="2" charset="2"/>
              </a:rPr>
              <a:t></a:t>
            </a:r>
            <a:endParaRPr lang="en-US" sz="1800" b="0" i="0" u="none" strike="noStrike" baseline="0" dirty="0">
              <a:solidFill>
                <a:schemeClr val="tx1"/>
              </a:solidFill>
              <a:latin typeface="+mj-lt"/>
            </a:endParaRPr>
          </a:p>
        </p:txBody>
      </p:sp>
    </p:spTree>
    <p:extLst>
      <p:ext uri="{BB962C8B-B14F-4D97-AF65-F5344CB8AC3E}">
        <p14:creationId xmlns:p14="http://schemas.microsoft.com/office/powerpoint/2010/main" val="45372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E9E8-BE18-4753-934A-E4CF9A2AE9A3}"/>
              </a:ext>
            </a:extLst>
          </p:cNvPr>
          <p:cNvSpPr>
            <a:spLocks noGrp="1"/>
          </p:cNvSpPr>
          <p:nvPr>
            <p:ph type="title"/>
          </p:nvPr>
        </p:nvSpPr>
        <p:spPr/>
        <p:txBody>
          <a:bodyPr/>
          <a:lstStyle/>
          <a:p>
            <a:r>
              <a:rPr lang="en-US" sz="2800" dirty="0"/>
              <a:t>The Problem of State in Web Applications (ii)</a:t>
            </a:r>
            <a:endParaRPr lang="en-CA" sz="2800" dirty="0"/>
          </a:p>
        </p:txBody>
      </p:sp>
      <p:sp>
        <p:nvSpPr>
          <p:cNvPr id="7" name="Google Shape;180;p29">
            <a:extLst>
              <a:ext uri="{FF2B5EF4-FFF2-40B4-BE49-F238E27FC236}">
                <a16:creationId xmlns:a16="http://schemas.microsoft.com/office/drawing/2014/main" id="{F397415A-00DA-4624-84B6-89CF782B0EBE}"/>
              </a:ext>
            </a:extLst>
          </p:cNvPr>
          <p:cNvSpPr txBox="1">
            <a:spLocks noGrp="1"/>
          </p:cNvSpPr>
          <p:nvPr>
            <p:ph type="body" idx="1"/>
          </p:nvPr>
        </p:nvSpPr>
        <p:spPr>
          <a:xfrm>
            <a:off x="457200" y="1081088"/>
            <a:ext cx="4114800" cy="3532500"/>
          </a:xfrm>
          <a:prstGeom prst="rect">
            <a:avLst/>
          </a:prstGeom>
          <a:noFill/>
          <a:ln>
            <a:noFill/>
          </a:ln>
        </p:spPr>
        <p:txBody>
          <a:bodyPr spcFirstLastPara="1" wrap="square" lIns="91425" tIns="91425" rIns="91425" bIns="91425" anchor="t" anchorCtr="0">
            <a:noAutofit/>
          </a:bodyPr>
          <a:lstStyle/>
          <a:p>
            <a:pPr marL="114300" indent="0" algn="l">
              <a:buNone/>
            </a:pPr>
            <a:r>
              <a:rPr lang="en-CA" sz="1800" dirty="0">
                <a:latin typeface="+mj-lt"/>
              </a:rPr>
              <a:t>Unlike a desktop application, A</a:t>
            </a:r>
            <a:r>
              <a:rPr lang="en-CA" sz="1800" b="0" i="0" u="none" strike="noStrike" baseline="0" dirty="0">
                <a:latin typeface="+mj-lt"/>
              </a:rPr>
              <a:t> web application </a:t>
            </a:r>
            <a:r>
              <a:rPr lang="en-US" sz="1800" b="0" i="0" u="none" strike="noStrike" baseline="0" dirty="0">
                <a:latin typeface="+mj-lt"/>
              </a:rPr>
              <a:t>consists of a series of disconnected HTTP requests to a web server where</a:t>
            </a:r>
            <a:r>
              <a:rPr lang="en-US" sz="1800" dirty="0">
                <a:latin typeface="+mj-lt"/>
              </a:rPr>
              <a:t> </a:t>
            </a:r>
            <a:r>
              <a:rPr lang="en-US" sz="1800" b="0" i="0" u="none" strike="noStrike" baseline="0" dirty="0">
                <a:latin typeface="+mj-lt"/>
              </a:rPr>
              <a:t>each request for a server page is essentially a request to run a separate program</a:t>
            </a:r>
            <a:endParaRPr lang="en-US" sz="1800" b="0" i="0" u="none" strike="noStrike" baseline="0" dirty="0">
              <a:solidFill>
                <a:schemeClr val="tx1"/>
              </a:solidFill>
              <a:latin typeface="+mj-lt"/>
            </a:endParaRPr>
          </a:p>
        </p:txBody>
      </p:sp>
      <p:pic>
        <p:nvPicPr>
          <p:cNvPr id="4" name="Picture 3" descr="FIGURE 15.2 Desktop applications versus web applications&#10;">
            <a:extLst>
              <a:ext uri="{FF2B5EF4-FFF2-40B4-BE49-F238E27FC236}">
                <a16:creationId xmlns:a16="http://schemas.microsoft.com/office/drawing/2014/main" id="{FDCF5E98-BC8E-44CF-B115-05ADEA7DCB7A}"/>
              </a:ext>
            </a:extLst>
          </p:cNvPr>
          <p:cNvPicPr>
            <a:picLocks noChangeAspect="1"/>
          </p:cNvPicPr>
          <p:nvPr/>
        </p:nvPicPr>
        <p:blipFill>
          <a:blip r:embed="rId2"/>
          <a:stretch>
            <a:fillRect/>
          </a:stretch>
        </p:blipFill>
        <p:spPr>
          <a:xfrm>
            <a:off x="4795284" y="1086706"/>
            <a:ext cx="3756277" cy="3253177"/>
          </a:xfrm>
          <a:prstGeom prst="rect">
            <a:avLst/>
          </a:prstGeom>
        </p:spPr>
      </p:pic>
      <p:pic>
        <p:nvPicPr>
          <p:cNvPr id="8" name="Picture 7" descr="FIGURE 15.3 What the web server sees">
            <a:extLst>
              <a:ext uri="{FF2B5EF4-FFF2-40B4-BE49-F238E27FC236}">
                <a16:creationId xmlns:a16="http://schemas.microsoft.com/office/drawing/2014/main" id="{D84AC2FE-5D0C-4E42-8067-8A93B5363155}"/>
              </a:ext>
            </a:extLst>
          </p:cNvPr>
          <p:cNvPicPr>
            <a:picLocks noChangeAspect="1"/>
          </p:cNvPicPr>
          <p:nvPr/>
        </p:nvPicPr>
        <p:blipFill>
          <a:blip r:embed="rId3"/>
          <a:stretch>
            <a:fillRect/>
          </a:stretch>
        </p:blipFill>
        <p:spPr>
          <a:xfrm>
            <a:off x="878660" y="3444949"/>
            <a:ext cx="3271880" cy="894934"/>
          </a:xfrm>
          <a:prstGeom prst="rect">
            <a:avLst/>
          </a:prstGeom>
        </p:spPr>
      </p:pic>
    </p:spTree>
    <p:extLst>
      <p:ext uri="{BB962C8B-B14F-4D97-AF65-F5344CB8AC3E}">
        <p14:creationId xmlns:p14="http://schemas.microsoft.com/office/powerpoint/2010/main" val="1768376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18116</TotalTime>
  <Words>2063</Words>
  <Application>Microsoft Macintosh PowerPoint</Application>
  <PresentationFormat>On-screen Show (16:9)</PresentationFormat>
  <Paragraphs>190</Paragraphs>
  <Slides>30</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Arial</vt:lpstr>
      <vt:lpstr>Arial Black</vt:lpstr>
      <vt:lpstr>Calibri</vt:lpstr>
      <vt:lpstr>Noto Sans Symbols</vt:lpstr>
      <vt:lpstr>SabonLTPro-Bold</vt:lpstr>
      <vt:lpstr>SabonLTPro-Roman</vt:lpstr>
      <vt:lpstr>Times New Roman</vt:lpstr>
      <vt:lpstr>Verdana</vt:lpstr>
      <vt:lpstr>Simple Light</vt:lpstr>
      <vt:lpstr>USHE</vt:lpstr>
      <vt:lpstr>USHE_slide options</vt:lpstr>
      <vt:lpstr>PowerPoint Presentation</vt:lpstr>
      <vt:lpstr>In this chapter you will learn . . .</vt:lpstr>
      <vt:lpstr>Illustration of flow into $_GET array</vt:lpstr>
      <vt:lpstr>Illustration of flow into $_POST array</vt:lpstr>
      <vt:lpstr>Determining If Any Data Sent</vt:lpstr>
      <vt:lpstr>Accessing Form Array Data</vt:lpstr>
      <vt:lpstr>Using Query Strings in Hyperlinks</vt:lpstr>
      <vt:lpstr>The Problem of State in Web Applications</vt:lpstr>
      <vt:lpstr>The Problem of State in Web Applications (ii)</vt:lpstr>
      <vt:lpstr>Passing Information in HTTP</vt:lpstr>
      <vt:lpstr>Passing Information via the URL</vt:lpstr>
      <vt:lpstr>Passing Information via HTTP Header</vt:lpstr>
      <vt:lpstr>Cookies</vt:lpstr>
      <vt:lpstr>How Do Cookies Work?</vt:lpstr>
      <vt:lpstr>Using Cookies in PHP</vt:lpstr>
      <vt:lpstr>Using Cookies in Node and Express</vt:lpstr>
      <vt:lpstr>Persistent Cookie Best Practices</vt:lpstr>
      <vt:lpstr>Session State</vt:lpstr>
      <vt:lpstr>How Does Session State Work?</vt:lpstr>
      <vt:lpstr>Session Storage and Configuration</vt:lpstr>
      <vt:lpstr>Session State in PHP</vt:lpstr>
      <vt:lpstr>Session State in Node</vt:lpstr>
      <vt:lpstr>Express-store mechanisms</vt:lpstr>
      <vt:lpstr>Caching</vt:lpstr>
      <vt:lpstr>Page Output Caching</vt:lpstr>
      <vt:lpstr>Use case for caching</vt:lpstr>
      <vt:lpstr>Application Data Caching</vt:lpstr>
      <vt:lpstr>Redis as Caching Service</vt:lpstr>
      <vt:lpstr>Key Terms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Web Development</dc:title>
  <cp:lastModifiedBy>Christian Navarro</cp:lastModifiedBy>
  <cp:revision>1905</cp:revision>
  <dcterms:modified xsi:type="dcterms:W3CDTF">2021-11-01T01:34:46Z</dcterms:modified>
</cp:coreProperties>
</file>