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10.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1.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6.xml" ContentType="application/vnd.openxmlformats-officedocument.theme+xml"/>
  <Override PartName="/ppt/slideLayouts/slideLayout61.xml" ContentType="application/vnd.openxmlformats-officedocument.presentationml.slideLayout+xml"/>
  <Override PartName="/ppt/theme/theme2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9.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0.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1.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2.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4.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3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36.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7.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38.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2" r:id="rId2"/>
    <p:sldMasterId id="2147483668" r:id="rId3"/>
    <p:sldMasterId id="2147483671" r:id="rId4"/>
    <p:sldMasterId id="2147483682" r:id="rId5"/>
    <p:sldMasterId id="2147483685" r:id="rId6"/>
    <p:sldMasterId id="2147483688" r:id="rId7"/>
    <p:sldMasterId id="2147483691" r:id="rId8"/>
    <p:sldMasterId id="2147483697" r:id="rId9"/>
    <p:sldMasterId id="2147483700" r:id="rId10"/>
    <p:sldMasterId id="2147483706" r:id="rId11"/>
    <p:sldMasterId id="2147483709" r:id="rId12"/>
    <p:sldMasterId id="2147483711" r:id="rId13"/>
    <p:sldMasterId id="2147483713" r:id="rId14"/>
    <p:sldMasterId id="2147483715" r:id="rId15"/>
    <p:sldMasterId id="2147483717" r:id="rId16"/>
    <p:sldMasterId id="2147483719" r:id="rId17"/>
    <p:sldMasterId id="2147483721" r:id="rId18"/>
    <p:sldMasterId id="2147483723" r:id="rId19"/>
    <p:sldMasterId id="2147483725" r:id="rId20"/>
    <p:sldMasterId id="2147483727" r:id="rId21"/>
    <p:sldMasterId id="2147483732" r:id="rId22"/>
    <p:sldMasterId id="2147483738" r:id="rId23"/>
    <p:sldMasterId id="2147483742" r:id="rId24"/>
    <p:sldMasterId id="2147483748" r:id="rId25"/>
    <p:sldMasterId id="2147483754" r:id="rId26"/>
    <p:sldMasterId id="2147483760" r:id="rId27"/>
    <p:sldMasterId id="2147483762" r:id="rId28"/>
    <p:sldMasterId id="2147483776" r:id="rId29"/>
    <p:sldMasterId id="2147483789" r:id="rId30"/>
    <p:sldMasterId id="2147483795" r:id="rId31"/>
    <p:sldMasterId id="2147483801" r:id="rId32"/>
    <p:sldMasterId id="2147483833" r:id="rId33"/>
    <p:sldMasterId id="2147483842" r:id="rId34"/>
    <p:sldMasterId id="2147483854" r:id="rId35"/>
    <p:sldMasterId id="2147483864" r:id="rId36"/>
    <p:sldMasterId id="2147483876" r:id="rId37"/>
    <p:sldMasterId id="2147483882" r:id="rId38"/>
    <p:sldMasterId id="2147483888" r:id="rId39"/>
  </p:sldMasterIdLst>
  <p:notesMasterIdLst>
    <p:notesMasterId r:id="rId81"/>
  </p:notesMasterIdLst>
  <p:sldIdLst>
    <p:sldId id="656" r:id="rId40"/>
    <p:sldId id="427" r:id="rId41"/>
    <p:sldId id="717" r:id="rId42"/>
    <p:sldId id="657" r:id="rId43"/>
    <p:sldId id="665" r:id="rId44"/>
    <p:sldId id="666" r:id="rId45"/>
    <p:sldId id="726" r:id="rId46"/>
    <p:sldId id="720" r:id="rId47"/>
    <p:sldId id="722" r:id="rId48"/>
    <p:sldId id="725" r:id="rId49"/>
    <p:sldId id="721" r:id="rId50"/>
    <p:sldId id="751" r:id="rId51"/>
    <p:sldId id="728" r:id="rId52"/>
    <p:sldId id="723" r:id="rId53"/>
    <p:sldId id="760" r:id="rId54"/>
    <p:sldId id="740" r:id="rId55"/>
    <p:sldId id="750" r:id="rId56"/>
    <p:sldId id="730" r:id="rId57"/>
    <p:sldId id="756" r:id="rId58"/>
    <p:sldId id="741" r:id="rId59"/>
    <p:sldId id="749" r:id="rId60"/>
    <p:sldId id="731" r:id="rId61"/>
    <p:sldId id="757" r:id="rId62"/>
    <p:sldId id="742" r:id="rId63"/>
    <p:sldId id="748" r:id="rId64"/>
    <p:sldId id="732" r:id="rId65"/>
    <p:sldId id="758" r:id="rId66"/>
    <p:sldId id="743" r:id="rId67"/>
    <p:sldId id="747" r:id="rId68"/>
    <p:sldId id="733" r:id="rId69"/>
    <p:sldId id="759" r:id="rId70"/>
    <p:sldId id="744" r:id="rId71"/>
    <p:sldId id="746" r:id="rId72"/>
    <p:sldId id="734" r:id="rId73"/>
    <p:sldId id="736" r:id="rId74"/>
    <p:sldId id="737" r:id="rId75"/>
    <p:sldId id="738" r:id="rId76"/>
    <p:sldId id="739" r:id="rId77"/>
    <p:sldId id="745" r:id="rId78"/>
    <p:sldId id="735" r:id="rId79"/>
    <p:sldId id="71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79B85D-A4A6-44FF-B3AA-A1EA44A3AB4D}">
          <p14:sldIdLst>
            <p14:sldId id="656"/>
            <p14:sldId id="427"/>
          </p14:sldIdLst>
        </p14:section>
        <p14:section name="Overview and Background" id="{ADD59D8F-436F-422B-9F3A-D8315625E9F0}">
          <p14:sldIdLst>
            <p14:sldId id="717"/>
            <p14:sldId id="657"/>
            <p14:sldId id="665"/>
            <p14:sldId id="666"/>
          </p14:sldIdLst>
        </p14:section>
        <p14:section name="System Access" id="{AD3DB033-D2E4-4AA0-94F1-B9E7D5CEFBB4}">
          <p14:sldIdLst>
            <p14:sldId id="726"/>
            <p14:sldId id="720"/>
            <p14:sldId id="722"/>
            <p14:sldId id="725"/>
          </p14:sldIdLst>
        </p14:section>
        <p14:section name="The Test Site" id="{38656DDF-75C0-4F84-844A-1A858767F3EA}">
          <p14:sldIdLst>
            <p14:sldId id="721"/>
            <p14:sldId id="751"/>
          </p14:sldIdLst>
        </p14:section>
        <p14:section name="System Orientation" id="{556A2191-83F8-4CC0-8299-0D8C6F9DD793}">
          <p14:sldIdLst>
            <p14:sldId id="728"/>
            <p14:sldId id="723"/>
            <p14:sldId id="760"/>
            <p14:sldId id="740"/>
            <p14:sldId id="750"/>
          </p14:sldIdLst>
        </p14:section>
        <p14:section name="Performance Management Tab" id="{1EC66800-37D7-4FC4-9ECC-766F92DEE6DE}">
          <p14:sldIdLst>
            <p14:sldId id="730"/>
            <p14:sldId id="756"/>
            <p14:sldId id="741"/>
            <p14:sldId id="749"/>
          </p14:sldIdLst>
        </p14:section>
        <p14:section name="Admin Tab" id="{20501A9F-7947-4A39-958A-E6B1DB119CC0}">
          <p14:sldIdLst>
            <p14:sldId id="731"/>
            <p14:sldId id="757"/>
            <p14:sldId id="742"/>
            <p14:sldId id="748"/>
          </p14:sldIdLst>
        </p14:section>
        <p14:section name="Reports Tab" id="{A9C7CE3D-D764-4571-A0AB-A1779424B410}">
          <p14:sldIdLst>
            <p14:sldId id="732"/>
            <p14:sldId id="758"/>
            <p14:sldId id="743"/>
            <p14:sldId id="747"/>
          </p14:sldIdLst>
        </p14:section>
        <p14:section name="Resources Tab" id="{709D1614-9346-4073-BF71-231946FEADA8}">
          <p14:sldIdLst>
            <p14:sldId id="733"/>
            <p14:sldId id="759"/>
            <p14:sldId id="744"/>
            <p14:sldId id="746"/>
          </p14:sldIdLst>
        </p14:section>
        <p14:section name="Proxies" id="{0454F636-7CD8-4123-B793-70256BD4D6DA}">
          <p14:sldIdLst>
            <p14:sldId id="734"/>
            <p14:sldId id="736"/>
            <p14:sldId id="737"/>
            <p14:sldId id="738"/>
            <p14:sldId id="739"/>
            <p14:sldId id="745"/>
            <p14:sldId id="735"/>
            <p14:sldId id="7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s, Matthew" initials="MLD" lastIdx="1" clrIdx="0"/>
  <p:cmAuthor id="1" name="Hendricks, Ryan V." initials="RVH" lastIdx="5" clrIdx="1"/>
  <p:cmAuthor id="2" name=" Jessica E. Wong" initials="JE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4A5"/>
    <a:srgbClr val="215D8C"/>
    <a:srgbClr val="61B826"/>
    <a:srgbClr val="1F497D"/>
    <a:srgbClr val="15FF7F"/>
    <a:srgbClr val="0D97FF"/>
    <a:srgbClr val="F2F2F2"/>
    <a:srgbClr val="D9D9D9"/>
    <a:srgbClr val="FFFFFF"/>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87542" autoAdjust="0"/>
  </p:normalViewPr>
  <p:slideViewPr>
    <p:cSldViewPr showGuides="1">
      <p:cViewPr varScale="1">
        <p:scale>
          <a:sx n="46" d="100"/>
          <a:sy n="46" d="100"/>
        </p:scale>
        <p:origin x="56" y="2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3.xml"/><Relationship Id="rId47" Type="http://schemas.openxmlformats.org/officeDocument/2006/relationships/slide" Target="slides/slide8.xml"/><Relationship Id="rId50" Type="http://schemas.openxmlformats.org/officeDocument/2006/relationships/slide" Target="slides/slide11.xml"/><Relationship Id="rId55" Type="http://schemas.openxmlformats.org/officeDocument/2006/relationships/slide" Target="slides/slide16.xml"/><Relationship Id="rId63" Type="http://schemas.openxmlformats.org/officeDocument/2006/relationships/slide" Target="slides/slide24.xml"/><Relationship Id="rId68" Type="http://schemas.openxmlformats.org/officeDocument/2006/relationships/slide" Target="slides/slide29.xml"/><Relationship Id="rId76" Type="http://schemas.openxmlformats.org/officeDocument/2006/relationships/slide" Target="slides/slide37.xml"/><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1.xml"/><Relationship Id="rId45" Type="http://schemas.openxmlformats.org/officeDocument/2006/relationships/slide" Target="slides/slide6.xml"/><Relationship Id="rId53" Type="http://schemas.openxmlformats.org/officeDocument/2006/relationships/slide" Target="slides/slide14.xml"/><Relationship Id="rId58" Type="http://schemas.openxmlformats.org/officeDocument/2006/relationships/slide" Target="slides/slide19.xml"/><Relationship Id="rId66" Type="http://schemas.openxmlformats.org/officeDocument/2006/relationships/slide" Target="slides/slide27.xml"/><Relationship Id="rId74" Type="http://schemas.openxmlformats.org/officeDocument/2006/relationships/slide" Target="slides/slide35.xml"/><Relationship Id="rId79" Type="http://schemas.openxmlformats.org/officeDocument/2006/relationships/slide" Target="slides/slide40.xml"/><Relationship Id="rId5" Type="http://schemas.openxmlformats.org/officeDocument/2006/relationships/slideMaster" Target="slideMasters/slideMaster5.xml"/><Relationship Id="rId61" Type="http://schemas.openxmlformats.org/officeDocument/2006/relationships/slide" Target="slides/slide22.xml"/><Relationship Id="rId82" Type="http://schemas.openxmlformats.org/officeDocument/2006/relationships/commentAuthors" Target="commentAuthors.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4.xml"/><Relationship Id="rId48" Type="http://schemas.openxmlformats.org/officeDocument/2006/relationships/slide" Target="slides/slide9.xml"/><Relationship Id="rId56" Type="http://schemas.openxmlformats.org/officeDocument/2006/relationships/slide" Target="slides/slide17.xml"/><Relationship Id="rId64" Type="http://schemas.openxmlformats.org/officeDocument/2006/relationships/slide" Target="slides/slide25.xml"/><Relationship Id="rId69" Type="http://schemas.openxmlformats.org/officeDocument/2006/relationships/slide" Target="slides/slide30.xml"/><Relationship Id="rId77"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80" Type="http://schemas.openxmlformats.org/officeDocument/2006/relationships/slide" Target="slides/slide41.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slideMaster" Target="slideMasters/slideMaster20.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0.xml"/><Relationship Id="rId57" Type="http://schemas.openxmlformats.org/officeDocument/2006/relationships/slide" Target="slides/slide18.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notesMaster" Target="notesMasters/notesMaster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40FB0-00C3-43FF-8FA1-B36CCED5C3C3}" type="datetimeFigureOut">
              <a:rPr lang="en-US" smtClean="0"/>
              <a:pPr/>
              <a:t>5/18/2018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E858E-FC7F-4A5E-A224-2E688F070283}" type="slidenum">
              <a:rPr lang="en-US" smtClean="0"/>
              <a:pPr/>
              <a:t>‹#›</a:t>
            </a:fld>
            <a:endParaRPr lang="en-US" dirty="0"/>
          </a:p>
        </p:txBody>
      </p:sp>
    </p:spTree>
    <p:extLst>
      <p:ext uri="{BB962C8B-B14F-4D97-AF65-F5344CB8AC3E}">
        <p14:creationId xmlns:p14="http://schemas.microsoft.com/office/powerpoint/2010/main" val="164130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why we’re onsite</a:t>
            </a:r>
            <a:r>
              <a:rPr lang="en-US" baseline="0" dirty="0" smtClean="0"/>
              <a:t> and what we do at HRS.</a:t>
            </a:r>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E858E-FC7F-4A5E-A224-2E688F070283}" type="slidenum">
              <a:rPr lang="en-US" smtClean="0"/>
              <a:pPr/>
              <a:t>19</a:t>
            </a:fld>
            <a:endParaRPr lang="en-US" dirty="0"/>
          </a:p>
        </p:txBody>
      </p:sp>
    </p:spTree>
    <p:extLst>
      <p:ext uri="{BB962C8B-B14F-4D97-AF65-F5344CB8AC3E}">
        <p14:creationId xmlns:p14="http://schemas.microsoft.com/office/powerpoint/2010/main" val="185924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E858E-FC7F-4A5E-A224-2E688F070283}" type="slidenum">
              <a:rPr lang="en-US" smtClean="0"/>
              <a:pPr/>
              <a:t>23</a:t>
            </a:fld>
            <a:endParaRPr lang="en-US" dirty="0"/>
          </a:p>
        </p:txBody>
      </p:sp>
    </p:spTree>
    <p:extLst>
      <p:ext uri="{BB962C8B-B14F-4D97-AF65-F5344CB8AC3E}">
        <p14:creationId xmlns:p14="http://schemas.microsoft.com/office/powerpoint/2010/main" val="156876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is a good time to discuss expectations for the training. It’s beneficial to write down specific expectations from</a:t>
            </a:r>
            <a:r>
              <a:rPr lang="en-US" baseline="0" dirty="0" smtClean="0"/>
              <a:t> participants and check them off as they are met.</a:t>
            </a:r>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fontAlgn="b" latinLnBrk="0" hangingPunct="1"/>
            <a:endParaRPr lang="en-US" sz="1100" dirty="0" smtClean="0">
              <a:latin typeface="+mn-lt"/>
              <a:ea typeface="ＭＳ Ｐゴシック" pitchFamily="84" charset="-128"/>
            </a:endParaRPr>
          </a:p>
          <a:p>
            <a:pPr algn="l"/>
            <a:endParaRPr lang="en-US" dirty="0"/>
          </a:p>
        </p:txBody>
      </p:sp>
      <p:sp>
        <p:nvSpPr>
          <p:cNvPr id="4" name="Slide Number Placeholder 3"/>
          <p:cNvSpPr>
            <a:spLocks noGrp="1"/>
          </p:cNvSpPr>
          <p:nvPr>
            <p:ph type="sldNum" sz="quarter" idx="10"/>
          </p:nvPr>
        </p:nvSpPr>
        <p:spPr/>
        <p:txBody>
          <a:bodyPr/>
          <a:lstStyle/>
          <a:p>
            <a:fld id="{861E858E-FC7F-4A5E-A224-2E688F070283}" type="slidenum">
              <a:rPr lang="en-US" smtClean="0"/>
              <a:pPr/>
              <a:t>3</a:t>
            </a:fld>
            <a:endParaRPr lang="en-US" dirty="0"/>
          </a:p>
        </p:txBody>
      </p:sp>
    </p:spTree>
    <p:extLst>
      <p:ext uri="{BB962C8B-B14F-4D97-AF65-F5344CB8AC3E}">
        <p14:creationId xmlns:p14="http://schemas.microsoft.com/office/powerpoint/2010/main" val="392872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differences between employees, rating officials, reviewing officials and admins here and on the next slide.</a:t>
            </a:r>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 resources</a:t>
            </a:r>
            <a:r>
              <a:rPr lang="en-US" baseline="0" dirty="0" smtClean="0"/>
              <a:t> has transformed from a clerical occupation to a strategic function. USAP helps implement the performance management piece of the HR lifecycle. </a:t>
            </a:r>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exception – PIV Override</a:t>
            </a:r>
            <a:r>
              <a:rPr lang="en-US" baseline="0" dirty="0" smtClean="0"/>
              <a: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861E858E-FC7F-4A5E-A224-2E688F070283}" type="slidenum">
              <a:rPr lang="en-US" smtClean="0"/>
              <a:pPr/>
              <a:t>8</a:t>
            </a:fld>
            <a:endParaRPr lang="en-US" dirty="0"/>
          </a:p>
        </p:txBody>
      </p:sp>
    </p:spTree>
    <p:extLst>
      <p:ext uri="{BB962C8B-B14F-4D97-AF65-F5344CB8AC3E}">
        <p14:creationId xmlns:p14="http://schemas.microsoft.com/office/powerpoint/2010/main" val="419881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participants about certificates ending in .08, .12, .13.</a:t>
            </a:r>
            <a:endParaRPr lang="en-US" dirty="0"/>
          </a:p>
        </p:txBody>
      </p:sp>
      <p:sp>
        <p:nvSpPr>
          <p:cNvPr id="4" name="Slide Number Placeholder 3"/>
          <p:cNvSpPr>
            <a:spLocks noGrp="1"/>
          </p:cNvSpPr>
          <p:nvPr>
            <p:ph type="sldNum" sz="quarter" idx="10"/>
          </p:nvPr>
        </p:nvSpPr>
        <p:spPr/>
        <p:txBody>
          <a:bodyPr/>
          <a:lstStyle/>
          <a:p>
            <a:fld id="{861E858E-FC7F-4A5E-A224-2E688F070283}" type="slidenum">
              <a:rPr lang="en-US" smtClean="0"/>
              <a:pPr/>
              <a:t>9</a:t>
            </a:fld>
            <a:endParaRPr lang="en-US" dirty="0"/>
          </a:p>
        </p:txBody>
      </p:sp>
    </p:spTree>
    <p:extLst>
      <p:ext uri="{BB962C8B-B14F-4D97-AF65-F5344CB8AC3E}">
        <p14:creationId xmlns:p14="http://schemas.microsoft.com/office/powerpoint/2010/main" val="3858521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E858E-FC7F-4A5E-A224-2E688F070283}" type="slidenum">
              <a:rPr lang="en-US" smtClean="0"/>
              <a:pPr/>
              <a:t>14</a:t>
            </a:fld>
            <a:endParaRPr lang="en-US" dirty="0"/>
          </a:p>
        </p:txBody>
      </p:sp>
    </p:spTree>
    <p:extLst>
      <p:ext uri="{BB962C8B-B14F-4D97-AF65-F5344CB8AC3E}">
        <p14:creationId xmlns:p14="http://schemas.microsoft.com/office/powerpoint/2010/main" val="32629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A0DCC1D8-50A2-42D4-9BE4-ABBC7D5C1335}" type="datetime1">
              <a:rPr lang="en-US" smtClean="0"/>
              <a:pPr/>
              <a:t>5/18/2018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186178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318367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186333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87844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9388436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1672284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8984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848975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5751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40296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a:t>
            </a:r>
            <a:br>
              <a:rPr lang="en-US" dirty="0" smtClean="0"/>
            </a:br>
            <a:r>
              <a:rPr lang="en-US" dirty="0" smtClean="0"/>
              <a:t>Two lines OK if Absolutely Necessary</a:t>
            </a:r>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E6A8C16C-8782-4ADD-9C08-F4A2DCDB8361}" type="datetime1">
              <a:rPr lang="en-US" smtClean="0"/>
              <a:pPr/>
              <a:t>5/18/2018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61557118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5195952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C4B99-C309-4E68-AF38-58F09FEAD828}" type="datetime1">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588155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11/02/2015</a:t>
            </a:r>
            <a:endParaRPr lang="en-US" dirty="0">
              <a:solidFill>
                <a:prstClr val="white"/>
              </a:solidFill>
            </a:endParaRPr>
          </a:p>
        </p:txBody>
      </p:sp>
    </p:spTree>
    <p:extLst>
      <p:ext uri="{BB962C8B-B14F-4D97-AF65-F5344CB8AC3E}">
        <p14:creationId xmlns:p14="http://schemas.microsoft.com/office/powerpoint/2010/main" val="191155492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0880946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159769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178276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796556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017768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Content #5—Side by Side Text Boxes">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5" name="Content Placeholder 2"/>
          <p:cNvSpPr>
            <a:spLocks noGrp="1"/>
          </p:cNvSpPr>
          <p:nvPr>
            <p:ph sz="half" idx="1"/>
          </p:nvPr>
        </p:nvSpPr>
        <p:spPr>
          <a:xfrm>
            <a:off x="457200" y="126187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0"/>
          </p:nvPr>
        </p:nvSpPr>
        <p:spPr>
          <a:xfrm>
            <a:off x="4648200" y="126187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0408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BCF1C7BF-5679-4067-BBCC-9FBC2E7CE7E4}" type="datetime1">
              <a:rPr lang="en-US" smtClean="0"/>
              <a:pPr/>
              <a:t>5/18/2018</a:t>
            </a:fld>
            <a:endParaRPr lang="en-US" dirty="0"/>
          </a:p>
        </p:txBody>
      </p:sp>
      <p:sp>
        <p:nvSpPr>
          <p:cNvPr id="8"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Content #3—Single Image No Captio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1490472"/>
            <a:ext cx="8686800" cy="4267200"/>
          </a:xfrm>
          <a:prstGeom prst="rect">
            <a:avLst/>
          </a:prstGeom>
        </p:spPr>
        <p:txBody>
          <a:bodyPr/>
          <a:lstStyle/>
          <a:p>
            <a:endParaRPr lang="en-US"/>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7"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6113246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Content #2—Multi-Level Text">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1490472"/>
            <a:ext cx="8077200" cy="4114800"/>
          </a:xfrm>
          <a:prstGeom prst="rect">
            <a:avLst/>
          </a:prstGeom>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7"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0342543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26997896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1418843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173019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99664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0914352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6494247"/>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496700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0322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779DC0B-A72A-41D1-8B16-A29B3AE1E96C}" type="datetime1">
              <a:rPr lang="en-US" smtClean="0"/>
              <a:pPr/>
              <a:t>5/18/2018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C4B99-C309-4E68-AF38-58F09FEAD828}" type="datetime1">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14002844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11/02/2015</a:t>
            </a:r>
            <a:endParaRPr lang="en-US" dirty="0">
              <a:solidFill>
                <a:prstClr val="white"/>
              </a:solidFill>
            </a:endParaRPr>
          </a:p>
        </p:txBody>
      </p:sp>
    </p:spTree>
    <p:extLst>
      <p:ext uri="{BB962C8B-B14F-4D97-AF65-F5344CB8AC3E}">
        <p14:creationId xmlns:p14="http://schemas.microsoft.com/office/powerpoint/2010/main" val="535580324"/>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7243543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879714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327719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1960861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5136428"/>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2471771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987989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6138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233436445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3429045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50006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BB39C3C-9C58-4490-8B27-B50D85FB654A}"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123890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36E3E53-2C22-4602-A312-4E410C03DE44}"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7335558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DE680543-0EB3-4948-BCB5-5BAD4D3C9080}"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6030662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D4A0A212-3B52-4C63-8C45-9FDAE0B5806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3049068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Section Slide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endParaRPr lang="en-US" dirty="0" smtClean="0"/>
          </a:p>
        </p:txBody>
      </p:sp>
      <p:sp>
        <p:nvSpPr>
          <p:cNvPr id="6" name="TextBox 9"/>
          <p:cNvSpPr txBox="1">
            <a:spLocks noChangeArrowheads="1"/>
          </p:cNvSpPr>
          <p:nvPr userDrawn="1"/>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1373751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02/01/2016</a:t>
            </a:r>
            <a:endParaRPr lang="en-US" dirty="0">
              <a:solidFill>
                <a:prstClr val="white"/>
              </a:solidFill>
            </a:endParaRPr>
          </a:p>
        </p:txBody>
      </p:sp>
    </p:spTree>
    <p:extLst>
      <p:ext uri="{BB962C8B-B14F-4D97-AF65-F5344CB8AC3E}">
        <p14:creationId xmlns:p14="http://schemas.microsoft.com/office/powerpoint/2010/main" val="35285296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76117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496831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63631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2567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022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pPr/>
              <a:t>5/18/2018</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33323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663580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18328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603259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36941536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 level 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pPr>
              <a:defRPr/>
            </a:pPr>
            <a:endParaRPr lang="en-US" smtClean="0"/>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r" eaLnBrk="1" hangingPunct="1">
              <a:defRPr/>
            </a:pPr>
            <a:r>
              <a:rPr lang="en-US" altLang="en-US" sz="1300" baseline="30000" smtClean="0">
                <a:solidFill>
                  <a:srgbClr val="FFFFFF"/>
                </a:solidFill>
                <a:latin typeface="Arial" pitchFamily="34" charset="0"/>
                <a:cs typeface="Arial" pitchFamily="34" charset="0"/>
              </a:rPr>
              <a:t>www.opm.gov/HRS</a:t>
            </a:r>
            <a:r>
              <a:rPr lang="en-US" altLang="en-US" sz="1300" baseline="30000" smtClean="0">
                <a:latin typeface="Arial" pitchFamily="34" charset="0"/>
                <a:cs typeface="Arial" pitchFamily="34" charset="0"/>
              </a:rPr>
              <a:t>  </a:t>
            </a:r>
            <a:r>
              <a:rPr lang="en-US" altLang="en-US" sz="1300" b="1" baseline="30000" smtClean="0">
                <a:solidFill>
                  <a:srgbClr val="A1501C"/>
                </a:solidFill>
                <a:latin typeface="Arial" pitchFamily="34" charset="0"/>
                <a:cs typeface="Arial" pitchFamily="34" charset="0"/>
              </a:rPr>
              <a:t>•  </a:t>
            </a:r>
            <a:fld id="{05730A9F-D6A0-4A17-BEFA-523C24351BE5}" type="slidenum">
              <a:rPr lang="en-US" altLang="en-US" sz="1300" b="1" baseline="30000" smtClean="0">
                <a:solidFill>
                  <a:srgbClr val="FFFFFF"/>
                </a:solidFill>
                <a:latin typeface="Arial" pitchFamily="34" charset="0"/>
                <a:cs typeface="Arial" pitchFamily="34" charset="0"/>
              </a:rPr>
              <a:pPr algn="r" eaLnBrk="1" hangingPunct="1">
                <a:defRPr/>
              </a:pPr>
              <a:t>‹#›</a:t>
            </a:fld>
            <a:endParaRPr lang="en-US" altLang="en-US" sz="1300" smtClean="0">
              <a:solidFill>
                <a:srgbClr val="FFFFFF"/>
              </a:solidFill>
              <a:latin typeface="Arial" pitchFamily="34" charset="0"/>
              <a:cs typeface="Arial" pitchFamily="34" charset="0"/>
            </a:endParaRPr>
          </a:p>
        </p:txBody>
      </p:sp>
      <p:sp>
        <p:nvSpPr>
          <p:cNvPr id="2" name="Title 1"/>
          <p:cNvSpPr>
            <a:spLocks noGrp="1"/>
          </p:cNvSpPr>
          <p:nvPr>
            <p:ph type="title"/>
          </p:nvPr>
        </p:nvSpPr>
        <p:spPr>
          <a:xfrm>
            <a:off x="1632856" y="274638"/>
            <a:ext cx="7053943" cy="741362"/>
          </a:xfrm>
          <a:prstGeom prst="rect">
            <a:avLst/>
          </a:prstGeom>
        </p:spPr>
        <p:txBody>
          <a:bodyPr>
            <a:normAutofit/>
          </a:bodyPr>
          <a:lstStyle>
            <a:lvl1pPr algn="l">
              <a:defRPr sz="1800" b="1" i="0">
                <a:solidFill>
                  <a:srgbClr val="D13239"/>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32856" y="1270000"/>
            <a:ext cx="7053944" cy="4856163"/>
          </a:xfrm>
          <a:prstGeom prst="rect">
            <a:avLst/>
          </a:prstGeom>
        </p:spPr>
        <p:txBody>
          <a:bodyPr>
            <a:normAutofit/>
          </a:bodyPr>
          <a:lstStyle>
            <a:lvl1pPr marL="171450" indent="-171450">
              <a:buFont typeface="Arial"/>
              <a:buChar char="•"/>
              <a:defRPr sz="1600">
                <a:latin typeface="Arial"/>
                <a:cs typeface="Arial"/>
              </a:defRPr>
            </a:lvl1pPr>
            <a:lvl2pPr marL="342900" indent="-171450">
              <a:buFont typeface="Arial"/>
              <a:buChar char="•"/>
              <a:defRPr lang="en-US" sz="1400" kern="1200" dirty="0" smtClean="0">
                <a:solidFill>
                  <a:srgbClr val="D13239"/>
                </a:solidFill>
                <a:latin typeface="+mj-lt"/>
                <a:ea typeface="+mn-ea"/>
                <a:cs typeface="+mn-cs"/>
              </a:defRPr>
            </a:lvl2pPr>
            <a:lvl3pPr marL="514350" indent="-171450">
              <a:buFont typeface="Courier New"/>
              <a:buChar char="o"/>
              <a:defRPr sz="12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4721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877690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72042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43882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3192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5/18/2018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22582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020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795213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7975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67988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41343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650152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542171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096232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1841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pPr/>
              <a:t>5/18/2018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960631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935812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829371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6819121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538447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8839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0110913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949165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126351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9638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pPr/>
              <a:t>5/18/2018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960956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5569489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500994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838308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399568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968672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732256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9611674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752348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146356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pPr/>
              <a:t>5/18/2018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73600"/>
          </a:xfrm>
          <a:prstGeom prst="rect">
            <a:avLst/>
          </a:prstGeom>
        </p:spPr>
        <p:txBody>
          <a:bodyPr>
            <a:normAutofit/>
          </a:bodyPr>
          <a:lstStyle>
            <a:lvl1pPr marL="171450" indent="-171450">
              <a:buFont typeface="Arial"/>
              <a:buChar char="•"/>
              <a:defRPr sz="200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Tree>
    <p:extLst>
      <p:ext uri="{BB962C8B-B14F-4D97-AF65-F5344CB8AC3E}">
        <p14:creationId xmlns:p14="http://schemas.microsoft.com/office/powerpoint/2010/main" val="28716240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5/18/2018</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58829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3C9DBB3-12A0-4F60-B878-8A0F472F2B94}" type="datetime1">
              <a:rPr lang="en-US" smtClean="0">
                <a:solidFill>
                  <a:prstClr val="black"/>
                </a:solidFill>
              </a:rPr>
              <a:pPr/>
              <a:t>5/18/2018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36221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B5F07F44-F930-49CC-A4C7-6A2C68F69E04}" type="datetime1">
              <a:rPr lang="en-US" smtClean="0">
                <a:solidFill>
                  <a:prstClr val="black"/>
                </a:solidFill>
              </a:rPr>
              <a:pPr/>
              <a:t>5/18/2018</a:t>
            </a:fld>
            <a:endParaRPr lang="en-US" dirty="0">
              <a:solidFill>
                <a:prstClr val="black"/>
              </a:solidFill>
            </a:endParaRPr>
          </a:p>
        </p:txBody>
      </p:sp>
      <p:sp>
        <p:nvSpPr>
          <p:cNvPr id="5" name="Footer Placeholder 4"/>
          <p:cNvSpPr>
            <a:spLocks noGrp="1"/>
          </p:cNvSpPr>
          <p:nvPr>
            <p:ph type="ftr" sz="quarter" idx="11"/>
          </p:nvPr>
        </p:nvSpPr>
        <p:spPr>
          <a:xfrm>
            <a:off x="3124200" y="6172201"/>
            <a:ext cx="2895600" cy="365125"/>
          </a:xfrm>
          <a:prstGeom prst="rect">
            <a:avLst/>
          </a:prstGeom>
        </p:spPr>
        <p:txBody>
          <a:bodyPr/>
          <a:lstStyle>
            <a:lvl1pPr algn="ctr">
              <a:defRPr b="1">
                <a:solidFill>
                  <a:srgbClr val="002060"/>
                </a:solidFill>
              </a:defRPr>
            </a:lvl1pPr>
          </a:lstStyle>
          <a:p>
            <a:endParaRPr lang="en-US" dirty="0"/>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088838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C57C2867-F653-4D36-ABC0-DDA7FDE476D3}" type="datetime1">
              <a:rPr lang="en-US" smtClean="0">
                <a:solidFill>
                  <a:prstClr val="black"/>
                </a:solidFill>
              </a:rPr>
              <a:pPr/>
              <a:t>5/18/2018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60326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F8120EB-C9D0-4B7C-B374-85A9A57F114B}" type="datetime1">
              <a:rPr lang="en-US" smtClean="0">
                <a:solidFill>
                  <a:prstClr val="black"/>
                </a:solidFill>
              </a:rPr>
              <a:pPr/>
              <a:t>5/18/2018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56163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52D22E4E-7D2A-46E9-88AA-4091D58DD20E}" type="datetime1">
              <a:rPr lang="en-US" smtClean="0">
                <a:solidFill>
                  <a:prstClr val="black"/>
                </a:solidFill>
              </a:rPr>
              <a:pPr/>
              <a:t>5/18/2018</a:t>
            </a:fld>
            <a:endParaRPr lang="en-US" dirty="0">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55558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5/18/2018</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168453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12CA0A33-3AEE-4DF1-9B71-327C5F0ADC10}" type="datetime1">
              <a:rPr lang="en-US" smtClean="0">
                <a:solidFill>
                  <a:prstClr val="black"/>
                </a:solidFill>
              </a:rPr>
              <a:pPr/>
              <a:t>5/18/2018</a:t>
            </a:fld>
            <a:endParaRPr lang="en-US" dirty="0">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16185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31EEB1DE-A661-4276-B2B9-3AEAFC744FF8}" type="datetime1">
              <a:rPr lang="en-US" smtClean="0">
                <a:solidFill>
                  <a:prstClr val="black"/>
                </a:solidFill>
              </a:rPr>
              <a:pPr/>
              <a:t>5/18/2018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789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t>5/18/2018</a:t>
            </a:fld>
            <a:endParaRPr lang="en-US" dirty="0"/>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A6CF726E-230C-4644-99E1-F2769B363677}" type="slidenum">
              <a:rPr lang="en-US" smtClean="0"/>
              <a:t>‹#›</a:t>
            </a:fld>
            <a:endParaRPr lang="en-US" dirty="0"/>
          </a:p>
        </p:txBody>
      </p:sp>
    </p:spTree>
    <p:extLst>
      <p:ext uri="{BB962C8B-B14F-4D97-AF65-F5344CB8AC3E}">
        <p14:creationId xmlns:p14="http://schemas.microsoft.com/office/powerpoint/2010/main" val="9099688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56B8C01-BEFC-4DA7-9691-E4F85F39CCE7}" type="datetime1">
              <a:rPr lang="en-US" smtClean="0">
                <a:solidFill>
                  <a:prstClr val="black"/>
                </a:solidFill>
              </a:rPr>
              <a:pPr/>
              <a:t>5/18/2018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97035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0B94D614-0D51-4EF9-B15F-B643F3E6B19A}" type="datetime1">
              <a:rPr lang="en-US" smtClean="0">
                <a:solidFill>
                  <a:prstClr val="black"/>
                </a:solidFill>
              </a:rPr>
              <a:pPr/>
              <a:t>5/18/2018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612229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B5A2A84-0ACE-46BD-861E-23407B0DE377}" type="datetime1">
              <a:rPr lang="en-US" smtClean="0">
                <a:solidFill>
                  <a:prstClr val="black"/>
                </a:solidFill>
              </a:rPr>
              <a:pPr/>
              <a:t>5/18/2018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762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 level bullet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4" name="Rectangle 3"/>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5" name="TextBox 9"/>
          <p:cNvSpPr txBox="1">
            <a:spLocks noChangeArrowheads="1"/>
          </p:cNvSpPr>
          <p:nvPr userDrawn="1"/>
        </p:nvSpPr>
        <p:spPr bwMode="auto">
          <a:xfrm>
            <a:off x="6908801" y="6629527"/>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457200" eaLnBrk="1" fontAlgn="base" hangingPunct="1">
              <a:spcBef>
                <a:spcPct val="0"/>
              </a:spcBef>
              <a:spcAft>
                <a:spcPct val="0"/>
              </a:spcAft>
              <a:defRPr/>
            </a:pPr>
            <a:fld id="{1FD28EB2-9D4E-4F49-890D-D5685EC1A83A}" type="slidenum">
              <a:rPr lang="en-US" sz="900" b="1" smtClean="0">
                <a:solidFill>
                  <a:prstClr val="black"/>
                </a:solidFill>
                <a:latin typeface="Arial" charset="0"/>
                <a:cs typeface="Arial" charset="0"/>
              </a:rPr>
              <a:pPr algn="r" defTabSz="457200" eaLnBrk="1" fontAlgn="base" hangingPunct="1">
                <a:spcBef>
                  <a:spcPct val="0"/>
                </a:spcBef>
                <a:spcAft>
                  <a:spcPct val="0"/>
                </a:spcAft>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2" y="274639"/>
            <a:ext cx="8219439" cy="741362"/>
          </a:xfrm>
        </p:spPr>
        <p:txBody>
          <a:bodyPr>
            <a:normAutofit/>
          </a:bodyPr>
          <a:lstStyle>
            <a:lvl1pPr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7" name="Content Placeholder 2"/>
          <p:cNvSpPr>
            <a:spLocks noGrp="1"/>
          </p:cNvSpPr>
          <p:nvPr>
            <p:ph idx="1"/>
          </p:nvPr>
        </p:nvSpPr>
        <p:spPr>
          <a:xfrm>
            <a:off x="467360" y="1270001"/>
            <a:ext cx="8219440" cy="4663440"/>
          </a:xfr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692662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223319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3C9DBB3-12A0-4F60-B878-8A0F472F2B94}" type="datetime1">
              <a:rPr lang="en-US" smtClean="0">
                <a:solidFill>
                  <a:prstClr val="black"/>
                </a:solidFill>
              </a:rPr>
              <a:pPr/>
              <a:t>5/18/2018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22968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B5F07F44-F930-49CC-A4C7-6A2C68F69E04}" type="datetime1">
              <a:rPr lang="en-US" smtClean="0">
                <a:solidFill>
                  <a:prstClr val="black"/>
                </a:solidFill>
              </a:rPr>
              <a:pPr/>
              <a:t>5/18/2018</a:t>
            </a:fld>
            <a:endParaRPr lang="en-US">
              <a:solidFill>
                <a:prstClr val="black"/>
              </a:solidFill>
            </a:endParaRPr>
          </a:p>
        </p:txBody>
      </p:sp>
      <p:sp>
        <p:nvSpPr>
          <p:cNvPr id="5" name="Footer Placeholder 4"/>
          <p:cNvSpPr>
            <a:spLocks noGrp="1"/>
          </p:cNvSpPr>
          <p:nvPr>
            <p:ph type="ftr" sz="quarter" idx="11"/>
          </p:nvPr>
        </p:nvSpPr>
        <p:spPr>
          <a:xfrm>
            <a:off x="3124200" y="6172201"/>
            <a:ext cx="2895600" cy="365125"/>
          </a:xfrm>
          <a:prstGeom prst="rect">
            <a:avLst/>
          </a:prstGeom>
        </p:spPr>
        <p:txBody>
          <a:bodyPr/>
          <a:lstStyle>
            <a:lvl1pPr algn="ctr">
              <a:defRPr b="1">
                <a:solidFill>
                  <a:srgbClr val="002060"/>
                </a:solidFill>
              </a:defRPr>
            </a:lvl1pPr>
          </a:lstStyle>
          <a:p>
            <a:endParaRPr lang="en-US" dirty="0"/>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6428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C57C2867-F653-4D36-ABC0-DDA7FDE476D3}" type="datetime1">
              <a:rPr lang="en-US" smtClean="0">
                <a:solidFill>
                  <a:prstClr val="black"/>
                </a:solidFill>
              </a:rPr>
              <a:pPr/>
              <a:t>5/18/2018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93562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F8120EB-C9D0-4B7C-B374-85A9A57F114B}" type="datetime1">
              <a:rPr lang="en-US" smtClean="0">
                <a:solidFill>
                  <a:prstClr val="black"/>
                </a:solidFill>
              </a:rPr>
              <a:pPr/>
              <a:t>5/18/2018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61160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52D22E4E-7D2A-46E9-88AA-4091D58DD20E}" type="datetime1">
              <a:rPr lang="en-US" smtClean="0">
                <a:solidFill>
                  <a:prstClr val="black"/>
                </a:solidFill>
              </a:rPr>
              <a:pPr/>
              <a:t>5/18/2018</a:t>
            </a:fld>
            <a:endParaRPr lang="en-US">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034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1FF6B-B379-42E5-8B0A-0C3BFAC1A63A}" type="datetime1">
              <a:rPr lang="en-US" smtClean="0"/>
              <a:pPr/>
              <a:t>5/18/2018</a:t>
            </a:fld>
            <a:endParaRPr lang="en-US" dirty="0"/>
          </a:p>
        </p:txBody>
      </p:sp>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5/18/2018</a:t>
            </a:fld>
            <a:endParaRPr lang="en-US">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3475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12CA0A33-3AEE-4DF1-9B71-327C5F0ADC10}" type="datetime1">
              <a:rPr lang="en-US" smtClean="0">
                <a:solidFill>
                  <a:prstClr val="black"/>
                </a:solidFill>
              </a:rPr>
              <a:pPr/>
              <a:t>5/18/2018</a:t>
            </a:fld>
            <a:endParaRPr lang="en-US">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4468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31EEB1DE-A661-4276-B2B9-3AEAFC744FF8}" type="datetime1">
              <a:rPr lang="en-US" smtClean="0">
                <a:solidFill>
                  <a:prstClr val="black"/>
                </a:solidFill>
              </a:rPr>
              <a:pPr/>
              <a:t>5/18/2018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66262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56B8C01-BEFC-4DA7-9691-E4F85F39CCE7}" type="datetime1">
              <a:rPr lang="en-US" smtClean="0">
                <a:solidFill>
                  <a:prstClr val="black"/>
                </a:solidFill>
              </a:rPr>
              <a:pPr/>
              <a:t>5/18/2018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570883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0B94D614-0D51-4EF9-B15F-B643F3E6B19A}" type="datetime1">
              <a:rPr lang="en-US" smtClean="0">
                <a:solidFill>
                  <a:prstClr val="black"/>
                </a:solidFill>
              </a:rPr>
              <a:pPr/>
              <a:t>5/18/2018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353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B5A2A84-0ACE-46BD-861E-23407B0DE377}" type="datetime1">
              <a:rPr lang="en-US" smtClean="0">
                <a:solidFill>
                  <a:prstClr val="black"/>
                </a:solidFill>
              </a:rPr>
              <a:pPr/>
              <a:t>5/18/2018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19703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 level bullet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4" name="Rectangle 3"/>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5" name="TextBox 9"/>
          <p:cNvSpPr txBox="1">
            <a:spLocks noChangeArrowheads="1"/>
          </p:cNvSpPr>
          <p:nvPr userDrawn="1"/>
        </p:nvSpPr>
        <p:spPr bwMode="auto">
          <a:xfrm>
            <a:off x="6908801" y="6629527"/>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457200" eaLnBrk="1" fontAlgn="base" hangingPunct="1">
              <a:spcBef>
                <a:spcPct val="0"/>
              </a:spcBef>
              <a:spcAft>
                <a:spcPct val="0"/>
              </a:spcAft>
              <a:defRPr/>
            </a:pPr>
            <a:fld id="{1FD28EB2-9D4E-4F49-890D-D5685EC1A83A}" type="slidenum">
              <a:rPr lang="en-US" sz="900" b="1" smtClean="0">
                <a:solidFill>
                  <a:prstClr val="black"/>
                </a:solidFill>
                <a:latin typeface="Arial" charset="0"/>
                <a:cs typeface="Arial" charset="0"/>
              </a:rPr>
              <a:pPr algn="r" defTabSz="457200" eaLnBrk="1" fontAlgn="base" hangingPunct="1">
                <a:spcBef>
                  <a:spcPct val="0"/>
                </a:spcBef>
                <a:spcAft>
                  <a:spcPct val="0"/>
                </a:spcAft>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2" y="274639"/>
            <a:ext cx="8219439" cy="741362"/>
          </a:xfrm>
        </p:spPr>
        <p:txBody>
          <a:bodyPr>
            <a:normAutofit/>
          </a:bodyPr>
          <a:lstStyle>
            <a:lvl1pPr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7" name="Content Placeholder 2"/>
          <p:cNvSpPr>
            <a:spLocks noGrp="1"/>
          </p:cNvSpPr>
          <p:nvPr>
            <p:ph idx="1"/>
          </p:nvPr>
        </p:nvSpPr>
        <p:spPr>
          <a:xfrm>
            <a:off x="467360" y="1270001"/>
            <a:ext cx="8219440" cy="4663440"/>
          </a:xfr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10303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4554268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040466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9057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326B801-753D-45D9-B9B6-689922E38DD5}" type="datetime1">
              <a:rPr lang="en-US" smtClean="0"/>
              <a:pPr/>
              <a:t>5/18/2018</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1676400"/>
          </a:xfrm>
          <a:prstGeom prst="rect">
            <a:avLst/>
          </a:prstGeom>
        </p:spPr>
        <p:txBody>
          <a:bodyPr/>
          <a:lstStyle>
            <a:lvl1pPr>
              <a:defRPr sz="3600" b="1">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026038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10881957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227205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9278323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239484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394096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5/18/2018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369448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871780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234773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5/18/2018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64110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theme" Target="../theme/theme10.xml"/><Relationship Id="rId4" Type="http://schemas.openxmlformats.org/officeDocument/2006/relationships/slideLayout" Target="../slideLayouts/slideLayout31.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4.png"/><Relationship Id="rId5" Type="http://schemas.openxmlformats.org/officeDocument/2006/relationships/theme" Target="../theme/theme21.xml"/><Relationship Id="rId4" Type="http://schemas.openxmlformats.org/officeDocument/2006/relationships/slideLayout" Target="../slideLayouts/slideLayout37.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22.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slideLayout" Target="../slideLayouts/slideLayout44.xml"/><Relationship Id="rId1" Type="http://schemas.openxmlformats.org/officeDocument/2006/relationships/slideLayout" Target="../slideLayouts/slideLayout43.xml"/><Relationship Id="rId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4.pn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2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52.xml"/><Relationship Id="rId7" Type="http://schemas.openxmlformats.org/officeDocument/2006/relationships/image" Target="../media/image4.png"/><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2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theme" Target="../theme/theme2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6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29.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30.xml.rels><?xml version="1.0" encoding="UTF-8" standalone="yes"?>
<Relationships xmlns="http://schemas.openxmlformats.org/package/2006/relationships"><Relationship Id="rId3" Type="http://schemas.openxmlformats.org/officeDocument/2006/relationships/slideLayout" Target="../slideLayouts/slideLayout89.xml"/><Relationship Id="rId7" Type="http://schemas.openxmlformats.org/officeDocument/2006/relationships/image" Target="../media/image4.png"/><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theme" Target="../theme/theme30.xml"/><Relationship Id="rId5" Type="http://schemas.openxmlformats.org/officeDocument/2006/relationships/slideLayout" Target="../slideLayouts/slideLayout91.xml"/><Relationship Id="rId4" Type="http://schemas.openxmlformats.org/officeDocument/2006/relationships/slideLayout" Target="../slideLayouts/slideLayout90.xml"/></Relationships>
</file>

<file path=ppt/slideMasters/_rels/slideMaster31.xml.rels><?xml version="1.0" encoding="UTF-8" standalone="yes"?>
<Relationships xmlns="http://schemas.openxmlformats.org/package/2006/relationships"><Relationship Id="rId3" Type="http://schemas.openxmlformats.org/officeDocument/2006/relationships/slideLayout" Target="../slideLayouts/slideLayout94.xml"/><Relationship Id="rId7" Type="http://schemas.openxmlformats.org/officeDocument/2006/relationships/image" Target="../media/image4.png"/><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theme" Target="../theme/theme31.xml"/><Relationship Id="rId5" Type="http://schemas.openxmlformats.org/officeDocument/2006/relationships/slideLayout" Target="../slideLayouts/slideLayout96.xml"/><Relationship Id="rId4" Type="http://schemas.openxmlformats.org/officeDocument/2006/relationships/slideLayout" Target="../slideLayouts/slideLayout95.xml"/></Relationships>
</file>

<file path=ppt/slideMasters/_rels/slideMaster32.xml.rels><?xml version="1.0" encoding="UTF-8" standalone="yes"?>
<Relationships xmlns="http://schemas.openxmlformats.org/package/2006/relationships"><Relationship Id="rId3" Type="http://schemas.openxmlformats.org/officeDocument/2006/relationships/slideLayout" Target="../slideLayouts/slideLayout99.xml"/><Relationship Id="rId7" Type="http://schemas.openxmlformats.org/officeDocument/2006/relationships/image" Target="../media/image4.png"/><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theme" Target="../theme/theme32.xml"/><Relationship Id="rId5" Type="http://schemas.openxmlformats.org/officeDocument/2006/relationships/slideLayout" Target="../slideLayouts/slideLayout101.xml"/><Relationship Id="rId4" Type="http://schemas.openxmlformats.org/officeDocument/2006/relationships/slideLayout" Target="../slideLayouts/slideLayout100.xml"/></Relationships>
</file>

<file path=ppt/slideMasters/_rels/slideMaster33.xml.rels><?xml version="1.0" encoding="UTF-8" standalone="yes"?>
<Relationships xmlns="http://schemas.openxmlformats.org/package/2006/relationships"><Relationship Id="rId3" Type="http://schemas.openxmlformats.org/officeDocument/2006/relationships/theme" Target="../theme/theme3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image" Target="../media/image4.png"/><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theme" Target="../theme/theme3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10" Type="http://schemas.openxmlformats.org/officeDocument/2006/relationships/image" Target="../media/image4.png"/><Relationship Id="rId4" Type="http://schemas.openxmlformats.org/officeDocument/2006/relationships/slideLayout" Target="../slideLayouts/slideLayout117.xml"/><Relationship Id="rId9"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image" Target="../media/image4.png"/><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theme" Target="../theme/theme36.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37.xml.rels><?xml version="1.0" encoding="UTF-8" standalone="yes"?>
<Relationships xmlns="http://schemas.openxmlformats.org/package/2006/relationships"><Relationship Id="rId3" Type="http://schemas.openxmlformats.org/officeDocument/2006/relationships/slideLayout" Target="../slideLayouts/slideLayout134.xml"/><Relationship Id="rId7" Type="http://schemas.openxmlformats.org/officeDocument/2006/relationships/image" Target="../media/image4.png"/><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theme" Target="../theme/theme37.xml"/><Relationship Id="rId5" Type="http://schemas.openxmlformats.org/officeDocument/2006/relationships/slideLayout" Target="../slideLayouts/slideLayout136.xml"/><Relationship Id="rId4" Type="http://schemas.openxmlformats.org/officeDocument/2006/relationships/slideLayout" Target="../slideLayouts/slideLayout135.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139.xml"/><Relationship Id="rId7" Type="http://schemas.openxmlformats.org/officeDocument/2006/relationships/image" Target="../media/image4.png"/><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theme" Target="../theme/theme38.xml"/><Relationship Id="rId5" Type="http://schemas.openxmlformats.org/officeDocument/2006/relationships/slideLayout" Target="../slideLayouts/slideLayout141.xml"/><Relationship Id="rId4" Type="http://schemas.openxmlformats.org/officeDocument/2006/relationships/slideLayout" Target="../slideLayouts/slideLayout140.xml"/></Relationships>
</file>

<file path=ppt/slideMasters/_rels/slideMaster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44.xml"/><Relationship Id="rId7" Type="http://schemas.openxmlformats.org/officeDocument/2006/relationships/theme" Target="../theme/theme39.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5" Type="http://schemas.openxmlformats.org/officeDocument/2006/relationships/slideLayout" Target="../slideLayouts/slideLayout146.xml"/><Relationship Id="rId4" Type="http://schemas.openxmlformats.org/officeDocument/2006/relationships/slideLayout" Target="../slideLayouts/slideLayout14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2.xml"/><Relationship Id="rId7" Type="http://schemas.openxmlformats.org/officeDocument/2006/relationships/theme" Target="../theme/theme8.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pPr/>
              <a:t>5/18/2018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85648021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034247722"/>
      </p:ext>
    </p:extLst>
  </p:cSld>
  <p:clrMap bg1="lt1" tx1="dk1" bg2="lt2" tx2="dk2" accent1="accent1" accent2="accent2" accent3="accent3" accent4="accent4" accent5="accent5" accent6="accent6" hlink="hlink" folHlink="folHlink"/>
  <p:sldLayoutIdLst>
    <p:sldLayoutId id="2147483707" r:id="rId1"/>
    <p:sldLayoutId id="2147483708"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pPr/>
              <a:t>5/18/2018</a:t>
            </a:fld>
            <a:endParaRPr lang="en-US" dirty="0"/>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76"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5/18/2018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6187688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4682175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215119094"/>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65519850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5168107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55689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809" r:id="rId5"/>
    <p:sldLayoutId id="2147483838"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USA Staffing</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2454114336"/>
      </p:ext>
    </p:extLst>
  </p:cSld>
  <p:clrMap bg1="lt1" tx1="dk1" bg2="lt2" tx2="dk2" accent1="accent1" accent2="accent2" accent3="accent3" accent4="accent4" accent5="accent5" accent6="accent6" hlink="hlink" folHlink="folHlink"/>
  <p:sldLayoutIdLst>
    <p:sldLayoutId id="2147483761" r:id="rId1"/>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USA Staffing</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18856745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Federal Staffing Center</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160900682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77767042-74F2-49B2-B37E-B5B47CDD0B45}" type="datetime1">
              <a:rPr lang="en-US" smtClean="0"/>
              <a:pPr/>
              <a:t>5/18/2018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72338998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7370565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1898141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54522422"/>
      </p:ext>
    </p:extLst>
  </p:cSld>
  <p:clrMap bg1="lt1" tx1="dk1" bg2="lt2" tx2="dk2" accent1="accent1" accent2="accent2" accent3="accent3" accent4="accent4" accent5="accent5" accent6="accent6" hlink="hlink" folHlink="folHlink"/>
  <p:sldLayoutIdLst>
    <p:sldLayoutId id="2147483834" r:id="rId1"/>
    <p:sldLayoutId id="2147483835"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145767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3" r:id="rId10"/>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26411672"/>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1" r:id="rId6"/>
    <p:sldLayoutId id="2147483862" r:id="rId7"/>
    <p:sldLayoutId id="2147483863" r:id="rId8"/>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0426242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5" r:id="rId10"/>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726579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9213765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BB72E49-FB8B-42FE-9AA8-607B8A2D5CDA}" type="datetime1">
              <a:rPr lang="en-US" smtClean="0">
                <a:solidFill>
                  <a:prstClr val="white">
                    <a:lumMod val="95000"/>
                  </a:prstClr>
                </a:solidFill>
                <a:ea typeface="ＭＳ Ｐゴシック" charset="0"/>
              </a:rPr>
              <a:pPr/>
              <a:t>5/18/2018</a:t>
            </a:fld>
            <a:endParaRPr lang="en-US" dirty="0">
              <a:solidFill>
                <a:prstClr val="white">
                  <a:lumMod val="95000"/>
                </a:prstClr>
              </a:solidFill>
              <a:ea typeface="ＭＳ Ｐゴシック" charset="0"/>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ea typeface="ＭＳ Ｐゴシック" charset="0"/>
              </a:rPr>
              <a:pPr/>
              <a:t>‹#›</a:t>
            </a:fld>
            <a:endParaRPr lang="en-US" dirty="0">
              <a:solidFill>
                <a:prstClr val="white">
                  <a:lumMod val="95000"/>
                </a:prstClr>
              </a:solidFill>
              <a:ea typeface="ＭＳ Ｐゴシック" charset="0"/>
            </a:endParaRPr>
          </a:p>
        </p:txBody>
      </p:sp>
    </p:spTree>
    <p:extLst>
      <p:ext uri="{BB962C8B-B14F-4D97-AF65-F5344CB8AC3E}">
        <p14:creationId xmlns:p14="http://schemas.microsoft.com/office/powerpoint/2010/main" val="327587531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5" r:id="rId5"/>
    <p:sldLayoutId id="2147483896"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6EA1ED4-C61F-4BF4-BD1C-276CE66090E1}" type="datetime1">
              <a:rPr lang="en-US" smtClean="0"/>
              <a:pPr/>
              <a:t>5/18/2018</a:t>
            </a:fld>
            <a:endParaRPr lang="en-US" dirty="0"/>
          </a:p>
        </p:txBody>
      </p:sp>
      <p:sp>
        <p:nvSpPr>
          <p:cNvPr id="9"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52582572"/>
      </p:ext>
    </p:extLst>
  </p:cSld>
  <p:clrMap bg1="lt1" tx1="dk1" bg2="lt2" tx2="dk2" accent1="accent1" accent2="accent2" accent3="accent3" accent4="accent4" accent5="accent5" accent6="accent6" hlink="hlink" folHlink="folHlink"/>
  <p:sldLayoutIdLst>
    <p:sldLayoutId id="2147483683" r:id="rId1"/>
    <p:sldLayoutId id="2147483684"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65360548"/>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90371605"/>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5/18/2018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375052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807" r:id="rId5"/>
    <p:sldLayoutId id="2147483903"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5/18/2018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98023145"/>
      </p:ext>
    </p:extLst>
  </p:cSld>
  <p:clrMap bg1="lt1" tx1="dk1" bg2="lt2" tx2="dk2" accent1="accent1" accent2="accent2" accent3="accent3" accent4="accent4" accent5="accent5" accent6="accent6" hlink="hlink" folHlink="folHlink"/>
  <p:sldLayoutIdLst>
    <p:sldLayoutId id="2147483698" r:id="rId1"/>
    <p:sldLayoutId id="2147483699"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1</a:t>
            </a:fld>
            <a:endParaRPr lang="en-US" dirty="0">
              <a:solidFill>
                <a:prstClr val="white">
                  <a:lumMod val="95000"/>
                </a:prstClr>
              </a:solidFill>
            </a:endParaRPr>
          </a:p>
        </p:txBody>
      </p:sp>
      <p:sp>
        <p:nvSpPr>
          <p:cNvPr id="10" name="TextBox 9"/>
          <p:cNvSpPr txBox="1"/>
          <p:nvPr/>
        </p:nvSpPr>
        <p:spPr>
          <a:xfrm>
            <a:off x="148146" y="3048000"/>
            <a:ext cx="8811904" cy="1107996"/>
          </a:xfrm>
          <a:prstGeom prst="rect">
            <a:avLst/>
          </a:prstGeom>
          <a:noFill/>
        </p:spPr>
        <p:txBody>
          <a:bodyPr wrap="square" rtlCol="0">
            <a:spAutoFit/>
          </a:bodyPr>
          <a:lstStyle/>
          <a:p>
            <a:pPr algn="ctr">
              <a:spcBef>
                <a:spcPts val="0"/>
              </a:spcBef>
            </a:pPr>
            <a:r>
              <a:rPr lang="en-US" sz="2400" b="1" dirty="0"/>
              <a:t>USA Performance Training for </a:t>
            </a:r>
            <a:r>
              <a:rPr lang="en-US" sz="2400" b="1" dirty="0" smtClean="0"/>
              <a:t>Administrators – Day 1</a:t>
            </a:r>
          </a:p>
          <a:p>
            <a:pPr algn="ctr">
              <a:spcBef>
                <a:spcPts val="0"/>
              </a:spcBef>
            </a:pPr>
            <a:r>
              <a:rPr lang="en-US" sz="2400" b="1" dirty="0" smtClean="0"/>
              <a:t>[insert Agency Name]</a:t>
            </a:r>
            <a:endParaRPr lang="en-US" sz="2200" b="1" dirty="0" smtClean="0"/>
          </a:p>
          <a:p>
            <a:pPr algn="ctr">
              <a:spcBef>
                <a:spcPts val="0"/>
              </a:spcBef>
            </a:pPr>
            <a:r>
              <a:rPr lang="en-US" dirty="0" smtClean="0"/>
              <a:t>[insert date]</a:t>
            </a:r>
            <a:endParaRPr lang="en-US" dirty="0"/>
          </a:p>
        </p:txBody>
      </p:sp>
      <p:cxnSp>
        <p:nvCxnSpPr>
          <p:cNvPr id="4" name="Straight Connector 3"/>
          <p:cNvCxnSpPr/>
          <p:nvPr/>
        </p:nvCxnSpPr>
        <p:spPr>
          <a:xfrm>
            <a:off x="0" y="19812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 y="5715000"/>
            <a:ext cx="8724900"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OFFICIAL USE NOTICE: This material is intended exclusively for use by USA Performance Customers and is not to be distributed without approval from the USA Performance Program Office. This communication may contain information that is proprietary, privileged, confidential or otherwise legally exempt from disclosure. If you have received this presentation in error, please notify the USA Performance Program Office immediately and delete all copies of the material. </a:t>
            </a:r>
          </a:p>
        </p:txBody>
      </p:sp>
      <p:sp>
        <p:nvSpPr>
          <p:cNvPr id="9" name="Text Box 4"/>
          <p:cNvSpPr txBox="1">
            <a:spLocks noChangeArrowheads="1"/>
          </p:cNvSpPr>
          <p:nvPr/>
        </p:nvSpPr>
        <p:spPr bwMode="auto">
          <a:xfrm>
            <a:off x="1952186" y="857417"/>
            <a:ext cx="5873750" cy="633412"/>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defTabSz="914400" eaLnBrk="1" hangingPunct="1">
              <a:spcBef>
                <a:spcPct val="0"/>
              </a:spcBef>
              <a:buFontTx/>
              <a:buNone/>
            </a:pPr>
            <a:r>
              <a:rPr lang="en-US" altLang="en-US" sz="4000" dirty="0">
                <a:solidFill>
                  <a:srgbClr val="2E3032"/>
                </a:solidFill>
                <a:latin typeface="Helvetica" pitchFamily="34" charset="0"/>
              </a:rPr>
              <a:t>USA PERFORMANCE</a:t>
            </a:r>
            <a:r>
              <a:rPr lang="en-US" altLang="en-US" sz="3600" baseline="30000" noProof="1">
                <a:solidFill>
                  <a:srgbClr val="2E3032"/>
                </a:solidFill>
                <a:latin typeface="Helvetica" pitchFamily="34" charset="0"/>
              </a:rPr>
              <a:t>℠</a:t>
            </a:r>
            <a:endParaRPr lang="en-US" altLang="en-US" sz="2800" dirty="0">
              <a:latin typeface="Arial" charset="0"/>
            </a:endParaRPr>
          </a:p>
        </p:txBody>
      </p:sp>
      <p:sp>
        <p:nvSpPr>
          <p:cNvPr id="14" name="Text Box 5"/>
          <p:cNvSpPr txBox="1">
            <a:spLocks noChangeArrowheads="1"/>
          </p:cNvSpPr>
          <p:nvPr/>
        </p:nvSpPr>
        <p:spPr bwMode="auto">
          <a:xfrm>
            <a:off x="2033149" y="1378117"/>
            <a:ext cx="4824412"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hangingPunct="1">
              <a:spcBef>
                <a:spcPct val="0"/>
              </a:spcBef>
              <a:buFontTx/>
              <a:buNone/>
            </a:pPr>
            <a:r>
              <a:rPr lang="en-US" altLang="en-US" sz="1800" b="1" dirty="0">
                <a:solidFill>
                  <a:srgbClr val="084B72"/>
                </a:solidFill>
                <a:latin typeface="+mj-lt"/>
              </a:rPr>
              <a:t>Manage Performance, Ensure Success</a:t>
            </a:r>
            <a:endParaRPr lang="en-US" altLang="en-US" sz="2800" dirty="0">
              <a:latin typeface="+mj-lt"/>
            </a:endParaRPr>
          </a:p>
        </p:txBody>
      </p:sp>
      <p:sp>
        <p:nvSpPr>
          <p:cNvPr id="15" name="Text Box 6"/>
          <p:cNvSpPr txBox="1">
            <a:spLocks noChangeArrowheads="1"/>
          </p:cNvSpPr>
          <p:nvPr/>
        </p:nvSpPr>
        <p:spPr bwMode="auto">
          <a:xfrm>
            <a:off x="1282261" y="1667042"/>
            <a:ext cx="65436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hangingPunct="1">
              <a:spcBef>
                <a:spcPct val="0"/>
              </a:spcBef>
              <a:buFontTx/>
              <a:buNone/>
            </a:pPr>
            <a:r>
              <a:rPr lang="en-US" altLang="en-US" sz="1600" dirty="0">
                <a:solidFill>
                  <a:srgbClr val="C8202C"/>
                </a:solidFill>
                <a:latin typeface="+mj-lt"/>
              </a:rPr>
              <a:t>OPM’s Performance Management System for Federal Agencies</a:t>
            </a:r>
            <a:endParaRPr lang="en-US" altLang="en-US" sz="3600" dirty="0">
              <a:latin typeface="+mj-lt"/>
            </a:endParaRPr>
          </a:p>
        </p:txBody>
      </p:sp>
      <p:pic>
        <p:nvPicPr>
          <p:cNvPr id="17" name="Picture 2" descr="C:\Documents and Settings\rsayers\My Documents\Marketing\OPM Branding\OPM Seal Full Transpar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141" y="785980"/>
            <a:ext cx="1183008" cy="118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002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10</a:t>
            </a:fld>
            <a:endParaRPr lang="en-US" dirty="0">
              <a:solidFill>
                <a:prstClr val="white">
                  <a:lumMod val="95000"/>
                </a:prstClr>
              </a:solidFill>
            </a:endParaRPr>
          </a:p>
        </p:txBody>
      </p:sp>
      <p:sp>
        <p:nvSpPr>
          <p:cNvPr id="6" name="Rectangle 5"/>
          <p:cNvSpPr/>
          <p:nvPr/>
        </p:nvSpPr>
        <p:spPr>
          <a:xfrm>
            <a:off x="1094837" y="5224797"/>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Log in to the Live Site</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a:latin typeface="+mj-lt"/>
              </a:rPr>
              <a:t>3</a:t>
            </a:r>
            <a:r>
              <a:rPr lang="en-US" sz="2000" dirty="0" smtClean="0">
                <a:latin typeface="+mj-lt"/>
              </a:rPr>
              <a:t>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131167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USA Performance Test Site</a:t>
            </a:r>
            <a:br>
              <a:rPr lang="en-US" dirty="0" smtClean="0"/>
            </a:b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11</a:t>
            </a:fld>
            <a:endParaRPr lang="en-US" dirty="0">
              <a:solidFill>
                <a:prstClr val="white">
                  <a:lumMod val="95000"/>
                </a:prstClr>
              </a:solidFill>
            </a:endParaRPr>
          </a:p>
        </p:txBody>
      </p:sp>
      <p:grpSp>
        <p:nvGrpSpPr>
          <p:cNvPr id="8" name="Group 7"/>
          <p:cNvGrpSpPr/>
          <p:nvPr/>
        </p:nvGrpSpPr>
        <p:grpSpPr>
          <a:xfrm>
            <a:off x="3187262" y="3650855"/>
            <a:ext cx="5507421" cy="2770088"/>
            <a:chOff x="-1164021" y="1943220"/>
            <a:chExt cx="5507421" cy="2770088"/>
          </a:xfrm>
        </p:grpSpPr>
        <p:pic>
          <p:nvPicPr>
            <p:cNvPr id="6" name="Picture 5"/>
            <p:cNvPicPr>
              <a:picLocks noChangeAspect="1"/>
            </p:cNvPicPr>
            <p:nvPr/>
          </p:nvPicPr>
          <p:blipFill>
            <a:blip r:embed="rId2"/>
            <a:stretch>
              <a:fillRect/>
            </a:stretch>
          </p:blipFill>
          <p:spPr>
            <a:xfrm>
              <a:off x="-990600" y="2061905"/>
              <a:ext cx="5334000" cy="2651403"/>
            </a:xfrm>
            <a:prstGeom prst="rect">
              <a:avLst/>
            </a:prstGeom>
            <a:ln>
              <a:noFill/>
            </a:ln>
            <a:effectLst>
              <a:outerShdw blurRad="292100" dist="139700" dir="2700000" algn="tl" rotWithShape="0">
                <a:srgbClr val="333333">
                  <a:alpha val="65000"/>
                </a:srgbClr>
              </a:outerShdw>
            </a:effectLst>
          </p:spPr>
        </p:pic>
        <p:sp>
          <p:nvSpPr>
            <p:cNvPr id="7" name="Oval 6"/>
            <p:cNvSpPr/>
            <p:nvPr/>
          </p:nvSpPr>
          <p:spPr>
            <a:xfrm>
              <a:off x="-1164021" y="1943220"/>
              <a:ext cx="2514600" cy="6096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p:cNvSpPr txBox="1">
            <a:spLocks/>
          </p:cNvSpPr>
          <p:nvPr/>
        </p:nvSpPr>
        <p:spPr>
          <a:xfrm>
            <a:off x="0" y="1591056"/>
            <a:ext cx="9144000" cy="4856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dirty="0" smtClean="0">
                <a:latin typeface="Calibri" panose="020F0502020204030204" pitchFamily="34" charset="0"/>
              </a:rPr>
              <a:t>The Test Site</a:t>
            </a:r>
          </a:p>
          <a:p>
            <a:pPr marL="285750" indent="-285750">
              <a:buFont typeface="Wingdings" panose="05000000000000000000" pitchFamily="2" charset="2"/>
              <a:buChar char="ü"/>
            </a:pPr>
            <a:r>
              <a:rPr lang="en-US" sz="2200" dirty="0">
                <a:latin typeface="Calibri" panose="020F0502020204030204" pitchFamily="34" charset="0"/>
              </a:rPr>
              <a:t>Training Resource for Admins</a:t>
            </a:r>
          </a:p>
          <a:p>
            <a:pPr marL="285750" indent="-285750">
              <a:buFont typeface="Wingdings" panose="05000000000000000000" pitchFamily="2" charset="2"/>
              <a:buChar char="ü"/>
            </a:pPr>
            <a:r>
              <a:rPr lang="en-US" sz="2200" dirty="0">
                <a:latin typeface="Calibri" panose="020F0502020204030204" pitchFamily="34" charset="0"/>
              </a:rPr>
              <a:t>Test latest functionality</a:t>
            </a:r>
          </a:p>
          <a:p>
            <a:pPr marL="285750" indent="-285750">
              <a:buFont typeface="Wingdings" panose="05000000000000000000" pitchFamily="2" charset="2"/>
              <a:buChar char="ü"/>
            </a:pPr>
            <a:r>
              <a:rPr lang="en-US" sz="2200" dirty="0">
                <a:latin typeface="Calibri" panose="020F0502020204030204" pitchFamily="34" charset="0"/>
              </a:rPr>
              <a:t>Allows Admins the opportunity to better understand the system from the perspective of each user </a:t>
            </a:r>
            <a:r>
              <a:rPr lang="en-US" sz="2200" dirty="0" smtClean="0">
                <a:latin typeface="Calibri" panose="020F0502020204030204" pitchFamily="34" charset="0"/>
              </a:rPr>
              <a:t>role</a:t>
            </a:r>
            <a:endParaRPr lang="en-US" sz="2200" dirty="0">
              <a:latin typeface="Calibri" panose="020F0502020204030204" pitchFamily="34" charset="0"/>
            </a:endParaRPr>
          </a:p>
        </p:txBody>
      </p:sp>
      <p:sp>
        <p:nvSpPr>
          <p:cNvPr id="11" name="Rectangle 10"/>
          <p:cNvSpPr/>
          <p:nvPr/>
        </p:nvSpPr>
        <p:spPr>
          <a:xfrm>
            <a:off x="228600" y="6078147"/>
            <a:ext cx="2672591" cy="369332"/>
          </a:xfrm>
          <a:prstGeom prst="rect">
            <a:avLst/>
          </a:prstGeom>
        </p:spPr>
        <p:txBody>
          <a:bodyPr wrap="none">
            <a:spAutoFit/>
          </a:bodyPr>
          <a:lstStyle/>
          <a:p>
            <a:r>
              <a:rPr lang="en-US" dirty="0"/>
              <a:t>https://usaptest.opm.gov/</a:t>
            </a:r>
          </a:p>
        </p:txBody>
      </p:sp>
    </p:spTree>
    <p:extLst>
      <p:ext uri="{BB962C8B-B14F-4D97-AF65-F5344CB8AC3E}">
        <p14:creationId xmlns:p14="http://schemas.microsoft.com/office/powerpoint/2010/main" val="4151850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12</a:t>
            </a:fld>
            <a:endParaRPr lang="en-US" dirty="0">
              <a:solidFill>
                <a:prstClr val="white">
                  <a:lumMod val="95000"/>
                </a:prstClr>
              </a:solidFill>
            </a:endParaRPr>
          </a:p>
        </p:txBody>
      </p:sp>
      <p:sp>
        <p:nvSpPr>
          <p:cNvPr id="6" name="Rectangle 5"/>
          <p:cNvSpPr/>
          <p:nvPr/>
        </p:nvSpPr>
        <p:spPr>
          <a:xfrm>
            <a:off x="1171037" y="5242942"/>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Log in to the Test Site</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a:latin typeface="+mj-lt"/>
              </a:rPr>
              <a:t>4</a:t>
            </a:r>
            <a:r>
              <a:rPr lang="en-US" sz="2000" dirty="0" smtClean="0">
                <a:latin typeface="+mj-lt"/>
              </a:rPr>
              <a:t>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1545373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System Orientation</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13</a:t>
            </a:fld>
            <a:endParaRPr lang="en-US" dirty="0">
              <a:solidFill>
                <a:prstClr val="white">
                  <a:lumMod val="95000"/>
                </a:prstClr>
              </a:solidFill>
            </a:endParaRPr>
          </a:p>
        </p:txBody>
      </p:sp>
    </p:spTree>
    <p:extLst>
      <p:ext uri="{BB962C8B-B14F-4D97-AF65-F5344CB8AC3E}">
        <p14:creationId xmlns:p14="http://schemas.microsoft.com/office/powerpoint/2010/main" val="3729121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Segoe UI" panose="020B0502040204020203" pitchFamily="34" charset="0"/>
                <a:cs typeface="Segoe UI" panose="020B0502040204020203" pitchFamily="34" charset="0"/>
              </a:rPr>
              <a:t>System Orientation </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14</a:t>
            </a:fld>
            <a:endParaRPr lang="en-US" dirty="0">
              <a:solidFill>
                <a:prstClr val="white">
                  <a:lumMod val="95000"/>
                </a:prstClr>
              </a:solidFill>
            </a:endParaRPr>
          </a:p>
        </p:txBody>
      </p:sp>
      <p:pic>
        <p:nvPicPr>
          <p:cNvPr id="6" name="Picture 5"/>
          <p:cNvPicPr>
            <a:picLocks noChangeAspect="1"/>
          </p:cNvPicPr>
          <p:nvPr/>
        </p:nvPicPr>
        <p:blipFill>
          <a:blip r:embed="rId3"/>
          <a:stretch>
            <a:fillRect/>
          </a:stretch>
        </p:blipFill>
        <p:spPr>
          <a:xfrm>
            <a:off x="1909545" y="3109523"/>
            <a:ext cx="7234455" cy="3519877"/>
          </a:xfrm>
          <a:prstGeom prst="rect">
            <a:avLst/>
          </a:prstGeom>
        </p:spPr>
      </p:pic>
      <p:sp>
        <p:nvSpPr>
          <p:cNvPr id="7" name="Rectangular Callout 6"/>
          <p:cNvSpPr/>
          <p:nvPr/>
        </p:nvSpPr>
        <p:spPr>
          <a:xfrm>
            <a:off x="228600" y="5181600"/>
            <a:ext cx="1524000" cy="1219200"/>
          </a:xfrm>
          <a:prstGeom prst="wedgeRectCallout">
            <a:avLst>
              <a:gd name="adj1" fmla="val 123418"/>
              <a:gd name="adj2" fmla="val 48608"/>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My Tasks</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Tasks for you to complete in the selected Rating Cycle</a:t>
            </a:r>
          </a:p>
        </p:txBody>
      </p:sp>
      <p:sp>
        <p:nvSpPr>
          <p:cNvPr id="9" name="Rectangular Callout 8"/>
          <p:cNvSpPr/>
          <p:nvPr/>
        </p:nvSpPr>
        <p:spPr>
          <a:xfrm>
            <a:off x="228600" y="3276600"/>
            <a:ext cx="1524000" cy="1219200"/>
          </a:xfrm>
          <a:prstGeom prst="wedgeRectCallout">
            <a:avLst>
              <a:gd name="adj1" fmla="val 191004"/>
              <a:gd name="adj2" fmla="val 60743"/>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My Plan</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The status of your performance plan in the selected Rating Cycle</a:t>
            </a:r>
          </a:p>
        </p:txBody>
      </p:sp>
      <p:sp>
        <p:nvSpPr>
          <p:cNvPr id="10" name="Rectangular Callout 9"/>
          <p:cNvSpPr/>
          <p:nvPr/>
        </p:nvSpPr>
        <p:spPr>
          <a:xfrm>
            <a:off x="1447800" y="1752600"/>
            <a:ext cx="1524000" cy="1014023"/>
          </a:xfrm>
          <a:prstGeom prst="wedgeRectCallout">
            <a:avLst>
              <a:gd name="adj1" fmla="val 104108"/>
              <a:gd name="adj2" fmla="val 101382"/>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System Navigation Bar</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ular Callout 10"/>
          <p:cNvSpPr/>
          <p:nvPr/>
        </p:nvSpPr>
        <p:spPr>
          <a:xfrm>
            <a:off x="3881601" y="1749454"/>
            <a:ext cx="1882666" cy="1010877"/>
          </a:xfrm>
          <a:prstGeom prst="wedgeRectCallout">
            <a:avLst>
              <a:gd name="adj1" fmla="val 9625"/>
              <a:gd name="adj2" fmla="val 135760"/>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Rating Cycle Dropdown</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Select desired Rating Cycle (SES or Non SES)</a:t>
            </a:r>
          </a:p>
        </p:txBody>
      </p:sp>
      <p:sp>
        <p:nvSpPr>
          <p:cNvPr id="12" name="Rectangular Callout 11"/>
          <p:cNvSpPr/>
          <p:nvPr/>
        </p:nvSpPr>
        <p:spPr>
          <a:xfrm>
            <a:off x="6674069" y="1749454"/>
            <a:ext cx="1524000" cy="1014023"/>
          </a:xfrm>
          <a:prstGeom prst="wedgeRectCallout">
            <a:avLst>
              <a:gd name="adj1" fmla="val 28246"/>
              <a:gd name="adj2" fmla="val 98273"/>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User Profile Dropdown</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Log off or initiate proxy settings</a:t>
            </a:r>
          </a:p>
        </p:txBody>
      </p:sp>
    </p:spTree>
    <p:extLst>
      <p:ext uri="{BB962C8B-B14F-4D97-AF65-F5344CB8AC3E}">
        <p14:creationId xmlns:p14="http://schemas.microsoft.com/office/powerpoint/2010/main" val="221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Orientation</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15</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1951463" y="3352800"/>
            <a:ext cx="7192537" cy="3276600"/>
          </a:xfrm>
          <a:prstGeom prst="rect">
            <a:avLst/>
          </a:prstGeom>
        </p:spPr>
      </p:pic>
      <p:sp>
        <p:nvSpPr>
          <p:cNvPr id="6" name="Rectangular Callout 5"/>
          <p:cNvSpPr/>
          <p:nvPr/>
        </p:nvSpPr>
        <p:spPr>
          <a:xfrm>
            <a:off x="685800" y="1833425"/>
            <a:ext cx="2971800" cy="1219200"/>
          </a:xfrm>
          <a:prstGeom prst="wedgeRectCallout">
            <a:avLst>
              <a:gd name="adj1" fmla="val 90385"/>
              <a:gd name="adj2" fmla="val 90053"/>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My Organization</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Visual </a:t>
            </a:r>
            <a:r>
              <a:rPr lang="en-US" sz="1300" dirty="0">
                <a:solidFill>
                  <a:schemeClr val="bg1"/>
                </a:solidFill>
                <a:latin typeface="Segoe UI" panose="020B0502040204020203" pitchFamily="34" charset="0"/>
                <a:ea typeface="Segoe UI" panose="020B0502040204020203" pitchFamily="34" charset="0"/>
                <a:cs typeface="Segoe UI" panose="020B0502040204020203" pitchFamily="34" charset="0"/>
              </a:rPr>
              <a:t>representation of all </a:t>
            </a: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employees you have administrative rights for and </a:t>
            </a:r>
            <a:r>
              <a:rPr lang="en-US" sz="1300" dirty="0">
                <a:solidFill>
                  <a:schemeClr val="bg1"/>
                </a:solidFill>
                <a:latin typeface="Segoe UI" panose="020B0502040204020203" pitchFamily="34" charset="0"/>
                <a:ea typeface="Segoe UI" panose="020B0502040204020203" pitchFamily="34" charset="0"/>
                <a:cs typeface="Segoe UI" panose="020B0502040204020203" pitchFamily="34" charset="0"/>
              </a:rPr>
              <a:t>their </a:t>
            </a: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performance plan status</a:t>
            </a:r>
          </a:p>
        </p:txBody>
      </p:sp>
    </p:spTree>
    <p:extLst>
      <p:ext uri="{BB962C8B-B14F-4D97-AF65-F5344CB8AC3E}">
        <p14:creationId xmlns:p14="http://schemas.microsoft.com/office/powerpoint/2010/main" val="349429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16</a:t>
            </a:fld>
            <a:endParaRPr lang="en-US" dirty="0">
              <a:solidFill>
                <a:prstClr val="white">
                  <a:lumMod val="95000"/>
                </a:prstClr>
              </a:solidFill>
            </a:endParaRPr>
          </a:p>
        </p:txBody>
      </p:sp>
    </p:spTree>
    <p:extLst>
      <p:ext uri="{BB962C8B-B14F-4D97-AF65-F5344CB8AC3E}">
        <p14:creationId xmlns:p14="http://schemas.microsoft.com/office/powerpoint/2010/main" val="2265057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17</a:t>
            </a:fld>
            <a:endParaRPr lang="en-US" dirty="0">
              <a:solidFill>
                <a:prstClr val="white">
                  <a:lumMod val="95000"/>
                </a:prstClr>
              </a:solidFill>
            </a:endParaRPr>
          </a:p>
        </p:txBody>
      </p:sp>
      <p:sp>
        <p:nvSpPr>
          <p:cNvPr id="6" name="Rectangle 5"/>
          <p:cNvSpPr/>
          <p:nvPr/>
        </p:nvSpPr>
        <p:spPr>
          <a:xfrm>
            <a:off x="1171037"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Orient </a:t>
            </a:r>
            <a:r>
              <a:rPr lang="en-US" sz="2000" dirty="0" smtClean="0">
                <a:latin typeface="+mj-lt"/>
              </a:rPr>
              <a:t>Yourself to </a:t>
            </a:r>
            <a:r>
              <a:rPr lang="en-US" sz="2000" dirty="0" smtClean="0">
                <a:latin typeface="+mj-lt"/>
              </a:rPr>
              <a:t>the System</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a:latin typeface="+mj-lt"/>
              </a:rPr>
              <a:t>4</a:t>
            </a:r>
            <a:r>
              <a:rPr lang="en-US" sz="2000" dirty="0" smtClean="0">
                <a:latin typeface="+mj-lt"/>
              </a:rPr>
              <a:t>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200930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Performance Management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18</a:t>
            </a:fld>
            <a:endParaRPr lang="en-US" dirty="0">
              <a:solidFill>
                <a:prstClr val="white">
                  <a:lumMod val="95000"/>
                </a:prstClr>
              </a:solidFill>
            </a:endParaRPr>
          </a:p>
        </p:txBody>
      </p:sp>
    </p:spTree>
    <p:extLst>
      <p:ext uri="{BB962C8B-B14F-4D97-AF65-F5344CB8AC3E}">
        <p14:creationId xmlns:p14="http://schemas.microsoft.com/office/powerpoint/2010/main" val="375422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b="26349"/>
          <a:stretch/>
        </p:blipFill>
        <p:spPr>
          <a:xfrm>
            <a:off x="623297" y="2478327"/>
            <a:ext cx="7897405" cy="2676530"/>
          </a:xfrm>
          <a:prstGeom prst="rect">
            <a:avLst/>
          </a:prstGeom>
        </p:spPr>
      </p:pic>
      <p:sp>
        <p:nvSpPr>
          <p:cNvPr id="2" name="Title 1"/>
          <p:cNvSpPr>
            <a:spLocks noGrp="1"/>
          </p:cNvSpPr>
          <p:nvPr>
            <p:ph type="ctrTitle"/>
          </p:nvPr>
        </p:nvSpPr>
        <p:spPr/>
        <p:txBody>
          <a:bodyPr/>
          <a:lstStyle/>
          <a:p>
            <a:r>
              <a:rPr lang="en-US" dirty="0" smtClean="0"/>
              <a:t>Performance Management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19</a:t>
            </a:fld>
            <a:endParaRPr lang="en-US" dirty="0">
              <a:solidFill>
                <a:prstClr val="white">
                  <a:lumMod val="95000"/>
                </a:prstClr>
              </a:solidFill>
            </a:endParaRPr>
          </a:p>
        </p:txBody>
      </p:sp>
      <p:sp>
        <p:nvSpPr>
          <p:cNvPr id="8" name="Rectangular Callout 7"/>
          <p:cNvSpPr/>
          <p:nvPr/>
        </p:nvSpPr>
        <p:spPr>
          <a:xfrm>
            <a:off x="6248400" y="1865098"/>
            <a:ext cx="1524000" cy="1295400"/>
          </a:xfrm>
          <a:prstGeom prst="wedgeRectCallout">
            <a:avLst>
              <a:gd name="adj1" fmla="val -79341"/>
              <a:gd name="adj2" fmla="val 59967"/>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Rating Cycle Drop Down</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Select desired rating cycle (SES or Non SES)</a:t>
            </a:r>
          </a:p>
        </p:txBody>
      </p:sp>
      <p:sp>
        <p:nvSpPr>
          <p:cNvPr id="9" name="Rectangular Callout 8"/>
          <p:cNvSpPr/>
          <p:nvPr/>
        </p:nvSpPr>
        <p:spPr>
          <a:xfrm>
            <a:off x="1066800" y="5370830"/>
            <a:ext cx="2095500" cy="1232116"/>
          </a:xfrm>
          <a:prstGeom prst="wedgeRectCallout">
            <a:avLst>
              <a:gd name="adj1" fmla="val 3526"/>
              <a:gd name="adj2" fmla="val -173336"/>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Phases of Performance Management Cycle</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Allows you to see employees in each phase</a:t>
            </a:r>
          </a:p>
        </p:txBody>
      </p:sp>
      <p:sp>
        <p:nvSpPr>
          <p:cNvPr id="10" name="Rectangular Callout 9"/>
          <p:cNvSpPr/>
          <p:nvPr/>
        </p:nvSpPr>
        <p:spPr>
          <a:xfrm>
            <a:off x="6248400" y="5428899"/>
            <a:ext cx="1562100" cy="1174047"/>
          </a:xfrm>
          <a:prstGeom prst="wedgeRectCallout">
            <a:avLst>
              <a:gd name="adj1" fmla="val -30140"/>
              <a:gd name="adj2" fmla="val -154949"/>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Sort and Filter</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See progress of plans by phase</a:t>
            </a:r>
          </a:p>
        </p:txBody>
      </p:sp>
    </p:spTree>
    <p:extLst>
      <p:ext uri="{BB962C8B-B14F-4D97-AF65-F5344CB8AC3E}">
        <p14:creationId xmlns:p14="http://schemas.microsoft.com/office/powerpoint/2010/main" val="127068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566927"/>
            <a:ext cx="9144000" cy="728473"/>
          </a:xfrm>
          <a:prstGeom prst="rect">
            <a:avLst/>
          </a:prstGeom>
          <a:noFill/>
        </p:spPr>
        <p:txBody>
          <a:bodyPr lIns="182880" rIns="182880">
            <a:noAutofit/>
          </a:bodyPr>
          <a:lstStyle>
            <a:lvl1pPr marL="0" indent="0" algn="l" defTabSz="914400" rtl="0" eaLnBrk="1" latinLnBrk="0" hangingPunct="1">
              <a:spcBef>
                <a:spcPct val="0"/>
              </a:spcBef>
              <a:buNone/>
              <a:defRPr sz="3200" b="1" i="0" kern="1200">
                <a:solidFill>
                  <a:srgbClr val="2559A2"/>
                </a:solidFill>
                <a:latin typeface="Georgia"/>
                <a:ea typeface="+mj-ea"/>
                <a:cs typeface="Georgia"/>
              </a:defRPr>
            </a:lvl1pPr>
          </a:lstStyle>
          <a:p>
            <a:r>
              <a:rPr lang="en-US" sz="3600" dirty="0" smtClean="0">
                <a:solidFill>
                  <a:schemeClr val="tx1"/>
                </a:solidFill>
                <a:latin typeface="Calibri"/>
              </a:rPr>
              <a:t>Today’s Agenda</a:t>
            </a:r>
            <a:endParaRPr lang="en-US" sz="3600" i="1" dirty="0">
              <a:solidFill>
                <a:schemeClr val="tx1"/>
              </a:solidFill>
              <a:latin typeface="Calibri"/>
            </a:endParaRPr>
          </a:p>
        </p:txBody>
      </p:sp>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2</a:t>
            </a:fld>
            <a:endParaRPr lang="en-US" dirty="0">
              <a:solidFill>
                <a:prstClr val="white">
                  <a:lumMod val="95000"/>
                </a:prstClr>
              </a:solidFill>
            </a:endParaRPr>
          </a:p>
        </p:txBody>
      </p:sp>
      <p:sp>
        <p:nvSpPr>
          <p:cNvPr id="3" name="TextBox 2"/>
          <p:cNvSpPr txBox="1"/>
          <p:nvPr/>
        </p:nvSpPr>
        <p:spPr>
          <a:xfrm>
            <a:off x="876300" y="1447800"/>
            <a:ext cx="7391400" cy="5524589"/>
          </a:xfrm>
          <a:prstGeom prst="rect">
            <a:avLst/>
          </a:prstGeom>
          <a:noFill/>
        </p:spPr>
        <p:txBody>
          <a:bodyPr wrap="square" rtlCol="0">
            <a:spAutoFit/>
          </a:bodyPr>
          <a:lstStyle/>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Overview and Background</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System Access</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System Orientation </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Navigate the Performance Management Tab</a:t>
            </a:r>
          </a:p>
          <a:p>
            <a:pPr marL="457200" indent="-457200">
              <a:spcAft>
                <a:spcPts val="600"/>
              </a:spcAft>
              <a:buClr>
                <a:schemeClr val="bg1">
                  <a:lumMod val="65000"/>
                </a:schemeClr>
              </a:buClr>
              <a:buFont typeface="Arial" panose="020B0604020202020204" pitchFamily="34" charset="0"/>
              <a:buChar char="•"/>
            </a:pPr>
            <a:r>
              <a:rPr lang="en-US" sz="2800" dirty="0">
                <a:latin typeface="Segoe UI" panose="020B0502040204020203" pitchFamily="34" charset="0"/>
                <a:ea typeface="Segoe UI" panose="020B0502040204020203" pitchFamily="34" charset="0"/>
                <a:cs typeface="Segoe UI" panose="020B0502040204020203" pitchFamily="34" charset="0"/>
              </a:rPr>
              <a:t>Navigate the </a:t>
            </a:r>
            <a:r>
              <a:rPr lang="en-US" sz="2800" dirty="0" smtClean="0">
                <a:latin typeface="Segoe UI" panose="020B0502040204020203" pitchFamily="34" charset="0"/>
                <a:ea typeface="Segoe UI" panose="020B0502040204020203" pitchFamily="34" charset="0"/>
                <a:cs typeface="Segoe UI" panose="020B0502040204020203" pitchFamily="34" charset="0"/>
              </a:rPr>
              <a:t>Admin Tab</a:t>
            </a:r>
            <a:endParaRPr lang="en-US" sz="2800" dirty="0">
              <a:latin typeface="Segoe UI" panose="020B0502040204020203" pitchFamily="34" charset="0"/>
              <a:ea typeface="Segoe UI" panose="020B0502040204020203" pitchFamily="34" charset="0"/>
              <a:cs typeface="Segoe UI" panose="020B0502040204020203" pitchFamily="34" charset="0"/>
            </a:endParaRPr>
          </a:p>
          <a:p>
            <a:pPr marL="457200" indent="-457200">
              <a:spcAft>
                <a:spcPts val="600"/>
              </a:spcAft>
              <a:buClr>
                <a:schemeClr val="bg1">
                  <a:lumMod val="65000"/>
                </a:schemeClr>
              </a:buClr>
              <a:buFont typeface="Arial" panose="020B0604020202020204" pitchFamily="34" charset="0"/>
              <a:buChar char="•"/>
            </a:pPr>
            <a:r>
              <a:rPr lang="en-US" sz="2800" dirty="0">
                <a:latin typeface="Segoe UI" panose="020B0502040204020203" pitchFamily="34" charset="0"/>
                <a:ea typeface="Segoe UI" panose="020B0502040204020203" pitchFamily="34" charset="0"/>
                <a:cs typeface="Segoe UI" panose="020B0502040204020203" pitchFamily="34" charset="0"/>
              </a:rPr>
              <a:t>Navigate the </a:t>
            </a:r>
            <a:r>
              <a:rPr lang="en-US" sz="2800" dirty="0" smtClean="0">
                <a:latin typeface="Segoe UI" panose="020B0502040204020203" pitchFamily="34" charset="0"/>
                <a:ea typeface="Segoe UI" panose="020B0502040204020203" pitchFamily="34" charset="0"/>
                <a:cs typeface="Segoe UI" panose="020B0502040204020203" pitchFamily="34" charset="0"/>
              </a:rPr>
              <a:t>Reports Tab</a:t>
            </a:r>
            <a:endParaRPr lang="en-US" sz="2800" dirty="0">
              <a:latin typeface="Segoe UI" panose="020B0502040204020203" pitchFamily="34" charset="0"/>
              <a:ea typeface="Segoe UI" panose="020B0502040204020203" pitchFamily="34" charset="0"/>
              <a:cs typeface="Segoe UI" panose="020B0502040204020203" pitchFamily="34" charset="0"/>
            </a:endParaRP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Navigate the Resources Tab</a:t>
            </a:r>
          </a:p>
          <a:p>
            <a:pPr marL="457200" indent="-457200">
              <a:spcAft>
                <a:spcPts val="600"/>
              </a:spcAft>
              <a:buClr>
                <a:schemeClr val="bg1">
                  <a:lumMod val="65000"/>
                </a:schemeClr>
              </a:buClr>
              <a:buFont typeface="Arial" panose="020B0604020202020204" pitchFamily="34" charset="0"/>
              <a:buChar char="•"/>
            </a:pPr>
            <a:r>
              <a:rPr lang="en-US" sz="2800" dirty="0">
                <a:latin typeface="Segoe UI" panose="020B0502040204020203" pitchFamily="34" charset="0"/>
                <a:ea typeface="Segoe UI" panose="020B0502040204020203" pitchFamily="34" charset="0"/>
                <a:cs typeface="Segoe UI" panose="020B0502040204020203" pitchFamily="34" charset="0"/>
              </a:rPr>
              <a:t>Manage and Act as a Proxy</a:t>
            </a:r>
            <a:endParaRPr lang="en-US" sz="2800" dirty="0" smtClean="0">
              <a:latin typeface="Segoe UI" panose="020B0502040204020203" pitchFamily="34" charset="0"/>
              <a:ea typeface="Segoe UI" panose="020B0502040204020203" pitchFamily="34" charset="0"/>
              <a:cs typeface="Segoe UI" panose="020B0502040204020203" pitchFamily="34" charset="0"/>
            </a:endParaRP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Check on Learning</a:t>
            </a:r>
          </a:p>
          <a:p>
            <a:pPr>
              <a:spcAft>
                <a:spcPts val="600"/>
              </a:spcAft>
              <a:buClr>
                <a:schemeClr val="bg1">
                  <a:lumMod val="65000"/>
                </a:schemeClr>
              </a:buClr>
            </a:pP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7053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20</a:t>
            </a:fld>
            <a:endParaRPr lang="en-US" dirty="0">
              <a:solidFill>
                <a:prstClr val="white">
                  <a:lumMod val="95000"/>
                </a:prstClr>
              </a:solidFill>
            </a:endParaRPr>
          </a:p>
        </p:txBody>
      </p:sp>
    </p:spTree>
    <p:extLst>
      <p:ext uri="{BB962C8B-B14F-4D97-AF65-F5344CB8AC3E}">
        <p14:creationId xmlns:p14="http://schemas.microsoft.com/office/powerpoint/2010/main" val="2329589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21</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Navigate the Performance Management Tab</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5</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369606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Admin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22</a:t>
            </a:fld>
            <a:endParaRPr lang="en-US" dirty="0">
              <a:solidFill>
                <a:prstClr val="white">
                  <a:lumMod val="95000"/>
                </a:prstClr>
              </a:solidFill>
            </a:endParaRPr>
          </a:p>
        </p:txBody>
      </p:sp>
    </p:spTree>
    <p:extLst>
      <p:ext uri="{BB962C8B-B14F-4D97-AF65-F5344CB8AC3E}">
        <p14:creationId xmlns:p14="http://schemas.microsoft.com/office/powerpoint/2010/main" val="1259514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Admin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23</a:t>
            </a:fld>
            <a:endParaRPr lang="en-US" dirty="0">
              <a:solidFill>
                <a:prstClr val="white">
                  <a:lumMod val="95000"/>
                </a:prstClr>
              </a:solidFill>
            </a:endParaRPr>
          </a:p>
        </p:txBody>
      </p:sp>
      <p:pic>
        <p:nvPicPr>
          <p:cNvPr id="5" name="Picture 4"/>
          <p:cNvPicPr>
            <a:picLocks noChangeAspect="1"/>
          </p:cNvPicPr>
          <p:nvPr/>
        </p:nvPicPr>
        <p:blipFill rotWithShape="1">
          <a:blip r:embed="rId3"/>
          <a:srcRect r="144"/>
          <a:stretch/>
        </p:blipFill>
        <p:spPr>
          <a:xfrm>
            <a:off x="2146738" y="2133600"/>
            <a:ext cx="6997262" cy="3269102"/>
          </a:xfrm>
          <a:prstGeom prst="rect">
            <a:avLst/>
          </a:prstGeom>
        </p:spPr>
      </p:pic>
      <p:sp>
        <p:nvSpPr>
          <p:cNvPr id="6" name="Rectangular Callout 5"/>
          <p:cNvSpPr/>
          <p:nvPr/>
        </p:nvSpPr>
        <p:spPr>
          <a:xfrm>
            <a:off x="304800" y="2286000"/>
            <a:ext cx="1671145" cy="762000"/>
          </a:xfrm>
          <a:prstGeom prst="wedgeRectCallout">
            <a:avLst>
              <a:gd name="adj1" fmla="val 128852"/>
              <a:gd name="adj2" fmla="val 123932"/>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Manage Users</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ular Callout 6"/>
          <p:cNvSpPr/>
          <p:nvPr/>
        </p:nvSpPr>
        <p:spPr>
          <a:xfrm>
            <a:off x="304799" y="4640702"/>
            <a:ext cx="1671145" cy="762000"/>
          </a:xfrm>
          <a:prstGeom prst="wedgeRectCallout">
            <a:avLst>
              <a:gd name="adj1" fmla="val 179166"/>
              <a:gd name="adj2" fmla="val -145034"/>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Manage System Configuration</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ectangular Callout 7"/>
          <p:cNvSpPr/>
          <p:nvPr/>
        </p:nvSpPr>
        <p:spPr>
          <a:xfrm>
            <a:off x="3200400" y="5715000"/>
            <a:ext cx="2052145" cy="762000"/>
          </a:xfrm>
          <a:prstGeom prst="wedgeRectCallout">
            <a:avLst>
              <a:gd name="adj1" fmla="val 66587"/>
              <a:gd name="adj2" fmla="val -167103"/>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Manage Libraries </a:t>
            </a: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(Strategic Goals and Performance Elements)</a:t>
            </a:r>
          </a:p>
        </p:txBody>
      </p:sp>
      <p:sp>
        <p:nvSpPr>
          <p:cNvPr id="9" name="Rectangular Callout 8"/>
          <p:cNvSpPr/>
          <p:nvPr/>
        </p:nvSpPr>
        <p:spPr>
          <a:xfrm>
            <a:off x="6324600" y="5707117"/>
            <a:ext cx="1671145" cy="762000"/>
          </a:xfrm>
          <a:prstGeom prst="wedgeRectCallout">
            <a:avLst>
              <a:gd name="adj1" fmla="val 3065"/>
              <a:gd name="adj2" fmla="val -247103"/>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Manage Templates</a:t>
            </a: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(SES and non-SES)</a:t>
            </a:r>
          </a:p>
        </p:txBody>
      </p:sp>
    </p:spTree>
    <p:extLst>
      <p:ext uri="{BB962C8B-B14F-4D97-AF65-F5344CB8AC3E}">
        <p14:creationId xmlns:p14="http://schemas.microsoft.com/office/powerpoint/2010/main" val="21638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24</a:t>
            </a:fld>
            <a:endParaRPr lang="en-US" dirty="0">
              <a:solidFill>
                <a:prstClr val="white">
                  <a:lumMod val="95000"/>
                </a:prstClr>
              </a:solidFill>
            </a:endParaRPr>
          </a:p>
        </p:txBody>
      </p:sp>
    </p:spTree>
    <p:extLst>
      <p:ext uri="{BB962C8B-B14F-4D97-AF65-F5344CB8AC3E}">
        <p14:creationId xmlns:p14="http://schemas.microsoft.com/office/powerpoint/2010/main" val="3794584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25</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Navigate the Admin Tab</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a:latin typeface="+mj-lt"/>
              </a:rPr>
              <a:t>5</a:t>
            </a:r>
            <a:r>
              <a:rPr lang="en-US" sz="2000" dirty="0" smtClean="0">
                <a:latin typeface="+mj-lt"/>
              </a:rPr>
              <a:t>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2539216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Reports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26</a:t>
            </a:fld>
            <a:endParaRPr lang="en-US" dirty="0">
              <a:solidFill>
                <a:prstClr val="white">
                  <a:lumMod val="95000"/>
                </a:prstClr>
              </a:solidFill>
            </a:endParaRPr>
          </a:p>
        </p:txBody>
      </p:sp>
    </p:spTree>
    <p:extLst>
      <p:ext uri="{BB962C8B-B14F-4D97-AF65-F5344CB8AC3E}">
        <p14:creationId xmlns:p14="http://schemas.microsoft.com/office/powerpoint/2010/main" val="704948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Reports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27</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800100" y="1981200"/>
            <a:ext cx="7543800" cy="2797542"/>
          </a:xfrm>
          <a:prstGeom prst="rect">
            <a:avLst/>
          </a:prstGeom>
        </p:spPr>
      </p:pic>
      <p:sp>
        <p:nvSpPr>
          <p:cNvPr id="6" name="Rectangular Callout 5"/>
          <p:cNvSpPr/>
          <p:nvPr/>
        </p:nvSpPr>
        <p:spPr>
          <a:xfrm>
            <a:off x="1143000" y="5168886"/>
            <a:ext cx="1671145" cy="762000"/>
          </a:xfrm>
          <a:prstGeom prst="wedgeRectCallout">
            <a:avLst>
              <a:gd name="adj1" fmla="val 56525"/>
              <a:gd name="adj2" fmla="val -189171"/>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Run Performance Plan Progress Report</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ular Callout 6"/>
          <p:cNvSpPr/>
          <p:nvPr/>
        </p:nvSpPr>
        <p:spPr>
          <a:xfrm>
            <a:off x="6400800" y="5168886"/>
            <a:ext cx="2314903" cy="762000"/>
          </a:xfrm>
          <a:prstGeom prst="wedgeRectCallout">
            <a:avLst>
              <a:gd name="adj1" fmla="val -56202"/>
              <a:gd name="adj2" fmla="val -156068"/>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Run Rating Distribution, System Certification, and Privileged User Reports</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920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28</a:t>
            </a:fld>
            <a:endParaRPr lang="en-US" dirty="0">
              <a:solidFill>
                <a:prstClr val="white">
                  <a:lumMod val="95000"/>
                </a:prstClr>
              </a:solidFill>
            </a:endParaRPr>
          </a:p>
        </p:txBody>
      </p:sp>
    </p:spTree>
    <p:extLst>
      <p:ext uri="{BB962C8B-B14F-4D97-AF65-F5344CB8AC3E}">
        <p14:creationId xmlns:p14="http://schemas.microsoft.com/office/powerpoint/2010/main" val="332173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29</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Navigate the Reports Tab</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6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2441658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6928"/>
            <a:ext cx="9144000" cy="576072"/>
          </a:xfrm>
        </p:spPr>
        <p:txBody>
          <a:bodyPr/>
          <a:lstStyle/>
          <a:p>
            <a:r>
              <a:rPr lang="en-US" dirty="0" smtClean="0"/>
              <a:t>What is USA Performance?</a:t>
            </a:r>
            <a:endParaRPr lang="en-US" dirty="0"/>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a:t>
            </a:fld>
            <a:endParaRPr lang="en-US" dirty="0">
              <a:solidFill>
                <a:prstClr val="white">
                  <a:lumMod val="95000"/>
                </a:prstClr>
              </a:solidFill>
            </a:endParaRPr>
          </a:p>
        </p:txBody>
      </p:sp>
      <p:sp>
        <p:nvSpPr>
          <p:cNvPr id="5" name="Title 1"/>
          <p:cNvSpPr txBox="1">
            <a:spLocks/>
          </p:cNvSpPr>
          <p:nvPr/>
        </p:nvSpPr>
        <p:spPr bwMode="auto">
          <a:xfrm>
            <a:off x="685800" y="1295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000" kern="1200">
                <a:solidFill>
                  <a:schemeClr val="tx1"/>
                </a:solidFill>
                <a:latin typeface="Arial" charset="0"/>
                <a:ea typeface="+mj-ea"/>
                <a:cs typeface="+mj-cs"/>
              </a:defRPr>
            </a:lvl1pPr>
            <a:lvl2pPr algn="ctr" rtl="0" eaLnBrk="0" fontAlgn="base" hangingPunct="0">
              <a:spcBef>
                <a:spcPct val="0"/>
              </a:spcBef>
              <a:spcAft>
                <a:spcPct val="0"/>
              </a:spcAft>
              <a:defRPr sz="3000">
                <a:solidFill>
                  <a:schemeClr val="tx1"/>
                </a:solidFill>
                <a:latin typeface="Arial" charset="0"/>
              </a:defRPr>
            </a:lvl2pPr>
            <a:lvl3pPr algn="ctr" rtl="0" eaLnBrk="0" fontAlgn="base" hangingPunct="0">
              <a:spcBef>
                <a:spcPct val="0"/>
              </a:spcBef>
              <a:spcAft>
                <a:spcPct val="0"/>
              </a:spcAft>
              <a:defRPr sz="3000">
                <a:solidFill>
                  <a:schemeClr val="tx1"/>
                </a:solidFill>
                <a:latin typeface="Arial" charset="0"/>
              </a:defRPr>
            </a:lvl3pPr>
            <a:lvl4pPr algn="ctr" rtl="0" eaLnBrk="0" fontAlgn="base" hangingPunct="0">
              <a:spcBef>
                <a:spcPct val="0"/>
              </a:spcBef>
              <a:spcAft>
                <a:spcPct val="0"/>
              </a:spcAft>
              <a:defRPr sz="3000">
                <a:solidFill>
                  <a:schemeClr val="tx1"/>
                </a:solidFill>
                <a:latin typeface="Arial" charset="0"/>
              </a:defRPr>
            </a:lvl4pPr>
            <a:lvl5pPr algn="ctr" rtl="0" eaLnBrk="0" fontAlgn="base" hangingPunct="0">
              <a:spcBef>
                <a:spcPct val="0"/>
              </a:spcBef>
              <a:spcAft>
                <a:spcPct val="0"/>
              </a:spcAft>
              <a:defRPr sz="3000">
                <a:solidFill>
                  <a:schemeClr val="tx1"/>
                </a:solidFill>
                <a:latin typeface="Arial" charset="0"/>
              </a:defRPr>
            </a:lvl5pPr>
            <a:lvl6pPr marL="457200" algn="ctr" rtl="0" fontAlgn="base">
              <a:spcBef>
                <a:spcPct val="0"/>
              </a:spcBef>
              <a:spcAft>
                <a:spcPct val="0"/>
              </a:spcAft>
              <a:defRPr sz="3000">
                <a:solidFill>
                  <a:schemeClr val="tx1"/>
                </a:solidFill>
                <a:latin typeface="Arial" charset="0"/>
              </a:defRPr>
            </a:lvl6pPr>
            <a:lvl7pPr marL="914400" algn="ctr" rtl="0" fontAlgn="base">
              <a:spcBef>
                <a:spcPct val="0"/>
              </a:spcBef>
              <a:spcAft>
                <a:spcPct val="0"/>
              </a:spcAft>
              <a:defRPr sz="3000">
                <a:solidFill>
                  <a:schemeClr val="tx1"/>
                </a:solidFill>
                <a:latin typeface="Arial" charset="0"/>
              </a:defRPr>
            </a:lvl7pPr>
            <a:lvl8pPr marL="1371600" algn="ctr" rtl="0" fontAlgn="base">
              <a:spcBef>
                <a:spcPct val="0"/>
              </a:spcBef>
              <a:spcAft>
                <a:spcPct val="0"/>
              </a:spcAft>
              <a:defRPr sz="3000">
                <a:solidFill>
                  <a:schemeClr val="tx1"/>
                </a:solidFill>
                <a:latin typeface="Arial" charset="0"/>
              </a:defRPr>
            </a:lvl8pPr>
            <a:lvl9pPr marL="1828800" algn="ctr" rtl="0" fontAlgn="base">
              <a:spcBef>
                <a:spcPct val="0"/>
              </a:spcBef>
              <a:spcAft>
                <a:spcPct val="0"/>
              </a:spcAft>
              <a:defRPr sz="3000">
                <a:solidFill>
                  <a:schemeClr val="tx1"/>
                </a:solidFill>
                <a:latin typeface="Arial" charset="0"/>
              </a:defRPr>
            </a:lvl9pPr>
          </a:lstStyle>
          <a:p>
            <a:r>
              <a:rPr lang="en-US" sz="2200" b="1" dirty="0" smtClean="0">
                <a:solidFill>
                  <a:srgbClr val="0164A5"/>
                </a:solidFill>
                <a:latin typeface="Calibri"/>
              </a:rPr>
              <a:t>USA Performance is the U.S. </a:t>
            </a:r>
            <a:r>
              <a:rPr lang="en-US" sz="2200" b="1" dirty="0">
                <a:solidFill>
                  <a:srgbClr val="0164A5"/>
                </a:solidFill>
                <a:latin typeface="Calibri"/>
              </a:rPr>
              <a:t>Office of Personnel Management’s Performance Management System for Federal </a:t>
            </a:r>
            <a:r>
              <a:rPr lang="en-US" sz="2200" b="1" dirty="0" smtClean="0">
                <a:solidFill>
                  <a:srgbClr val="0164A5"/>
                </a:solidFill>
                <a:latin typeface="Calibri"/>
              </a:rPr>
              <a:t>Agencies</a:t>
            </a:r>
            <a:endParaRPr lang="en-US" sz="2200" b="1" dirty="0">
              <a:solidFill>
                <a:srgbClr val="0164A5"/>
              </a:solidFill>
              <a:latin typeface="Calibri"/>
            </a:endParaRPr>
          </a:p>
          <a:p>
            <a:pPr marL="342900" indent="-342900" algn="l">
              <a:buFont typeface="Arial" pitchFamily="34" charset="0"/>
              <a:buChar char="•"/>
            </a:pPr>
            <a:endParaRPr lang="en-US" sz="2200" dirty="0" smtClean="0">
              <a:solidFill>
                <a:srgbClr val="0164A5"/>
              </a:solidFill>
              <a:latin typeface="Calibri"/>
            </a:endParaRPr>
          </a:p>
          <a:p>
            <a:pPr algn="l"/>
            <a:endParaRPr lang="en-US" sz="2200" dirty="0">
              <a:solidFill>
                <a:srgbClr val="0164A5"/>
              </a:solidFill>
              <a:latin typeface="Calibri"/>
            </a:endParaRPr>
          </a:p>
          <a:p>
            <a:pPr algn="l"/>
            <a:endParaRPr lang="en-US" sz="2200" dirty="0" smtClean="0">
              <a:solidFill>
                <a:srgbClr val="0164A5"/>
              </a:solidFill>
              <a:latin typeface="Calibri"/>
            </a:endParaRPr>
          </a:p>
          <a:p>
            <a:pPr algn="l"/>
            <a:r>
              <a:rPr lang="en-US" sz="2200" dirty="0" smtClean="0">
                <a:solidFill>
                  <a:srgbClr val="0164A5"/>
                </a:solidFill>
                <a:latin typeface="Calibri"/>
              </a:rPr>
              <a:t> </a:t>
            </a:r>
            <a:endParaRPr lang="en-US" sz="2200" dirty="0">
              <a:solidFill>
                <a:srgbClr val="0164A5"/>
              </a:solidFill>
              <a:latin typeface="Calibri"/>
            </a:endParaRPr>
          </a:p>
        </p:txBody>
      </p:sp>
      <p:sp>
        <p:nvSpPr>
          <p:cNvPr id="6" name="TextBox 5"/>
          <p:cNvSpPr txBox="1"/>
          <p:nvPr/>
        </p:nvSpPr>
        <p:spPr>
          <a:xfrm>
            <a:off x="679450" y="2136638"/>
            <a:ext cx="8242300" cy="390876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defRPr/>
            </a:pPr>
            <a:r>
              <a:rPr lang="en-US" dirty="0">
                <a:latin typeface="Calibri" panose="020F0502020204030204" pitchFamily="34" charset="0"/>
              </a:rPr>
              <a:t>USA Performance is OPM’s software-as-a-service solution for managing </a:t>
            </a:r>
            <a:r>
              <a:rPr lang="en-US" b="1" dirty="0">
                <a:latin typeface="Calibri" panose="020F0502020204030204" pitchFamily="34" charset="0"/>
              </a:rPr>
              <a:t>individual</a:t>
            </a:r>
            <a:r>
              <a:rPr lang="en-US" dirty="0">
                <a:latin typeface="Calibri" panose="020F0502020204030204" pitchFamily="34" charset="0"/>
              </a:rPr>
              <a:t> </a:t>
            </a:r>
            <a:r>
              <a:rPr lang="en-US" b="1" dirty="0">
                <a:latin typeface="Calibri" panose="020F0502020204030204" pitchFamily="34" charset="0"/>
              </a:rPr>
              <a:t>employee performance </a:t>
            </a:r>
          </a:p>
          <a:p>
            <a:pPr marL="285750" indent="-285750">
              <a:spcBef>
                <a:spcPts val="600"/>
              </a:spcBef>
              <a:spcAft>
                <a:spcPts val="600"/>
              </a:spcAft>
              <a:buFont typeface="Arial" panose="020B0604020202020204" pitchFamily="34" charset="0"/>
              <a:buChar char="•"/>
              <a:defRPr/>
            </a:pPr>
            <a:r>
              <a:rPr lang="en-US" dirty="0">
                <a:latin typeface="Calibri" panose="020F0502020204030204" pitchFamily="34" charset="0"/>
              </a:rPr>
              <a:t>First released in </a:t>
            </a:r>
            <a:r>
              <a:rPr lang="en-US" b="1" dirty="0">
                <a:latin typeface="Calibri" panose="020F0502020204030204" pitchFamily="34" charset="0"/>
              </a:rPr>
              <a:t>July 2014  </a:t>
            </a:r>
            <a:r>
              <a:rPr lang="en-US" dirty="0">
                <a:latin typeface="Calibri" panose="020F0502020204030204" pitchFamily="34" charset="0"/>
              </a:rPr>
              <a:t>for the SES performance appraisal process </a:t>
            </a:r>
            <a:endParaRPr lang="en-US" b="1" dirty="0">
              <a:latin typeface="Calibri" panose="020F0502020204030204" pitchFamily="34" charset="0"/>
            </a:endParaRPr>
          </a:p>
          <a:p>
            <a:pPr marL="285750" indent="-285750">
              <a:spcBef>
                <a:spcPts val="600"/>
              </a:spcBef>
              <a:spcAft>
                <a:spcPts val="600"/>
              </a:spcAft>
              <a:buFont typeface="Arial" panose="020B0604020202020204" pitchFamily="34" charset="0"/>
              <a:buChar char="•"/>
              <a:defRPr/>
            </a:pPr>
            <a:r>
              <a:rPr lang="en-US" dirty="0">
                <a:latin typeface="Calibri" panose="020F0502020204030204" pitchFamily="34" charset="0"/>
              </a:rPr>
              <a:t>It is the </a:t>
            </a:r>
            <a:r>
              <a:rPr lang="en-US" b="1" dirty="0">
                <a:latin typeface="Calibri" panose="020F0502020204030204" pitchFamily="34" charset="0"/>
              </a:rPr>
              <a:t>only automated system </a:t>
            </a:r>
            <a:r>
              <a:rPr lang="en-US" dirty="0">
                <a:latin typeface="Calibri" panose="020F0502020204030204" pitchFamily="34" charset="0"/>
              </a:rPr>
              <a:t>on the market </a:t>
            </a:r>
            <a:r>
              <a:rPr lang="en-US" b="1" dirty="0">
                <a:latin typeface="Calibri" panose="020F0502020204030204" pitchFamily="34" charset="0"/>
              </a:rPr>
              <a:t>designed by federal HR experts </a:t>
            </a:r>
            <a:r>
              <a:rPr lang="en-US" dirty="0">
                <a:latin typeface="Calibri" panose="020F0502020204030204" pitchFamily="34" charset="0"/>
              </a:rPr>
              <a:t>to meet federal agencies’ needs and government-wide regulations and best </a:t>
            </a:r>
            <a:r>
              <a:rPr lang="en-US" dirty="0" smtClean="0">
                <a:latin typeface="Calibri" panose="020F0502020204030204" pitchFamily="34" charset="0"/>
              </a:rPr>
              <a:t>practices </a:t>
            </a:r>
            <a:endParaRPr lang="en-US" dirty="0">
              <a:latin typeface="Calibri" panose="020F0502020204030204" pitchFamily="34" charset="0"/>
            </a:endParaRPr>
          </a:p>
          <a:p>
            <a:pPr marL="285750" indent="-285750">
              <a:spcBef>
                <a:spcPts val="600"/>
              </a:spcBef>
              <a:spcAft>
                <a:spcPts val="600"/>
              </a:spcAft>
              <a:buFont typeface="Arial" panose="020B0604020202020204" pitchFamily="34" charset="0"/>
              <a:buChar char="•"/>
              <a:defRPr/>
            </a:pPr>
            <a:r>
              <a:rPr lang="en-US" dirty="0">
                <a:latin typeface="Calibri" panose="020F0502020204030204" pitchFamily="34" charset="0"/>
              </a:rPr>
              <a:t>It enables agencies to </a:t>
            </a:r>
            <a:r>
              <a:rPr lang="en-US" b="1" dirty="0">
                <a:latin typeface="Calibri" panose="020F0502020204030204" pitchFamily="34" charset="0"/>
              </a:rPr>
              <a:t>automate</a:t>
            </a:r>
            <a:r>
              <a:rPr lang="en-US" dirty="0">
                <a:latin typeface="Calibri" panose="020F0502020204030204" pitchFamily="34" charset="0"/>
              </a:rPr>
              <a:t> their performance appraisal process throughout the </a:t>
            </a:r>
            <a:r>
              <a:rPr lang="en-US" b="1" dirty="0">
                <a:latin typeface="Calibri" panose="020F0502020204030204" pitchFamily="34" charset="0"/>
              </a:rPr>
              <a:t>entire performance rating </a:t>
            </a:r>
            <a:r>
              <a:rPr lang="en-US" b="1" dirty="0" smtClean="0">
                <a:latin typeface="Calibri" panose="020F0502020204030204" pitchFamily="34" charset="0"/>
              </a:rPr>
              <a:t>cycle</a:t>
            </a:r>
            <a:endParaRPr lang="en-US" dirty="0">
              <a:latin typeface="Calibri" panose="020F0502020204030204" pitchFamily="34" charset="0"/>
            </a:endParaRPr>
          </a:p>
          <a:p>
            <a:pPr marL="285750" indent="-285750">
              <a:spcBef>
                <a:spcPts val="600"/>
              </a:spcBef>
              <a:spcAft>
                <a:spcPts val="600"/>
              </a:spcAft>
              <a:buFont typeface="Arial" panose="020B0604020202020204" pitchFamily="34" charset="0"/>
              <a:buChar char="•"/>
              <a:defRPr/>
            </a:pPr>
            <a:r>
              <a:rPr lang="en-US" altLang="en-US" dirty="0" smtClean="0">
                <a:latin typeface="Calibri" pitchFamily="34" charset="0"/>
                <a:cs typeface="Arial" charset="0"/>
              </a:rPr>
              <a:t>Agencies </a:t>
            </a:r>
            <a:r>
              <a:rPr lang="en-US" altLang="en-US" dirty="0">
                <a:latin typeface="Calibri" pitchFamily="34" charset="0"/>
                <a:cs typeface="Arial" charset="0"/>
              </a:rPr>
              <a:t>can directly </a:t>
            </a:r>
            <a:r>
              <a:rPr lang="en-US" altLang="en-US" b="1" dirty="0">
                <a:latin typeface="Calibri" pitchFamily="34" charset="0"/>
                <a:cs typeface="Arial" charset="0"/>
              </a:rPr>
              <a:t>tailor</a:t>
            </a:r>
            <a:r>
              <a:rPr lang="en-US" altLang="en-US" dirty="0">
                <a:latin typeface="Calibri" pitchFamily="34" charset="0"/>
                <a:cs typeface="Arial" charset="0"/>
              </a:rPr>
              <a:t> the system to meet </a:t>
            </a:r>
            <a:r>
              <a:rPr lang="en-US" altLang="en-US" b="1" dirty="0">
                <a:latin typeface="Calibri" pitchFamily="34" charset="0"/>
                <a:cs typeface="Arial" charset="0"/>
              </a:rPr>
              <a:t>their own performance management requirements</a:t>
            </a:r>
            <a:r>
              <a:rPr lang="en-US" altLang="en-US" dirty="0">
                <a:latin typeface="Calibri" pitchFamily="34" charset="0"/>
                <a:cs typeface="Arial" charset="0"/>
              </a:rPr>
              <a:t>; no customization is required by </a:t>
            </a:r>
            <a:r>
              <a:rPr lang="en-US" altLang="en-US" dirty="0" smtClean="0">
                <a:latin typeface="Calibri" pitchFamily="34" charset="0"/>
                <a:cs typeface="Arial" charset="0"/>
              </a:rPr>
              <a:t>OPM</a:t>
            </a:r>
            <a:endParaRPr lang="en-US" altLang="en-US" dirty="0">
              <a:latin typeface="Calibri" pitchFamily="34" charset="0"/>
              <a:cs typeface="Arial" charset="0"/>
            </a:endParaRPr>
          </a:p>
          <a:p>
            <a:pPr marL="285750" indent="-285750">
              <a:spcBef>
                <a:spcPts val="600"/>
              </a:spcBef>
              <a:spcAft>
                <a:spcPts val="600"/>
              </a:spcAft>
              <a:buFont typeface="Arial" panose="020B0604020202020204" pitchFamily="34" charset="0"/>
              <a:buChar char="•"/>
              <a:defRPr/>
            </a:pPr>
            <a:r>
              <a:rPr lang="en-US" dirty="0">
                <a:solidFill>
                  <a:prstClr val="black"/>
                </a:solidFill>
              </a:rPr>
              <a:t>USA Performance is </a:t>
            </a:r>
            <a:r>
              <a:rPr lang="en-US" b="1" dirty="0">
                <a:solidFill>
                  <a:prstClr val="black"/>
                </a:solidFill>
              </a:rPr>
              <a:t>hosted and maintained by </a:t>
            </a:r>
            <a:r>
              <a:rPr lang="en-US" b="1" dirty="0" smtClean="0">
                <a:solidFill>
                  <a:prstClr val="black"/>
                </a:solidFill>
              </a:rPr>
              <a:t>OPM</a:t>
            </a:r>
            <a:r>
              <a:rPr lang="en-US" dirty="0" smtClean="0">
                <a:solidFill>
                  <a:prstClr val="black"/>
                </a:solidFill>
              </a:rPr>
              <a:t>; the </a:t>
            </a:r>
            <a:r>
              <a:rPr lang="en-US" dirty="0">
                <a:solidFill>
                  <a:prstClr val="black"/>
                </a:solidFill>
              </a:rPr>
              <a:t>system </a:t>
            </a:r>
            <a:r>
              <a:rPr lang="en-US" b="1" dirty="0">
                <a:solidFill>
                  <a:prstClr val="black"/>
                </a:solidFill>
              </a:rPr>
              <a:t>meets all relevant Federal IT security and compliance </a:t>
            </a:r>
            <a:r>
              <a:rPr lang="en-US" b="1" dirty="0" smtClean="0">
                <a:solidFill>
                  <a:prstClr val="black"/>
                </a:solidFill>
              </a:rPr>
              <a:t>requirements</a:t>
            </a:r>
            <a:endParaRPr lang="en-US" b="1" dirty="0">
              <a:solidFill>
                <a:prstClr val="black"/>
              </a:solidFill>
            </a:endParaRPr>
          </a:p>
        </p:txBody>
      </p:sp>
    </p:spTree>
    <p:extLst>
      <p:ext uri="{BB962C8B-B14F-4D97-AF65-F5344CB8AC3E}">
        <p14:creationId xmlns:p14="http://schemas.microsoft.com/office/powerpoint/2010/main" val="234786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Resources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30</a:t>
            </a:fld>
            <a:endParaRPr lang="en-US" dirty="0">
              <a:solidFill>
                <a:prstClr val="white">
                  <a:lumMod val="95000"/>
                </a:prstClr>
              </a:solidFill>
            </a:endParaRPr>
          </a:p>
        </p:txBody>
      </p:sp>
    </p:spTree>
    <p:extLst>
      <p:ext uri="{BB962C8B-B14F-4D97-AF65-F5344CB8AC3E}">
        <p14:creationId xmlns:p14="http://schemas.microsoft.com/office/powerpoint/2010/main" val="4229095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Resources Tab</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31</a:t>
            </a:fld>
            <a:endParaRPr lang="en-US" dirty="0">
              <a:solidFill>
                <a:prstClr val="white">
                  <a:lumMod val="95000"/>
                </a:prstClr>
              </a:solidFill>
            </a:endParaRPr>
          </a:p>
        </p:txBody>
      </p:sp>
      <p:pic>
        <p:nvPicPr>
          <p:cNvPr id="5" name="Picture 4"/>
          <p:cNvPicPr>
            <a:picLocks noChangeAspect="1"/>
          </p:cNvPicPr>
          <p:nvPr/>
        </p:nvPicPr>
        <p:blipFill>
          <a:blip r:embed="rId2"/>
          <a:stretch>
            <a:fillRect/>
          </a:stretch>
        </p:blipFill>
        <p:spPr>
          <a:xfrm>
            <a:off x="167482" y="2286000"/>
            <a:ext cx="7058379" cy="3124200"/>
          </a:xfrm>
          <a:prstGeom prst="rect">
            <a:avLst/>
          </a:prstGeom>
        </p:spPr>
      </p:pic>
      <p:sp>
        <p:nvSpPr>
          <p:cNvPr id="6" name="Rectangular Callout 5"/>
          <p:cNvSpPr/>
          <p:nvPr/>
        </p:nvSpPr>
        <p:spPr>
          <a:xfrm>
            <a:off x="609600" y="5724144"/>
            <a:ext cx="1671145" cy="762000"/>
          </a:xfrm>
          <a:prstGeom prst="wedgeRectCallout">
            <a:avLst>
              <a:gd name="adj1" fmla="val 6210"/>
              <a:gd name="adj2" fmla="val -160206"/>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Agency-Uploaded Resources</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Rectangular Callout 6"/>
          <p:cNvSpPr/>
          <p:nvPr/>
        </p:nvSpPr>
        <p:spPr>
          <a:xfrm>
            <a:off x="7394027" y="1905000"/>
            <a:ext cx="1671145" cy="762000"/>
          </a:xfrm>
          <a:prstGeom prst="wedgeRectCallout">
            <a:avLst>
              <a:gd name="adj1" fmla="val -98821"/>
              <a:gd name="adj2" fmla="val 89449"/>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Access Self-Paced Trainings</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ectangular Callout 7"/>
          <p:cNvSpPr/>
          <p:nvPr/>
        </p:nvSpPr>
        <p:spPr>
          <a:xfrm>
            <a:off x="7394026" y="3845472"/>
            <a:ext cx="1671145" cy="762000"/>
          </a:xfrm>
          <a:prstGeom prst="wedgeRectCallout">
            <a:avLst>
              <a:gd name="adj1" fmla="val -165487"/>
              <a:gd name="adj2" fmla="val -129861"/>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Contact Help Desk</a:t>
            </a:r>
            <a:endPar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02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32</a:t>
            </a:fld>
            <a:endParaRPr lang="en-US" dirty="0">
              <a:solidFill>
                <a:prstClr val="white">
                  <a:lumMod val="95000"/>
                </a:prstClr>
              </a:solidFill>
            </a:endParaRPr>
          </a:p>
        </p:txBody>
      </p:sp>
    </p:spTree>
    <p:extLst>
      <p:ext uri="{BB962C8B-B14F-4D97-AF65-F5344CB8AC3E}">
        <p14:creationId xmlns:p14="http://schemas.microsoft.com/office/powerpoint/2010/main" val="415560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33</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Navigate the Resources Tab</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a:latin typeface="+mj-lt"/>
              </a:rPr>
              <a:t>6</a:t>
            </a:r>
            <a:r>
              <a:rPr lang="en-US" sz="2000" dirty="0" smtClean="0">
                <a:latin typeface="+mj-lt"/>
              </a:rPr>
              <a:t>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1039661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Proxies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34</a:t>
            </a:fld>
            <a:endParaRPr lang="en-US" dirty="0">
              <a:solidFill>
                <a:prstClr val="white">
                  <a:lumMod val="95000"/>
                </a:prstClr>
              </a:solidFill>
            </a:endParaRPr>
          </a:p>
        </p:txBody>
      </p:sp>
    </p:spTree>
    <p:extLst>
      <p:ext uri="{BB962C8B-B14F-4D97-AF65-F5344CB8AC3E}">
        <p14:creationId xmlns:p14="http://schemas.microsoft.com/office/powerpoint/2010/main" val="3184696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0" y="3630394"/>
            <a:ext cx="9144000" cy="2999006"/>
          </a:xfrm>
          <a:prstGeom prst="rect">
            <a:avLst/>
          </a:prstGeom>
          <a:ln>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000" b="1" dirty="0" smtClean="0">
                <a:latin typeface="Calibri" panose="020F0502020204030204" pitchFamily="34" charset="0"/>
              </a:rPr>
              <a:t>Often proxies are added by supervisors to help with the performance management process.  </a:t>
            </a:r>
          </a:p>
          <a:p>
            <a:pPr marL="0" indent="0">
              <a:buFontTx/>
              <a:buNone/>
            </a:pPr>
            <a:endParaRPr lang="en-US" sz="2000" b="1" dirty="0" smtClean="0">
              <a:latin typeface="Calibri" panose="020F0502020204030204" pitchFamily="34" charset="0"/>
            </a:endParaRPr>
          </a:p>
          <a:p>
            <a:endParaRPr lang="en-US" sz="2000" dirty="0">
              <a:latin typeface="Calibri" panose="020F0502020204030204" pitchFamily="34" charset="0"/>
            </a:endParaRPr>
          </a:p>
          <a:p>
            <a:pPr marL="0" indent="0">
              <a:buFontTx/>
              <a:buNone/>
            </a:pPr>
            <a:endParaRPr lang="en-US" sz="2000" dirty="0" smtClean="0">
              <a:latin typeface="Calibri" panose="020F0502020204030204" pitchFamily="34" charset="0"/>
            </a:endParaRPr>
          </a:p>
        </p:txBody>
      </p:sp>
      <p:sp>
        <p:nvSpPr>
          <p:cNvPr id="2" name="Title 1"/>
          <p:cNvSpPr>
            <a:spLocks noGrp="1"/>
          </p:cNvSpPr>
          <p:nvPr>
            <p:ph type="ctrTitle"/>
          </p:nvPr>
        </p:nvSpPr>
        <p:spPr/>
        <p:txBody>
          <a:bodyPr/>
          <a:lstStyle/>
          <a:p>
            <a:r>
              <a:rPr lang="en-US" dirty="0" smtClean="0"/>
              <a:t>Proxies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35</a:t>
            </a:fld>
            <a:endParaRPr lang="en-US" dirty="0">
              <a:solidFill>
                <a:prstClr val="white">
                  <a:lumMod val="95000"/>
                </a:prstClr>
              </a:solidFill>
            </a:endParaRPr>
          </a:p>
        </p:txBody>
      </p:sp>
      <p:pic>
        <p:nvPicPr>
          <p:cNvPr id="6" name="Picture 5"/>
          <p:cNvPicPr>
            <a:picLocks noChangeAspect="1"/>
          </p:cNvPicPr>
          <p:nvPr/>
        </p:nvPicPr>
        <p:blipFill>
          <a:blip r:embed="rId2"/>
          <a:stretch>
            <a:fillRect/>
          </a:stretch>
        </p:blipFill>
        <p:spPr>
          <a:xfrm>
            <a:off x="230719" y="1698575"/>
            <a:ext cx="5712881" cy="1542053"/>
          </a:xfrm>
          <a:prstGeom prst="rect">
            <a:avLst/>
          </a:prstGeom>
          <a:ln>
            <a:noFill/>
          </a:ln>
          <a:effectLst>
            <a:outerShdw blurRad="292100" dist="139700" dir="2700000" algn="tl" rotWithShape="0">
              <a:srgbClr val="333333">
                <a:alpha val="65000"/>
              </a:srgbClr>
            </a:outerShdw>
          </a:effectLst>
        </p:spPr>
      </p:pic>
      <p:grpSp>
        <p:nvGrpSpPr>
          <p:cNvPr id="11" name="Group 10"/>
          <p:cNvGrpSpPr/>
          <p:nvPr/>
        </p:nvGrpSpPr>
        <p:grpSpPr>
          <a:xfrm>
            <a:off x="6172200" y="1868654"/>
            <a:ext cx="2590800" cy="1556788"/>
            <a:chOff x="5029200" y="1872212"/>
            <a:chExt cx="3581400" cy="2369888"/>
          </a:xfrm>
        </p:grpSpPr>
        <p:sp>
          <p:nvSpPr>
            <p:cNvPr id="10" name="Rectangular Callout 9"/>
            <p:cNvSpPr/>
            <p:nvPr/>
          </p:nvSpPr>
          <p:spPr>
            <a:xfrm>
              <a:off x="5029200" y="1897085"/>
              <a:ext cx="3581400" cy="2293915"/>
            </a:xfrm>
            <a:prstGeom prst="wedgeRectCallout">
              <a:avLst>
                <a:gd name="adj1" fmla="val -77465"/>
                <a:gd name="adj2" fmla="val -45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029200" y="1872212"/>
              <a:ext cx="3581400" cy="2369888"/>
            </a:xfrm>
            <a:prstGeom prst="rect">
              <a:avLst/>
            </a:prstGeom>
            <a:ln>
              <a:noFill/>
            </a:ln>
            <a:effectLst>
              <a:outerShdw blurRad="292100" dist="139700" dir="2700000" algn="tl" rotWithShape="0">
                <a:srgbClr val="333333">
                  <a:alpha val="65000"/>
                </a:srgbClr>
              </a:outerShdw>
            </a:effectLst>
          </p:spPr>
        </p:pic>
      </p:grpSp>
      <p:sp>
        <p:nvSpPr>
          <p:cNvPr id="13" name="Content Placeholder 2"/>
          <p:cNvSpPr txBox="1">
            <a:spLocks/>
          </p:cNvSpPr>
          <p:nvPr/>
        </p:nvSpPr>
        <p:spPr>
          <a:xfrm>
            <a:off x="4574628" y="4572000"/>
            <a:ext cx="3124200" cy="2999006"/>
          </a:xfrm>
          <a:prstGeom prst="rect">
            <a:avLst/>
          </a:prstGeom>
          <a:ln>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000" b="1" dirty="0" smtClean="0">
                <a:latin typeface="Calibri" panose="020F0502020204030204" pitchFamily="34" charset="0"/>
              </a:rPr>
              <a:t>What </a:t>
            </a:r>
            <a:r>
              <a:rPr lang="en-US" sz="2000" b="1" dirty="0">
                <a:latin typeface="Calibri" panose="020F0502020204030204" pitchFamily="34" charset="0"/>
              </a:rPr>
              <a:t>can’t a proxy do?</a:t>
            </a:r>
          </a:p>
          <a:p>
            <a:r>
              <a:rPr lang="en-US" sz="2000" dirty="0">
                <a:latin typeface="Calibri" panose="020F0502020204030204" pitchFamily="34" charset="0"/>
              </a:rPr>
              <a:t>Sign performance plans</a:t>
            </a:r>
          </a:p>
          <a:p>
            <a:r>
              <a:rPr lang="en-US" sz="2000" dirty="0">
                <a:latin typeface="Calibri" panose="020F0502020204030204" pitchFamily="34" charset="0"/>
              </a:rPr>
              <a:t>Remove signatures</a:t>
            </a:r>
          </a:p>
          <a:p>
            <a:endParaRPr lang="en-US" sz="2000" dirty="0">
              <a:latin typeface="Calibri" panose="020F0502020204030204" pitchFamily="34" charset="0"/>
            </a:endParaRPr>
          </a:p>
          <a:p>
            <a:pPr marL="0" indent="0">
              <a:buFontTx/>
              <a:buNone/>
            </a:pPr>
            <a:endParaRPr lang="en-US" sz="2000" dirty="0" smtClean="0">
              <a:latin typeface="Calibri" panose="020F0502020204030204" pitchFamily="34" charset="0"/>
            </a:endParaRPr>
          </a:p>
        </p:txBody>
      </p:sp>
      <p:sp>
        <p:nvSpPr>
          <p:cNvPr id="14" name="Content Placeholder 2"/>
          <p:cNvSpPr txBox="1">
            <a:spLocks/>
          </p:cNvSpPr>
          <p:nvPr/>
        </p:nvSpPr>
        <p:spPr>
          <a:xfrm>
            <a:off x="1600200" y="4572000"/>
            <a:ext cx="4191000" cy="2999006"/>
          </a:xfrm>
          <a:prstGeom prst="rect">
            <a:avLst/>
          </a:prstGeom>
          <a:ln>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000" b="1" dirty="0">
                <a:latin typeface="Calibri" panose="020F0502020204030204" pitchFamily="34" charset="0"/>
              </a:rPr>
              <a:t>What can a proxy do?</a:t>
            </a:r>
          </a:p>
          <a:p>
            <a:r>
              <a:rPr lang="en-US" sz="2000" dirty="0">
                <a:latin typeface="Calibri" panose="020F0502020204030204" pitchFamily="34" charset="0"/>
              </a:rPr>
              <a:t>Edit Plans</a:t>
            </a:r>
          </a:p>
          <a:p>
            <a:r>
              <a:rPr lang="en-US" sz="2000" dirty="0">
                <a:latin typeface="Calibri" panose="020F0502020204030204" pitchFamily="34" charset="0"/>
              </a:rPr>
              <a:t>Write Notes</a:t>
            </a:r>
          </a:p>
          <a:p>
            <a:r>
              <a:rPr lang="en-US" sz="2000" dirty="0">
                <a:latin typeface="Calibri" panose="020F0502020204030204" pitchFamily="34" charset="0"/>
              </a:rPr>
              <a:t>Upload </a:t>
            </a:r>
            <a:r>
              <a:rPr lang="en-US" sz="2000" dirty="0" smtClean="0">
                <a:latin typeface="Calibri" panose="020F0502020204030204" pitchFamily="34" charset="0"/>
              </a:rPr>
              <a:t>documents</a:t>
            </a:r>
            <a:endParaRPr lang="en-US" sz="2000" dirty="0">
              <a:latin typeface="Calibri" panose="020F0502020204030204" pitchFamily="34" charset="0"/>
            </a:endParaRPr>
          </a:p>
          <a:p>
            <a:pPr marL="0" indent="0">
              <a:buFontTx/>
              <a:buNone/>
            </a:pPr>
            <a:endParaRPr lang="en-US" sz="2000" dirty="0" smtClean="0">
              <a:latin typeface="Calibri" panose="020F0502020204030204" pitchFamily="34" charset="0"/>
            </a:endParaRPr>
          </a:p>
        </p:txBody>
      </p:sp>
    </p:spTree>
    <p:extLst>
      <p:ext uri="{BB962C8B-B14F-4D97-AF65-F5344CB8AC3E}">
        <p14:creationId xmlns:p14="http://schemas.microsoft.com/office/powerpoint/2010/main" val="3910145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 A Proxy</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36</a:t>
            </a:fld>
            <a:endParaRPr lang="en-US" dirty="0">
              <a:solidFill>
                <a:prstClr val="white">
                  <a:lumMod val="95000"/>
                </a:prstClr>
              </a:solidFill>
            </a:endParaRPr>
          </a:p>
        </p:txBody>
      </p:sp>
      <p:sp>
        <p:nvSpPr>
          <p:cNvPr id="6" name="Content Placeholder 2"/>
          <p:cNvSpPr txBox="1">
            <a:spLocks/>
          </p:cNvSpPr>
          <p:nvPr/>
        </p:nvSpPr>
        <p:spPr>
          <a:xfrm>
            <a:off x="76200" y="1887537"/>
            <a:ext cx="3657600" cy="4856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dirty="0" smtClean="0">
                <a:latin typeface="Calibri" panose="020F0502020204030204" pitchFamily="34" charset="0"/>
              </a:rPr>
              <a:t>Steps</a:t>
            </a:r>
          </a:p>
          <a:p>
            <a:r>
              <a:rPr lang="en-US" sz="2000" dirty="0" smtClean="0"/>
              <a:t>Select </a:t>
            </a:r>
            <a:r>
              <a:rPr lang="en-US" sz="2000" b="1" dirty="0" smtClean="0"/>
              <a:t>Manage Proxies</a:t>
            </a:r>
          </a:p>
          <a:p>
            <a:pPr lvl="0"/>
            <a:r>
              <a:rPr lang="en-US" sz="2000" dirty="0" smtClean="0"/>
              <a:t>Select </a:t>
            </a:r>
            <a:r>
              <a:rPr lang="en-US" sz="2000" b="1" dirty="0" smtClean="0"/>
              <a:t>Add </a:t>
            </a:r>
            <a:r>
              <a:rPr lang="en-US" sz="2000" b="1" dirty="0"/>
              <a:t>as Proxy</a:t>
            </a:r>
            <a:r>
              <a:rPr lang="en-US" sz="2000" dirty="0"/>
              <a:t> </a:t>
            </a:r>
            <a:r>
              <a:rPr lang="en-US" sz="2000" dirty="0" smtClean="0"/>
              <a:t>next the appropriate user</a:t>
            </a:r>
            <a:endParaRPr lang="en-US" sz="2000" dirty="0"/>
          </a:p>
          <a:p>
            <a:r>
              <a:rPr lang="en-US" sz="2000" dirty="0" smtClean="0"/>
              <a:t>Select </a:t>
            </a:r>
            <a:r>
              <a:rPr lang="en-US" sz="2000" b="1" dirty="0"/>
              <a:t>Save </a:t>
            </a:r>
            <a:r>
              <a:rPr lang="en-US" sz="2000" b="1" dirty="0" smtClean="0"/>
              <a:t>Changes</a:t>
            </a:r>
          </a:p>
        </p:txBody>
      </p:sp>
      <p:grpSp>
        <p:nvGrpSpPr>
          <p:cNvPr id="14" name="Group 13"/>
          <p:cNvGrpSpPr/>
          <p:nvPr/>
        </p:nvGrpSpPr>
        <p:grpSpPr>
          <a:xfrm>
            <a:off x="4572000" y="1832679"/>
            <a:ext cx="2133600" cy="1411848"/>
            <a:chOff x="4572000" y="1832679"/>
            <a:chExt cx="2133600" cy="1411848"/>
          </a:xfrm>
        </p:grpSpPr>
        <p:pic>
          <p:nvPicPr>
            <p:cNvPr id="5" name="Picture 4"/>
            <p:cNvPicPr>
              <a:picLocks noChangeAspect="1"/>
            </p:cNvPicPr>
            <p:nvPr/>
          </p:nvPicPr>
          <p:blipFill>
            <a:blip r:embed="rId2"/>
            <a:stretch>
              <a:fillRect/>
            </a:stretch>
          </p:blipFill>
          <p:spPr>
            <a:xfrm>
              <a:off x="4572000" y="1832679"/>
              <a:ext cx="2133600" cy="1411848"/>
            </a:xfrm>
            <a:prstGeom prst="rect">
              <a:avLst/>
            </a:prstGeom>
            <a:ln>
              <a:noFill/>
            </a:ln>
            <a:effectLst>
              <a:outerShdw blurRad="292100" dist="139700" dir="2700000" algn="tl" rotWithShape="0">
                <a:srgbClr val="333333">
                  <a:alpha val="65000"/>
                </a:srgbClr>
              </a:outerShdw>
            </a:effectLst>
          </p:spPr>
        </p:pic>
        <p:sp>
          <p:nvSpPr>
            <p:cNvPr id="13" name="Oval 12"/>
            <p:cNvSpPr/>
            <p:nvPr/>
          </p:nvSpPr>
          <p:spPr>
            <a:xfrm>
              <a:off x="5151523" y="2362201"/>
              <a:ext cx="1477878"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491497" y="3024378"/>
            <a:ext cx="5423903" cy="2286000"/>
            <a:chOff x="3239249" y="3486150"/>
            <a:chExt cx="5423903" cy="2286000"/>
          </a:xfrm>
        </p:grpSpPr>
        <p:pic>
          <p:nvPicPr>
            <p:cNvPr id="10" name="Picture 9"/>
            <p:cNvPicPr>
              <a:picLocks noChangeAspect="1"/>
            </p:cNvPicPr>
            <p:nvPr/>
          </p:nvPicPr>
          <p:blipFill>
            <a:blip r:embed="rId3"/>
            <a:stretch>
              <a:fillRect/>
            </a:stretch>
          </p:blipFill>
          <p:spPr>
            <a:xfrm>
              <a:off x="3239249" y="3486150"/>
              <a:ext cx="5356149" cy="2286000"/>
            </a:xfrm>
            <a:prstGeom prst="rect">
              <a:avLst/>
            </a:prstGeom>
            <a:ln>
              <a:noFill/>
            </a:ln>
            <a:effectLst>
              <a:outerShdw blurRad="292100" dist="139700" dir="2700000" algn="tl" rotWithShape="0">
                <a:srgbClr val="333333">
                  <a:alpha val="65000"/>
                </a:srgbClr>
              </a:outerShdw>
            </a:effectLst>
          </p:spPr>
        </p:pic>
        <p:sp>
          <p:nvSpPr>
            <p:cNvPr id="15" name="Oval 14"/>
            <p:cNvSpPr/>
            <p:nvPr/>
          </p:nvSpPr>
          <p:spPr>
            <a:xfrm>
              <a:off x="7185274" y="4087018"/>
              <a:ext cx="1477878" cy="1170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518159" y="4011100"/>
            <a:ext cx="5181600" cy="2114107"/>
            <a:chOff x="1905000" y="4201318"/>
            <a:chExt cx="5181600" cy="2114107"/>
          </a:xfrm>
        </p:grpSpPr>
        <p:pic>
          <p:nvPicPr>
            <p:cNvPr id="12" name="Picture 11"/>
            <p:cNvPicPr>
              <a:picLocks noChangeAspect="1"/>
            </p:cNvPicPr>
            <p:nvPr/>
          </p:nvPicPr>
          <p:blipFill>
            <a:blip r:embed="rId4"/>
            <a:stretch>
              <a:fillRect/>
            </a:stretch>
          </p:blipFill>
          <p:spPr>
            <a:xfrm>
              <a:off x="1905000" y="4315618"/>
              <a:ext cx="5181600" cy="1999807"/>
            </a:xfrm>
            <a:prstGeom prst="rect">
              <a:avLst/>
            </a:prstGeom>
            <a:ln>
              <a:noFill/>
            </a:ln>
            <a:effectLst>
              <a:outerShdw blurRad="292100" dist="139700" dir="2700000" algn="tl" rotWithShape="0">
                <a:srgbClr val="333333">
                  <a:alpha val="65000"/>
                </a:srgbClr>
              </a:outerShdw>
            </a:effectLst>
          </p:spPr>
        </p:pic>
        <p:sp>
          <p:nvSpPr>
            <p:cNvPr id="17" name="Oval 16"/>
            <p:cNvSpPr/>
            <p:nvPr/>
          </p:nvSpPr>
          <p:spPr>
            <a:xfrm>
              <a:off x="3733800" y="4201318"/>
              <a:ext cx="1477878" cy="6247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8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Act as a Proxy</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37</a:t>
            </a:fld>
            <a:endParaRPr lang="en-US" dirty="0">
              <a:solidFill>
                <a:prstClr val="white">
                  <a:lumMod val="95000"/>
                </a:prstClr>
              </a:solidFill>
            </a:endParaRPr>
          </a:p>
        </p:txBody>
      </p:sp>
      <p:sp>
        <p:nvSpPr>
          <p:cNvPr id="6" name="Content Placeholder 2"/>
          <p:cNvSpPr txBox="1">
            <a:spLocks/>
          </p:cNvSpPr>
          <p:nvPr/>
        </p:nvSpPr>
        <p:spPr>
          <a:xfrm>
            <a:off x="76200" y="1887537"/>
            <a:ext cx="3657600" cy="4856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dirty="0" smtClean="0">
                <a:latin typeface="Calibri" panose="020F0502020204030204" pitchFamily="34" charset="0"/>
              </a:rPr>
              <a:t>Steps</a:t>
            </a:r>
          </a:p>
          <a:p>
            <a:r>
              <a:rPr lang="en-US" sz="2000" dirty="0" smtClean="0"/>
              <a:t>Select </a:t>
            </a:r>
            <a:r>
              <a:rPr lang="en-US" sz="2000" b="1" dirty="0" smtClean="0"/>
              <a:t>Act as a Proxy</a:t>
            </a:r>
          </a:p>
          <a:p>
            <a:pPr lvl="0"/>
            <a:r>
              <a:rPr lang="en-US" sz="2000" dirty="0" smtClean="0"/>
              <a:t>Select the</a:t>
            </a:r>
            <a:r>
              <a:rPr lang="en-US" sz="2000" b="1" dirty="0" smtClean="0"/>
              <a:t> </a:t>
            </a:r>
            <a:r>
              <a:rPr lang="en-US" sz="2000" dirty="0" smtClean="0"/>
              <a:t>user</a:t>
            </a:r>
            <a:r>
              <a:rPr lang="en-US" sz="2000" b="1" dirty="0" smtClean="0"/>
              <a:t> </a:t>
            </a:r>
            <a:r>
              <a:rPr lang="en-US" sz="2000" dirty="0" smtClean="0"/>
              <a:t>you’d like to proxy for</a:t>
            </a:r>
            <a:endParaRPr lang="en-US" sz="2000" dirty="0"/>
          </a:p>
          <a:p>
            <a:r>
              <a:rPr lang="en-US" sz="2000" dirty="0" smtClean="0"/>
              <a:t>Select </a:t>
            </a:r>
            <a:r>
              <a:rPr lang="en-US" sz="2000" b="1" dirty="0" smtClean="0"/>
              <a:t>OK </a:t>
            </a:r>
            <a:r>
              <a:rPr lang="en-US" sz="2000" dirty="0" smtClean="0"/>
              <a:t>to save changes</a:t>
            </a:r>
          </a:p>
        </p:txBody>
      </p:sp>
      <p:sp>
        <p:nvSpPr>
          <p:cNvPr id="7" name="Content Placeholder 2"/>
          <p:cNvSpPr txBox="1">
            <a:spLocks/>
          </p:cNvSpPr>
          <p:nvPr/>
        </p:nvSpPr>
        <p:spPr>
          <a:xfrm>
            <a:off x="-28903" y="5867400"/>
            <a:ext cx="9172903" cy="762000"/>
          </a:xfrm>
          <a:prstGeom prst="rect">
            <a:avLst/>
          </a:prstGeom>
          <a:solidFill>
            <a:schemeClr val="accent1">
              <a:lumMod val="40000"/>
              <a:lumOff val="60000"/>
            </a:schemeClr>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dirty="0" smtClean="0"/>
              <a:t>Note: An Agency Administrator cannot add a proxy to work on behalf of another user in the system. </a:t>
            </a:r>
            <a:r>
              <a:rPr lang="en-US" sz="1800" dirty="0"/>
              <a:t>Only the end user can add a proxy to work on their behalf. </a:t>
            </a:r>
            <a:endParaRPr lang="en-US" sz="1800" dirty="0" smtClean="0"/>
          </a:p>
          <a:p>
            <a:endParaRPr lang="en-US" sz="1800" b="1" dirty="0" smtClean="0"/>
          </a:p>
        </p:txBody>
      </p:sp>
      <p:grpSp>
        <p:nvGrpSpPr>
          <p:cNvPr id="8" name="Group 7"/>
          <p:cNvGrpSpPr/>
          <p:nvPr/>
        </p:nvGrpSpPr>
        <p:grpSpPr>
          <a:xfrm>
            <a:off x="3848100" y="1887537"/>
            <a:ext cx="2133600" cy="1411848"/>
            <a:chOff x="4572000" y="1832679"/>
            <a:chExt cx="2133600" cy="1411848"/>
          </a:xfrm>
        </p:grpSpPr>
        <p:pic>
          <p:nvPicPr>
            <p:cNvPr id="9" name="Picture 8"/>
            <p:cNvPicPr>
              <a:picLocks noChangeAspect="1"/>
            </p:cNvPicPr>
            <p:nvPr/>
          </p:nvPicPr>
          <p:blipFill>
            <a:blip r:embed="rId2"/>
            <a:stretch>
              <a:fillRect/>
            </a:stretch>
          </p:blipFill>
          <p:spPr>
            <a:xfrm>
              <a:off x="4572000" y="1832679"/>
              <a:ext cx="2133600" cy="1411848"/>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5151523" y="2362201"/>
              <a:ext cx="1477878"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4038599" y="2775090"/>
            <a:ext cx="3741365" cy="1644510"/>
            <a:chOff x="4038599" y="2775090"/>
            <a:chExt cx="3741365" cy="1644510"/>
          </a:xfrm>
        </p:grpSpPr>
        <p:pic>
          <p:nvPicPr>
            <p:cNvPr id="11" name="Picture 10"/>
            <p:cNvPicPr>
              <a:picLocks noChangeAspect="1"/>
            </p:cNvPicPr>
            <p:nvPr/>
          </p:nvPicPr>
          <p:blipFill>
            <a:blip r:embed="rId3"/>
            <a:stretch>
              <a:fillRect/>
            </a:stretch>
          </p:blipFill>
          <p:spPr>
            <a:xfrm>
              <a:off x="4038599" y="2775090"/>
              <a:ext cx="3741365" cy="1644510"/>
            </a:xfrm>
            <a:prstGeom prst="rect">
              <a:avLst/>
            </a:prstGeom>
            <a:ln>
              <a:noFill/>
            </a:ln>
            <a:effectLst>
              <a:outerShdw blurRad="292100" dist="139700" dir="2700000" algn="tl" rotWithShape="0">
                <a:srgbClr val="333333">
                  <a:alpha val="65000"/>
                </a:srgbClr>
              </a:outerShdw>
            </a:effectLst>
          </p:spPr>
        </p:pic>
        <p:sp>
          <p:nvSpPr>
            <p:cNvPr id="12" name="Oval 11"/>
            <p:cNvSpPr/>
            <p:nvPr/>
          </p:nvSpPr>
          <p:spPr>
            <a:xfrm>
              <a:off x="5251958" y="3428816"/>
              <a:ext cx="2139441"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629013" y="3761137"/>
            <a:ext cx="3741365" cy="1644510"/>
            <a:chOff x="4051737" y="2775090"/>
            <a:chExt cx="3741365" cy="1644510"/>
          </a:xfrm>
        </p:grpSpPr>
        <p:pic>
          <p:nvPicPr>
            <p:cNvPr id="15" name="Picture 14"/>
            <p:cNvPicPr>
              <a:picLocks noChangeAspect="1"/>
            </p:cNvPicPr>
            <p:nvPr/>
          </p:nvPicPr>
          <p:blipFill>
            <a:blip r:embed="rId3"/>
            <a:stretch>
              <a:fillRect/>
            </a:stretch>
          </p:blipFill>
          <p:spPr>
            <a:xfrm>
              <a:off x="4051737" y="2775090"/>
              <a:ext cx="3741365" cy="1644510"/>
            </a:xfrm>
            <a:prstGeom prst="rect">
              <a:avLst/>
            </a:prstGeom>
            <a:ln>
              <a:noFill/>
            </a:ln>
            <a:effectLst>
              <a:outerShdw blurRad="292100" dist="139700" dir="2700000" algn="tl" rotWithShape="0">
                <a:srgbClr val="333333">
                  <a:alpha val="65000"/>
                </a:srgbClr>
              </a:outerShdw>
            </a:effectLst>
          </p:spPr>
        </p:pic>
        <p:sp>
          <p:nvSpPr>
            <p:cNvPr id="16" name="Oval 15"/>
            <p:cNvSpPr/>
            <p:nvPr/>
          </p:nvSpPr>
          <p:spPr>
            <a:xfrm>
              <a:off x="5143912" y="3785759"/>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70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38</a:t>
            </a:fld>
            <a:endParaRPr lang="en-US" dirty="0">
              <a:solidFill>
                <a:prstClr val="white">
                  <a:lumMod val="95000"/>
                </a:prstClr>
              </a:solidFill>
            </a:endParaRPr>
          </a:p>
        </p:txBody>
      </p:sp>
    </p:spTree>
    <p:extLst>
      <p:ext uri="{BB962C8B-B14F-4D97-AF65-F5344CB8AC3E}">
        <p14:creationId xmlns:p14="http://schemas.microsoft.com/office/powerpoint/2010/main" val="866124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39</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Add a Proxy User</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6 </a:t>
            </a:r>
            <a:r>
              <a:rPr lang="en-US" sz="2000" dirty="0" smtClean="0">
                <a:latin typeface="+mj-lt"/>
              </a:rPr>
              <a:t>of your workbook</a:t>
            </a:r>
            <a:endParaRPr lang="en-US" sz="2000" dirty="0">
              <a:latin typeface="+mj-lt"/>
            </a:endParaRPr>
          </a:p>
        </p:txBody>
      </p:sp>
    </p:spTree>
    <p:extLst>
      <p:ext uri="{BB962C8B-B14F-4D97-AF65-F5344CB8AC3E}">
        <p14:creationId xmlns:p14="http://schemas.microsoft.com/office/powerpoint/2010/main" val="286314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64464"/>
            <a:ext cx="9144000" cy="707136"/>
          </a:xfrm>
          <a:prstGeom prst="rect">
            <a:avLst/>
          </a:prstGeom>
          <a:noFill/>
        </p:spPr>
        <p:txBody>
          <a:bodyPr lIns="182880" rIns="182880">
            <a:noAutofit/>
          </a:bodyPr>
          <a:lstStyle>
            <a:lvl1pPr marL="0" indent="0" algn="l" defTabSz="914400" rtl="0" eaLnBrk="1" latinLnBrk="0" hangingPunct="1">
              <a:spcBef>
                <a:spcPct val="0"/>
              </a:spcBef>
              <a:buNone/>
              <a:defRPr sz="3200" b="1" i="0" kern="1200">
                <a:solidFill>
                  <a:srgbClr val="2559A2"/>
                </a:solidFill>
                <a:latin typeface="Georgia"/>
                <a:ea typeface="+mj-ea"/>
                <a:cs typeface="Georgia"/>
              </a:defRPr>
            </a:lvl1pPr>
          </a:lstStyle>
          <a:p>
            <a:r>
              <a:rPr lang="en-US" sz="4400" dirty="0" smtClean="0">
                <a:solidFill>
                  <a:prstClr val="black"/>
                </a:solidFill>
                <a:latin typeface="Calibri"/>
              </a:rPr>
              <a:t>Employee</a:t>
            </a:r>
          </a:p>
        </p:txBody>
      </p:sp>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4</a:t>
            </a:fld>
            <a:endParaRPr lang="en-US" dirty="0">
              <a:solidFill>
                <a:prstClr val="white">
                  <a:lumMod val="95000"/>
                </a:prstClr>
              </a:solidFill>
            </a:endParaRPr>
          </a:p>
        </p:txBody>
      </p:sp>
      <p:sp>
        <p:nvSpPr>
          <p:cNvPr id="3" name="TextBox 2"/>
          <p:cNvSpPr txBox="1"/>
          <p:nvPr/>
        </p:nvSpPr>
        <p:spPr>
          <a:xfrm>
            <a:off x="4876800" y="1905000"/>
            <a:ext cx="4154602" cy="3903633"/>
          </a:xfrm>
          <a:prstGeom prst="rect">
            <a:avLst/>
          </a:prstGeom>
          <a:noFill/>
        </p:spPr>
        <p:txBody>
          <a:bodyPr wrap="square" rtlCol="0">
            <a:spAutoFit/>
          </a:bodyPr>
          <a:lstStyle/>
          <a:p>
            <a:pPr marL="342900" indent="-274320">
              <a:spcAft>
                <a:spcPts val="800"/>
              </a:spcAft>
              <a:buClr>
                <a:schemeClr val="tx1">
                  <a:lumMod val="50000"/>
                  <a:lumOff val="50000"/>
                </a:schemeClr>
              </a:buClr>
              <a:buFont typeface="Arial" panose="020B0604020202020204" pitchFamily="34" charset="0"/>
              <a:buChar char="•"/>
            </a:pPr>
            <a:r>
              <a:rPr lang="en-US" sz="17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View plans and add accomplishments year round </a:t>
            </a:r>
            <a:endParaRPr lang="en-US" sz="17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342900" indent="-274320">
              <a:spcAft>
                <a:spcPts val="8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Streamlined, intuitive process</a:t>
            </a:r>
          </a:p>
          <a:p>
            <a:pPr marL="342900" indent="-274320">
              <a:spcAft>
                <a:spcPts val="8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Easy transition from paper performance plans to a standard online performance plan</a:t>
            </a:r>
          </a:p>
          <a:p>
            <a:pPr marL="342900" indent="-274320">
              <a:spcAft>
                <a:spcPts val="8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Transparent process builds trust and credibility of agency performance appraisals</a:t>
            </a:r>
          </a:p>
          <a:p>
            <a:pPr marL="342900" indent="-274320">
              <a:spcAft>
                <a:spcPts val="8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Ensures scalability, reliability, performance, and availability in light of increased demands for functionality, volume, and security</a:t>
            </a:r>
            <a:endParaRPr lang="en-US" sz="17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233720" y="5569803"/>
            <a:ext cx="4679478" cy="830997"/>
          </a:xfrm>
          <a:prstGeom prst="rect">
            <a:avLst/>
          </a:prstGeom>
          <a:solidFill>
            <a:schemeClr val="bg1"/>
          </a:solidFill>
          <a:ln w="28575">
            <a:solidFill>
              <a:srgbClr val="0164A5"/>
            </a:solidFill>
          </a:ln>
        </p:spPr>
        <p:txBody>
          <a:bodyPr wrap="square" rtlCol="0">
            <a:spAutoFit/>
          </a:bodyPr>
          <a:lstStyle/>
          <a:p>
            <a:pPr>
              <a:buClr>
                <a:prstClr val="white">
                  <a:lumMod val="65000"/>
                </a:prstClr>
              </a:buClr>
            </a:pPr>
            <a:r>
              <a:rPr 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Users are never more than one click from their performance plan. The dashboard makes relevant tasks top-of-mind.</a:t>
            </a:r>
          </a:p>
        </p:txBody>
      </p:sp>
      <p:grpSp>
        <p:nvGrpSpPr>
          <p:cNvPr id="2054" name="Group 2053"/>
          <p:cNvGrpSpPr/>
          <p:nvPr/>
        </p:nvGrpSpPr>
        <p:grpSpPr>
          <a:xfrm>
            <a:off x="5654550" y="622760"/>
            <a:ext cx="3233730" cy="1282240"/>
            <a:chOff x="5654550" y="622760"/>
            <a:chExt cx="3233730" cy="1282240"/>
          </a:xfrm>
        </p:grpSpPr>
        <p:grpSp>
          <p:nvGrpSpPr>
            <p:cNvPr id="28" name="Group 27"/>
            <p:cNvGrpSpPr/>
            <p:nvPr/>
          </p:nvGrpSpPr>
          <p:grpSpPr>
            <a:xfrm>
              <a:off x="5654550" y="622760"/>
              <a:ext cx="3233730" cy="920573"/>
              <a:chOff x="4767270" y="5835257"/>
              <a:chExt cx="3233730" cy="920573"/>
            </a:xfrm>
          </p:grpSpPr>
          <p:grpSp>
            <p:nvGrpSpPr>
              <p:cNvPr id="20" name="Group 19"/>
              <p:cNvGrpSpPr/>
              <p:nvPr/>
            </p:nvGrpSpPr>
            <p:grpSpPr>
              <a:xfrm>
                <a:off x="4767270" y="5835257"/>
                <a:ext cx="3233730" cy="920573"/>
                <a:chOff x="4767270" y="5835257"/>
                <a:chExt cx="3233730" cy="920573"/>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843" y="5861129"/>
                  <a:ext cx="941557" cy="602452"/>
                </a:xfrm>
                <a:prstGeom prst="rect">
                  <a:avLst/>
                </a:prstGeom>
              </p:spPr>
            </p:pic>
            <p:pic>
              <p:nvPicPr>
                <p:cNvPr id="1026" name="Picture 2" descr="Image result for applican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7270" y="5835257"/>
                  <a:ext cx="920573" cy="9205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t="13030"/>
                <a:stretch/>
              </p:blipFill>
              <p:spPr>
                <a:xfrm>
                  <a:off x="6553200" y="5835257"/>
                  <a:ext cx="685800" cy="59644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4181" y="5853981"/>
                  <a:ext cx="546819" cy="546819"/>
                </a:xfrm>
                <a:prstGeom prst="rect">
                  <a:avLst/>
                </a:prstGeom>
              </p:spPr>
            </p:pic>
          </p:grpSp>
          <p:cxnSp>
            <p:nvCxnSpPr>
              <p:cNvPr id="24" name="Straight Arrow Connector 23"/>
              <p:cNvCxnSpPr/>
              <p:nvPr/>
            </p:nvCxnSpPr>
            <p:spPr>
              <a:xfrm>
                <a:off x="5706673" y="6088797"/>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359305" y="6079319"/>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62800" y="6079319"/>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2053" name="Picture 20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2933" y="1543333"/>
              <a:ext cx="361667" cy="361667"/>
            </a:xfrm>
            <a:prstGeom prst="rect">
              <a:avLst/>
            </a:prstGeom>
          </p:spPr>
        </p:pic>
      </p:grpSp>
      <p:sp>
        <p:nvSpPr>
          <p:cNvPr id="41" name="TextBox 40"/>
          <p:cNvSpPr txBox="1"/>
          <p:nvPr/>
        </p:nvSpPr>
        <p:spPr>
          <a:xfrm>
            <a:off x="228600" y="5191064"/>
            <a:ext cx="4684598" cy="307777"/>
          </a:xfrm>
          <a:prstGeom prst="rect">
            <a:avLst/>
          </a:prstGeom>
          <a:noFill/>
        </p:spPr>
        <p:txBody>
          <a:bodyPr wrap="square" rtlCol="0">
            <a:spAutoFit/>
          </a:bodyPr>
          <a:lstStyle/>
          <a:p>
            <a:pPr algn="ctr"/>
            <a:r>
              <a:rPr lang="en-US" sz="1400" dirty="0" smtClean="0">
                <a:latin typeface="Segoe UI" panose="020B0502040204020203" pitchFamily="34" charset="0"/>
                <a:ea typeface="Segoe UI" panose="020B0502040204020203" pitchFamily="34" charset="0"/>
                <a:cs typeface="Segoe UI" panose="020B0502040204020203" pitchFamily="34" charset="0"/>
              </a:rPr>
              <a:t>USA Performance Employee Interface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543333"/>
            <a:ext cx="4684598" cy="3585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18520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Check on Learning!</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40</a:t>
            </a:fld>
            <a:endParaRPr lang="en-US" dirty="0">
              <a:solidFill>
                <a:prstClr val="white">
                  <a:lumMod val="95000"/>
                </a:prstClr>
              </a:solidFill>
            </a:endParaRPr>
          </a:p>
        </p:txBody>
      </p:sp>
      <p:sp>
        <p:nvSpPr>
          <p:cNvPr id="7" name="Rectangle 6"/>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a:latin typeface="+mj-lt"/>
              </a:rPr>
              <a:t>7</a:t>
            </a:r>
            <a:r>
              <a:rPr lang="en-US" sz="2000" dirty="0" smtClean="0">
                <a:latin typeface="+mj-lt"/>
              </a:rPr>
              <a:t> </a:t>
            </a:r>
            <a:r>
              <a:rPr lang="en-US" sz="2000" dirty="0" smtClean="0">
                <a:latin typeface="+mj-lt"/>
              </a:rPr>
              <a:t>of your workbook</a:t>
            </a:r>
            <a:endParaRPr lang="en-US" sz="2000" dirty="0">
              <a:latin typeface="+mj-lt"/>
            </a:endParaRPr>
          </a:p>
        </p:txBody>
      </p:sp>
      <p:pic>
        <p:nvPicPr>
          <p:cNvPr id="2054" name="Picture 6" descr="Image result for check on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2974343"/>
            <a:ext cx="4267200" cy="22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418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 More Information, Contact:</a:t>
            </a:r>
            <a:endParaRPr lang="en-US" dirty="0"/>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41</a:t>
            </a:fld>
            <a:endParaRPr lang="en-US" dirty="0">
              <a:solidFill>
                <a:prstClr val="white">
                  <a:lumMod val="95000"/>
                </a:prstClr>
              </a:solidFill>
            </a:endParaRPr>
          </a:p>
        </p:txBody>
      </p:sp>
      <p:sp>
        <p:nvSpPr>
          <p:cNvPr id="5" name="Rectangle 4"/>
          <p:cNvSpPr/>
          <p:nvPr/>
        </p:nvSpPr>
        <p:spPr>
          <a:xfrm>
            <a:off x="2286000" y="2438400"/>
            <a:ext cx="4572000" cy="1200329"/>
          </a:xfrm>
          <a:prstGeom prst="rect">
            <a:avLst/>
          </a:prstGeom>
        </p:spPr>
        <p:txBody>
          <a:bodyPr>
            <a:spAutoFit/>
          </a:bodyPr>
          <a:lstStyle/>
          <a:p>
            <a:r>
              <a:rPr lang="en-US" altLang="en-US" b="1" dirty="0" smtClean="0">
                <a:solidFill>
                  <a:srgbClr val="595959"/>
                </a:solidFill>
                <a:latin typeface="Georgia" pitchFamily="18" charset="0"/>
                <a:cs typeface="Arial" charset="0"/>
              </a:rPr>
              <a:t>[insert account manager name]</a:t>
            </a:r>
            <a:endParaRPr lang="en-US" altLang="en-US" b="1" dirty="0">
              <a:solidFill>
                <a:srgbClr val="595959"/>
              </a:solidFill>
              <a:latin typeface="Georgia" pitchFamily="18" charset="0"/>
              <a:cs typeface="Arial" charset="0"/>
            </a:endParaRPr>
          </a:p>
          <a:p>
            <a:pPr>
              <a:spcBef>
                <a:spcPct val="0"/>
              </a:spcBef>
            </a:pPr>
            <a:r>
              <a:rPr lang="en-US" altLang="en-US" dirty="0" smtClean="0">
                <a:solidFill>
                  <a:srgbClr val="000000"/>
                </a:solidFill>
                <a:latin typeface="Calibri" pitchFamily="34" charset="0"/>
                <a:cs typeface="Arial" charset="0"/>
              </a:rPr>
              <a:t>Account Manager, USA Performance </a:t>
            </a:r>
            <a:endParaRPr lang="en-US" altLang="en-US" dirty="0">
              <a:solidFill>
                <a:srgbClr val="000000"/>
              </a:solidFill>
              <a:latin typeface="Calibri" pitchFamily="34" charset="0"/>
              <a:cs typeface="Arial" charset="0"/>
            </a:endParaRPr>
          </a:p>
          <a:p>
            <a:pPr>
              <a:spcBef>
                <a:spcPct val="0"/>
              </a:spcBef>
            </a:pPr>
            <a:r>
              <a:rPr lang="en-US" altLang="en-US" dirty="0" smtClean="0">
                <a:solidFill>
                  <a:srgbClr val="000000"/>
                </a:solidFill>
                <a:latin typeface="Calibri" pitchFamily="34" charset="0"/>
                <a:cs typeface="Arial" charset="0"/>
              </a:rPr>
              <a:t>[insert email]</a:t>
            </a:r>
            <a:endParaRPr lang="en-US" altLang="en-US" dirty="0">
              <a:solidFill>
                <a:srgbClr val="000000"/>
              </a:solidFill>
              <a:latin typeface="Calibri" pitchFamily="34" charset="0"/>
              <a:cs typeface="Arial" charset="0"/>
            </a:endParaRPr>
          </a:p>
          <a:p>
            <a:pPr>
              <a:spcBef>
                <a:spcPct val="0"/>
              </a:spcBef>
            </a:pPr>
            <a:r>
              <a:rPr lang="en-US" altLang="en-US" dirty="0" smtClean="0">
                <a:solidFill>
                  <a:srgbClr val="000000"/>
                </a:solidFill>
                <a:latin typeface="Calibri" pitchFamily="34" charset="0"/>
                <a:cs typeface="Arial" charset="0"/>
              </a:rPr>
              <a:t>[insert phone number]</a:t>
            </a:r>
            <a:endParaRPr lang="en-US" altLang="en-US" dirty="0">
              <a:solidFill>
                <a:srgbClr val="000000"/>
              </a:solidFill>
              <a:latin typeface="Calibri" pitchFamily="34" charset="0"/>
              <a:cs typeface="Arial" charset="0"/>
            </a:endParaRPr>
          </a:p>
        </p:txBody>
      </p:sp>
    </p:spTree>
    <p:extLst>
      <p:ext uri="{BB962C8B-B14F-4D97-AF65-F5344CB8AC3E}">
        <p14:creationId xmlns:p14="http://schemas.microsoft.com/office/powerpoint/2010/main" val="3520822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64464"/>
            <a:ext cx="9144000" cy="707136"/>
          </a:xfrm>
          <a:prstGeom prst="rect">
            <a:avLst/>
          </a:prstGeom>
          <a:noFill/>
        </p:spPr>
        <p:txBody>
          <a:bodyPr lIns="182880" rIns="182880">
            <a:noAutofit/>
          </a:bodyPr>
          <a:lstStyle>
            <a:lvl1pPr marL="0" indent="0" algn="l" defTabSz="914400" rtl="0" eaLnBrk="1" latinLnBrk="0" hangingPunct="1">
              <a:spcBef>
                <a:spcPct val="0"/>
              </a:spcBef>
              <a:buNone/>
              <a:defRPr sz="3200" b="1" i="0" kern="1200">
                <a:solidFill>
                  <a:srgbClr val="2559A2"/>
                </a:solidFill>
                <a:latin typeface="Georgia"/>
                <a:ea typeface="+mj-ea"/>
                <a:cs typeface="Georgia"/>
              </a:defRPr>
            </a:lvl1pPr>
          </a:lstStyle>
          <a:p>
            <a:r>
              <a:rPr lang="en-US" sz="4400" dirty="0" smtClean="0">
                <a:solidFill>
                  <a:prstClr val="black"/>
                </a:solidFill>
                <a:latin typeface="Calibri"/>
              </a:rPr>
              <a:t>Rating Officials</a:t>
            </a:r>
          </a:p>
        </p:txBody>
      </p:sp>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5</a:t>
            </a:fld>
            <a:endParaRPr lang="en-US" dirty="0">
              <a:solidFill>
                <a:prstClr val="white">
                  <a:lumMod val="95000"/>
                </a:prstClr>
              </a:solidFill>
            </a:endParaRPr>
          </a:p>
        </p:txBody>
      </p:sp>
      <p:sp>
        <p:nvSpPr>
          <p:cNvPr id="3" name="TextBox 2"/>
          <p:cNvSpPr txBox="1"/>
          <p:nvPr/>
        </p:nvSpPr>
        <p:spPr>
          <a:xfrm>
            <a:off x="5500347" y="1905000"/>
            <a:ext cx="3567453" cy="3200876"/>
          </a:xfrm>
          <a:prstGeom prst="rect">
            <a:avLst/>
          </a:prstGeom>
          <a:noFill/>
        </p:spPr>
        <p:txBody>
          <a:bodyPr wrap="square" rtlCol="0">
            <a:spAutoFit/>
          </a:bodyPr>
          <a:lstStyle/>
          <a:p>
            <a:pPr marL="274320" indent="-274320">
              <a:spcAft>
                <a:spcPts val="600"/>
              </a:spcAft>
              <a:buClr>
                <a:prstClr val="white">
                  <a:lumMod val="65000"/>
                </a:prstClr>
              </a:buClr>
              <a:buFont typeface="Arial" panose="020B0604020202020204" pitchFamily="34" charset="0"/>
              <a:buChar char="•"/>
            </a:pPr>
            <a:r>
              <a:rPr lang="en-US" sz="17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Create and review plans, add accomplishments and provide feedback in one place</a:t>
            </a:r>
          </a:p>
          <a:p>
            <a:pPr marL="274320" indent="-274320">
              <a:spcAft>
                <a:spcPts val="600"/>
              </a:spcAft>
              <a:buClr>
                <a:prstClr val="white">
                  <a:lumMod val="65000"/>
                </a:prst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Maintain feedback and performance information in one place</a:t>
            </a:r>
          </a:p>
          <a:p>
            <a:pPr marL="274320" indent="-274320">
              <a:spcAft>
                <a:spcPts val="600"/>
              </a:spcAft>
              <a:buClr>
                <a:prstClr val="white">
                  <a:lumMod val="65000"/>
                </a:prst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Spend more time on feedback, less time on paperwork</a:t>
            </a:r>
          </a:p>
          <a:p>
            <a:pPr marL="274320" indent="-274320">
              <a:spcAft>
                <a:spcPts val="600"/>
              </a:spcAft>
              <a:buClr>
                <a:prstClr val="white">
                  <a:lumMod val="65000"/>
                </a:prst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Align and then evaluate individual performance against overall program performance</a:t>
            </a:r>
          </a:p>
        </p:txBody>
      </p:sp>
      <p:sp>
        <p:nvSpPr>
          <p:cNvPr id="21" name="TextBox 20"/>
          <p:cNvSpPr txBox="1"/>
          <p:nvPr/>
        </p:nvSpPr>
        <p:spPr>
          <a:xfrm>
            <a:off x="76200" y="5410200"/>
            <a:ext cx="5540571" cy="1077218"/>
          </a:xfrm>
          <a:prstGeom prst="rect">
            <a:avLst/>
          </a:prstGeom>
          <a:solidFill>
            <a:schemeClr val="bg1"/>
          </a:solidFill>
          <a:ln w="28575">
            <a:solidFill>
              <a:srgbClr val="0164A5"/>
            </a:solidFill>
          </a:ln>
        </p:spPr>
        <p:txBody>
          <a:bodyPr wrap="square" rtlCol="0">
            <a:spAutoFit/>
          </a:bodyPr>
          <a:lstStyle/>
          <a:p>
            <a:pPr>
              <a:spcAft>
                <a:spcPts val="600"/>
              </a:spcAft>
              <a:buClr>
                <a:prstClr val="white">
                  <a:lumMod val="65000"/>
                </a:prstClr>
              </a:buClr>
            </a:pPr>
            <a:r>
              <a:rPr lang="en-US" sz="16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Standard best practices are built in to help the Rating Official navigate the process while ensuring accountability to the employee and agency-specific requirements. </a:t>
            </a:r>
          </a:p>
        </p:txBody>
      </p:sp>
      <p:grpSp>
        <p:nvGrpSpPr>
          <p:cNvPr id="10" name="Group 9"/>
          <p:cNvGrpSpPr/>
          <p:nvPr/>
        </p:nvGrpSpPr>
        <p:grpSpPr>
          <a:xfrm>
            <a:off x="5410200" y="622760"/>
            <a:ext cx="3036652" cy="977440"/>
            <a:chOff x="4964348" y="5835257"/>
            <a:chExt cx="3036652" cy="977440"/>
          </a:xfrm>
        </p:grpSpPr>
        <p:grpSp>
          <p:nvGrpSpPr>
            <p:cNvPr id="11" name="Group 10"/>
            <p:cNvGrpSpPr/>
            <p:nvPr/>
          </p:nvGrpSpPr>
          <p:grpSpPr>
            <a:xfrm>
              <a:off x="4964348" y="5835257"/>
              <a:ext cx="3036652" cy="977440"/>
              <a:chOff x="4964348" y="5835257"/>
              <a:chExt cx="3036652" cy="97744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3948" y="5861129"/>
                <a:ext cx="941557" cy="602452"/>
              </a:xfrm>
              <a:prstGeom prst="rect">
                <a:avLst/>
              </a:prstGeom>
            </p:spPr>
          </p:pic>
          <p:pic>
            <p:nvPicPr>
              <p:cNvPr id="17" name="Picture 2" descr="Image result for applican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4348" y="5835258"/>
                <a:ext cx="565542" cy="56554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t="13030"/>
              <a:stretch/>
            </p:blipFill>
            <p:spPr>
              <a:xfrm>
                <a:off x="6278867" y="5835257"/>
                <a:ext cx="1123882" cy="977440"/>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4181" y="5853981"/>
                <a:ext cx="546819" cy="546819"/>
              </a:xfrm>
              <a:prstGeom prst="rect">
                <a:avLst/>
              </a:prstGeom>
            </p:spPr>
          </p:pic>
        </p:grpSp>
        <p:cxnSp>
          <p:nvCxnSpPr>
            <p:cNvPr id="13" name="Straight Arrow Connector 12"/>
            <p:cNvCxnSpPr/>
            <p:nvPr/>
          </p:nvCxnSpPr>
          <p:spPr>
            <a:xfrm>
              <a:off x="5573948" y="6088797"/>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259748" y="6079319"/>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62800" y="6079319"/>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2466" y="1512463"/>
            <a:ext cx="361667" cy="361667"/>
          </a:xfrm>
          <a:prstGeom prst="rect">
            <a:avLst/>
          </a:prstGeom>
        </p:spPr>
      </p:pic>
      <p:sp>
        <p:nvSpPr>
          <p:cNvPr id="23" name="TextBox 22"/>
          <p:cNvSpPr txBox="1"/>
          <p:nvPr/>
        </p:nvSpPr>
        <p:spPr>
          <a:xfrm>
            <a:off x="152400" y="4953000"/>
            <a:ext cx="5338848" cy="307777"/>
          </a:xfrm>
          <a:prstGeom prst="rect">
            <a:avLst/>
          </a:prstGeom>
          <a:noFill/>
        </p:spPr>
        <p:txBody>
          <a:bodyPr wrap="square" rtlCol="0">
            <a:spAutoFit/>
          </a:bodyPr>
          <a:lstStyle/>
          <a:p>
            <a:pPr algn="ctr"/>
            <a:r>
              <a:rPr lang="en-US" sz="1400" dirty="0" smtClean="0">
                <a:latin typeface="Segoe UI" panose="020B0502040204020203" pitchFamily="34" charset="0"/>
                <a:ea typeface="Segoe UI" panose="020B0502040204020203" pitchFamily="34" charset="0"/>
                <a:cs typeface="Segoe UI" panose="020B0502040204020203" pitchFamily="34" charset="0"/>
              </a:rPr>
              <a:t>USA Performance Rating official Interface:  “Signing Plan”</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1512463"/>
            <a:ext cx="5347947" cy="3355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13133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664464"/>
            <a:ext cx="9144000" cy="707136"/>
          </a:xfrm>
          <a:prstGeom prst="rect">
            <a:avLst/>
          </a:prstGeom>
          <a:noFill/>
        </p:spPr>
        <p:txBody>
          <a:bodyPr lIns="182880" rIns="182880">
            <a:noAutofit/>
          </a:bodyPr>
          <a:lstStyle>
            <a:lvl1pPr marL="0" indent="0" algn="l" defTabSz="914400" rtl="0" eaLnBrk="1" latinLnBrk="0" hangingPunct="1">
              <a:spcBef>
                <a:spcPct val="0"/>
              </a:spcBef>
              <a:buNone/>
              <a:defRPr sz="3200" b="1" i="0" kern="1200">
                <a:solidFill>
                  <a:srgbClr val="2559A2"/>
                </a:solidFill>
                <a:latin typeface="Georgia"/>
                <a:ea typeface="+mj-ea"/>
                <a:cs typeface="Georgia"/>
              </a:defRPr>
            </a:lvl1pPr>
          </a:lstStyle>
          <a:p>
            <a:r>
              <a:rPr lang="en-US" sz="4400" dirty="0" smtClean="0">
                <a:solidFill>
                  <a:prstClr val="black"/>
                </a:solidFill>
                <a:latin typeface="Calibri"/>
              </a:rPr>
              <a:t>HR Professionals</a:t>
            </a:r>
          </a:p>
        </p:txBody>
      </p:sp>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6</a:t>
            </a:fld>
            <a:endParaRPr lang="en-US" dirty="0">
              <a:solidFill>
                <a:prstClr val="white">
                  <a:lumMod val="95000"/>
                </a:prstClr>
              </a:solidFill>
            </a:endParaRPr>
          </a:p>
        </p:txBody>
      </p:sp>
      <p:sp>
        <p:nvSpPr>
          <p:cNvPr id="3" name="TextBox 2"/>
          <p:cNvSpPr txBox="1"/>
          <p:nvPr/>
        </p:nvSpPr>
        <p:spPr>
          <a:xfrm>
            <a:off x="4876801" y="1909494"/>
            <a:ext cx="3962400" cy="4524315"/>
          </a:xfrm>
          <a:prstGeom prst="rect">
            <a:avLst/>
          </a:prstGeom>
          <a:noFill/>
        </p:spPr>
        <p:txBody>
          <a:bodyPr wrap="square" rtlCol="0">
            <a:spAutoFit/>
          </a:bodyPr>
          <a:lstStyle/>
          <a:p>
            <a:pPr marL="342900" indent="-274320">
              <a:spcAft>
                <a:spcPts val="1200"/>
              </a:spcAft>
              <a:buClr>
                <a:schemeClr val="tx1">
                  <a:lumMod val="50000"/>
                  <a:lumOff val="50000"/>
                </a:schemeClr>
              </a:buClr>
              <a:buFont typeface="Arial" panose="020B0604020202020204" pitchFamily="34" charset="0"/>
              <a:buChar char="•"/>
            </a:pPr>
            <a:r>
              <a:rPr lang="en-US" sz="17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Enables HR professionals to be less transactional and more transformational </a:t>
            </a:r>
          </a:p>
          <a:p>
            <a:pPr marL="342900" indent="-274320">
              <a:spcAft>
                <a:spcPts val="12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Reduces time spent on transactional tasks through streamlined navigation</a:t>
            </a:r>
          </a:p>
          <a:p>
            <a:pPr marL="342900" indent="-274320">
              <a:spcAft>
                <a:spcPts val="12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Includes full workflow management and tracking</a:t>
            </a:r>
          </a:p>
          <a:p>
            <a:pPr marL="342900" indent="-274320">
              <a:spcAft>
                <a:spcPts val="12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Provides ability to check the status of all agency performance plans by division or employee at any time</a:t>
            </a:r>
          </a:p>
          <a:p>
            <a:pPr marL="342900" indent="-274320">
              <a:spcAft>
                <a:spcPts val="12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Ensures standardization of the process throughout the agency </a:t>
            </a:r>
          </a:p>
          <a:p>
            <a:pPr marL="342900" indent="-274320">
              <a:spcAft>
                <a:spcPts val="1200"/>
              </a:spcAft>
              <a:buClr>
                <a:schemeClr val="tx1">
                  <a:lumMod val="50000"/>
                  <a:lumOff val="50000"/>
                </a:schemeClr>
              </a:buClr>
              <a:buFont typeface="Arial" panose="020B0604020202020204" pitchFamily="34" charset="0"/>
              <a:buChar char="•"/>
            </a:pPr>
            <a:r>
              <a:rPr lang="en-US" sz="17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Complete customization by agency </a:t>
            </a:r>
          </a:p>
        </p:txBody>
      </p:sp>
      <p:grpSp>
        <p:nvGrpSpPr>
          <p:cNvPr id="11" name="Group 10"/>
          <p:cNvGrpSpPr/>
          <p:nvPr/>
        </p:nvGrpSpPr>
        <p:grpSpPr>
          <a:xfrm>
            <a:off x="5943600" y="622760"/>
            <a:ext cx="2982019" cy="1081157"/>
            <a:chOff x="5122301" y="5835257"/>
            <a:chExt cx="2982019" cy="1081157"/>
          </a:xfrm>
        </p:grpSpPr>
        <p:grpSp>
          <p:nvGrpSpPr>
            <p:cNvPr id="13" name="Group 12"/>
            <p:cNvGrpSpPr/>
            <p:nvPr/>
          </p:nvGrpSpPr>
          <p:grpSpPr>
            <a:xfrm>
              <a:off x="5122301" y="5835257"/>
              <a:ext cx="2982019" cy="1081157"/>
              <a:chOff x="5122301" y="5835257"/>
              <a:chExt cx="2982019" cy="1081157"/>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519" y="5861127"/>
                <a:ext cx="1649281" cy="1055287"/>
              </a:xfrm>
              <a:prstGeom prst="rect">
                <a:avLst/>
              </a:prstGeom>
            </p:spPr>
          </p:pic>
          <p:pic>
            <p:nvPicPr>
              <p:cNvPr id="18" name="Picture 2" descr="Image result for applicant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301" y="5835258"/>
                <a:ext cx="565542" cy="56554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t="13030"/>
              <a:stretch/>
            </p:blipFill>
            <p:spPr>
              <a:xfrm>
                <a:off x="6656520" y="5835257"/>
                <a:ext cx="685800" cy="596440"/>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7501" y="5853981"/>
                <a:ext cx="546819" cy="546819"/>
              </a:xfrm>
              <a:prstGeom prst="rect">
                <a:avLst/>
              </a:prstGeom>
            </p:spPr>
          </p:pic>
        </p:grpSp>
        <p:cxnSp>
          <p:nvCxnSpPr>
            <p:cNvPr id="14" name="Straight Arrow Connector 13"/>
            <p:cNvCxnSpPr/>
            <p:nvPr/>
          </p:nvCxnSpPr>
          <p:spPr>
            <a:xfrm>
              <a:off x="5706673" y="6088797"/>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59305" y="6079319"/>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59331" y="6079319"/>
              <a:ext cx="23538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8281" y="1506938"/>
            <a:ext cx="361667" cy="361667"/>
          </a:xfrm>
          <a:prstGeom prst="rect">
            <a:avLst/>
          </a:prstGeom>
        </p:spPr>
      </p:pic>
      <p:sp>
        <p:nvSpPr>
          <p:cNvPr id="23" name="TextBox 22"/>
          <p:cNvSpPr txBox="1"/>
          <p:nvPr/>
        </p:nvSpPr>
        <p:spPr>
          <a:xfrm>
            <a:off x="282292" y="5864423"/>
            <a:ext cx="4518308" cy="307777"/>
          </a:xfrm>
          <a:prstGeom prst="rect">
            <a:avLst/>
          </a:prstGeom>
          <a:noFill/>
        </p:spPr>
        <p:txBody>
          <a:bodyPr wrap="square" rtlCol="0">
            <a:spAutoFit/>
          </a:bodyPr>
          <a:lstStyle/>
          <a:p>
            <a:pPr algn="ctr"/>
            <a:r>
              <a:rPr lang="en-US" sz="1400" dirty="0" smtClean="0">
                <a:latin typeface="Segoe UI" panose="020B0502040204020203" pitchFamily="34" charset="0"/>
                <a:ea typeface="Segoe UI" panose="020B0502040204020203" pitchFamily="34" charset="0"/>
                <a:cs typeface="Segoe UI" panose="020B0502040204020203" pitchFamily="34" charset="0"/>
              </a:rPr>
              <a:t>USA Performance Customize Agency Plan Templates</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b="3324"/>
          <a:stretch/>
        </p:blipFill>
        <p:spPr bwMode="auto">
          <a:xfrm>
            <a:off x="196138" y="1471683"/>
            <a:ext cx="4746315" cy="439273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52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System Access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7</a:t>
            </a:fld>
            <a:endParaRPr lang="en-US" dirty="0">
              <a:solidFill>
                <a:prstClr val="white">
                  <a:lumMod val="95000"/>
                </a:prstClr>
              </a:solidFill>
            </a:endParaRPr>
          </a:p>
        </p:txBody>
      </p:sp>
    </p:spTree>
    <p:extLst>
      <p:ext uri="{BB962C8B-B14F-4D97-AF65-F5344CB8AC3E}">
        <p14:creationId xmlns:p14="http://schemas.microsoft.com/office/powerpoint/2010/main" val="4008078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System Access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8</a:t>
            </a:fld>
            <a:endParaRPr lang="en-US" dirty="0">
              <a:solidFill>
                <a:prstClr val="white">
                  <a:lumMod val="95000"/>
                </a:prstClr>
              </a:solidFill>
            </a:endParaRPr>
          </a:p>
        </p:txBody>
      </p:sp>
      <p:pic>
        <p:nvPicPr>
          <p:cNvPr id="5" name="Picture 4"/>
          <p:cNvPicPr>
            <a:picLocks noChangeAspect="1"/>
          </p:cNvPicPr>
          <p:nvPr/>
        </p:nvPicPr>
        <p:blipFill>
          <a:blip r:embed="rId3"/>
          <a:stretch>
            <a:fillRect/>
          </a:stretch>
        </p:blipFill>
        <p:spPr>
          <a:xfrm>
            <a:off x="1828800" y="1981200"/>
            <a:ext cx="5171103" cy="3963895"/>
          </a:xfrm>
          <a:prstGeom prst="rect">
            <a:avLst/>
          </a:prstGeom>
          <a:ln>
            <a:noFill/>
          </a:ln>
          <a:effectLst>
            <a:outerShdw blurRad="292100" dist="139700" dir="2700000" algn="tl" rotWithShape="0">
              <a:srgbClr val="333333">
                <a:alpha val="65000"/>
              </a:srgbClr>
            </a:outerShdw>
          </a:effectLst>
        </p:spPr>
      </p:pic>
      <p:sp>
        <p:nvSpPr>
          <p:cNvPr id="11" name="Rectangular Callout 10"/>
          <p:cNvSpPr/>
          <p:nvPr/>
        </p:nvSpPr>
        <p:spPr>
          <a:xfrm>
            <a:off x="77508" y="1981201"/>
            <a:ext cx="1562100" cy="1447800"/>
          </a:xfrm>
          <a:prstGeom prst="wedgeRectCallout">
            <a:avLst>
              <a:gd name="adj1" fmla="val 114519"/>
              <a:gd name="adj2" fmla="val 47156"/>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a:solidFill>
                  <a:schemeClr val="bg1"/>
                </a:solidFill>
                <a:latin typeface="Segoe UI" panose="020B0502040204020203" pitchFamily="34" charset="0"/>
                <a:ea typeface="Segoe UI" panose="020B0502040204020203" pitchFamily="34" charset="0"/>
                <a:cs typeface="Segoe UI" panose="020B0502040204020203" pitchFamily="34" charset="0"/>
              </a:rPr>
              <a:t>PIV </a:t>
            </a: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Enforced</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Requires </a:t>
            </a:r>
            <a:r>
              <a:rPr lang="en-US" sz="1300" dirty="0">
                <a:solidFill>
                  <a:schemeClr val="bg1"/>
                </a:solidFill>
                <a:latin typeface="Segoe UI" panose="020B0502040204020203" pitchFamily="34" charset="0"/>
                <a:ea typeface="Segoe UI" panose="020B0502040204020203" pitchFamily="34" charset="0"/>
                <a:cs typeface="Segoe UI" panose="020B0502040204020203" pitchFamily="34" charset="0"/>
              </a:rPr>
              <a:t>PIV </a:t>
            </a: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Registration</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PIV </a:t>
            </a:r>
            <a:r>
              <a:rPr lang="en-US" sz="1300" dirty="0">
                <a:solidFill>
                  <a:schemeClr val="bg1"/>
                </a:solidFill>
                <a:latin typeface="Segoe UI" panose="020B0502040204020203" pitchFamily="34" charset="0"/>
                <a:ea typeface="Segoe UI" panose="020B0502040204020203" pitchFamily="34" charset="0"/>
                <a:cs typeface="Segoe UI" panose="020B0502040204020203" pitchFamily="34" charset="0"/>
              </a:rPr>
              <a:t>Only</a:t>
            </a:r>
          </a:p>
        </p:txBody>
      </p:sp>
      <p:sp>
        <p:nvSpPr>
          <p:cNvPr id="12" name="Rectangular Callout 11"/>
          <p:cNvSpPr/>
          <p:nvPr/>
        </p:nvSpPr>
        <p:spPr>
          <a:xfrm>
            <a:off x="7220626" y="1981201"/>
            <a:ext cx="1770974" cy="1432034"/>
          </a:xfrm>
          <a:prstGeom prst="wedgeRectCallout">
            <a:avLst>
              <a:gd name="adj1" fmla="val -98097"/>
              <a:gd name="adj2" fmla="val 54458"/>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PIV Enabled</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Sign in with Username/Password</a:t>
            </a:r>
          </a:p>
        </p:txBody>
      </p:sp>
      <p:sp>
        <p:nvSpPr>
          <p:cNvPr id="13" name="Rectangle 12"/>
          <p:cNvSpPr/>
          <p:nvPr/>
        </p:nvSpPr>
        <p:spPr>
          <a:xfrm>
            <a:off x="2286000" y="4038600"/>
            <a:ext cx="4267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7220626" y="3963147"/>
            <a:ext cx="1770974" cy="1432034"/>
          </a:xfrm>
          <a:prstGeom prst="wedgeRectCallout">
            <a:avLst>
              <a:gd name="adj1" fmla="val -112934"/>
              <a:gd name="adj2" fmla="val -25542"/>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3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Authorized Browsers</a:t>
            </a:r>
          </a:p>
          <a:p>
            <a:pPr algn="ctr">
              <a:spcAft>
                <a:spcPts val="600"/>
              </a:spcAft>
              <a:buClr>
                <a:prstClr val="white">
                  <a:lumMod val="65000"/>
                </a:prstClr>
              </a:buClr>
            </a:pPr>
            <a:r>
              <a:rPr lang="en-US" sz="13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Chrome or IE 10 and higher</a:t>
            </a:r>
          </a:p>
        </p:txBody>
      </p:sp>
    </p:spTree>
    <p:extLst>
      <p:ext uri="{BB962C8B-B14F-4D97-AF65-F5344CB8AC3E}">
        <p14:creationId xmlns:p14="http://schemas.microsoft.com/office/powerpoint/2010/main" val="179820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a:t/>
            </a:r>
            <a:br>
              <a:rPr lang="en-US" dirty="0"/>
            </a:br>
            <a:r>
              <a:rPr lang="en-US" dirty="0" smtClean="0"/>
              <a:t>Common Access Problems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5/18/2018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9</a:t>
            </a:fld>
            <a:endParaRPr lang="en-US" dirty="0">
              <a:solidFill>
                <a:prstClr val="white">
                  <a:lumMod val="95000"/>
                </a:prstClr>
              </a:solidFill>
            </a:endParaRPr>
          </a:p>
        </p:txBody>
      </p:sp>
      <p:pic>
        <p:nvPicPr>
          <p:cNvPr id="9" name="Picture 8"/>
          <p:cNvPicPr/>
          <p:nvPr/>
        </p:nvPicPr>
        <p:blipFill>
          <a:blip r:embed="rId3"/>
          <a:stretch>
            <a:fillRect/>
          </a:stretch>
        </p:blipFill>
        <p:spPr>
          <a:xfrm>
            <a:off x="2938336" y="4878225"/>
            <a:ext cx="2819400" cy="1655769"/>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78221" y="3499485"/>
            <a:ext cx="2927350" cy="1831340"/>
          </a:xfrm>
          <a:prstGeom prst="rect">
            <a:avLst/>
          </a:prstGeom>
        </p:spPr>
      </p:pic>
      <p:pic>
        <p:nvPicPr>
          <p:cNvPr id="8" name="Picture 7" descr="http://ecx.images-amazon.com/images/I/31-cdhrzycL._SY300_.jpg"/>
          <p:cNvPicPr/>
          <p:nvPr/>
        </p:nvPicPr>
        <p:blipFill rotWithShape="1">
          <a:blip r:embed="rId5">
            <a:extLst>
              <a:ext uri="{28A0092B-C50C-407E-A947-70E740481C1C}">
                <a14:useLocalDpi xmlns:a14="http://schemas.microsoft.com/office/drawing/2010/main" val="0"/>
              </a:ext>
            </a:extLst>
          </a:blip>
          <a:srcRect t="14473" b="16414"/>
          <a:stretch/>
        </p:blipFill>
        <p:spPr bwMode="auto">
          <a:xfrm>
            <a:off x="3644251" y="3422378"/>
            <a:ext cx="1885315" cy="1303020"/>
          </a:xfrm>
          <a:prstGeom prst="rect">
            <a:avLst/>
          </a:prstGeom>
          <a:noFill/>
          <a:ln>
            <a:noFill/>
          </a:ln>
          <a:extLst>
            <a:ext uri="{53640926-AAD7-44D8-BBD7-CCE9431645EC}">
              <a14:shadowObscured xmlns:a14="http://schemas.microsoft.com/office/drawing/2010/main"/>
            </a:ext>
          </a:extLst>
        </p:spPr>
      </p:pic>
      <p:pic>
        <p:nvPicPr>
          <p:cNvPr id="6" name="Picture 5"/>
          <p:cNvPicPr>
            <a:picLocks noChangeAspect="1"/>
          </p:cNvPicPr>
          <p:nvPr/>
        </p:nvPicPr>
        <p:blipFill>
          <a:blip r:embed="rId6"/>
          <a:stretch>
            <a:fillRect/>
          </a:stretch>
        </p:blipFill>
        <p:spPr>
          <a:xfrm>
            <a:off x="5685816" y="1938707"/>
            <a:ext cx="2813195" cy="228611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7"/>
          <a:srcRect l="4437" t="5539" r="20048" b="3293"/>
          <a:stretch/>
        </p:blipFill>
        <p:spPr>
          <a:xfrm>
            <a:off x="470338" y="1905000"/>
            <a:ext cx="4648200" cy="1219200"/>
          </a:xfrm>
          <a:prstGeom prst="rect">
            <a:avLst/>
          </a:prstGeom>
          <a:ln>
            <a:noFill/>
          </a:ln>
          <a:effectLst>
            <a:outerShdw blurRad="292100" dist="139700" dir="2700000" algn="tl" rotWithShape="0">
              <a:srgbClr val="333333">
                <a:alpha val="65000"/>
              </a:srgbClr>
            </a:outerShdw>
          </a:effectLst>
        </p:spPr>
      </p:pic>
      <p:sp>
        <p:nvSpPr>
          <p:cNvPr id="11" name="Rectangular Callout 10"/>
          <p:cNvSpPr/>
          <p:nvPr/>
        </p:nvSpPr>
        <p:spPr>
          <a:xfrm>
            <a:off x="5996416" y="4568218"/>
            <a:ext cx="2842784" cy="1919186"/>
          </a:xfrm>
          <a:prstGeom prst="wedgeRectCallout">
            <a:avLst>
              <a:gd name="adj1" fmla="val -13824"/>
              <a:gd name="adj2" fmla="val -25542"/>
            </a:avLst>
          </a:prstGeom>
          <a:solidFill>
            <a:srgbClr val="0164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5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Smartcard</a:t>
            </a:r>
          </a:p>
          <a:p>
            <a:pPr algn="ctr">
              <a:spcAft>
                <a:spcPts val="600"/>
              </a:spcAft>
              <a:buClr>
                <a:prstClr val="white">
                  <a:lumMod val="65000"/>
                </a:prstClr>
              </a:buClr>
            </a:pPr>
            <a:r>
              <a:rPr lang="en-US" sz="15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Certificate Errors</a:t>
            </a:r>
          </a:p>
          <a:p>
            <a:pPr algn="ctr">
              <a:spcAft>
                <a:spcPts val="600"/>
              </a:spcAft>
              <a:buClr>
                <a:prstClr val="white">
                  <a:lumMod val="65000"/>
                </a:prstClr>
              </a:buClr>
            </a:pPr>
            <a:r>
              <a:rPr lang="en-US" sz="15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.08, .12, .13</a:t>
            </a:r>
          </a:p>
          <a:p>
            <a:pPr algn="ctr">
              <a:spcAft>
                <a:spcPts val="600"/>
              </a:spcAft>
              <a:buClr>
                <a:prstClr val="white">
                  <a:lumMod val="65000"/>
                </a:prstClr>
              </a:buClr>
            </a:pPr>
            <a:r>
              <a:rPr lang="en-US" sz="15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Manual Login</a:t>
            </a:r>
          </a:p>
          <a:p>
            <a:pPr algn="ctr">
              <a:spcAft>
                <a:spcPts val="600"/>
              </a:spcAft>
              <a:buClr>
                <a:prstClr val="white">
                  <a:lumMod val="65000"/>
                </a:prstClr>
              </a:buClr>
            </a:pPr>
            <a:r>
              <a:rPr lang="en-US" sz="15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Password</a:t>
            </a:r>
          </a:p>
        </p:txBody>
      </p:sp>
    </p:spTree>
    <p:extLst>
      <p:ext uri="{BB962C8B-B14F-4D97-AF65-F5344CB8AC3E}">
        <p14:creationId xmlns:p14="http://schemas.microsoft.com/office/powerpoint/2010/main" val="2398448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6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8.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9.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7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2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3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2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2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3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USA Staffing Briefing for Deputy CHCO_v2</Template>
  <TotalTime>18821</TotalTime>
  <Words>1234</Words>
  <Application>Microsoft Office PowerPoint</Application>
  <PresentationFormat>On-screen Show (4:3)</PresentationFormat>
  <Paragraphs>261</Paragraphs>
  <Slides>41</Slides>
  <Notes>11</Notes>
  <HiddenSlides>0</HiddenSlides>
  <MMClips>0</MMClips>
  <ScaleCrop>false</ScaleCrop>
  <HeadingPairs>
    <vt:vector size="6" baseType="variant">
      <vt:variant>
        <vt:lpstr>Fonts Used</vt:lpstr>
      </vt:variant>
      <vt:variant>
        <vt:i4>10</vt:i4>
      </vt:variant>
      <vt:variant>
        <vt:lpstr>Theme</vt:lpstr>
      </vt:variant>
      <vt:variant>
        <vt:i4>39</vt:i4>
      </vt:variant>
      <vt:variant>
        <vt:lpstr>Slide Titles</vt:lpstr>
      </vt:variant>
      <vt:variant>
        <vt:i4>41</vt:i4>
      </vt:variant>
    </vt:vector>
  </HeadingPairs>
  <TitlesOfParts>
    <vt:vector size="90" baseType="lpstr">
      <vt:lpstr>ＭＳ Ｐゴシック</vt:lpstr>
      <vt:lpstr>ＭＳ Ｐゴシック</vt:lpstr>
      <vt:lpstr>Arial</vt:lpstr>
      <vt:lpstr>Calibri</vt:lpstr>
      <vt:lpstr>Courier New</vt:lpstr>
      <vt:lpstr>Georgia</vt:lpstr>
      <vt:lpstr>Helvetica</vt:lpstr>
      <vt:lpstr>Segoe UI</vt:lpstr>
      <vt:lpstr>Times New Roman</vt:lpstr>
      <vt:lpstr>Wingdings</vt:lpstr>
      <vt:lpstr>USA Staffing Briefing for Deputy CHCO_v2</vt:lpstr>
      <vt:lpstr>3_Office Theme</vt:lpstr>
      <vt:lpstr>4_Office Theme</vt:lpstr>
      <vt:lpstr>5_Office Theme</vt:lpstr>
      <vt:lpstr>1_USA Staffing Briefing for Deputy CHCO_v2</vt:lpstr>
      <vt:lpstr>2_USA Staffing Briefing for Deputy CHCO_v2</vt:lpstr>
      <vt:lpstr>3_USA Staffing Briefing for Deputy CHCO_v2</vt:lpstr>
      <vt:lpstr>6_Office Theme</vt:lpstr>
      <vt:lpstr>4_USA Staffing Briefing for Deputy CHCO_v2</vt:lpstr>
      <vt:lpstr>7_Office Theme</vt:lpstr>
      <vt:lpstr>5_USA Staffing Briefing for Deputy CHCO_v2</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6_USA Staffing Briefing for Deputy CHCO_v2</vt:lpstr>
      <vt:lpstr>19_Office Theme</vt:lpstr>
      <vt:lpstr>20_Office Theme</vt:lpstr>
      <vt:lpstr>21_Office Theme</vt:lpstr>
      <vt:lpstr>2_Office Theme</vt:lpstr>
      <vt:lpstr>22_Office Theme</vt:lpstr>
      <vt:lpstr>23_Office Theme</vt:lpstr>
      <vt:lpstr>24_Office Theme</vt:lpstr>
      <vt:lpstr>25_Office Theme</vt:lpstr>
      <vt:lpstr>26_Office Theme</vt:lpstr>
      <vt:lpstr>7_USA Staffing Briefing for Deputy CHCO_v2</vt:lpstr>
      <vt:lpstr>27_Office Theme</vt:lpstr>
      <vt:lpstr>36_Office Theme</vt:lpstr>
      <vt:lpstr>28_Office Theme</vt:lpstr>
      <vt:lpstr>29_Office Theme</vt:lpstr>
      <vt:lpstr>30_Office Theme</vt:lpstr>
      <vt:lpstr>33_Office Theme</vt:lpstr>
      <vt:lpstr>PowerPoint Presentation</vt:lpstr>
      <vt:lpstr>PowerPoint Presentation</vt:lpstr>
      <vt:lpstr>What is USA Performance?</vt:lpstr>
      <vt:lpstr>PowerPoint Presentation</vt:lpstr>
      <vt:lpstr>PowerPoint Presentation</vt:lpstr>
      <vt:lpstr>PowerPoint Presentation</vt:lpstr>
      <vt:lpstr>System Access</vt:lpstr>
      <vt:lpstr>    System Access</vt:lpstr>
      <vt:lpstr>  Common Access Problems</vt:lpstr>
      <vt:lpstr>Time to Test the System!</vt:lpstr>
      <vt:lpstr>USA Performance Test Site </vt:lpstr>
      <vt:lpstr>Time to Test the System!</vt:lpstr>
      <vt:lpstr>System Orientation</vt:lpstr>
      <vt:lpstr>System Orientation </vt:lpstr>
      <vt:lpstr>System Orientation</vt:lpstr>
      <vt:lpstr>Demo the System</vt:lpstr>
      <vt:lpstr>Time to Test the System!</vt:lpstr>
      <vt:lpstr>Performance Management Tab</vt:lpstr>
      <vt:lpstr>Performance Management Tab</vt:lpstr>
      <vt:lpstr>Demo the System</vt:lpstr>
      <vt:lpstr>Time to Test the System!</vt:lpstr>
      <vt:lpstr>Admin Tab</vt:lpstr>
      <vt:lpstr>Admin Tab</vt:lpstr>
      <vt:lpstr>Demo the System</vt:lpstr>
      <vt:lpstr>Time to Test the System!</vt:lpstr>
      <vt:lpstr>Reports Tab</vt:lpstr>
      <vt:lpstr>Reports Tab</vt:lpstr>
      <vt:lpstr>Demo the System</vt:lpstr>
      <vt:lpstr>Time to Test the System!</vt:lpstr>
      <vt:lpstr>Resources Tab</vt:lpstr>
      <vt:lpstr>Resources Tab</vt:lpstr>
      <vt:lpstr>Demo the System</vt:lpstr>
      <vt:lpstr>Time to Test the System!</vt:lpstr>
      <vt:lpstr>Proxies</vt:lpstr>
      <vt:lpstr>Proxies</vt:lpstr>
      <vt:lpstr>Add A Proxy</vt:lpstr>
      <vt:lpstr>Act as a Proxy</vt:lpstr>
      <vt:lpstr>Demo the System</vt:lpstr>
      <vt:lpstr>Time to Test the System!</vt:lpstr>
      <vt:lpstr>Check on Learning!</vt:lpstr>
      <vt:lpstr>For More Information, Contact:</vt:lpstr>
    </vt:vector>
  </TitlesOfParts>
  <Company>Office of Personnel Management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Staffing Upgrade</dc:title>
  <dc:creator>Rebecca Ayers</dc:creator>
  <cp:lastModifiedBy>Armstrong, Paula M.</cp:lastModifiedBy>
  <cp:revision>1696</cp:revision>
  <dcterms:created xsi:type="dcterms:W3CDTF">2015-05-27T10:36:51Z</dcterms:created>
  <dcterms:modified xsi:type="dcterms:W3CDTF">2018-05-18T18:28:20Z</dcterms:modified>
</cp:coreProperties>
</file>