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6459200" cx="2194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84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84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4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24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1db784a1_0_0:notes"/>
          <p:cNvSpPr/>
          <p:nvPr>
            <p:ph idx="2" type="sldImg"/>
          </p:nvPr>
        </p:nvSpPr>
        <p:spPr>
          <a:xfrm>
            <a:off x="114324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c1db78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68cff10c_0_12:notes"/>
          <p:cNvSpPr/>
          <p:nvPr>
            <p:ph idx="2" type="sldImg"/>
          </p:nvPr>
        </p:nvSpPr>
        <p:spPr>
          <a:xfrm>
            <a:off x="114324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68cff1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e68cff10c_0_108:notes"/>
          <p:cNvSpPr/>
          <p:nvPr>
            <p:ph idx="2" type="sldImg"/>
          </p:nvPr>
        </p:nvSpPr>
        <p:spPr>
          <a:xfrm>
            <a:off x="114324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e68cff10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2382640"/>
            <a:ext cx="20449500" cy="6568200"/>
          </a:xfrm>
          <a:prstGeom prst="rect">
            <a:avLst/>
          </a:prstGeom>
        </p:spPr>
        <p:txBody>
          <a:bodyPr anchorCtr="0" anchor="b" bIns="291200" lIns="291200" spcFirstLastPara="1" rIns="291200" wrap="square" tIns="291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9069200"/>
            <a:ext cx="20449500" cy="25365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3539600"/>
            <a:ext cx="20449500" cy="6283200"/>
          </a:xfrm>
          <a:prstGeom prst="rect">
            <a:avLst/>
          </a:prstGeom>
        </p:spPr>
        <p:txBody>
          <a:bodyPr anchorCtr="0" anchor="b" bIns="291200" lIns="291200" spcFirstLastPara="1" rIns="291200" wrap="square" tIns="291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200"/>
              <a:buNone/>
              <a:defRPr sz="38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10087120"/>
            <a:ext cx="20449500" cy="41625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590550" lvl="0" marL="4572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14350" lvl="1" marL="914400" algn="ctr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2pPr>
            <a:lvl3pPr indent="-514350" lvl="2" marL="1371600" algn="ctr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3pPr>
            <a:lvl4pPr indent="-514350" lvl="3" marL="18288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4pPr>
            <a:lvl5pPr indent="-514350" lvl="4" marL="2286000" algn="ctr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5pPr>
            <a:lvl6pPr indent="-514350" lvl="5" marL="2743200" algn="ctr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6pPr>
            <a:lvl7pPr indent="-514350" lvl="6" marL="32004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7pPr>
            <a:lvl8pPr indent="-514350" lvl="7" marL="3657600" algn="ctr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8pPr>
            <a:lvl9pPr indent="-514350" lvl="8" marL="4114800" algn="ctr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6882720"/>
            <a:ext cx="20449500" cy="26937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1424080"/>
            <a:ext cx="20449500" cy="18330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3687920"/>
            <a:ext cx="20449500" cy="109326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1424080"/>
            <a:ext cx="20449500" cy="18330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3687920"/>
            <a:ext cx="9599700" cy="109326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3687920"/>
            <a:ext cx="9599700" cy="109326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1424080"/>
            <a:ext cx="20449500" cy="18330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1777920"/>
            <a:ext cx="6739200" cy="2418000"/>
          </a:xfrm>
          <a:prstGeom prst="rect">
            <a:avLst/>
          </a:prstGeom>
        </p:spPr>
        <p:txBody>
          <a:bodyPr anchorCtr="0" anchor="b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4446720"/>
            <a:ext cx="6739200" cy="101742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1440480"/>
            <a:ext cx="15282900" cy="130908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400"/>
            <a:ext cx="10972800" cy="16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91200" lIns="291200" spcFirstLastPara="1" rIns="291200" wrap="square" tIns="29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3946160"/>
            <a:ext cx="9708300" cy="4743600"/>
          </a:xfrm>
          <a:prstGeom prst="rect">
            <a:avLst/>
          </a:prstGeom>
        </p:spPr>
        <p:txBody>
          <a:bodyPr anchorCtr="0" anchor="b" bIns="291200" lIns="291200" spcFirstLastPara="1" rIns="291200" wrap="square" tIns="291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8969840"/>
            <a:ext cx="9708300" cy="39525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2317040"/>
            <a:ext cx="9208800" cy="118245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13537840"/>
            <a:ext cx="14397300" cy="19365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1424080"/>
            <a:ext cx="204495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1200" lIns="291200" spcFirstLastPara="1" rIns="291200" wrap="square" tIns="291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3687920"/>
            <a:ext cx="20449500" cy="109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1200" lIns="291200" spcFirstLastPara="1" rIns="291200" wrap="square" tIns="291200">
            <a:normAutofit/>
          </a:bodyPr>
          <a:lstStyle>
            <a:lvl1pPr indent="-590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indent="-514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○"/>
              <a:defRPr sz="4500">
                <a:solidFill>
                  <a:schemeClr val="dk2"/>
                </a:solidFill>
              </a:defRPr>
            </a:lvl2pPr>
            <a:lvl3pPr indent="-514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■"/>
              <a:defRPr sz="4500">
                <a:solidFill>
                  <a:schemeClr val="dk2"/>
                </a:solidFill>
              </a:defRPr>
            </a:lvl3pPr>
            <a:lvl4pPr indent="-514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4pPr>
            <a:lvl5pPr indent="-514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○"/>
              <a:defRPr sz="4500">
                <a:solidFill>
                  <a:schemeClr val="dk2"/>
                </a:solidFill>
              </a:defRPr>
            </a:lvl5pPr>
            <a:lvl6pPr indent="-514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■"/>
              <a:defRPr sz="4500">
                <a:solidFill>
                  <a:schemeClr val="dk2"/>
                </a:solidFill>
              </a:defRPr>
            </a:lvl6pPr>
            <a:lvl7pPr indent="-514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7pPr>
            <a:lvl8pPr indent="-514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○"/>
              <a:defRPr sz="4500">
                <a:solidFill>
                  <a:schemeClr val="dk2"/>
                </a:solidFill>
              </a:defRPr>
            </a:lvl8pPr>
            <a:lvl9pPr indent="-514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■"/>
              <a:defRPr sz="4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14922294"/>
            <a:ext cx="1316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1200" lIns="291200" spcFirstLastPara="1" rIns="291200" wrap="square" tIns="29120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" y="0"/>
            <a:ext cx="21945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Times New Roman"/>
                <a:ea typeface="Times New Roman"/>
                <a:cs typeface="Times New Roman"/>
                <a:sym typeface="Times New Roman"/>
              </a:rPr>
              <a:t>G33: </a:t>
            </a:r>
            <a:r>
              <a:rPr b="1" lang="en" sz="7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Person 2-D Pose Estimation from RGB images using Convolutional Neural Networks</a:t>
            </a:r>
            <a:endParaRPr b="1" sz="7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 Bommadevara (abommad) | Ishan Bhatt (ivbhatt) | Aishwarya Seth (aseth)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972900" y="2740050"/>
            <a:ext cx="0" cy="144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-103850" y="2720850"/>
            <a:ext cx="220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0972900" y="11150575"/>
            <a:ext cx="109728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Yao, et. al., ‘‘Coupled action recognition and pose estimation from multiple views,’’ Int. J. Comput. Vis., Oct 2012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B. Holte, et. al., ‘‘HPE and activity recognition from multi-view videos: Comparative explorations of recent developments,’’ IEEE J. Sel. Topics Signal Process., Sep 2012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Spagnolo &amp; Paolo, ‘‘Proceedings IEEE conference on advanced video &amp; signal based surveillance. AVSS 2003,’’ in Proc. IEEE Conf. Adv. Video Signal Based Surveill.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S.-E. Wei, et. al.. “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pose machines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 CVPR, 2016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Newell, ‘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Stacked Hourglass Networks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Human Pose Estimation”, arxiv, July 2016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Andriluka, et. al., “2D Human Pose Estimation: New Benchmark and State of the Art Analysis”, CVPR, 2014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Zhang, Hong, et al. "HPE with spatial contextual information." arxiv, 2019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2790100"/>
            <a:ext cx="10972800" cy="10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Human Pose-Estimation(HPE) has a wide range of applications: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Activity recognition,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tracking, Robust Person Detection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VR gaming,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Animation (Style Transfer based approaches)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Physical Therapy/Rehabilitation,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Posture improvement, Assisted Living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Problem Definition: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We are trying to build a HPE system that: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RGB images as input.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images to have a subject person without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occlusions.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the visible key points of the subject person.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Data[6]: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MPII Human Pose dataset (25K images) of over 40K people with annotated body joints 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(left/right) (ankle, knee, hip, shoulder, elbow, wrist)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thorax(upper-neck) + pelvis.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4K people with all 13 key-points visible.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input size = 256 x 256 x 3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(tentative)</a:t>
            </a:r>
            <a:endParaRPr i="1"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Used about 20 images (10 epochs) to train;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right-ankle, right-knee, right-shoulder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on single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hourglass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module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SotA PCK-h@0.5  = 92.5 [7]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972900" y="2720850"/>
            <a:ext cx="109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Model[4][5]: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 rot="5400000">
            <a:off x="14929178" y="7905001"/>
            <a:ext cx="4233548" cy="2714906"/>
            <a:chOff x="797050" y="2012550"/>
            <a:chExt cx="7124786" cy="3871800"/>
          </a:xfrm>
        </p:grpSpPr>
        <p:sp>
          <p:nvSpPr>
            <p:cNvPr id="61" name="Google Shape;61;p13"/>
            <p:cNvSpPr/>
            <p:nvPr/>
          </p:nvSpPr>
          <p:spPr>
            <a:xfrm>
              <a:off x="797050" y="2012550"/>
              <a:ext cx="189600" cy="3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319149" y="2980476"/>
              <a:ext cx="403500" cy="193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055116" y="3464462"/>
              <a:ext cx="918300" cy="96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184943" y="3464462"/>
              <a:ext cx="918300" cy="96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103197" y="3464462"/>
              <a:ext cx="918300" cy="96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219762" y="2980476"/>
              <a:ext cx="403500" cy="193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623156" y="2980476"/>
              <a:ext cx="403500" cy="193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301564" y="2012550"/>
              <a:ext cx="189600" cy="3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275936" y="2012550"/>
              <a:ext cx="645900" cy="3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3"/>
            <p:cNvCxnSpPr>
              <a:endCxn id="65" idx="2"/>
            </p:cNvCxnSpPr>
            <p:nvPr/>
          </p:nvCxnSpPr>
          <p:spPr>
            <a:xfrm rot="-5400000">
              <a:off x="4149697" y="4844912"/>
              <a:ext cx="82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3"/>
            <p:cNvCxnSpPr>
              <a:stCxn id="63" idx="2"/>
            </p:cNvCxnSpPr>
            <p:nvPr/>
          </p:nvCxnSpPr>
          <p:spPr>
            <a:xfrm flipH="1" rot="-5400000">
              <a:off x="3132716" y="3813812"/>
              <a:ext cx="825300" cy="2062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>
              <a:endCxn id="67" idx="2"/>
            </p:cNvCxnSpPr>
            <p:nvPr/>
          </p:nvCxnSpPr>
          <p:spPr>
            <a:xfrm rot="-5400000">
              <a:off x="5474356" y="5266926"/>
              <a:ext cx="70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13"/>
            <p:cNvCxnSpPr>
              <a:endCxn id="62" idx="2"/>
            </p:cNvCxnSpPr>
            <p:nvPr/>
          </p:nvCxnSpPr>
          <p:spPr>
            <a:xfrm rot="10800000">
              <a:off x="1520899" y="4916376"/>
              <a:ext cx="4301400" cy="726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>
              <a:stCxn id="68" idx="3"/>
              <a:endCxn id="69" idx="1"/>
            </p:cNvCxnSpPr>
            <p:nvPr/>
          </p:nvCxnSpPr>
          <p:spPr>
            <a:xfrm rot="10800000">
              <a:off x="6883564" y="3556050"/>
              <a:ext cx="0" cy="78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5" name="Google Shape;75;p13"/>
          <p:cNvSpPr txBox="1"/>
          <p:nvPr/>
        </p:nvSpPr>
        <p:spPr>
          <a:xfrm>
            <a:off x="11238450" y="6951350"/>
            <a:ext cx="4184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(WIDTH/1) x (HEIGHT/1) x  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(WIDTH/2) x (HEIGHT/2) x (S*1)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(WIDTH/4) x (HEIGHT/4) x (S*2)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(WIDTH/4) x (HEIGHT/4) x (S*4)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(WIDTH/2) x (HEIGHT/2) x (S*2)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(WIDTH/1) x (HEIGHT/1) x F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(WIDTH/1) x (HEIGHT/1) x C</a:t>
            </a:r>
            <a:endParaRPr sz="2000"/>
          </a:p>
        </p:txBody>
      </p:sp>
      <p:sp>
        <p:nvSpPr>
          <p:cNvPr id="76" name="Google Shape;76;p13"/>
          <p:cNvSpPr/>
          <p:nvPr/>
        </p:nvSpPr>
        <p:spPr>
          <a:xfrm rot="-10799586">
            <a:off x="18947977" y="7640187"/>
            <a:ext cx="2492700" cy="1314900"/>
          </a:xfrm>
          <a:prstGeom prst="trapezoid">
            <a:avLst>
              <a:gd fmla="val 526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414">
            <a:off x="18947973" y="9204962"/>
            <a:ext cx="2492700" cy="1314900"/>
          </a:xfrm>
          <a:prstGeom prst="trapezoid">
            <a:avLst>
              <a:gd fmla="val 526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11091427" y="3507952"/>
            <a:ext cx="10856139" cy="3673603"/>
            <a:chOff x="1061925" y="4583225"/>
            <a:chExt cx="19941475" cy="7758401"/>
          </a:xfrm>
        </p:grpSpPr>
        <p:sp>
          <p:nvSpPr>
            <p:cNvPr id="79" name="Google Shape;79;p13"/>
            <p:cNvSpPr/>
            <p:nvPr/>
          </p:nvSpPr>
          <p:spPr>
            <a:xfrm rot="5400243">
              <a:off x="1464533" y="7507391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399757">
              <a:off x="3058733" y="7507391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5400243">
              <a:off x="818300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399757">
              <a:off x="977720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 rotWithShape="1">
            <a:blip r:embed="rId3">
              <a:alphaModFix/>
            </a:blip>
            <a:srcRect b="0" l="21237" r="21642" t="0"/>
            <a:stretch/>
          </p:blipFill>
          <p:spPr>
            <a:xfrm>
              <a:off x="1061925" y="6152225"/>
              <a:ext cx="1608150" cy="424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/>
            <p:nvPr/>
          </p:nvSpPr>
          <p:spPr>
            <a:xfrm>
              <a:off x="5966525" y="60312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484600" y="7062400"/>
              <a:ext cx="813456" cy="478224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6331520">
              <a:off x="6617903" y="7773370"/>
              <a:ext cx="813437" cy="438503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3805280">
              <a:off x="6092961" y="8225786"/>
              <a:ext cx="813453" cy="438459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6331429">
              <a:off x="6489335" y="8711250"/>
              <a:ext cx="1139161" cy="770622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19800" y="8857450"/>
              <a:ext cx="478224" cy="478224"/>
            </a:xfrm>
            <a:prstGeom prst="cloud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3"/>
            <p:cNvCxnSpPr>
              <a:stCxn id="83" idx="0"/>
            </p:cNvCxnSpPr>
            <p:nvPr/>
          </p:nvCxnSpPr>
          <p:spPr>
            <a:xfrm rot="-5400000">
              <a:off x="7859850" y="-1371025"/>
              <a:ext cx="1529400" cy="13517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8601225" y="4583225"/>
              <a:ext cx="0" cy="326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3"/>
            <p:cNvSpPr/>
            <p:nvPr/>
          </p:nvSpPr>
          <p:spPr>
            <a:xfrm>
              <a:off x="8194425" y="7822800"/>
              <a:ext cx="813600" cy="8136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2663650" y="61074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6331429">
              <a:off x="13186460" y="8787450"/>
              <a:ext cx="1139161" cy="770622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3516925" y="8933650"/>
              <a:ext cx="478224" cy="478224"/>
            </a:xfrm>
            <a:prstGeom prst="cloud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Google Shape;96;p13"/>
            <p:cNvCxnSpPr/>
            <p:nvPr/>
          </p:nvCxnSpPr>
          <p:spPr>
            <a:xfrm>
              <a:off x="762720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907500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3"/>
            <p:cNvSpPr/>
            <p:nvPr/>
          </p:nvSpPr>
          <p:spPr>
            <a:xfrm rot="5400243">
              <a:off x="1491445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5399757">
              <a:off x="1650865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3"/>
            <p:cNvCxnSpPr/>
            <p:nvPr/>
          </p:nvCxnSpPr>
          <p:spPr>
            <a:xfrm>
              <a:off x="15332675" y="4583225"/>
              <a:ext cx="0" cy="326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14925875" y="7822800"/>
              <a:ext cx="813600" cy="8136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395100" y="61074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0248375" y="8933650"/>
              <a:ext cx="478224" cy="478224"/>
            </a:xfrm>
            <a:prstGeom prst="cloud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3"/>
            <p:cNvCxnSpPr/>
            <p:nvPr/>
          </p:nvCxnSpPr>
          <p:spPr>
            <a:xfrm>
              <a:off x="1435865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3"/>
            <p:cNvCxnSpPr/>
            <p:nvPr/>
          </p:nvCxnSpPr>
          <p:spPr>
            <a:xfrm>
              <a:off x="1580645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3"/>
            <p:cNvCxnSpPr>
              <a:stCxn id="84" idx="2"/>
            </p:cNvCxnSpPr>
            <p:nvPr/>
          </p:nvCxnSpPr>
          <p:spPr>
            <a:xfrm>
              <a:off x="6770675" y="10275600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13467800" y="1039662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20199250" y="10275600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3"/>
            <p:cNvSpPr txBox="1"/>
            <p:nvPr/>
          </p:nvSpPr>
          <p:spPr>
            <a:xfrm>
              <a:off x="6198943" y="10962915"/>
              <a:ext cx="1355100" cy="13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L1</a:t>
              </a:r>
              <a:endParaRPr sz="3000"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12860273" y="10976326"/>
              <a:ext cx="1788600" cy="13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L2</a:t>
              </a:r>
              <a:endParaRPr sz="3000"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19410644" y="10900138"/>
              <a:ext cx="1355100" cy="13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L3</a:t>
              </a:r>
              <a:endParaRPr sz="3000"/>
            </a:p>
          </p:txBody>
        </p:sp>
        <p:cxnSp>
          <p:nvCxnSpPr>
            <p:cNvPr id="112" name="Google Shape;112;p13"/>
            <p:cNvCxnSpPr>
              <a:stCxn id="84" idx="0"/>
            </p:cNvCxnSpPr>
            <p:nvPr/>
          </p:nvCxnSpPr>
          <p:spPr>
            <a:xfrm rot="-5400000">
              <a:off x="10512125" y="1172550"/>
              <a:ext cx="1117200" cy="8600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</p:grpSp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650" y="5449721"/>
            <a:ext cx="1676400" cy="2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700" y="15074125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300" y="15074125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900" y="15074125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900" y="13326050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0" y="13326050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1450" y="13326050"/>
            <a:ext cx="33528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3187550" y="14628638"/>
            <a:ext cx="4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IMAGES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3187550" y="12880538"/>
            <a:ext cx="4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r>
              <a:rPr lang="en"/>
              <a:t> IMAGES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ctrTitle"/>
          </p:nvPr>
        </p:nvSpPr>
        <p:spPr>
          <a:xfrm>
            <a:off x="748100" y="2382640"/>
            <a:ext cx="20449500" cy="6568200"/>
          </a:xfrm>
          <a:prstGeom prst="rect">
            <a:avLst/>
          </a:prstGeom>
        </p:spPr>
        <p:txBody>
          <a:bodyPr anchorCtr="0" anchor="b" bIns="291200" lIns="291200" spcFirstLastPara="1" rIns="291200" wrap="square" tIns="2912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748080" y="9069200"/>
            <a:ext cx="20449500" cy="2536500"/>
          </a:xfrm>
          <a:prstGeom prst="rect">
            <a:avLst/>
          </a:prstGeom>
        </p:spPr>
        <p:txBody>
          <a:bodyPr anchorCtr="0" anchor="t" bIns="291200" lIns="291200" spcFirstLastPara="1" rIns="291200" wrap="square" tIns="291200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MPII dataset reference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keypoints - names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3868 images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256x256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1061925" y="4583225"/>
            <a:ext cx="19941475" cy="7039625"/>
            <a:chOff x="1061925" y="4583225"/>
            <a:chExt cx="19941475" cy="7039625"/>
          </a:xfrm>
        </p:grpSpPr>
        <p:sp>
          <p:nvSpPr>
            <p:cNvPr id="133" name="Google Shape;133;p15"/>
            <p:cNvSpPr/>
            <p:nvPr/>
          </p:nvSpPr>
          <p:spPr>
            <a:xfrm rot="5400243">
              <a:off x="1464533" y="7507391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5399757">
              <a:off x="3058733" y="7507391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5400243">
              <a:off x="818300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5399757">
              <a:off x="977720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15"/>
            <p:cNvPicPr preferRelativeResize="0"/>
            <p:nvPr/>
          </p:nvPicPr>
          <p:blipFill rotWithShape="1">
            <a:blip r:embed="rId3">
              <a:alphaModFix/>
            </a:blip>
            <a:srcRect b="0" l="21237" r="21642" t="0"/>
            <a:stretch/>
          </p:blipFill>
          <p:spPr>
            <a:xfrm>
              <a:off x="1061925" y="6152225"/>
              <a:ext cx="1608150" cy="424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/>
            <p:nvPr/>
          </p:nvSpPr>
          <p:spPr>
            <a:xfrm>
              <a:off x="5966525" y="60312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484600" y="7062400"/>
              <a:ext cx="813456" cy="478224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6331520">
              <a:off x="6617903" y="7773370"/>
              <a:ext cx="813437" cy="438503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-3805280">
              <a:off x="6092961" y="8225786"/>
              <a:ext cx="813453" cy="438459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rot="-6331429">
              <a:off x="6489335" y="8711250"/>
              <a:ext cx="1139161" cy="770622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819800" y="8857450"/>
              <a:ext cx="478224" cy="478224"/>
            </a:xfrm>
            <a:prstGeom prst="cloud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5"/>
            <p:cNvCxnSpPr>
              <a:stCxn id="137" idx="0"/>
            </p:cNvCxnSpPr>
            <p:nvPr/>
          </p:nvCxnSpPr>
          <p:spPr>
            <a:xfrm rot="-5400000">
              <a:off x="7859850" y="-1371025"/>
              <a:ext cx="1529400" cy="13517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8601225" y="4583225"/>
              <a:ext cx="0" cy="326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15"/>
            <p:cNvSpPr/>
            <p:nvPr/>
          </p:nvSpPr>
          <p:spPr>
            <a:xfrm>
              <a:off x="8194425" y="7822800"/>
              <a:ext cx="813600" cy="8136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2663650" y="61074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6331429">
              <a:off x="13186460" y="8787450"/>
              <a:ext cx="1139161" cy="770622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516925" y="8933650"/>
              <a:ext cx="478224" cy="478224"/>
            </a:xfrm>
            <a:prstGeom prst="cloud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5"/>
            <p:cNvCxnSpPr/>
            <p:nvPr/>
          </p:nvCxnSpPr>
          <p:spPr>
            <a:xfrm>
              <a:off x="762720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907500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15"/>
            <p:cNvSpPr/>
            <p:nvPr/>
          </p:nvSpPr>
          <p:spPr>
            <a:xfrm rot="5400243">
              <a:off x="1491445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5399757">
              <a:off x="16508658" y="7597016"/>
              <a:ext cx="4244400" cy="1354800"/>
            </a:xfrm>
            <a:prstGeom prst="trapezoid">
              <a:avLst>
                <a:gd fmla="val 1176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15"/>
            <p:cNvCxnSpPr/>
            <p:nvPr/>
          </p:nvCxnSpPr>
          <p:spPr>
            <a:xfrm>
              <a:off x="15332675" y="4583225"/>
              <a:ext cx="0" cy="326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15"/>
            <p:cNvSpPr/>
            <p:nvPr/>
          </p:nvSpPr>
          <p:spPr>
            <a:xfrm>
              <a:off x="14925875" y="7822800"/>
              <a:ext cx="813600" cy="8136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9395100" y="6107400"/>
              <a:ext cx="1608300" cy="424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248375" y="8933650"/>
              <a:ext cx="478224" cy="478224"/>
            </a:xfrm>
            <a:prstGeom prst="cloud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15"/>
            <p:cNvCxnSpPr/>
            <p:nvPr/>
          </p:nvCxnSpPr>
          <p:spPr>
            <a:xfrm>
              <a:off x="1435865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5806450" y="8241775"/>
              <a:ext cx="47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15"/>
            <p:cNvCxnSpPr>
              <a:stCxn id="138" idx="2"/>
            </p:cNvCxnSpPr>
            <p:nvPr/>
          </p:nvCxnSpPr>
          <p:spPr>
            <a:xfrm>
              <a:off x="6770675" y="10275600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13467800" y="1039662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20199250" y="10275600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15"/>
            <p:cNvSpPr txBox="1"/>
            <p:nvPr/>
          </p:nvSpPr>
          <p:spPr>
            <a:xfrm>
              <a:off x="6475896" y="10962900"/>
              <a:ext cx="81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L1</a:t>
              </a:r>
              <a:endParaRPr sz="3000"/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13137196" y="10976350"/>
              <a:ext cx="81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L2</a:t>
              </a:r>
              <a:endParaRPr sz="3000"/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19868646" y="10900150"/>
              <a:ext cx="81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L3</a:t>
              </a:r>
              <a:endParaRPr sz="3000"/>
            </a:p>
          </p:txBody>
        </p:sp>
        <p:cxnSp>
          <p:nvCxnSpPr>
            <p:cNvPr id="166" name="Google Shape;166;p15"/>
            <p:cNvCxnSpPr>
              <a:stCxn id="138" idx="0"/>
            </p:cNvCxnSpPr>
            <p:nvPr/>
          </p:nvCxnSpPr>
          <p:spPr>
            <a:xfrm rot="-5400000">
              <a:off x="10512125" y="1172550"/>
              <a:ext cx="1117200" cy="8600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797050" y="2012550"/>
            <a:ext cx="545700" cy="12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300044" y="5121000"/>
            <a:ext cx="1161300" cy="6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418709" y="6675300"/>
            <a:ext cx="2643300" cy="31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671199" y="6675300"/>
            <a:ext cx="2643300" cy="31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10314622" y="6675300"/>
            <a:ext cx="2643300" cy="31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13528935" y="5121000"/>
            <a:ext cx="1161300" cy="6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4690205" y="5121000"/>
            <a:ext cx="1161300" cy="6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16643173" y="2012550"/>
            <a:ext cx="545700" cy="12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9448147" y="2012550"/>
            <a:ext cx="1859700" cy="12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16"/>
          <p:cNvCxnSpPr>
            <a:endCxn id="175" idx="2"/>
          </p:cNvCxnSpPr>
          <p:nvPr/>
        </p:nvCxnSpPr>
        <p:spPr>
          <a:xfrm rot="10800000">
            <a:off x="11636272" y="9783900"/>
            <a:ext cx="0" cy="26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>
            <a:stCxn id="173" idx="2"/>
          </p:cNvCxnSpPr>
          <p:nvPr/>
        </p:nvCxnSpPr>
        <p:spPr>
          <a:xfrm flipH="1" rot="-5400000">
            <a:off x="7383459" y="8140800"/>
            <a:ext cx="2650200" cy="593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endCxn id="177" idx="2"/>
          </p:cNvCxnSpPr>
          <p:nvPr/>
        </p:nvCxnSpPr>
        <p:spPr>
          <a:xfrm rot="10800000">
            <a:off x="15270855" y="11338200"/>
            <a:ext cx="0" cy="22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>
            <a:endCxn id="172" idx="2"/>
          </p:cNvCxnSpPr>
          <p:nvPr/>
        </p:nvCxnSpPr>
        <p:spPr>
          <a:xfrm rot="10800000">
            <a:off x="2880694" y="11338200"/>
            <a:ext cx="12382800" cy="233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78" idx="3"/>
            <a:endCxn id="179" idx="1"/>
          </p:cNvCxnSpPr>
          <p:nvPr/>
        </p:nvCxnSpPr>
        <p:spPr>
          <a:xfrm>
            <a:off x="17188873" y="8229600"/>
            <a:ext cx="22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