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2"/>
  </p:notesMasterIdLst>
  <p:sldIdLst>
    <p:sldId id="256" r:id="rId2"/>
    <p:sldId id="261" r:id="rId3"/>
    <p:sldId id="264" r:id="rId4"/>
    <p:sldId id="260" r:id="rId5"/>
    <p:sldId id="259" r:id="rId6"/>
    <p:sldId id="258" r:id="rId7"/>
    <p:sldId id="262" r:id="rId8"/>
    <p:sldId id="265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7ED8F-B143-4EA0-AABD-5463989423E9}" v="89" dt="2021-11-30T05:35:05.462"/>
    <p1510:client id="{40617A31-3342-B854-9AD8-6870482DA9C6}" v="13" dt="2021-11-30T05:39:23.732"/>
    <p1510:client id="{42F3EDB1-C4C0-414B-A360-472154802FA7}" v="498" dt="2021-11-30T20:40:17.084"/>
    <p1510:client id="{FA655F60-B2C2-40AD-A7D8-2226D93F3838}" v="609" dt="2021-11-30T20:18:2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62B98-AE1F-5241-85E4-AFF01A5C82D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8C8A-CE7D-8047-801F-0FA357E7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3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eth@ncsu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jayaty@nc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3068" y="363265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98" y="753062"/>
            <a:ext cx="10139471" cy="1335276"/>
          </a:xfrm>
        </p:spPr>
        <p:txBody>
          <a:bodyPr anchor="t"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SEMANTIC WEB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1" y="2269971"/>
            <a:ext cx="8924447" cy="1575147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Natural Language Processing</a:t>
            </a:r>
          </a:p>
          <a:p>
            <a:pPr algn="ctr"/>
            <a:r>
              <a:rPr lang="en-US" sz="4000" dirty="0">
                <a:solidFill>
                  <a:srgbClr val="FFFFFF"/>
                </a:solidFill>
              </a:rPr>
              <a:t>(CSC 791)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37EBF4FC-6972-B041-87A1-E9661E488C18}"/>
              </a:ext>
            </a:extLst>
          </p:cNvPr>
          <p:cNvSpPr txBox="1">
            <a:spLocks/>
          </p:cNvSpPr>
          <p:nvPr/>
        </p:nvSpPr>
        <p:spPr>
          <a:xfrm>
            <a:off x="3542472" y="4878536"/>
            <a:ext cx="5107056" cy="9997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>
                <a:solidFill>
                  <a:srgbClr val="FFFFFF"/>
                </a:solidFill>
              </a:rPr>
              <a:t>Aishwarya Seth (</a:t>
            </a:r>
            <a:r>
              <a:rPr lang="en-US" sz="2500" dirty="0">
                <a:solidFill>
                  <a:srgbClr val="FFFFFF"/>
                </a:solidFill>
                <a:hlinkClick r:id="rId3"/>
              </a:rPr>
              <a:t>aseth@ncsu.edu</a:t>
            </a:r>
            <a:r>
              <a:rPr lang="en-US" sz="2500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500" dirty="0">
                <a:solidFill>
                  <a:srgbClr val="FFFFFF"/>
                </a:solidFill>
              </a:rPr>
              <a:t>Jayaty (</a:t>
            </a:r>
            <a:r>
              <a:rPr lang="en-US" sz="2500" dirty="0">
                <a:solidFill>
                  <a:srgbClr val="FFFFFF"/>
                </a:solidFill>
                <a:hlinkClick r:id="rId4"/>
              </a:rPr>
              <a:t>jjayaty@ncsu.edu</a:t>
            </a:r>
            <a:r>
              <a:rPr lang="en-US" sz="25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69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20" y="39767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40" y="1657303"/>
            <a:ext cx="10936309" cy="449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Handle different data types such as images, URLs, documents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Use knowledge graphs for unstructured data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Perform image processing and generate image as results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Use other parameters like publishing date and author to train the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-3030" y="287089"/>
            <a:ext cx="121889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928611" cy="1084241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995" y="2429423"/>
            <a:ext cx="11100049" cy="2695002"/>
          </a:xfrm>
        </p:spPr>
        <p:txBody>
          <a:bodyPr anchor="t">
            <a:normAutofit fontScale="85000" lnSpcReduction="20000"/>
          </a:bodyPr>
          <a:lstStyle/>
          <a:p>
            <a:pPr marL="342900" indent="-342900" algn="just">
              <a:buChar char="•"/>
            </a:pPr>
            <a:r>
              <a:rPr lang="en-US" sz="2900">
                <a:solidFill>
                  <a:schemeClr val="bg1"/>
                </a:solidFill>
              </a:rPr>
              <a:t>Finding data based on what users want</a:t>
            </a:r>
          </a:p>
          <a:p>
            <a:pPr marL="342900" indent="-342900" algn="just">
              <a:buChar char="•"/>
            </a:pPr>
            <a:r>
              <a:rPr lang="en-US" sz="2900">
                <a:solidFill>
                  <a:schemeClr val="bg1"/>
                </a:solidFill>
              </a:rPr>
              <a:t>Code, document, image, definition, recipe, article or news </a:t>
            </a:r>
          </a:p>
          <a:p>
            <a:pPr marL="342900" indent="-342900" algn="just">
              <a:buChar char="•"/>
            </a:pPr>
            <a:r>
              <a:rPr lang="en-US" sz="2900">
                <a:solidFill>
                  <a:schemeClr val="bg1"/>
                </a:solidFill>
              </a:rPr>
              <a:t>Broad categories:</a:t>
            </a:r>
          </a:p>
          <a:p>
            <a:pPr marL="800100" lvl="1" algn="just">
              <a:buChar char="•"/>
            </a:pPr>
            <a:r>
              <a:rPr lang="en-US" sz="2600">
                <a:solidFill>
                  <a:schemeClr val="bg1"/>
                </a:solidFill>
              </a:rPr>
              <a:t>Keyword based</a:t>
            </a:r>
          </a:p>
          <a:p>
            <a:pPr marL="800100" lvl="1" algn="just">
              <a:buChar char="•"/>
            </a:pPr>
            <a:r>
              <a:rPr lang="en-US" sz="2600">
                <a:solidFill>
                  <a:schemeClr val="bg1"/>
                </a:solidFill>
              </a:rPr>
              <a:t>Semantic</a:t>
            </a:r>
          </a:p>
          <a:p>
            <a:pPr marL="342900" indent="-342900" algn="just">
              <a:buChar char="•"/>
            </a:pP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pPr marL="342900" indent="-342900" algn="just"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-3030" y="287089"/>
            <a:ext cx="121889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928611" cy="1084241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What is Semantic Search??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995" y="2429423"/>
            <a:ext cx="11100049" cy="2003187"/>
          </a:xfrm>
        </p:spPr>
        <p:txBody>
          <a:bodyPr anchor="t">
            <a:normAutofit/>
          </a:bodyPr>
          <a:lstStyle/>
          <a:p>
            <a:pPr marL="342900" indent="-342900" algn="just"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Figuring out what  users actually mean to ask</a:t>
            </a:r>
            <a:endParaRPr lang="en-US">
              <a:solidFill>
                <a:schemeClr val="bg1"/>
              </a:solidFill>
            </a:endParaRPr>
          </a:p>
          <a:p>
            <a:pPr marL="342900" indent="-342900" algn="just">
              <a:buChar char="•"/>
            </a:pPr>
            <a:r>
              <a:rPr lang="en-US">
                <a:solidFill>
                  <a:schemeClr val="bg1"/>
                </a:solidFill>
              </a:rPr>
              <a:t>Determine intent and contextual meaning of search query to find results</a:t>
            </a:r>
          </a:p>
          <a:p>
            <a:pPr marL="342900" indent="-342900" algn="just">
              <a:buChar char="•"/>
            </a:pPr>
            <a:r>
              <a:rPr lang="en-US">
                <a:solidFill>
                  <a:schemeClr val="bg1"/>
                </a:solidFill>
              </a:rPr>
              <a:t>Different from keyword matching</a:t>
            </a:r>
          </a:p>
          <a:p>
            <a:pPr marL="342900" indent="-342900" algn="just"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0" y="29772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2856023" cy="894742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6185619-68C2-4B45-BA5F-79AB4B1B54F2}"/>
              </a:ext>
            </a:extLst>
          </p:cNvPr>
          <p:cNvSpPr txBox="1">
            <a:spLocks/>
          </p:cNvSpPr>
          <p:nvPr/>
        </p:nvSpPr>
        <p:spPr>
          <a:xfrm>
            <a:off x="482599" y="1924495"/>
            <a:ext cx="11147071" cy="4201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Data collected from different resources such as 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GeeksforGeeks</a:t>
            </a:r>
            <a:r>
              <a:rPr lang="en-US" sz="1800">
                <a:solidFill>
                  <a:schemeClr val="bg1"/>
                </a:solidFill>
                <a:ea typeface="+mj-lt"/>
                <a:cs typeface="+mj-lt"/>
              </a:rPr>
              <a:t>, NY Times news, and </a:t>
            </a:r>
            <a:r>
              <a:rPr lang="en-US" sz="1800" err="1">
                <a:solidFill>
                  <a:schemeClr val="bg1"/>
                </a:solidFill>
                <a:ea typeface="+mj-lt"/>
                <a:cs typeface="+mj-lt"/>
              </a:rPr>
              <a:t>Pubmed</a:t>
            </a:r>
            <a:endParaRPr lang="en-US" err="1">
              <a:solidFill>
                <a:schemeClr val="bg1"/>
              </a:solidFill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Pre-processed all to consist</a:t>
            </a:r>
            <a:r>
              <a:rPr lang="en-US" sz="1800">
                <a:solidFill>
                  <a:srgbClr val="FFFFFF"/>
                </a:solidFill>
              </a:rPr>
              <a:t> of only 2 columns i.e. 'title' and 'content' 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Equal number of rows taken from all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Duplicates and null values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Sample dataset is as follows: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E8895-9CD5-DA4D-9B4E-F8A94DD14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4"/>
          <a:stretch/>
        </p:blipFill>
        <p:spPr>
          <a:xfrm>
            <a:off x="3467436" y="3428999"/>
            <a:ext cx="5177395" cy="24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1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39" y="798293"/>
            <a:ext cx="5509361" cy="960599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Sentence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826" y="2028365"/>
            <a:ext cx="11254362" cy="4123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Modification of BERT network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Siamese and triplet network used to derive semantically meaningful sentence embedding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Used for large scale semantic similarity comparison, clustering, information retrieval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/>
                </a:solidFill>
              </a:rPr>
              <a:t>Claims to perform better than all the </a:t>
            </a:r>
            <a:r>
              <a:rPr lang="en-US" dirty="0" err="1">
                <a:solidFill>
                  <a:srgbClr val="FFFFFF"/>
                </a:solidFill>
              </a:rPr>
              <a:t>SotA</a:t>
            </a:r>
            <a:r>
              <a:rPr lang="en-US" dirty="0">
                <a:solidFill>
                  <a:srgbClr val="FFFFFF"/>
                </a:solidFill>
              </a:rPr>
              <a:t> sentence embedding techniques for STS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4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0" y="287089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394507" cy="1022332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159" y="1754365"/>
            <a:ext cx="5140842" cy="43971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Two approaches: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Pre-trained Model </a:t>
            </a:r>
          </a:p>
          <a:p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5F2A06F-E7CA-554B-B48A-540B863C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3" y="3014192"/>
            <a:ext cx="3486149" cy="286408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85E47D5-6F5D-4A43-A705-2576E4941832}"/>
              </a:ext>
            </a:extLst>
          </p:cNvPr>
          <p:cNvSpPr txBox="1">
            <a:spLocks/>
          </p:cNvSpPr>
          <p:nvPr/>
        </p:nvSpPr>
        <p:spPr>
          <a:xfrm>
            <a:off x="6094466" y="1754364"/>
            <a:ext cx="5140842" cy="4397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2. Trained Model </a:t>
            </a:r>
          </a:p>
          <a:p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48574-A038-B84A-BA75-17F100EC9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549" y="2606647"/>
            <a:ext cx="2753225" cy="35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0" y="287089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394507" cy="1022332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9381" y="1645665"/>
            <a:ext cx="4976037" cy="7017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Pre-trained Model vs Trained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B4C630-3771-E74E-A9A1-E23416CADB39}"/>
              </a:ext>
            </a:extLst>
          </p:cNvPr>
          <p:cNvSpPr txBox="1"/>
          <p:nvPr/>
        </p:nvSpPr>
        <p:spPr>
          <a:xfrm>
            <a:off x="190101" y="4393224"/>
            <a:ext cx="299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similar articles</a:t>
            </a:r>
          </a:p>
          <a:p>
            <a:r>
              <a:rPr lang="en-US" dirty="0">
                <a:solidFill>
                  <a:schemeClr val="bg1"/>
                </a:solidFill>
              </a:rPr>
              <a:t>Low cosine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52C9D-7AB3-2944-87A6-29B87BD5C2DF}"/>
              </a:ext>
            </a:extLst>
          </p:cNvPr>
          <p:cNvSpPr txBox="1"/>
          <p:nvPr/>
        </p:nvSpPr>
        <p:spPr>
          <a:xfrm>
            <a:off x="8656787" y="4497719"/>
            <a:ext cx="299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similar articles</a:t>
            </a:r>
          </a:p>
          <a:p>
            <a:r>
              <a:rPr lang="en-US" dirty="0">
                <a:solidFill>
                  <a:schemeClr val="bg1"/>
                </a:solidFill>
              </a:rPr>
              <a:t>High cosine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43307-BBB3-7342-AD7B-7BDBAF30A867}"/>
              </a:ext>
            </a:extLst>
          </p:cNvPr>
          <p:cNvSpPr txBox="1"/>
          <p:nvPr/>
        </p:nvSpPr>
        <p:spPr>
          <a:xfrm>
            <a:off x="3379381" y="5305647"/>
            <a:ext cx="41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Trained model performs better than the pre trained model. </a:t>
            </a:r>
          </a:p>
        </p:txBody>
      </p:sp>
      <p:pic>
        <p:nvPicPr>
          <p:cNvPr id="2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05ACBBCF-661E-6D47-BD1B-2FE04C0E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" y="2763573"/>
            <a:ext cx="5788253" cy="1520036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E83DF39E-CA68-DB4D-B814-AE27E9B99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74"/>
          <a:stretch/>
        </p:blipFill>
        <p:spPr>
          <a:xfrm>
            <a:off x="5963464" y="2711060"/>
            <a:ext cx="5691705" cy="16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0" y="287089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394507" cy="1022332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9381" y="1645665"/>
            <a:ext cx="4976037" cy="7017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Pre-trained Model vs Trained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13D74CB-8D2C-7B48-AB7E-3A1DBB2A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77" y="2508094"/>
            <a:ext cx="5569490" cy="158271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9C1009B-0F34-FF4C-BE4F-658B7869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22" y="2536664"/>
            <a:ext cx="5789722" cy="1554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43307-BBB3-7342-AD7B-7BDBAF30A867}"/>
              </a:ext>
            </a:extLst>
          </p:cNvPr>
          <p:cNvSpPr txBox="1"/>
          <p:nvPr/>
        </p:nvSpPr>
        <p:spPr>
          <a:xfrm>
            <a:off x="2860685" y="5044807"/>
            <a:ext cx="676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Trained model performs comparable to the pre trained model. </a:t>
            </a:r>
          </a:p>
        </p:txBody>
      </p:sp>
    </p:spTree>
    <p:extLst>
      <p:ext uri="{BB962C8B-B14F-4D97-AF65-F5344CB8AC3E}">
        <p14:creationId xmlns:p14="http://schemas.microsoft.com/office/powerpoint/2010/main" val="42696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313A79C-7444-44CC-A7A0-DB145525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68" r="-1" b="22313"/>
          <a:stretch/>
        </p:blipFill>
        <p:spPr>
          <a:xfrm>
            <a:off x="0" y="287089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2EC9B-9A8B-FF44-A4B2-0AA58B93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0394507" cy="1022332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8825-BD99-0B4B-8453-30A036DF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9381" y="1645665"/>
            <a:ext cx="4976037" cy="701748"/>
          </a:xfrm>
        </p:spPr>
        <p:txBody>
          <a:bodyPr anchor="t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Pre-trained Model vs Trained Model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With input query : “</a:t>
            </a:r>
            <a:r>
              <a:rPr lang="en-US" dirty="0" err="1">
                <a:solidFill>
                  <a:srgbClr val="FFFFFF"/>
                </a:solidFill>
              </a:rPr>
              <a:t>actrss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brekup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43307-BBB3-7342-AD7B-7BDBAF30A867}"/>
              </a:ext>
            </a:extLst>
          </p:cNvPr>
          <p:cNvSpPr txBox="1"/>
          <p:nvPr/>
        </p:nvSpPr>
        <p:spPr>
          <a:xfrm>
            <a:off x="3157362" y="4874693"/>
            <a:ext cx="54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When the input query is spelled wrong both the models are giving output of different language.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6CC24B7-8CCF-694E-82A1-135DB731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" y="2574779"/>
            <a:ext cx="5529438" cy="1662839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A22DD68-0790-8C46-8ABD-B74E5469D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549224"/>
            <a:ext cx="5631712" cy="16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426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 582 Hw 1 Group 2</Template>
  <TotalTime>2394</TotalTime>
  <Words>305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Seaford</vt:lpstr>
      <vt:lpstr>LevelVTI</vt:lpstr>
      <vt:lpstr>SEMANTIC WEB SEARCH</vt:lpstr>
      <vt:lpstr>Search</vt:lpstr>
      <vt:lpstr>What is Semantic Search??</vt:lpstr>
      <vt:lpstr>Dataset</vt:lpstr>
      <vt:lpstr>Sentence BERT</vt:lpstr>
      <vt:lpstr>Implementation</vt:lpstr>
      <vt:lpstr>Result</vt:lpstr>
      <vt:lpstr>Result</vt:lpstr>
      <vt:lpstr>Result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SEARCH</dc:title>
  <dc:creator>Jayaty Jayaty</dc:creator>
  <cp:lastModifiedBy>Jayaty Jayaty</cp:lastModifiedBy>
  <cp:revision>2</cp:revision>
  <dcterms:created xsi:type="dcterms:W3CDTF">2021-11-29T04:49:39Z</dcterms:created>
  <dcterms:modified xsi:type="dcterms:W3CDTF">2022-01-20T04:36:24Z</dcterms:modified>
</cp:coreProperties>
</file>