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49"/>
  </p:notesMasterIdLst>
  <p:sldIdLst>
    <p:sldId id="256" r:id="rId7"/>
    <p:sldId id="283" r:id="rId8"/>
    <p:sldId id="282" r:id="rId9"/>
    <p:sldId id="259" r:id="rId10"/>
    <p:sldId id="293" r:id="rId11"/>
    <p:sldId id="308" r:id="rId12"/>
    <p:sldId id="260" r:id="rId13"/>
    <p:sldId id="285" r:id="rId14"/>
    <p:sldId id="284" r:id="rId15"/>
    <p:sldId id="263" r:id="rId16"/>
    <p:sldId id="311" r:id="rId17"/>
    <p:sldId id="275" r:id="rId18"/>
    <p:sldId id="313" r:id="rId19"/>
    <p:sldId id="264" r:id="rId20"/>
    <p:sldId id="292" r:id="rId21"/>
    <p:sldId id="286" r:id="rId22"/>
    <p:sldId id="287" r:id="rId23"/>
    <p:sldId id="288" r:id="rId24"/>
    <p:sldId id="289" r:id="rId25"/>
    <p:sldId id="290" r:id="rId26"/>
    <p:sldId id="291" r:id="rId27"/>
    <p:sldId id="266" r:id="rId28"/>
    <p:sldId id="294" r:id="rId29"/>
    <p:sldId id="279" r:id="rId30"/>
    <p:sldId id="296" r:id="rId31"/>
    <p:sldId id="297" r:id="rId32"/>
    <p:sldId id="295" r:id="rId33"/>
    <p:sldId id="268" r:id="rId34"/>
    <p:sldId id="269" r:id="rId35"/>
    <p:sldId id="270" r:id="rId36"/>
    <p:sldId id="304" r:id="rId37"/>
    <p:sldId id="310" r:id="rId38"/>
    <p:sldId id="271" r:id="rId39"/>
    <p:sldId id="272" r:id="rId40"/>
    <p:sldId id="273" r:id="rId41"/>
    <p:sldId id="307" r:id="rId42"/>
    <p:sldId id="280" r:id="rId43"/>
    <p:sldId id="281" r:id="rId44"/>
    <p:sldId id="306" r:id="rId45"/>
    <p:sldId id="314" r:id="rId46"/>
    <p:sldId id="274" r:id="rId47"/>
    <p:sldId id="258" r:id="rId4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713" autoAdjust="0"/>
  </p:normalViewPr>
  <p:slideViewPr>
    <p:cSldViewPr>
      <p:cViewPr>
        <p:scale>
          <a:sx n="66" d="100"/>
          <a:sy n="66" d="100"/>
        </p:scale>
        <p:origin x="-1950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2015-03-06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09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will</a:t>
            </a:r>
            <a:r>
              <a:rPr lang="pl-PL" dirty="0" smtClean="0"/>
              <a:t> open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eclipse</a:t>
            </a:r>
            <a:r>
              <a:rPr lang="pl-PL" baseline="0" dirty="0" smtClean="0"/>
              <a:t> and show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add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items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whayt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beetween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layuts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etc.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TODO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issue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enter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exchange </a:t>
            </a:r>
            <a:r>
              <a:rPr lang="pl-PL" baseline="0" dirty="0" err="1" smtClean="0"/>
              <a:t>rate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Now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fix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.</a:t>
            </a:r>
            <a:br>
              <a:rPr lang="pl-PL" baseline="0" dirty="0" smtClean="0"/>
            </a:br>
            <a:r>
              <a:rPr lang="pl-PL" baseline="0" dirty="0" smtClean="0"/>
              <a:t>In android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3 </a:t>
            </a:r>
            <a:r>
              <a:rPr lang="pl-PL" baseline="0" dirty="0" err="1" smtClean="0"/>
              <a:t>say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saving</a:t>
            </a:r>
            <a:r>
              <a:rPr lang="pl-PL" baseline="0" dirty="0" smtClean="0"/>
              <a:t> data for </a:t>
            </a:r>
            <a:r>
              <a:rPr lang="pl-PL" baseline="0" dirty="0" err="1" smtClean="0"/>
              <a:t>application</a:t>
            </a:r>
            <a:r>
              <a:rPr lang="pl-PL" baseline="0" dirty="0" smtClean="0"/>
              <a:t>:</a:t>
            </a:r>
            <a:br>
              <a:rPr lang="pl-PL" baseline="0" dirty="0" smtClean="0"/>
            </a:br>
            <a:r>
              <a:rPr lang="pl-PL" baseline="0" dirty="0" smtClean="0"/>
              <a:t>-&gt; </a:t>
            </a:r>
            <a:r>
              <a:rPr lang="pl-PL" baseline="0" dirty="0" err="1" smtClean="0"/>
              <a:t>Shared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Prefferenced</a:t>
            </a:r>
            <a:r>
              <a:rPr lang="pl-PL" baseline="0" dirty="0" smtClean="0"/>
              <a:t> </a:t>
            </a:r>
          </a:p>
          <a:p>
            <a:r>
              <a:rPr lang="pl-PL" baseline="0" dirty="0" smtClean="0"/>
              <a:t>-&gt; </a:t>
            </a:r>
            <a:r>
              <a:rPr lang="pl-PL" baseline="0" dirty="0" err="1" smtClean="0"/>
              <a:t>Storages</a:t>
            </a:r>
            <a:endParaRPr lang="pl-PL" baseline="0" dirty="0" smtClean="0"/>
          </a:p>
          <a:p>
            <a:r>
              <a:rPr lang="pl-PL" baseline="0" dirty="0" smtClean="0"/>
              <a:t>-&gt; SQL </a:t>
            </a:r>
            <a:r>
              <a:rPr lang="pl-PL" baseline="0" dirty="0" err="1" smtClean="0"/>
              <a:t>database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56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FYI!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9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</a:t>
            </a:r>
            <a:r>
              <a:rPr lang="pl-PL" b="1" baseline="0" dirty="0" err="1" smtClean="0">
                <a:solidFill>
                  <a:srgbClr val="F7941E"/>
                </a:solidFill>
              </a:rPr>
              <a:t>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Workshop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Central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 Mobile Team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2015-03-06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" y="1844824"/>
            <a:ext cx="4836074" cy="448436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5290"/>
            <a:ext cx="3096344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 </a:t>
            </a:r>
            <a:r>
              <a:rPr lang="pl-PL" dirty="0" err="1" smtClean="0"/>
              <a:t>c.d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240360" cy="56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Plik AndroidManifest.xml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b="0" dirty="0" smtClean="0"/>
              <a:t>Jest to plik, który każda z aplikacji </a:t>
            </a:r>
            <a:r>
              <a:rPr lang="pl-PL" sz="2000" u="sng" dirty="0" smtClean="0"/>
              <a:t>musi</a:t>
            </a:r>
            <a:r>
              <a:rPr lang="pl-PL" sz="2000" b="0" dirty="0" smtClean="0"/>
              <a:t> posiadać. Domyślnie jest on umieszczony w następującym pod folderze projektu /</a:t>
            </a:r>
            <a:r>
              <a:rPr lang="pl-PL" sz="2000" b="0" dirty="0" err="1" smtClean="0"/>
              <a:t>src</a:t>
            </a:r>
            <a:r>
              <a:rPr lang="pl-PL" sz="2000" b="0" dirty="0" smtClean="0"/>
              <a:t>/</a:t>
            </a:r>
            <a:r>
              <a:rPr lang="pl-PL" sz="2000" b="0" dirty="0" err="1" smtClean="0"/>
              <a:t>main</a:t>
            </a:r>
            <a:r>
              <a:rPr lang="pl-PL" sz="2000" b="0" dirty="0" smtClean="0"/>
              <a:t>/</a:t>
            </a:r>
            <a:endParaRPr lang="pl-PL" sz="2000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W manifeście zawiera się między innymi informacje o:</a:t>
            </a:r>
            <a:endParaRPr lang="pl-PL" b="0" dirty="0" smtClean="0"/>
          </a:p>
          <a:p>
            <a:r>
              <a:rPr lang="pl-PL" sz="2000" b="0" dirty="0" smtClean="0"/>
              <a:t>pakiecie aplikacji</a:t>
            </a:r>
            <a:endParaRPr lang="pl-PL" sz="2000" b="0" dirty="0" smtClean="0"/>
          </a:p>
          <a:p>
            <a:r>
              <a:rPr lang="pl-PL" sz="2000" b="0" dirty="0" smtClean="0"/>
              <a:t>komponentach aplikacji </a:t>
            </a:r>
            <a:r>
              <a:rPr lang="pl-PL" sz="2000" b="0" dirty="0" smtClean="0"/>
              <a:t>(aktywności, serwisy, etc.)</a:t>
            </a:r>
            <a:endParaRPr lang="pl-PL" sz="2000" b="0" dirty="0" smtClean="0"/>
          </a:p>
          <a:p>
            <a:r>
              <a:rPr lang="pl-PL" sz="2000" b="0" dirty="0" smtClean="0"/>
              <a:t>wymaganych uprawnieniach</a:t>
            </a:r>
          </a:p>
          <a:p>
            <a:r>
              <a:rPr lang="pl-PL" sz="2000" b="0" dirty="0" smtClean="0"/>
              <a:t>minimalnym, wspieranym </a:t>
            </a:r>
            <a:r>
              <a:rPr lang="pl-PL" sz="2000" b="0" dirty="0" err="1" smtClean="0"/>
              <a:t>api</a:t>
            </a:r>
            <a:r>
              <a:rPr lang="pl-PL" sz="2000" b="0" dirty="0" smtClean="0"/>
              <a:t>, 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Omówienie </a:t>
            </a:r>
            <a:r>
              <a:rPr lang="pl-PL" sz="5400" dirty="0" smtClean="0"/>
              <a:t>aktywności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32515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Activity</a:t>
            </a:r>
            <a:endParaRPr lang="pl-PL" dirty="0" smtClean="0"/>
          </a:p>
          <a:p>
            <a:r>
              <a:rPr lang="pl-PL" dirty="0" smtClean="0"/>
              <a:t>Activity odpowiada pojedynczemu ekranowi</a:t>
            </a:r>
            <a:endParaRPr lang="pl-PL" dirty="0" smtClean="0"/>
          </a:p>
          <a:p>
            <a:r>
              <a:rPr lang="pl-PL" dirty="0" smtClean="0"/>
              <a:t>Definiuje własny układ ekranu</a:t>
            </a:r>
            <a:endParaRPr lang="pl-PL" dirty="0" smtClean="0"/>
          </a:p>
          <a:p>
            <a:r>
              <a:rPr lang="pl-PL" dirty="0" smtClean="0"/>
              <a:t>Musi być zadeklarowane w </a:t>
            </a:r>
            <a:br>
              <a:rPr lang="pl-PL" dirty="0" smtClean="0"/>
            </a:br>
            <a:r>
              <a:rPr lang="pl-PL" dirty="0" smtClean="0"/>
              <a:t>manifeście</a:t>
            </a:r>
            <a:endParaRPr lang="pl-PL" dirty="0" smtClean="0"/>
          </a:p>
          <a:p>
            <a:r>
              <a:rPr lang="pl-PL" dirty="0" smtClean="0"/>
              <a:t>Uruchamianie jest za pomocą</a:t>
            </a:r>
            <a:br>
              <a:rPr lang="pl-PL" dirty="0" smtClean="0"/>
            </a:br>
            <a:r>
              <a:rPr lang="pl-PL" dirty="0" smtClean="0"/>
              <a:t>Intencji 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i="1" dirty="0" smtClean="0"/>
          </a:p>
          <a:p>
            <a:r>
              <a:rPr lang="pl-PL" dirty="0" smtClean="0"/>
              <a:t>Ma specyficzny cykl życia</a:t>
            </a:r>
            <a:endParaRPr lang="pl-PL" dirty="0" smtClean="0"/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</a:t>
            </a:r>
            <a:endParaRPr lang="pl-PL" i="1" dirty="0" smtClean="0"/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3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Activity </a:t>
            </a:r>
            <a:r>
              <a:rPr lang="pl-PL" dirty="0" err="1" smtClean="0"/>
              <a:t>Lifecycle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  <a:endParaRPr lang="pl-PL" dirty="0" smtClean="0"/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/>
              <a:t> </a:t>
            </a:r>
            <a:r>
              <a:rPr lang="pl-PL" dirty="0" smtClean="0"/>
              <a:t>ustawia swoje dzieci w jednym kierunku (poziomo lub pionowo). Dzieciom można przypisywać wagi pozwalające im zajmować odpowiednią ilość </a:t>
            </a:r>
            <a:r>
              <a:rPr lang="pl-PL" sz="2000" dirty="0" smtClean="0"/>
              <a:t>miejsca.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pl-PL" dirty="0" smtClean="0"/>
              <a:t>jest widokiem, który swoje dzieci układa względem siebie(do dołu widoku, do lewej cz</a:t>
            </a:r>
            <a:r>
              <a:rPr lang="pl-PL" dirty="0" smtClean="0"/>
              <a:t>y prawej strony)</a:t>
            </a:r>
            <a:r>
              <a:rPr lang="pl-PL" dirty="0" smtClean="0"/>
              <a:t> lub względem innych dzieci(na lewo od, poniżej, powyżej, do szerokości, etc.)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  <a:endParaRPr lang="pl-PL" dirty="0" smtClean="0"/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Definicje układów ekranu przechowywane są w plikach</a:t>
            </a:r>
            <a:r>
              <a:rPr lang="pl-PL" dirty="0" smtClean="0"/>
              <a:t>*.xml w pod folderze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Processing </a:t>
            </a:r>
          </a:p>
          <a:p>
            <a:pPr marL="0" indent="0">
              <a:buNone/>
            </a:pPr>
            <a:r>
              <a:rPr lang="pl-PL" sz="1800" b="0" dirty="0" smtClean="0"/>
              <a:t>		     </a:t>
            </a:r>
            <a:r>
              <a:rPr lang="en-US" b="0" dirty="0" smtClean="0"/>
              <a:t>Great </a:t>
            </a:r>
            <a:r>
              <a:rPr lang="en-US" b="0" dirty="0"/>
              <a:t>software… because we put People first</a:t>
            </a:r>
            <a:endParaRPr lang="pl-PL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Firma specjalizuje się w dostarczaniu usług outsourcingowych</a:t>
            </a:r>
          </a:p>
          <a:p>
            <a:pPr marL="0" indent="0">
              <a:buNone/>
            </a:pPr>
            <a:r>
              <a:rPr lang="pl-PL" sz="1800" dirty="0" smtClean="0"/>
              <a:t>dla klientów z zachodniej Europy. 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22" y="171221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3" y="1668016"/>
            <a:ext cx="1484362" cy="14843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907225" y="1668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Mateusz </a:t>
            </a:r>
            <a:r>
              <a:rPr lang="pl-PL" sz="2400" dirty="0" smtClean="0">
                <a:solidFill>
                  <a:schemeClr val="bg1"/>
                </a:solidFill>
              </a:rPr>
              <a:t>Boś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574547" y="166189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dirty="0" smtClean="0">
                <a:solidFill>
                  <a:schemeClr val="bg1"/>
                </a:solidFill>
              </a:rPr>
              <a:t>Michał Górski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98" y="5949280"/>
            <a:ext cx="1723106" cy="6892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37778"/>
            <a:ext cx="1800200" cy="71003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" y="5949280"/>
            <a:ext cx="1728949" cy="68193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48" y="5949280"/>
            <a:ext cx="1728948" cy="68193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8" y="5949278"/>
            <a:ext cx="1747478" cy="6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Tworzenie układu ekranu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0633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Opis dzisiejszego zadania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</a:t>
            </a:r>
            <a:r>
              <a:rPr lang="pl-PL" sz="2000" dirty="0" smtClean="0"/>
              <a:t>:</a:t>
            </a:r>
          </a:p>
          <a:p>
            <a:pPr algn="just"/>
            <a:r>
              <a:rPr lang="pl-PL" sz="2000" dirty="0" smtClean="0"/>
              <a:t>umożliwiać </a:t>
            </a:r>
            <a:r>
              <a:rPr lang="pl-PL" sz="2000" dirty="0"/>
              <a:t>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Interakcja między widokiem i aktywnością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Źródło z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r>
              <a:rPr lang="pl-PL" dirty="0" smtClean="0"/>
              <a:t>/activity_main.xml</a:t>
            </a:r>
            <a:endParaRPr lang="pl-PL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Źródło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/…/MainActivity.java</a:t>
            </a:r>
            <a:endParaRPr lang="pl-PL" dirty="0" smtClean="0"/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Odzyskiwanie widoków z układu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4755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Opis dzisiejszego </a:t>
            </a:r>
            <a:r>
              <a:rPr lang="pl-PL" dirty="0" smtClean="0"/>
              <a:t>zadania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powinna:</a:t>
            </a:r>
          </a:p>
          <a:p>
            <a:pPr algn="just"/>
            <a:r>
              <a:rPr lang="pl-PL" sz="2000" dirty="0"/>
              <a:t>umożliwiać 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Przycisk i pole tekstowe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Przycisk posiada odwołania zwrotne m.in. dla akcji kliknięcia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Pola tekstowe mają metody do ustawienia oraz pobierania tekstu(</a:t>
            </a:r>
            <a:r>
              <a:rPr lang="pl-PL" sz="2000" dirty="0" err="1" smtClean="0"/>
              <a:t>setText</a:t>
            </a:r>
            <a:r>
              <a:rPr lang="pl-PL" sz="2000" dirty="0" smtClean="0"/>
              <a:t>, </a:t>
            </a:r>
            <a:r>
              <a:rPr lang="pl-PL" sz="2000" dirty="0" err="1" smtClean="0"/>
              <a:t>getText</a:t>
            </a:r>
            <a:r>
              <a:rPr lang="pl-PL" sz="2000" dirty="0" smtClean="0"/>
              <a:t>)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</a:t>
            </a:r>
            <a:r>
              <a:rPr lang="pl-PL" sz="2000" dirty="0" smtClean="0"/>
              <a:t>to interfejs za pomocą którego można rejestrować się na zdarzenia zmiany tekstu.</a:t>
            </a: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Dla nas ważna będzie metoda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Write the </a:t>
            </a:r>
            <a:r>
              <a:rPr lang="pl-PL" sz="3600" dirty="0" err="1" smtClean="0"/>
              <a:t>main</a:t>
            </a:r>
            <a:r>
              <a:rPr lang="pl-PL" sz="3600" dirty="0" smtClean="0"/>
              <a:t> </a:t>
            </a:r>
            <a:r>
              <a:rPr lang="pl-PL" sz="3600" dirty="0" err="1" smtClean="0"/>
              <a:t>fuctionality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2800" dirty="0" err="1" smtClean="0"/>
              <a:t>TextWatcher</a:t>
            </a:r>
            <a:r>
              <a:rPr lang="pl-PL" sz="2800" dirty="0" smtClean="0"/>
              <a:t> and/</a:t>
            </a:r>
            <a:r>
              <a:rPr lang="pl-PL" sz="2800" dirty="0" err="1" smtClean="0"/>
              <a:t>or</a:t>
            </a:r>
            <a:r>
              <a:rPr lang="pl-PL" sz="2800" dirty="0" smtClean="0"/>
              <a:t> Button</a:t>
            </a:r>
            <a:br>
              <a:rPr lang="pl-PL" sz="2800" dirty="0" smtClean="0"/>
            </a:br>
            <a:r>
              <a:rPr lang="pl-PL" sz="2800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Przechowywanie i dostęp do danych trwałych w Android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Mamy do wyboru:</a:t>
            </a:r>
          </a:p>
          <a:p>
            <a:r>
              <a:rPr lang="pl-PL" dirty="0" err="1" smtClean="0"/>
              <a:t>SharedPreferences</a:t>
            </a:r>
            <a:endParaRPr lang="pl-PL" dirty="0" smtClean="0"/>
          </a:p>
          <a:p>
            <a:r>
              <a:rPr lang="pl-PL" dirty="0" smtClean="0"/>
              <a:t>Wewnętrzną i zewnętrzną pamięć</a:t>
            </a:r>
            <a:endParaRPr lang="pl-PL" dirty="0" smtClean="0"/>
          </a:p>
          <a:p>
            <a:r>
              <a:rPr lang="pl-PL" dirty="0" smtClean="0"/>
              <a:t>Bazę danych </a:t>
            </a:r>
            <a:r>
              <a:rPr lang="pl-PL" dirty="0" err="1" smtClean="0"/>
              <a:t>SQLite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Pozwala przechowywać pary klucz - wartość typów prymitywnych(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, string). Dane będą przechowane pomiędzy uruchomieniami aplikacji(do momentu odinstalowania jej z urządzenia).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SharedPreferences</a:t>
            </a:r>
            <a:r>
              <a:rPr lang="pl-PL" sz="2000" dirty="0" smtClean="0"/>
              <a:t> przetrzymywane są w:</a:t>
            </a:r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/data/data/YOUR_PACKAGE_NAME/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shared_prefs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l-PL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800" dirty="0" smtClean="0">
                <a:latin typeface="Consolas" pitchFamily="49" charset="0"/>
                <a:cs typeface="Consolas" pitchFamily="49" charset="0"/>
              </a:rPr>
            </a:br>
            <a:r>
              <a:rPr lang="pl-PL" sz="1800" dirty="0" smtClean="0">
                <a:latin typeface="Consolas" pitchFamily="49" charset="0"/>
                <a:cs typeface="Consolas" pitchFamily="49" charset="0"/>
              </a:rPr>
              <a:t>				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YOUR_PACKAGE_NAME_preferences.xml</a:t>
            </a:r>
            <a:endParaRPr lang="pl-PL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</a:p>
          <a:p>
            <a:r>
              <a:rPr lang="pl-PL" sz="2000" dirty="0" smtClean="0"/>
              <a:t>O Androidzie słów kilka</a:t>
            </a:r>
          </a:p>
          <a:p>
            <a:r>
              <a:rPr lang="pl-PL" sz="2000" dirty="0" smtClean="0"/>
              <a:t>Architektura Androida</a:t>
            </a:r>
            <a:endParaRPr lang="pl-PL" sz="2000" dirty="0" smtClean="0"/>
          </a:p>
          <a:p>
            <a:r>
              <a:rPr lang="pl-PL" sz="2000" dirty="0" smtClean="0">
                <a:solidFill>
                  <a:schemeClr val="tx1"/>
                </a:solidFill>
              </a:rPr>
              <a:t>Co będziemy dziś robić? </a:t>
            </a:r>
            <a:endParaRPr lang="pl-PL" sz="2000" dirty="0" smtClean="0"/>
          </a:p>
          <a:p>
            <a:r>
              <a:rPr lang="pl-PL" sz="2000" dirty="0" smtClean="0"/>
              <a:t>Project structure and AndroidManifest.xml file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/>
          </a:p>
          <a:p>
            <a:r>
              <a:rPr lang="pl-PL" sz="2000" dirty="0" smtClean="0"/>
              <a:t>Activity i </a:t>
            </a:r>
            <a:r>
              <a:rPr lang="pl-PL" sz="2000" dirty="0" err="1" smtClean="0"/>
              <a:t>Intent</a:t>
            </a:r>
            <a:endParaRPr lang="pl-PL" sz="2000" dirty="0" smtClean="0"/>
          </a:p>
          <a:p>
            <a:r>
              <a:rPr lang="pl-PL" sz="2000" dirty="0" smtClean="0"/>
              <a:t>Interaction between activity and views</a:t>
            </a:r>
          </a:p>
          <a:p>
            <a:r>
              <a:rPr lang="pl-PL" sz="2000" dirty="0" err="1" smtClean="0">
                <a:solidFill>
                  <a:schemeClr val="tx1"/>
                </a:solidFill>
              </a:rPr>
              <a:t>Buttons</a:t>
            </a:r>
            <a:r>
              <a:rPr lang="pl-PL" sz="2000" dirty="0" smtClean="0">
                <a:solidFill>
                  <a:schemeClr val="tx1"/>
                </a:solidFill>
              </a:rPr>
              <a:t> and </a:t>
            </a:r>
            <a:r>
              <a:rPr lang="pl-PL" sz="2000" dirty="0" err="1" smtClean="0">
                <a:solidFill>
                  <a:schemeClr val="tx1"/>
                </a:solidFill>
              </a:rPr>
              <a:t>TextWatchers</a:t>
            </a: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/>
              <a:t>Odczyt i zapis danych do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 err="1" smtClean="0"/>
              <a:t>Splash</a:t>
            </a:r>
            <a:r>
              <a:rPr lang="pl-PL" sz="2000" dirty="0" smtClean="0"/>
              <a:t>, </a:t>
            </a:r>
            <a:r>
              <a:rPr lang="pl-PL" sz="2000" dirty="0" err="1" smtClean="0"/>
              <a:t>Intenty</a:t>
            </a:r>
            <a:r>
              <a:rPr lang="pl-PL" sz="2000" dirty="0" smtClean="0"/>
              <a:t> i Handlery</a:t>
            </a:r>
          </a:p>
          <a:p>
            <a:r>
              <a:rPr lang="pl-PL" sz="2000" dirty="0" smtClean="0"/>
              <a:t>Wielowątkowość 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Dialog (okno dialogowe)</a:t>
            </a:r>
          </a:p>
          <a:p>
            <a:r>
              <a:rPr lang="pl-PL" sz="2000" dirty="0" smtClean="0"/>
              <a:t>Ciekawostki Androida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</a:t>
            </a:r>
            <a:r>
              <a:rPr lang="pl-PL" dirty="0" smtClean="0"/>
              <a:t>przykład</a:t>
            </a:r>
            <a:endParaRPr lang="pl-PL" dirty="0" smtClean="0"/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endParaRPr lang="pl-PL" sz="3600" dirty="0" smtClean="0"/>
          </a:p>
          <a:p>
            <a:pPr marL="0" indent="0" algn="ctr">
              <a:buNone/>
            </a:pPr>
            <a:r>
              <a:rPr lang="pl-PL" sz="3600" dirty="0" smtClean="0"/>
              <a:t>Zadanie 4</a:t>
            </a:r>
          </a:p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Zapis kursu waluty w </a:t>
            </a:r>
            <a:r>
              <a:rPr lang="pl-PL" sz="3600" dirty="0" err="1" smtClean="0"/>
              <a:t>SharedPreferences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Intencje(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Intencje to asynchroniczne wiadomości, które pozwalają komponentom Androida (aplikacjom, aktywnościom, etc.) na komunikowanie się ze sobą.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 intencji, która otwiera nową aktywność: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Wielowątkowość z użyciem </a:t>
            </a:r>
            <a:r>
              <a:rPr lang="pl-PL" dirty="0" err="1" smtClean="0"/>
              <a:t>AsyncTasków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pl-PL" dirty="0" smtClean="0"/>
              <a:t>umożliwia </a:t>
            </a:r>
            <a:r>
              <a:rPr lang="en-US" dirty="0" smtClean="0"/>
              <a:t>This </a:t>
            </a:r>
            <a:r>
              <a:rPr lang="en-US" dirty="0"/>
              <a:t>class allows to perform background operations and publish results on the UI thread without having to manipulate threads and/or handlers.</a:t>
            </a:r>
            <a:endParaRPr lang="pl-PL" dirty="0" smtClean="0"/>
          </a:p>
          <a:p>
            <a:pPr marL="0" indent="0">
              <a:buNone/>
            </a:pPr>
            <a:endParaRPr lang="pl-PL" sz="1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032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example – class definition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example – thread execution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Once created, a task is executed very simply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three types used by an asynchronous task are the following:</a:t>
            </a:r>
          </a:p>
          <a:p>
            <a:r>
              <a:rPr lang="en-US" sz="1400" u="sng" dirty="0" err="1"/>
              <a:t>Params</a:t>
            </a:r>
            <a:r>
              <a:rPr lang="en-US" sz="1400" dirty="0"/>
              <a:t>, the type of the parameters sent to the task upon execution.</a:t>
            </a:r>
          </a:p>
          <a:p>
            <a:r>
              <a:rPr lang="en-US" sz="1400" u="sng" dirty="0"/>
              <a:t>Progress</a:t>
            </a:r>
            <a:r>
              <a:rPr lang="en-US" sz="1400" dirty="0"/>
              <a:t>, the type of the progress units published during the background computation.</a:t>
            </a:r>
          </a:p>
          <a:p>
            <a:r>
              <a:rPr lang="en-US" sz="1400" u="sng" dirty="0"/>
              <a:t>Result</a:t>
            </a:r>
            <a:r>
              <a:rPr lang="en-US" sz="1400" dirty="0"/>
              <a:t>, the type of the result of the background computation.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800" dirty="0" smtClean="0"/>
              <a:t>Not </a:t>
            </a:r>
            <a:r>
              <a:rPr lang="en-US" sz="1800" dirty="0"/>
              <a:t>all types are always used by an asynchronous task. To mark a type as unused, simply use the type Void: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MyTask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err="1" smtClean="0"/>
              <a:t>Add</a:t>
            </a:r>
            <a:r>
              <a:rPr lang="pl-PL" sz="3600" dirty="0" smtClean="0"/>
              <a:t> </a:t>
            </a:r>
            <a:r>
              <a:rPr lang="pl-PL" sz="3600" dirty="0" err="1" smtClean="0"/>
              <a:t>AsyncTask</a:t>
            </a:r>
            <a:r>
              <a:rPr lang="pl-PL" sz="3600" dirty="0" smtClean="0"/>
              <a:t> do </a:t>
            </a:r>
            <a:r>
              <a:rPr lang="pl-PL" sz="3600" dirty="0" err="1" smtClean="0"/>
              <a:t>dowload</a:t>
            </a:r>
            <a:r>
              <a:rPr lang="pl-PL" sz="3600" dirty="0" smtClean="0"/>
              <a:t> and </a:t>
            </a:r>
            <a:r>
              <a:rPr lang="pl-PL" sz="3600" dirty="0" err="1" smtClean="0"/>
              <a:t>parse</a:t>
            </a:r>
            <a:r>
              <a:rPr lang="pl-PL" sz="3600" dirty="0" smtClean="0"/>
              <a:t> the exchange </a:t>
            </a:r>
            <a:r>
              <a:rPr lang="pl-PL" sz="3600" dirty="0" err="1" smtClean="0"/>
              <a:t>rate</a:t>
            </a:r>
            <a:r>
              <a:rPr lang="pl-PL" sz="3600" dirty="0" smtClean="0"/>
              <a:t> </a:t>
            </a:r>
            <a:r>
              <a:rPr lang="pl-PL" sz="3600" dirty="0" err="1" smtClean="0"/>
              <a:t>value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Dialogs – overview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en-US" b="0" dirty="0" smtClean="0"/>
              <a:t>A </a:t>
            </a:r>
            <a:r>
              <a:rPr lang="en-US" b="0" dirty="0"/>
              <a:t>dialog is a small window that prompts the user to make a decision or enter additional information. A dialog does not fill the screen and is normally used for modal events that require users to take an action before they can proceed</a:t>
            </a:r>
            <a:r>
              <a:rPr lang="en-US" b="0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1" y="3726160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Creating Dialog – example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41007"/>
            <a:ext cx="6835150" cy="40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- overview</a:t>
            </a:r>
          </a:p>
          <a:p>
            <a:r>
              <a:rPr lang="pl-PL" dirty="0" smtClean="0"/>
              <a:t>The world’s most popular mobile platform</a:t>
            </a:r>
          </a:p>
          <a:p>
            <a:pPr lvl="1"/>
            <a:r>
              <a:rPr lang="pl-PL" dirty="0" smtClean="0"/>
              <a:t>Provided by Google</a:t>
            </a:r>
          </a:p>
          <a:p>
            <a:pPr lvl="1"/>
            <a:r>
              <a:rPr lang="pl-PL" dirty="0" smtClean="0"/>
              <a:t>Android powers hundreds of milions mobile devices</a:t>
            </a:r>
          </a:p>
          <a:p>
            <a:pPr lvl="1"/>
            <a:r>
              <a:rPr lang="pl-PL" dirty="0" smtClean="0"/>
              <a:t>Available in more than 190 countries</a:t>
            </a:r>
          </a:p>
          <a:p>
            <a:r>
              <a:rPr lang="pl-PL" dirty="0" smtClean="0"/>
              <a:t>Global partnerships</a:t>
            </a:r>
          </a:p>
          <a:p>
            <a:pPr lvl="1"/>
            <a:r>
              <a:rPr lang="pl-PL" dirty="0" smtClean="0"/>
              <a:t>Contributions of open-source Linux community</a:t>
            </a:r>
          </a:p>
          <a:p>
            <a:pPr lvl="1"/>
            <a:r>
              <a:rPr lang="pl-PL" dirty="0" smtClean="0"/>
              <a:t>Over 300 hardware, software and carrier partners</a:t>
            </a:r>
          </a:p>
          <a:p>
            <a:r>
              <a:rPr lang="pl-PL" dirty="0" smtClean="0"/>
              <a:t>Powerful development framework</a:t>
            </a:r>
          </a:p>
          <a:p>
            <a:pPr lvl="1"/>
            <a:r>
              <a:rPr lang="pl-PL" dirty="0" smtClean="0"/>
              <a:t>Single application model</a:t>
            </a:r>
          </a:p>
          <a:p>
            <a:pPr lvl="1"/>
            <a:r>
              <a:rPr lang="pl-PL" dirty="0" smtClean="0"/>
              <a:t>Android Developer Tools</a:t>
            </a:r>
          </a:p>
          <a:p>
            <a:r>
              <a:rPr lang="pl-PL" dirty="0" smtClean="0"/>
              <a:t>Marketplace for apps distribution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10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Ciekawostki</a:t>
            </a:r>
            <a:endParaRPr lang="pl-PL" dirty="0" smtClean="0"/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Można pisać w C++ z użyciem Android NDK</a:t>
            </a:r>
            <a:endParaRPr lang="pl-PL" sz="1600" dirty="0" smtClean="0"/>
          </a:p>
          <a:p>
            <a:r>
              <a:rPr lang="pl-PL" sz="1600" dirty="0" smtClean="0"/>
              <a:t>Platforma Android w tym momencie obejmuje m.in. Android Auto, Android </a:t>
            </a:r>
            <a:r>
              <a:rPr lang="pl-PL" sz="1600" dirty="0" err="1" smtClean="0"/>
              <a:t>Wear</a:t>
            </a:r>
            <a:endParaRPr lang="pl-PL" sz="1600" dirty="0" smtClean="0"/>
          </a:p>
          <a:p>
            <a:r>
              <a:rPr lang="pl-PL" sz="1600" dirty="0" smtClean="0"/>
              <a:t>Z użyciem zewnętrznych urządzeń(</a:t>
            </a:r>
            <a:r>
              <a:rPr lang="pl-PL" sz="1600" dirty="0" err="1" smtClean="0"/>
              <a:t>Neuro</a:t>
            </a:r>
            <a:r>
              <a:rPr lang="pl-PL" sz="1600" dirty="0" smtClean="0"/>
              <a:t> </a:t>
            </a:r>
            <a:r>
              <a:rPr lang="pl-PL" sz="1600" dirty="0" err="1" smtClean="0"/>
              <a:t>Sky</a:t>
            </a:r>
            <a:r>
              <a:rPr lang="pl-PL" sz="1600" dirty="0" smtClean="0"/>
              <a:t>) można odczytywać sygnały EEG</a:t>
            </a:r>
          </a:p>
          <a:p>
            <a:r>
              <a:rPr lang="pl-PL" sz="1600" dirty="0" smtClean="0"/>
              <a:t>Można komunikować się z mikrokontrolerami przez BT, </a:t>
            </a:r>
            <a:r>
              <a:rPr lang="pl-PL" sz="1600" dirty="0" err="1" smtClean="0"/>
              <a:t>WiFi</a:t>
            </a:r>
            <a:r>
              <a:rPr lang="pl-PL" sz="1600" dirty="0" smtClean="0"/>
              <a:t>, </a:t>
            </a:r>
          </a:p>
          <a:p>
            <a:endParaRPr lang="pl-PL" sz="1600" dirty="0" smtClean="0"/>
          </a:p>
          <a:p>
            <a:r>
              <a:rPr lang="pl-PL" sz="2000" dirty="0" smtClean="0"/>
              <a:t>W zasadzie ogranicza nas </a:t>
            </a:r>
            <a:r>
              <a:rPr lang="pl-PL" sz="1000" dirty="0" smtClean="0"/>
              <a:t>(prawie)</a:t>
            </a:r>
            <a:r>
              <a:rPr lang="pl-PL" sz="2000" dirty="0" smtClean="0"/>
              <a:t>tylko wyobraźnia!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</a:t>
            </a:r>
            <a:r>
              <a:rPr lang="pl-PL" dirty="0" smtClean="0"/>
              <a:t>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Android architecture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59397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Uproszczony widok hierarchii klas w Androidzie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6827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dziś pracować</a:t>
            </a:r>
          </a:p>
          <a:p>
            <a:r>
              <a:rPr lang="pl-PL" dirty="0" smtClean="0"/>
              <a:t>Java Development Kit </a:t>
            </a:r>
            <a:r>
              <a:rPr lang="pl-PL" dirty="0" smtClean="0"/>
              <a:t>1.7</a:t>
            </a:r>
            <a:endParaRPr lang="pl-PL" dirty="0" smtClean="0"/>
          </a:p>
          <a:p>
            <a:r>
              <a:rPr lang="pl-PL" dirty="0" smtClean="0"/>
              <a:t>Android Studio </a:t>
            </a:r>
            <a:r>
              <a:rPr lang="pl-PL" dirty="0" smtClean="0"/>
              <a:t>(</a:t>
            </a:r>
            <a:r>
              <a:rPr lang="pl-PL" dirty="0" err="1" smtClean="0"/>
              <a:t>IntelliJ</a:t>
            </a:r>
            <a:r>
              <a:rPr lang="pl-PL" dirty="0" smtClean="0"/>
              <a:t> </a:t>
            </a:r>
            <a:r>
              <a:rPr lang="pl-PL" dirty="0" smtClean="0"/>
              <a:t>IDEA) </a:t>
            </a:r>
            <a:endParaRPr lang="pl-PL" dirty="0" smtClean="0"/>
          </a:p>
          <a:p>
            <a:r>
              <a:rPr lang="pl-PL" dirty="0" smtClean="0"/>
              <a:t>Android </a:t>
            </a:r>
            <a:r>
              <a:rPr lang="pl-PL" dirty="0" smtClean="0"/>
              <a:t>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 smtClean="0"/>
              <a:t>Aplikacja powinna:</a:t>
            </a:r>
          </a:p>
          <a:p>
            <a:pPr algn="just"/>
            <a:r>
              <a:rPr lang="pl-PL" sz="2000" dirty="0" smtClean="0"/>
              <a:t>umożliwiać </a:t>
            </a:r>
            <a:r>
              <a:rPr lang="pl-PL" sz="2000" dirty="0" smtClean="0"/>
              <a:t>ręczną zmianę kursu </a:t>
            </a:r>
            <a:r>
              <a:rPr lang="pl-PL" sz="2000" dirty="0" smtClean="0"/>
              <a:t>wymiany,</a:t>
            </a:r>
            <a:endParaRPr lang="pl-PL" sz="2000" dirty="0" smtClean="0"/>
          </a:p>
          <a:p>
            <a:pPr algn="just"/>
            <a:r>
              <a:rPr lang="pl-PL" sz="2000" dirty="0" smtClean="0"/>
              <a:t>pobierać </a:t>
            </a:r>
            <a:r>
              <a:rPr lang="pl-PL" sz="2000" dirty="0" smtClean="0"/>
              <a:t>obecny kurs z podanego </a:t>
            </a:r>
            <a:r>
              <a:rPr lang="pl-PL" sz="2000" dirty="0" smtClean="0"/>
              <a:t>serwisu,</a:t>
            </a:r>
            <a:endParaRPr lang="pl-PL" sz="2000" dirty="0" smtClean="0"/>
          </a:p>
          <a:p>
            <a:r>
              <a:rPr lang="pl-PL" sz="2000" dirty="0" smtClean="0"/>
              <a:t>prezentować dostępne kursy wymiany w postaci listy,</a:t>
            </a:r>
          </a:p>
          <a:p>
            <a:r>
              <a:rPr lang="pl-PL" sz="2000" dirty="0" smtClean="0"/>
              <a:t>przeliczać kwoty między walutami</a:t>
            </a:r>
            <a:endParaRPr lang="pl-PL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72170"/>
            <a:ext cx="2607567" cy="50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Stworzenie nowego projektu</a:t>
            </a:r>
            <a:endParaRPr lang="pl-PL" sz="3600" dirty="0" smtClean="0"/>
          </a:p>
        </p:txBody>
      </p:sp>
    </p:spTree>
    <p:extLst>
      <p:ext uri="{BB962C8B-B14F-4D97-AF65-F5344CB8AC3E}">
        <p14:creationId xmlns:p14="http://schemas.microsoft.com/office/powerpoint/2010/main" val="23934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1451</Words>
  <Application>Microsoft Office PowerPoint</Application>
  <PresentationFormat>Pokaz na ekranie (4:3)</PresentationFormat>
  <Paragraphs>437</Paragraphs>
  <Slides>42</Slides>
  <Notes>25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42</vt:i4>
      </vt:variant>
    </vt:vector>
  </HeadingPairs>
  <TitlesOfParts>
    <vt:vector size="48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208</cp:revision>
  <dcterms:created xsi:type="dcterms:W3CDTF">2013-04-25T08:55:47Z</dcterms:created>
  <dcterms:modified xsi:type="dcterms:W3CDTF">2015-03-06T22:35:56Z</dcterms:modified>
</cp:coreProperties>
</file>